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91" r:id="rId4"/>
    <p:sldMasterId id="2147484139" r:id="rId5"/>
  </p:sldMasterIdLst>
  <p:notesMasterIdLst>
    <p:notesMasterId r:id="rId26"/>
  </p:notesMasterIdLst>
  <p:handoutMasterIdLst>
    <p:handoutMasterId r:id="rId27"/>
  </p:handoutMasterIdLst>
  <p:sldIdLst>
    <p:sldId id="300" r:id="rId6"/>
    <p:sldId id="2147472078" r:id="rId7"/>
    <p:sldId id="2147472063" r:id="rId8"/>
    <p:sldId id="2147472113" r:id="rId9"/>
    <p:sldId id="2147472105" r:id="rId10"/>
    <p:sldId id="2147472112" r:id="rId11"/>
    <p:sldId id="2147472108" r:id="rId12"/>
    <p:sldId id="2147472107" r:id="rId13"/>
    <p:sldId id="2147473302" r:id="rId14"/>
    <p:sldId id="2147472115" r:id="rId15"/>
    <p:sldId id="2147472097" r:id="rId16"/>
    <p:sldId id="2147473301" r:id="rId17"/>
    <p:sldId id="2147472099" r:id="rId18"/>
    <p:sldId id="2147472125" r:id="rId19"/>
    <p:sldId id="2147472053" r:id="rId20"/>
    <p:sldId id="2147472065" r:id="rId21"/>
    <p:sldId id="2147472093" r:id="rId22"/>
    <p:sldId id="2147472481" r:id="rId23"/>
    <p:sldId id="2147472091" r:id="rId24"/>
    <p:sldId id="394" r:id="rId25"/>
  </p:sldIdLst>
  <p:sldSz cx="12192000" cy="6858000"/>
  <p:notesSz cx="6858000" cy="9144000"/>
  <p:embeddedFontLst>
    <p:embeddedFont>
      <p:font typeface="Inter" panose="020B0604020202020204" charset="0"/>
      <p:regular r:id="rId28"/>
      <p:bold r:id="rId29"/>
    </p:embeddedFont>
    <p:embeddedFont>
      <p:font typeface="Inter SemiBold" panose="020B0604020202020204" charset="0"/>
      <p:bold r:id="rId30"/>
    </p:embeddedFont>
    <p:embeddedFont>
      <p:font typeface="Lato" panose="020B0604020202020204" charset="0"/>
      <p:regular r:id="rId31"/>
      <p:bold r:id="rId32"/>
      <p:italic r:id="rId33"/>
      <p:boldItalic r:id="rId34"/>
    </p:embeddedFont>
    <p:embeddedFont>
      <p:font typeface="Lora SemiBold" panose="020B0604020202020204" charset="0"/>
      <p:regular r:id="rId35"/>
      <p:bold r:id="rId36"/>
      <p:boldItalic r:id="rId37"/>
    </p:embeddedFont>
    <p:embeddedFont>
      <p:font typeface="Segoe UI" panose="020B0502040204020203"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EF"/>
    <a:srgbClr val="FFC000"/>
    <a:srgbClr val="95D7E7"/>
    <a:srgbClr val="222222"/>
    <a:srgbClr val="FFFFFF"/>
    <a:srgbClr val="F7F4F1"/>
    <a:srgbClr val="228096"/>
    <a:srgbClr val="0000FF"/>
    <a:srgbClr val="00436C"/>
    <a:srgbClr val="FBF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4AD4E-BE5B-4644-B09F-A19A8211B10D}" v="5" dt="2025-05-14T06:20:28.667"/>
    <p1510:client id="{67A109EE-31E2-4949-8F08-2507873D97D3}" v="151" dt="2025-05-14T08:43:19.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14/05/2025</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102935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45620-115F-BA63-85E6-5C88E7051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11D7F-BFF7-0E74-D2C8-C86985987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1D9D8-F2F9-7F07-EC02-35DE91537D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A95A537-9363-55A7-6A9B-D2AD0BE451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60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13</a:t>
            </a:fld>
            <a:endParaRPr lang="en-GB"/>
          </a:p>
        </p:txBody>
      </p:sp>
    </p:spTree>
    <p:extLst>
      <p:ext uri="{BB962C8B-B14F-4D97-AF65-F5344CB8AC3E}">
        <p14:creationId xmlns:p14="http://schemas.microsoft.com/office/powerpoint/2010/main" val="404263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15</a:t>
            </a:fld>
            <a:endParaRPr lang="en-GB"/>
          </a:p>
        </p:txBody>
      </p:sp>
    </p:spTree>
    <p:extLst>
      <p:ext uri="{BB962C8B-B14F-4D97-AF65-F5344CB8AC3E}">
        <p14:creationId xmlns:p14="http://schemas.microsoft.com/office/powerpoint/2010/main" val="1534562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CA7B9C-FF6C-4414-8ED1-65A75F8C9E3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952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6523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5</a:t>
            </a:fld>
            <a:endParaRPr lang="en-GB"/>
          </a:p>
        </p:txBody>
      </p:sp>
    </p:spTree>
    <p:extLst>
      <p:ext uri="{BB962C8B-B14F-4D97-AF65-F5344CB8AC3E}">
        <p14:creationId xmlns:p14="http://schemas.microsoft.com/office/powerpoint/2010/main" val="325433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2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7</a:t>
            </a:fld>
            <a:endParaRPr lang="en-GB"/>
          </a:p>
        </p:txBody>
      </p:sp>
    </p:spTree>
    <p:extLst>
      <p:ext uri="{BB962C8B-B14F-4D97-AF65-F5344CB8AC3E}">
        <p14:creationId xmlns:p14="http://schemas.microsoft.com/office/powerpoint/2010/main" val="93244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8</a:t>
            </a:fld>
            <a:endParaRPr lang="en-GB"/>
          </a:p>
        </p:txBody>
      </p:sp>
    </p:spTree>
    <p:extLst>
      <p:ext uri="{BB962C8B-B14F-4D97-AF65-F5344CB8AC3E}">
        <p14:creationId xmlns:p14="http://schemas.microsoft.com/office/powerpoint/2010/main" val="136759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91AF-E801-4A6E-965C-B0021C201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41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91AF-E801-4A6E-965C-B0021C201C47}" type="slidenum">
              <a:rPr lang="en-GB" smtClean="0"/>
              <a:t>11</a:t>
            </a:fld>
            <a:endParaRPr lang="en-GB"/>
          </a:p>
        </p:txBody>
      </p:sp>
    </p:spTree>
    <p:extLst>
      <p:ext uri="{BB962C8B-B14F-4D97-AF65-F5344CB8AC3E}">
        <p14:creationId xmlns:p14="http://schemas.microsoft.com/office/powerpoint/2010/main" val="1534562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B3DA-D7ED-1023-CEF1-981D035B06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678F10-16A4-33A9-6914-DF6261E0D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F18A3-D934-B0C3-4BFD-A514D193595F}"/>
              </a:ext>
            </a:extLst>
          </p:cNvPr>
          <p:cNvSpPr>
            <a:spLocks noGrp="1"/>
          </p:cNvSpPr>
          <p:nvPr>
            <p:ph type="dt" sz="half" idx="10"/>
          </p:nvPr>
        </p:nvSpPr>
        <p:spPr/>
        <p:txBody>
          <a:bodyPr/>
          <a:lstStyle/>
          <a:p>
            <a:fld id="{BF39BB2A-236F-4F94-9647-548809D8C606}" type="datetimeFigureOut">
              <a:rPr lang="en-GB" smtClean="0"/>
              <a:t>14/05/2025</a:t>
            </a:fld>
            <a:endParaRPr lang="en-GB"/>
          </a:p>
        </p:txBody>
      </p:sp>
      <p:sp>
        <p:nvSpPr>
          <p:cNvPr id="5" name="Footer Placeholder 4">
            <a:extLst>
              <a:ext uri="{FF2B5EF4-FFF2-40B4-BE49-F238E27FC236}">
                <a16:creationId xmlns:a16="http://schemas.microsoft.com/office/drawing/2014/main" id="{AD57CACF-39F3-3D5F-F3E1-92A86B85C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879E0-F381-88CC-BC1D-8478D80CFD45}"/>
              </a:ext>
            </a:extLst>
          </p:cNvPr>
          <p:cNvSpPr>
            <a:spLocks noGrp="1"/>
          </p:cNvSpPr>
          <p:nvPr>
            <p:ph type="sldNum" sz="quarter" idx="12"/>
          </p:nvPr>
        </p:nvSpPr>
        <p:spPr/>
        <p:txBody>
          <a:bodyPr/>
          <a:lstStyle/>
          <a:p>
            <a:fld id="{D681C2ED-713C-464F-86EC-C12E658684E2}" type="slidenum">
              <a:rPr lang="en-GB" smtClean="0"/>
              <a:t>‹#›</a:t>
            </a:fld>
            <a:endParaRPr lang="en-GB"/>
          </a:p>
        </p:txBody>
      </p:sp>
    </p:spTree>
    <p:extLst>
      <p:ext uri="{BB962C8B-B14F-4D97-AF65-F5344CB8AC3E}">
        <p14:creationId xmlns:p14="http://schemas.microsoft.com/office/powerpoint/2010/main" val="4081059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233731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30092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C5CD-10FD-1EEC-F701-F0A105691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662F2D-25EB-AA41-ABE8-133E796C77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DB1245-47B9-C18E-9CFC-74F425851FDA}"/>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5" name="Footer Placeholder 4">
            <a:extLst>
              <a:ext uri="{FF2B5EF4-FFF2-40B4-BE49-F238E27FC236}">
                <a16:creationId xmlns:a16="http://schemas.microsoft.com/office/drawing/2014/main" id="{4EB7C7CB-B1A7-9572-CF9A-873E19F26C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603E7-8EDB-F48A-68FC-5BF998178EBE}"/>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454227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C7AD-E41E-204B-FF97-4B5ECA2B9D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9BD0D3-0E01-ABA9-9613-FF1FF230F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E6DB-FF90-6311-B366-7A7D5632C50D}"/>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5" name="Footer Placeholder 4">
            <a:extLst>
              <a:ext uri="{FF2B5EF4-FFF2-40B4-BE49-F238E27FC236}">
                <a16:creationId xmlns:a16="http://schemas.microsoft.com/office/drawing/2014/main" id="{377BA260-222C-6CD1-6EA7-1D889FCE27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E4EE23-73AC-17D6-77B9-C78966BF1313}"/>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1947718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B900-F957-57F9-88A8-CDE3C3ECB8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461864-4838-9FAB-771B-CA281227D8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D21A74-442C-E506-8D8A-20DEE10EDBCE}"/>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5" name="Footer Placeholder 4">
            <a:extLst>
              <a:ext uri="{FF2B5EF4-FFF2-40B4-BE49-F238E27FC236}">
                <a16:creationId xmlns:a16="http://schemas.microsoft.com/office/drawing/2014/main" id="{12FF06C7-436B-8DED-D27B-730F848680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259B6F-A18F-2BF7-4BCE-3BA34013AD12}"/>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1953123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D3CD-D308-45EB-53D0-5CD594EA9F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09833-70AC-4B07-691C-7A4D09BCAD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219A28-79EE-E137-C235-336567F3B1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D8F6D1-7788-5ED3-670C-BE0A974E8701}"/>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6" name="Footer Placeholder 5">
            <a:extLst>
              <a:ext uri="{FF2B5EF4-FFF2-40B4-BE49-F238E27FC236}">
                <a16:creationId xmlns:a16="http://schemas.microsoft.com/office/drawing/2014/main" id="{7922C6BD-DA2A-6DE4-ACD5-42A0D10202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8AC1B5-83DE-A887-52B3-306C022AB306}"/>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706542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DF80-1622-89E5-9463-53EA20CFE8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142486-A23E-B61D-6055-E13FE24C5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260D5-E77D-8D04-8367-C17343DF99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2B3446-B563-1D25-A979-02833E695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D13F28-4F9F-25B3-5228-EE392531A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587879-567C-46C1-D1A4-587BC0C7D1AB}"/>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8" name="Footer Placeholder 7">
            <a:extLst>
              <a:ext uri="{FF2B5EF4-FFF2-40B4-BE49-F238E27FC236}">
                <a16:creationId xmlns:a16="http://schemas.microsoft.com/office/drawing/2014/main" id="{DD0F280D-649F-0F60-09EE-E5535C56FD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9715D1-8449-1560-664B-51B86331B1FD}"/>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160457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9E2C-CA3E-F7A8-529E-86F35830ED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7F37D0-5F28-0281-0EB3-7844C623CB5F}"/>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4" name="Footer Placeholder 3">
            <a:extLst>
              <a:ext uri="{FF2B5EF4-FFF2-40B4-BE49-F238E27FC236}">
                <a16:creationId xmlns:a16="http://schemas.microsoft.com/office/drawing/2014/main" id="{AD05DF1C-C7D0-FF90-3310-5C89546872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9F080-691C-9F8C-0A80-C3F95BA41B7D}"/>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81070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7F7D2-727D-ADE2-703C-4F44C6DA4811}"/>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3" name="Footer Placeholder 2">
            <a:extLst>
              <a:ext uri="{FF2B5EF4-FFF2-40B4-BE49-F238E27FC236}">
                <a16:creationId xmlns:a16="http://schemas.microsoft.com/office/drawing/2014/main" id="{38C20538-791D-85A5-BEF0-8569DE9520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3920DE-F748-7A7C-B154-311CC585691B}"/>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137483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F953-7015-10DA-958D-1CDA8FB1A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8287AC-26F5-360D-C820-1035D04B6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5651A9-E7B5-1C18-A2C9-038C883EB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2B310-5529-CADA-E97D-8E06899B4FC4}"/>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6" name="Footer Placeholder 5">
            <a:extLst>
              <a:ext uri="{FF2B5EF4-FFF2-40B4-BE49-F238E27FC236}">
                <a16:creationId xmlns:a16="http://schemas.microsoft.com/office/drawing/2014/main" id="{2CA6109B-09D1-6ECC-558A-13A7ED329D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8D8110-9D78-8298-117C-831C84590C05}"/>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3706305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760E-1312-E2FC-3840-276EC9D72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6C8398-FAC8-6E99-3901-1A0F8215A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3A1CAC-47FE-45DC-D7D8-795DB2DC1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BE285-E6E6-E2F3-F034-03B69A3C7628}"/>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6" name="Footer Placeholder 5">
            <a:extLst>
              <a:ext uri="{FF2B5EF4-FFF2-40B4-BE49-F238E27FC236}">
                <a16:creationId xmlns:a16="http://schemas.microsoft.com/office/drawing/2014/main" id="{E396693C-65C7-9997-7B14-CD044AA46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C86875-B152-B5D6-E3B9-396AD826F266}"/>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1979295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A60D-3141-2AD8-0C87-AFDB6325AA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DBFF4C-5D54-DF3D-3667-B1291CF0AB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23D6B0-1FBC-B8D6-DFD9-83808D5888F4}"/>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5" name="Footer Placeholder 4">
            <a:extLst>
              <a:ext uri="{FF2B5EF4-FFF2-40B4-BE49-F238E27FC236}">
                <a16:creationId xmlns:a16="http://schemas.microsoft.com/office/drawing/2014/main" id="{E2F15DC1-3049-355B-7EAE-AE9799B55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90AE8-9703-A71E-E1C3-645380A23371}"/>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850765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71E1E-6C98-9A4E-0303-BF367DA502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15AA03-78CA-C855-B3CA-F27D9B895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6039C2-1562-19EA-4786-DB03CF7533F5}"/>
              </a:ext>
            </a:extLst>
          </p:cNvPr>
          <p:cNvSpPr>
            <a:spLocks noGrp="1"/>
          </p:cNvSpPr>
          <p:nvPr>
            <p:ph type="dt" sz="half" idx="10"/>
          </p:nvPr>
        </p:nvSpPr>
        <p:spPr/>
        <p:txBody>
          <a:bodyPr/>
          <a:lstStyle/>
          <a:p>
            <a:fld id="{63FEFFE5-B53D-429D-9702-7A792688C1FB}" type="datetimeFigureOut">
              <a:rPr lang="en-GB" smtClean="0"/>
              <a:t>14/05/2025</a:t>
            </a:fld>
            <a:endParaRPr lang="en-GB"/>
          </a:p>
        </p:txBody>
      </p:sp>
      <p:sp>
        <p:nvSpPr>
          <p:cNvPr id="5" name="Footer Placeholder 4">
            <a:extLst>
              <a:ext uri="{FF2B5EF4-FFF2-40B4-BE49-F238E27FC236}">
                <a16:creationId xmlns:a16="http://schemas.microsoft.com/office/drawing/2014/main" id="{D9E6B7C6-CB25-CF18-6D45-44D2AA2BC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7E0730-D755-8E22-6CA8-26E50A98A156}"/>
              </a:ext>
            </a:extLst>
          </p:cNvPr>
          <p:cNvSpPr>
            <a:spLocks noGrp="1"/>
          </p:cNvSpPr>
          <p:nvPr>
            <p:ph type="sldNum" sz="quarter" idx="12"/>
          </p:nvPr>
        </p:nvSpPr>
        <p:spPr/>
        <p:txBody>
          <a:bodyPr/>
          <a:lstStyle/>
          <a:p>
            <a:fld id="{A1A28E56-AC67-49DA-836F-C73E23BA33E9}" type="slidenum">
              <a:rPr lang="en-GB" smtClean="0"/>
              <a:t>‹#›</a:t>
            </a:fld>
            <a:endParaRPr lang="en-GB"/>
          </a:p>
        </p:txBody>
      </p:sp>
    </p:spTree>
    <p:extLst>
      <p:ext uri="{BB962C8B-B14F-4D97-AF65-F5344CB8AC3E}">
        <p14:creationId xmlns:p14="http://schemas.microsoft.com/office/powerpoint/2010/main" val="74692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 id="2147484135" r:id="rId43"/>
    <p:sldLayoutId id="2147484138"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D0279-0BA0-7044-55CC-3B0D74A6BE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03A9D-E5EF-5F22-C498-D5564C477F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082AF2-6D90-0B8C-E009-FB04D88C6F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FEFFE5-B53D-429D-9702-7A792688C1FB}" type="datetimeFigureOut">
              <a:rPr lang="en-GB" smtClean="0"/>
              <a:t>14/05/2025</a:t>
            </a:fld>
            <a:endParaRPr lang="en-GB"/>
          </a:p>
        </p:txBody>
      </p:sp>
      <p:sp>
        <p:nvSpPr>
          <p:cNvPr id="5" name="Footer Placeholder 4">
            <a:extLst>
              <a:ext uri="{FF2B5EF4-FFF2-40B4-BE49-F238E27FC236}">
                <a16:creationId xmlns:a16="http://schemas.microsoft.com/office/drawing/2014/main" id="{303D30F3-F556-118F-00B6-74013A565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8062EC3-1E10-9F21-97CE-383058662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A28E56-AC67-49DA-836F-C73E23BA33E9}" type="slidenum">
              <a:rPr lang="en-GB" smtClean="0"/>
              <a:t>‹#›</a:t>
            </a:fld>
            <a:endParaRPr lang="en-GB"/>
          </a:p>
        </p:txBody>
      </p:sp>
    </p:spTree>
    <p:extLst>
      <p:ext uri="{BB962C8B-B14F-4D97-AF65-F5344CB8AC3E}">
        <p14:creationId xmlns:p14="http://schemas.microsoft.com/office/powerpoint/2010/main" val="4083217673"/>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image" Target="../media/image12.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45EE-55D5-450C-8A31-068E6276FDFB}"/>
              </a:ext>
            </a:extLst>
          </p:cNvPr>
          <p:cNvSpPr>
            <a:spLocks noGrp="1"/>
          </p:cNvSpPr>
          <p:nvPr>
            <p:ph type="ctrTitle"/>
          </p:nvPr>
        </p:nvSpPr>
        <p:spPr>
          <a:xfrm>
            <a:off x="456081" y="404328"/>
            <a:ext cx="7504011" cy="2454372"/>
          </a:xfrm>
        </p:spPr>
        <p:txBody>
          <a:bodyPr>
            <a:noAutofit/>
          </a:bodyPr>
          <a:lstStyle/>
          <a:p>
            <a:r>
              <a:rPr lang="en-GB" sz="4400" b="0">
                <a:latin typeface="Lora SemiBold"/>
              </a:rPr>
              <a:t>2024/25</a:t>
            </a:r>
            <a:br>
              <a:rPr lang="en-GB" sz="4400" b="0">
                <a:latin typeface="Lora SemiBold"/>
              </a:rPr>
            </a:br>
            <a:r>
              <a:rPr lang="en-GB" sz="4400" b="0">
                <a:latin typeface="Lora SemiBold"/>
              </a:rPr>
              <a:t>Integrated Performance </a:t>
            </a:r>
            <a:br>
              <a:rPr lang="en-GB" sz="4400" b="0"/>
            </a:br>
            <a:r>
              <a:rPr lang="en-GB" sz="4400" b="0">
                <a:latin typeface="Lora SemiBold"/>
              </a:rPr>
              <a:t>Report (IPR)</a:t>
            </a:r>
            <a:br>
              <a:rPr lang="en-GB" sz="4400" b="1"/>
            </a:br>
            <a:br>
              <a:rPr lang="en-GB" sz="4400" b="1"/>
            </a:br>
            <a:br>
              <a:rPr lang="en-GB" sz="4400" b="1"/>
            </a:br>
            <a:br>
              <a:rPr lang="en-GB" sz="4400" b="1"/>
            </a:br>
            <a:br>
              <a:rPr lang="en-GB" sz="4400" b="1"/>
            </a:br>
            <a:endParaRPr lang="en-GB" sz="4400" b="0">
              <a:latin typeface="+mn-lt"/>
            </a:endParaRPr>
          </a:p>
        </p:txBody>
      </p:sp>
      <p:pic>
        <p:nvPicPr>
          <p:cNvPr id="11" name="Picture Placeholder 10">
            <a:extLst>
              <a:ext uri="{FF2B5EF4-FFF2-40B4-BE49-F238E27FC236}">
                <a16:creationId xmlns:a16="http://schemas.microsoft.com/office/drawing/2014/main" id="{7A68F576-C945-BD93-E504-5A62A5F0C44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l="18704" r="37442"/>
          <a:stretch/>
        </p:blipFill>
        <p:spPr>
          <a:xfrm>
            <a:off x="5730875" y="-9054"/>
            <a:ext cx="6461125" cy="6867053"/>
          </a:xfrm>
        </p:spPr>
      </p:pic>
      <p:sp>
        <p:nvSpPr>
          <p:cNvPr id="3" name="TextBox 2">
            <a:extLst>
              <a:ext uri="{FF2B5EF4-FFF2-40B4-BE49-F238E27FC236}">
                <a16:creationId xmlns:a16="http://schemas.microsoft.com/office/drawing/2014/main" id="{1F2F3549-E1A4-CBD8-47D0-8A62AE082B27}"/>
              </a:ext>
            </a:extLst>
          </p:cNvPr>
          <p:cNvSpPr txBox="1"/>
          <p:nvPr/>
        </p:nvSpPr>
        <p:spPr>
          <a:xfrm>
            <a:off x="527301" y="3637209"/>
            <a:ext cx="5203574" cy="907941"/>
          </a:xfrm>
          <a:prstGeom prst="rect">
            <a:avLst/>
          </a:prstGeom>
          <a:noFill/>
        </p:spPr>
        <p:txBody>
          <a:bodyPr wrap="square" lIns="91440" tIns="45720" rIns="91440" bIns="45720" rtlCol="0" anchor="t">
            <a:spAutoFit/>
          </a:bodyPr>
          <a:lstStyle/>
          <a:p>
            <a:pPr>
              <a:spcAft>
                <a:spcPts val="600"/>
              </a:spcAft>
            </a:pPr>
            <a:endParaRPr lang="en-GB" sz="2400">
              <a:solidFill>
                <a:schemeClr val="bg1"/>
              </a:solidFill>
              <a:latin typeface="Inter SemiBold"/>
              <a:ea typeface="Inter SemiBold"/>
            </a:endParaRPr>
          </a:p>
          <a:p>
            <a:pPr>
              <a:spcAft>
                <a:spcPts val="600"/>
              </a:spcAft>
            </a:pPr>
            <a:r>
              <a:rPr lang="en-GB" sz="2400">
                <a:solidFill>
                  <a:schemeClr val="bg1"/>
                </a:solidFill>
                <a:latin typeface="Inter SemiBold"/>
                <a:ea typeface="Inter SemiBold"/>
              </a:rPr>
              <a:t>May</a:t>
            </a:r>
            <a:r>
              <a:rPr lang="en-GB" sz="2400" b="0">
                <a:solidFill>
                  <a:schemeClr val="bg1"/>
                </a:solidFill>
                <a:latin typeface="Inter SemiBold"/>
                <a:ea typeface="Inter SemiBold"/>
              </a:rPr>
              <a:t> 2025</a:t>
            </a:r>
          </a:p>
        </p:txBody>
      </p:sp>
    </p:spTree>
    <p:extLst>
      <p:ext uri="{BB962C8B-B14F-4D97-AF65-F5344CB8AC3E}">
        <p14:creationId xmlns:p14="http://schemas.microsoft.com/office/powerpoint/2010/main" val="246821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43697" y="708181"/>
            <a:ext cx="5902285"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287353" y="709663"/>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287353" y="170294"/>
            <a:ext cx="11076689" cy="746158"/>
          </a:xfrm>
        </p:spPr>
        <p:txBody>
          <a:bodyPr>
            <a:normAutofit/>
          </a:bodyPr>
          <a:lstStyle/>
          <a:p>
            <a:r>
              <a:rPr lang="en-GB" sz="2500">
                <a:latin typeface="Arial"/>
                <a:cs typeface="Arial"/>
              </a:rPr>
              <a:t>Usable: Exception report </a:t>
            </a:r>
            <a:r>
              <a:rPr lang="en-GB" sz="2500">
                <a:latin typeface="Arial" panose="020B0604020202020204" pitchFamily="34" charset="0"/>
                <a:cs typeface="Arial" panose="020B0604020202020204" pitchFamily="34" charset="0"/>
              </a:rPr>
              <a:t>(March 2025)</a:t>
            </a:r>
            <a:endParaRPr lang="en-GB" sz="2500">
              <a:latin typeface="Arial"/>
              <a:cs typeface="Arial"/>
            </a:endParaRP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25" name="TextBox 24">
            <a:extLst>
              <a:ext uri="{FF2B5EF4-FFF2-40B4-BE49-F238E27FC236}">
                <a16:creationId xmlns:a16="http://schemas.microsoft.com/office/drawing/2014/main" id="{511EB6CA-EA90-1E73-8FF6-0F20EBC0A925}"/>
              </a:ext>
            </a:extLst>
          </p:cNvPr>
          <p:cNvSpPr txBox="1"/>
          <p:nvPr/>
        </p:nvSpPr>
        <p:spPr>
          <a:xfrm>
            <a:off x="10704372" y="147037"/>
            <a:ext cx="1057778" cy="369332"/>
          </a:xfrm>
          <a:prstGeom prst="rect">
            <a:avLst/>
          </a:prstGeom>
          <a:solidFill>
            <a:srgbClr val="FFC0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pitchFamily="34" charset="0"/>
                <a:cs typeface="Arial" panose="020B0604020202020204" pitchFamily="34" charset="0"/>
              </a:rPr>
              <a:t>Amber</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3943C95-D5E6-A3CE-B167-96142A36149A}"/>
              </a:ext>
            </a:extLst>
          </p:cNvPr>
          <p:cNvSpPr txBox="1"/>
          <p:nvPr/>
        </p:nvSpPr>
        <p:spPr>
          <a:xfrm>
            <a:off x="1008070" y="763458"/>
            <a:ext cx="4950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against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292141" y="1421976"/>
            <a:ext cx="5668596" cy="3550925"/>
          </a:xfrm>
          <a:prstGeom prst="rect">
            <a:avLst/>
          </a:prstGeom>
          <a:solidFill>
            <a:schemeClr val="accent1"/>
          </a:solidFill>
          <a:ln>
            <a:noFill/>
          </a:ln>
        </p:spPr>
        <p:txBody>
          <a:bodyPr wrap="square" lIns="180000" tIns="180000" rIns="180000" bIns="180000" rtlCol="0" anchor="t">
            <a:noAutofit/>
          </a:bodyPr>
          <a:lstStyle/>
          <a:p>
            <a:r>
              <a:rPr lang="en-GB" sz="1000" u="sng">
                <a:solidFill>
                  <a:schemeClr val="bg1"/>
                </a:solidFill>
                <a:latin typeface="Arial"/>
                <a:ea typeface="Inter"/>
                <a:cs typeface="Arial"/>
              </a:rPr>
              <a:t>Content</a:t>
            </a:r>
            <a:r>
              <a:rPr lang="en-GB" sz="1000">
                <a:solidFill>
                  <a:schemeClr val="bg1"/>
                </a:solidFill>
                <a:latin typeface="Arial"/>
                <a:ea typeface="Inter"/>
                <a:cs typeface="Arial"/>
              </a:rPr>
              <a:t>:</a:t>
            </a:r>
          </a:p>
          <a:p>
            <a:pPr marL="171450" indent="-171450">
              <a:buFont typeface="Arial" panose="020B0604020202020204" pitchFamily="34" charset="0"/>
              <a:buChar char="•"/>
            </a:pPr>
            <a:r>
              <a:rPr lang="en-GB" sz="1000">
                <a:solidFill>
                  <a:schemeClr val="bg1"/>
                </a:solidFill>
                <a:latin typeface="Arial"/>
                <a:ea typeface="Inter"/>
                <a:cs typeface="Arial"/>
              </a:rPr>
              <a:t>NICE Digital Team has updated existing Publishing system to enable publication of Structured Recommendations in guidance. </a:t>
            </a:r>
          </a:p>
          <a:p>
            <a:pPr marL="171450" indent="-171450">
              <a:buFont typeface="Arial" panose="020B0604020202020204" pitchFamily="34" charset="0"/>
              <a:buChar char="•"/>
            </a:pPr>
            <a:r>
              <a:rPr lang="en-GB" sz="1000">
                <a:solidFill>
                  <a:schemeClr val="bg1"/>
                </a:solidFill>
                <a:latin typeface="Arial"/>
                <a:ea typeface="Inter"/>
                <a:cs typeface="Arial"/>
              </a:rPr>
              <a:t>Continued engagement with Centre for Guidelines to co-design a solution for Structured Recommendations in guidelines. </a:t>
            </a:r>
          </a:p>
          <a:p>
            <a:pPr marL="171450" indent="-171450">
              <a:buFont typeface="Arial" panose="020B0604020202020204" pitchFamily="34" charset="0"/>
              <a:buChar char="•"/>
            </a:pPr>
            <a:r>
              <a:rPr lang="en-GB" sz="1000">
                <a:solidFill>
                  <a:schemeClr val="bg1"/>
                </a:solidFill>
                <a:latin typeface="Arial"/>
                <a:ea typeface="Inter"/>
                <a:cs typeface="Arial"/>
              </a:rPr>
              <a:t>Planning started for User Testing of publishing Structured Recommendations for guidelines. </a:t>
            </a:r>
          </a:p>
          <a:p>
            <a:pPr marL="171450" indent="-171450">
              <a:buFont typeface="Arial" panose="020B0604020202020204" pitchFamily="34" charset="0"/>
              <a:buChar char="•"/>
            </a:pPr>
            <a:r>
              <a:rPr lang="en-GB" sz="1000">
                <a:solidFill>
                  <a:schemeClr val="bg1"/>
                </a:solidFill>
                <a:latin typeface="Arial"/>
                <a:ea typeface="Inter"/>
                <a:cs typeface="Arial"/>
              </a:rPr>
              <a:t>Started work within Timeliness Programme to consider improvements to the way we create content – a focus for 2025/26. </a:t>
            </a:r>
          </a:p>
          <a:p>
            <a:r>
              <a:rPr lang="en-GB" sz="1000" u="sng">
                <a:solidFill>
                  <a:schemeClr val="bg1"/>
                </a:solidFill>
                <a:latin typeface="Arial"/>
                <a:ea typeface="Inter"/>
                <a:cs typeface="Arial"/>
              </a:rPr>
              <a:t>Product</a:t>
            </a:r>
            <a:r>
              <a:rPr lang="en-GB" sz="1000">
                <a:solidFill>
                  <a:schemeClr val="bg1"/>
                </a:solidFill>
                <a:latin typeface="Arial"/>
                <a:ea typeface="Inter"/>
                <a:cs typeface="Arial"/>
              </a:rPr>
              <a:t>: </a:t>
            </a:r>
          </a:p>
          <a:p>
            <a:pPr marL="171450" indent="-171450">
              <a:buFont typeface="Arial" panose="020B0604020202020204" pitchFamily="34" charset="0"/>
              <a:buChar char="•"/>
            </a:pPr>
            <a:r>
              <a:rPr lang="en-GB" sz="1000">
                <a:solidFill>
                  <a:schemeClr val="bg1"/>
                </a:solidFill>
                <a:latin typeface="Arial"/>
                <a:ea typeface="Inter"/>
                <a:cs typeface="Arial"/>
              </a:rPr>
              <a:t>Findings shared internally from the way users interact with incorporated Technology Appraisals (TAs) within guidelines. </a:t>
            </a:r>
          </a:p>
          <a:p>
            <a:pPr marL="171450" indent="-171450">
              <a:buFont typeface="Arial" panose="020B0604020202020204" pitchFamily="34" charset="0"/>
              <a:buChar char="•"/>
            </a:pPr>
            <a:r>
              <a:rPr lang="en-GB" sz="1000">
                <a:solidFill>
                  <a:schemeClr val="bg1"/>
                </a:solidFill>
                <a:latin typeface="Arial"/>
                <a:ea typeface="Inter"/>
                <a:cs typeface="Arial"/>
              </a:rPr>
              <a:t>Established metrics for measuring NICE website search performance.</a:t>
            </a:r>
          </a:p>
          <a:p>
            <a:pPr marL="171450" indent="-171450">
              <a:buFont typeface="Arial" panose="020B0604020202020204" pitchFamily="34" charset="0"/>
              <a:buChar char="•"/>
            </a:pPr>
            <a:r>
              <a:rPr lang="en-GB" sz="1000">
                <a:solidFill>
                  <a:schemeClr val="bg1"/>
                </a:solidFill>
                <a:latin typeface="Arial"/>
                <a:ea typeface="Inter"/>
                <a:cs typeface="Arial"/>
              </a:rPr>
              <a:t>Plans for integrated guidance product proposed metrics have been shared internally. </a:t>
            </a:r>
          </a:p>
          <a:p>
            <a:pPr marL="171450" indent="-171450">
              <a:buFont typeface="Arial" panose="020B0604020202020204" pitchFamily="34" charset="0"/>
              <a:buChar char="•"/>
            </a:pPr>
            <a:r>
              <a:rPr lang="en-GB" sz="1000">
                <a:solidFill>
                  <a:schemeClr val="bg1"/>
                </a:solidFill>
                <a:latin typeface="Arial"/>
                <a:ea typeface="Inter"/>
                <a:cs typeface="Arial"/>
              </a:rPr>
              <a:t>Started to share research findings describing the “top tasks” that users come to NICE's website for.</a:t>
            </a:r>
          </a:p>
          <a:p>
            <a:r>
              <a:rPr lang="en-GB" sz="1000" u="sng">
                <a:solidFill>
                  <a:schemeClr val="bg1"/>
                </a:solidFill>
                <a:latin typeface="Arial"/>
                <a:ea typeface="Inter"/>
                <a:cs typeface="Arial"/>
              </a:rPr>
              <a:t>Knowledge Platform</a:t>
            </a:r>
            <a:r>
              <a:rPr lang="en-GB" sz="1000">
                <a:solidFill>
                  <a:schemeClr val="bg1"/>
                </a:solidFill>
                <a:latin typeface="Arial"/>
                <a:ea typeface="Inter"/>
                <a:cs typeface="Arial"/>
              </a:rPr>
              <a:t>: </a:t>
            </a:r>
          </a:p>
          <a:p>
            <a:pPr marL="171450" indent="-171450">
              <a:buFont typeface="Arial" panose="020B0604020202020204" pitchFamily="34" charset="0"/>
              <a:buChar char="•"/>
            </a:pPr>
            <a:r>
              <a:rPr lang="en-GB" sz="1000">
                <a:solidFill>
                  <a:schemeClr val="bg1"/>
                </a:solidFill>
                <a:latin typeface="Arial"/>
                <a:ea typeface="Inter"/>
                <a:cs typeface="Arial"/>
              </a:rPr>
              <a:t>Further co-development of the data model from the Amazon Web Services (AWS) Proof of Concept (PoC), with content modelling and user interface demonstrated</a:t>
            </a:r>
          </a:p>
          <a:p>
            <a:r>
              <a:rPr lang="en-GB" sz="1000" u="sng">
                <a:solidFill>
                  <a:schemeClr val="bg1"/>
                </a:solidFill>
                <a:latin typeface="Arial"/>
                <a:ea typeface="Inter"/>
                <a:cs typeface="Arial"/>
              </a:rPr>
              <a:t>Corporate Website Content</a:t>
            </a:r>
            <a:r>
              <a:rPr lang="en-GB" sz="1000">
                <a:solidFill>
                  <a:schemeClr val="bg1"/>
                </a:solidFill>
                <a:latin typeface="Arial"/>
                <a:ea typeface="Inter"/>
                <a:cs typeface="Arial"/>
              </a:rPr>
              <a:t>: </a:t>
            </a:r>
          </a:p>
          <a:p>
            <a:pPr marL="171450" indent="-171450">
              <a:buFont typeface="Arial" panose="020B0604020202020204" pitchFamily="34" charset="0"/>
              <a:buChar char="•"/>
            </a:pPr>
            <a:r>
              <a:rPr lang="en-GB" sz="1000">
                <a:solidFill>
                  <a:schemeClr val="bg1"/>
                </a:solidFill>
                <a:latin typeface="Arial"/>
                <a:ea typeface="Inter"/>
                <a:cs typeface="Arial"/>
              </a:rPr>
              <a:t>Progress made on in-page navigation. </a:t>
            </a:r>
          </a:p>
          <a:p>
            <a:pPr marL="171450" indent="-171450">
              <a:buFont typeface="Arial" panose="020B0604020202020204" pitchFamily="34" charset="0"/>
              <a:buChar char="•"/>
            </a:pPr>
            <a:r>
              <a:rPr lang="en-GB" sz="1000">
                <a:solidFill>
                  <a:schemeClr val="bg1"/>
                </a:solidFill>
                <a:latin typeface="Arial"/>
                <a:ea typeface="Inter"/>
                <a:cs typeface="Arial"/>
              </a:rPr>
              <a:t>Most corporate website pages, including navigation to the Guidance section, will migrate by Q2 2025/26.</a:t>
            </a:r>
          </a:p>
        </p:txBody>
      </p:sp>
      <p:sp>
        <p:nvSpPr>
          <p:cNvPr id="3" name="TextBox 2">
            <a:extLst>
              <a:ext uri="{FF2B5EF4-FFF2-40B4-BE49-F238E27FC236}">
                <a16:creationId xmlns:a16="http://schemas.microsoft.com/office/drawing/2014/main" id="{2EAA5DDD-1F04-9C2A-8A23-F8C24C026C00}"/>
              </a:ext>
            </a:extLst>
          </p:cNvPr>
          <p:cNvSpPr txBox="1"/>
          <p:nvPr/>
        </p:nvSpPr>
        <p:spPr>
          <a:xfrm>
            <a:off x="6781245" y="871180"/>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next steps</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11427" y="1419667"/>
            <a:ext cx="5902286" cy="3544614"/>
          </a:xfrm>
          <a:prstGeom prst="rect">
            <a:avLst/>
          </a:prstGeom>
          <a:solidFill>
            <a:srgbClr val="228096"/>
          </a:solidFill>
          <a:ln>
            <a:noFill/>
          </a:ln>
        </p:spPr>
        <p:txBody>
          <a:bodyPr wrap="square" lIns="180000" tIns="180000" rIns="180000" bIns="180000" rtlCol="0" anchor="ctr">
            <a:noAutofit/>
          </a:bodyPr>
          <a:lstStyle/>
          <a:p>
            <a:pPr>
              <a:defRPr/>
            </a:pPr>
            <a:r>
              <a:rPr lang="en-GB" sz="1000" u="sng">
                <a:solidFill>
                  <a:schemeClr val="bg1"/>
                </a:solidFill>
                <a:latin typeface="Arial"/>
                <a:ea typeface="Inter"/>
                <a:cs typeface="Arial"/>
              </a:rPr>
              <a:t>Content</a:t>
            </a:r>
            <a:r>
              <a:rPr lang="en-GB" sz="1000">
                <a:solidFill>
                  <a:schemeClr val="bg1"/>
                </a:solidFill>
                <a:latin typeface="Arial"/>
                <a:ea typeface="Inter"/>
                <a:cs typeface="Arial"/>
              </a:rPr>
              <a:t>: </a:t>
            </a:r>
          </a:p>
          <a:p>
            <a:pPr marL="171450" indent="-171450">
              <a:buFont typeface="Arial" panose="020B0604020202020204" pitchFamily="34" charset="0"/>
              <a:buChar char="•"/>
              <a:defRPr/>
            </a:pPr>
            <a:r>
              <a:rPr lang="en-GB" sz="1000">
                <a:solidFill>
                  <a:schemeClr val="bg1"/>
                </a:solidFill>
                <a:latin typeface="Arial"/>
                <a:ea typeface="Inter"/>
                <a:cs typeface="Arial"/>
              </a:rPr>
              <a:t>Define work required for transformation of content creation</a:t>
            </a:r>
          </a:p>
          <a:p>
            <a:pPr marL="171450" indent="-171450">
              <a:buFont typeface="Arial" panose="020B0604020202020204" pitchFamily="34" charset="0"/>
              <a:buChar char="•"/>
              <a:defRPr/>
            </a:pPr>
            <a:r>
              <a:rPr lang="en-GB" sz="1000">
                <a:solidFill>
                  <a:schemeClr val="bg1"/>
                </a:solidFill>
                <a:latin typeface="Arial"/>
                <a:ea typeface="Inter"/>
                <a:cs typeface="Arial"/>
              </a:rPr>
              <a:t>Continue to engage on development of data model being developed through the AWS Proof of Concept  to maintain alignment. </a:t>
            </a:r>
          </a:p>
          <a:p>
            <a:pPr marL="171450" indent="-171450">
              <a:buFont typeface="Arial" panose="020B0604020202020204" pitchFamily="34" charset="0"/>
              <a:buChar char="•"/>
              <a:defRPr/>
            </a:pPr>
            <a:r>
              <a:rPr lang="en-GB" sz="1000">
                <a:solidFill>
                  <a:schemeClr val="bg1"/>
                </a:solidFill>
                <a:latin typeface="Arial"/>
                <a:ea typeface="Inter"/>
                <a:cs typeface="Arial"/>
              </a:rPr>
              <a:t>Continue to engage with Centre for Guidelines on next steps to co-design a solution for Structured Recommendations in Guidelines. </a:t>
            </a:r>
            <a:endParaRPr lang="en-GB" sz="1000" u="sng">
              <a:solidFill>
                <a:schemeClr val="bg1"/>
              </a:solidFill>
              <a:latin typeface="Arial"/>
              <a:ea typeface="Inter"/>
              <a:cs typeface="Arial"/>
            </a:endParaRPr>
          </a:p>
          <a:p>
            <a:pPr>
              <a:defRPr/>
            </a:pPr>
            <a:r>
              <a:rPr lang="en-GB" sz="1000" u="sng">
                <a:solidFill>
                  <a:schemeClr val="bg1"/>
                </a:solidFill>
                <a:latin typeface="Arial"/>
                <a:ea typeface="Inter"/>
                <a:cs typeface="Arial"/>
              </a:rPr>
              <a:t>Product</a:t>
            </a:r>
            <a:r>
              <a:rPr lang="en-GB" sz="1000">
                <a:solidFill>
                  <a:schemeClr val="bg1"/>
                </a:solidFill>
                <a:latin typeface="Arial"/>
                <a:ea typeface="Inter"/>
                <a:cs typeface="Arial"/>
              </a:rPr>
              <a:t>: </a:t>
            </a:r>
          </a:p>
          <a:p>
            <a:pPr marL="171450" indent="-171450">
              <a:buFont typeface="Arial" panose="020B0604020202020204" pitchFamily="34" charset="0"/>
              <a:buChar char="•"/>
              <a:defRPr/>
            </a:pPr>
            <a:r>
              <a:rPr lang="en-GB" sz="1000">
                <a:solidFill>
                  <a:schemeClr val="bg1"/>
                </a:solidFill>
                <a:latin typeface="Arial"/>
                <a:ea typeface="Inter"/>
                <a:cs typeface="Arial"/>
              </a:rPr>
              <a:t>Continue to iterate TA incorporation measures, expanding sample size, defining hypotheses, and refining measures. </a:t>
            </a:r>
          </a:p>
          <a:p>
            <a:pPr marL="171450" indent="-171450">
              <a:buFont typeface="Arial" panose="020B0604020202020204" pitchFamily="34" charset="0"/>
              <a:buChar char="•"/>
              <a:defRPr/>
            </a:pPr>
            <a:r>
              <a:rPr lang="en-GB" sz="1000">
                <a:solidFill>
                  <a:schemeClr val="bg1"/>
                </a:solidFill>
                <a:latin typeface="Arial"/>
                <a:ea typeface="Inter"/>
                <a:cs typeface="Arial"/>
              </a:rPr>
              <a:t>Gain agreement for integrated guidance product proposed metrics</a:t>
            </a:r>
          </a:p>
          <a:p>
            <a:pPr marL="171450" indent="-171450">
              <a:buFont typeface="Arial" panose="020B0604020202020204" pitchFamily="34" charset="0"/>
              <a:buChar char="•"/>
              <a:defRPr/>
            </a:pPr>
            <a:r>
              <a:rPr lang="en-GB" sz="1000">
                <a:solidFill>
                  <a:schemeClr val="bg1"/>
                </a:solidFill>
                <a:latin typeface="Arial"/>
                <a:ea typeface="Inter"/>
                <a:cs typeface="Arial"/>
              </a:rPr>
              <a:t>Work with usable programme colleagues on initial scope and sizing of third-party requirements for secondary content re-use</a:t>
            </a:r>
          </a:p>
          <a:p>
            <a:pPr>
              <a:defRPr/>
            </a:pPr>
            <a:r>
              <a:rPr lang="en-GB" sz="1000" u="sng">
                <a:solidFill>
                  <a:schemeClr val="bg1"/>
                </a:solidFill>
                <a:latin typeface="Arial"/>
                <a:ea typeface="Inter"/>
                <a:cs typeface="Arial"/>
              </a:rPr>
              <a:t>Knowledge Platform</a:t>
            </a:r>
            <a:r>
              <a:rPr lang="en-GB" sz="1000">
                <a:solidFill>
                  <a:schemeClr val="bg1"/>
                </a:solidFill>
                <a:latin typeface="Arial"/>
                <a:ea typeface="Inter"/>
                <a:cs typeface="Arial"/>
              </a:rPr>
              <a:t>: </a:t>
            </a:r>
          </a:p>
          <a:p>
            <a:pPr marL="171450" indent="-171450">
              <a:buFont typeface="Arial" panose="020B0604020202020204" pitchFamily="34" charset="0"/>
              <a:buChar char="•"/>
              <a:defRPr/>
            </a:pPr>
            <a:r>
              <a:rPr lang="en-GB" sz="1000">
                <a:solidFill>
                  <a:schemeClr val="bg1"/>
                </a:solidFill>
                <a:latin typeface="Arial"/>
                <a:ea typeface="Inter"/>
                <a:cs typeface="Arial"/>
              </a:rPr>
              <a:t>Output from AWS Proof of Concept (data model etc) will be completed and moved into NICE’s account, including NICE receiving detailed documentation and handover sessions. </a:t>
            </a:r>
          </a:p>
          <a:p>
            <a:pPr marL="171450" indent="-171450">
              <a:buFont typeface="Arial" panose="020B0604020202020204" pitchFamily="34" charset="0"/>
              <a:buChar char="•"/>
              <a:defRPr/>
            </a:pPr>
            <a:r>
              <a:rPr lang="en-GB" sz="1000">
                <a:solidFill>
                  <a:schemeClr val="bg1"/>
                </a:solidFill>
                <a:latin typeface="Arial"/>
                <a:ea typeface="Inter"/>
                <a:cs typeface="Arial"/>
              </a:rPr>
              <a:t>Agree next steps and business case for delivery and implementation of a solution to meet the business needs for content creation, management and publication based upon recommendations and learnings from the proof of concept</a:t>
            </a:r>
          </a:p>
          <a:p>
            <a:pPr>
              <a:defRPr/>
            </a:pPr>
            <a:r>
              <a:rPr lang="en-GB" sz="1000" u="sng">
                <a:solidFill>
                  <a:schemeClr val="bg1"/>
                </a:solidFill>
                <a:latin typeface="Arial"/>
                <a:ea typeface="Inter"/>
                <a:cs typeface="Arial"/>
              </a:rPr>
              <a:t>Corporate website content</a:t>
            </a:r>
            <a:r>
              <a:rPr lang="en-GB" sz="1000">
                <a:solidFill>
                  <a:schemeClr val="bg1"/>
                </a:solidFill>
                <a:latin typeface="Arial"/>
                <a:ea typeface="Inter"/>
                <a:cs typeface="Arial"/>
              </a:rPr>
              <a:t>: </a:t>
            </a:r>
          </a:p>
          <a:p>
            <a:pPr marL="171450" indent="-171450">
              <a:buFont typeface="Arial" panose="020B0604020202020204" pitchFamily="34" charset="0"/>
              <a:buChar char="•"/>
              <a:defRPr/>
            </a:pPr>
            <a:r>
              <a:rPr lang="en-GB" sz="1000">
                <a:solidFill>
                  <a:schemeClr val="bg1"/>
                </a:solidFill>
                <a:latin typeface="Arial"/>
                <a:ea typeface="Inter"/>
                <a:cs typeface="Arial"/>
              </a:rPr>
              <a:t>Continue migration work and steady drumbeat of storytelling content to highlight NICE’s role in health and care. </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43120"/>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42468"/>
            <a:ext cx="813174" cy="565200"/>
          </a:xfrm>
          <a:prstGeom prst="rect">
            <a:avLst/>
          </a:prstGeom>
        </p:spPr>
      </p:pic>
      <p:sp>
        <p:nvSpPr>
          <p:cNvPr id="11" name="Rectangle 10">
            <a:extLst>
              <a:ext uri="{FF2B5EF4-FFF2-40B4-BE49-F238E27FC236}">
                <a16:creationId xmlns:a16="http://schemas.microsoft.com/office/drawing/2014/main" id="{34F189B3-75DC-8881-8AD2-980D61642FD9}"/>
              </a:ext>
              <a:ext uri="{C183D7F6-B498-43B3-948B-1728B52AA6E4}">
                <adec:decorative xmlns:adec="http://schemas.microsoft.com/office/drawing/2017/decorative" val="1"/>
              </a:ext>
            </a:extLst>
          </p:cNvPr>
          <p:cNvSpPr/>
          <p:nvPr/>
        </p:nvSpPr>
        <p:spPr>
          <a:xfrm>
            <a:off x="285907" y="4997086"/>
            <a:ext cx="11639880"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12" name="TextBox 11">
            <a:extLst>
              <a:ext uri="{FF2B5EF4-FFF2-40B4-BE49-F238E27FC236}">
                <a16:creationId xmlns:a16="http://schemas.microsoft.com/office/drawing/2014/main" id="{006A39F8-E9FE-BB83-6877-70C08B4D7D52}"/>
              </a:ext>
            </a:extLst>
          </p:cNvPr>
          <p:cNvSpPr txBox="1"/>
          <p:nvPr/>
        </p:nvSpPr>
        <p:spPr>
          <a:xfrm>
            <a:off x="307051" y="4997086"/>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risks and mitigants</a:t>
            </a:r>
          </a:p>
        </p:txBody>
      </p:sp>
      <p:graphicFrame>
        <p:nvGraphicFramePr>
          <p:cNvPr id="40" name="Table 39">
            <a:extLst>
              <a:ext uri="{FF2B5EF4-FFF2-40B4-BE49-F238E27FC236}">
                <a16:creationId xmlns:a16="http://schemas.microsoft.com/office/drawing/2014/main" id="{08B3A010-D980-E7EB-37D8-149FA2C75625}"/>
              </a:ext>
            </a:extLst>
          </p:cNvPr>
          <p:cNvGraphicFramePr>
            <a:graphicFrameLocks noGrp="1"/>
          </p:cNvGraphicFramePr>
          <p:nvPr>
            <p:extLst>
              <p:ext uri="{D42A27DB-BD31-4B8C-83A1-F6EECF244321}">
                <p14:modId xmlns:p14="http://schemas.microsoft.com/office/powerpoint/2010/main" val="2175282017"/>
              </p:ext>
            </p:extLst>
          </p:nvPr>
        </p:nvGraphicFramePr>
        <p:xfrm>
          <a:off x="285907" y="5287175"/>
          <a:ext cx="11620184" cy="699770"/>
        </p:xfrm>
        <a:graphic>
          <a:graphicData uri="http://schemas.openxmlformats.org/drawingml/2006/table">
            <a:tbl>
              <a:tblPr firstRow="1" bandRow="1">
                <a:tableStyleId>{5C22544A-7EE6-4342-B048-85BDC9FD1C3A}</a:tableStyleId>
              </a:tblPr>
              <a:tblGrid>
                <a:gridCol w="1448651">
                  <a:extLst>
                    <a:ext uri="{9D8B030D-6E8A-4147-A177-3AD203B41FA5}">
                      <a16:colId xmlns:a16="http://schemas.microsoft.com/office/drawing/2014/main" val="1740715206"/>
                    </a:ext>
                  </a:extLst>
                </a:gridCol>
                <a:gridCol w="4764753">
                  <a:extLst>
                    <a:ext uri="{9D8B030D-6E8A-4147-A177-3AD203B41FA5}">
                      <a16:colId xmlns:a16="http://schemas.microsoft.com/office/drawing/2014/main" val="3799182394"/>
                    </a:ext>
                  </a:extLst>
                </a:gridCol>
                <a:gridCol w="260809">
                  <a:extLst>
                    <a:ext uri="{9D8B030D-6E8A-4147-A177-3AD203B41FA5}">
                      <a16:colId xmlns:a16="http://schemas.microsoft.com/office/drawing/2014/main" val="3984294952"/>
                    </a:ext>
                  </a:extLst>
                </a:gridCol>
                <a:gridCol w="208280">
                  <a:extLst>
                    <a:ext uri="{9D8B030D-6E8A-4147-A177-3AD203B41FA5}">
                      <a16:colId xmlns:a16="http://schemas.microsoft.com/office/drawing/2014/main" val="3838693969"/>
                    </a:ext>
                  </a:extLst>
                </a:gridCol>
                <a:gridCol w="435735">
                  <a:extLst>
                    <a:ext uri="{9D8B030D-6E8A-4147-A177-3AD203B41FA5}">
                      <a16:colId xmlns:a16="http://schemas.microsoft.com/office/drawing/2014/main" val="2480451295"/>
                    </a:ext>
                  </a:extLst>
                </a:gridCol>
                <a:gridCol w="4501956">
                  <a:extLst>
                    <a:ext uri="{9D8B030D-6E8A-4147-A177-3AD203B41FA5}">
                      <a16:colId xmlns:a16="http://schemas.microsoft.com/office/drawing/2014/main" val="1164021184"/>
                    </a:ext>
                  </a:extLst>
                </a:gridCol>
              </a:tblGrid>
              <a:tr h="181589">
                <a:tc>
                  <a:txBody>
                    <a:bodyPr/>
                    <a:lstStyle/>
                    <a:p>
                      <a:r>
                        <a:rPr lang="en-GB" sz="950">
                          <a:latin typeface="Arial"/>
                          <a:cs typeface="Arial"/>
                        </a:rPr>
                        <a:t>Workstream</a:t>
                      </a:r>
                    </a:p>
                  </a:txBody>
                  <a:tcPr/>
                </a:tc>
                <a:tc>
                  <a:txBody>
                    <a:bodyPr/>
                    <a:lstStyle/>
                    <a:p>
                      <a:r>
                        <a:rPr lang="en-GB" sz="950">
                          <a:latin typeface="Arial"/>
                          <a:cs typeface="Arial"/>
                        </a:rPr>
                        <a:t>Risk</a:t>
                      </a:r>
                    </a:p>
                  </a:txBody>
                  <a:tcPr/>
                </a:tc>
                <a:tc>
                  <a:txBody>
                    <a:bodyPr/>
                    <a:lstStyle/>
                    <a:p>
                      <a:pPr algn="ctr"/>
                      <a:r>
                        <a:rPr lang="en-GB" sz="950">
                          <a:latin typeface="Arial"/>
                          <a:cs typeface="Arial"/>
                        </a:rPr>
                        <a:t>I</a:t>
                      </a:r>
                    </a:p>
                  </a:txBody>
                  <a:tcPr/>
                </a:tc>
                <a:tc>
                  <a:txBody>
                    <a:bodyPr/>
                    <a:lstStyle/>
                    <a:p>
                      <a:pPr algn="ctr"/>
                      <a:r>
                        <a:rPr lang="en-GB" sz="950">
                          <a:latin typeface="Arial"/>
                          <a:cs typeface="Arial"/>
                        </a:rPr>
                        <a:t>L</a:t>
                      </a:r>
                    </a:p>
                  </a:txBody>
                  <a:tcPr/>
                </a:tc>
                <a:tc>
                  <a:txBody>
                    <a:bodyPr/>
                    <a:lstStyle/>
                    <a:p>
                      <a:pPr algn="ctr"/>
                      <a:r>
                        <a:rPr lang="en-GB" sz="950">
                          <a:latin typeface="Arial"/>
                          <a:cs typeface="Arial"/>
                        </a:rPr>
                        <a:t>S</a:t>
                      </a:r>
                    </a:p>
                  </a:txBody>
                  <a:tcPr/>
                </a:tc>
                <a:tc>
                  <a:txBody>
                    <a:bodyPr/>
                    <a:lstStyle/>
                    <a:p>
                      <a:r>
                        <a:rPr lang="en-GB" sz="950">
                          <a:latin typeface="Arial"/>
                          <a:cs typeface="Arial"/>
                        </a:rPr>
                        <a:t>Key Controls</a:t>
                      </a:r>
                    </a:p>
                  </a:txBody>
                  <a:tcPr/>
                </a:tc>
                <a:extLst>
                  <a:ext uri="{0D108BD9-81ED-4DB2-BD59-A6C34878D82A}">
                    <a16:rowId xmlns:a16="http://schemas.microsoft.com/office/drawing/2014/main" val="1701266588"/>
                  </a:ext>
                </a:extLst>
              </a:tr>
              <a:tr h="160263">
                <a:tc>
                  <a:txBody>
                    <a:bodyPr/>
                    <a:lstStyle/>
                    <a:p>
                      <a:pPr algn="l" fontAlgn="ctr"/>
                      <a:r>
                        <a:rPr lang="en-GB" sz="900" b="0" i="0" u="none" strike="noStrike">
                          <a:solidFill>
                            <a:srgbClr val="000000"/>
                          </a:solidFill>
                          <a:effectLst/>
                          <a:latin typeface="Arial"/>
                          <a:cs typeface="Arial"/>
                        </a:rPr>
                        <a:t>Structured Recommendations</a:t>
                      </a:r>
                    </a:p>
                  </a:txBody>
                  <a:tcPr marL="6350" marR="6350" marT="6350">
                    <a:solidFill>
                      <a:schemeClr val="accent1">
                        <a:lumMod val="40000"/>
                        <a:lumOff val="60000"/>
                      </a:schemeClr>
                    </a:solidFill>
                  </a:tcPr>
                </a:tc>
                <a:tc>
                  <a:txBody>
                    <a:bodyPr/>
                    <a:lstStyle/>
                    <a:p>
                      <a:pPr algn="l" fontAlgn="b"/>
                      <a:r>
                        <a:rPr lang="en-GB" sz="900" b="0" i="0" u="none" strike="noStrike">
                          <a:solidFill>
                            <a:srgbClr val="000000"/>
                          </a:solidFill>
                          <a:effectLst/>
                          <a:latin typeface="Arial"/>
                          <a:cs typeface="Arial"/>
                        </a:rPr>
                        <a:t>If colleagues at all levels across the guidance producing centres are not convinced there is a need for change, then we will be unable to deliver Structured Recommendations  </a:t>
                      </a:r>
                    </a:p>
                  </a:txBody>
                  <a:tcPr marL="6350" marR="6350" marT="6350">
                    <a:solidFill>
                      <a:schemeClr val="bg1">
                        <a:lumMod val="95000"/>
                      </a:schemeClr>
                    </a:solidFill>
                  </a:tcPr>
                </a:tc>
                <a:tc>
                  <a:txBody>
                    <a:bodyPr/>
                    <a:lstStyle/>
                    <a:p>
                      <a:pPr algn="ctr" fontAlgn="ctr"/>
                      <a:r>
                        <a:rPr lang="en-GB" sz="900" b="0" i="0" u="none" strike="noStrike">
                          <a:solidFill>
                            <a:srgbClr val="000000"/>
                          </a:solidFill>
                          <a:effectLst/>
                          <a:latin typeface="Arial"/>
                          <a:cs typeface="Arial"/>
                        </a:rPr>
                        <a:t>4</a:t>
                      </a:r>
                    </a:p>
                  </a:txBody>
                  <a:tcPr marL="6350" marR="6350" marT="6350">
                    <a:solidFill>
                      <a:srgbClr val="E8EDEF"/>
                    </a:solidFill>
                  </a:tcPr>
                </a:tc>
                <a:tc>
                  <a:txBody>
                    <a:bodyPr/>
                    <a:lstStyle/>
                    <a:p>
                      <a:pPr algn="ctr" fontAlgn="ctr"/>
                      <a:r>
                        <a:rPr lang="en-GB" sz="900" b="0" i="0" u="none" strike="noStrike">
                          <a:solidFill>
                            <a:srgbClr val="000000"/>
                          </a:solidFill>
                          <a:effectLst/>
                          <a:latin typeface="Arial"/>
                          <a:cs typeface="Arial"/>
                        </a:rPr>
                        <a:t>3</a:t>
                      </a:r>
                    </a:p>
                  </a:txBody>
                  <a:tcPr marL="6350" marR="6350" marT="6350">
                    <a:solidFill>
                      <a:srgbClr val="E8EDEF"/>
                    </a:solidFill>
                  </a:tcPr>
                </a:tc>
                <a:tc>
                  <a:txBody>
                    <a:bodyPr/>
                    <a:lstStyle/>
                    <a:p>
                      <a:pPr algn="ctr" fontAlgn="ctr"/>
                      <a:r>
                        <a:rPr lang="en-GB" sz="900" b="0" i="0" u="none" strike="noStrike">
                          <a:solidFill>
                            <a:srgbClr val="000000"/>
                          </a:solidFill>
                          <a:effectLst/>
                          <a:latin typeface="Arial"/>
                          <a:cs typeface="Arial"/>
                        </a:rPr>
                        <a:t>12</a:t>
                      </a:r>
                      <a:endParaRPr lang="en-GB" sz="900" b="0" i="0" u="none" strike="noStrike">
                        <a:solidFill>
                          <a:srgbClr val="000000"/>
                        </a:solidFill>
                        <a:effectLst/>
                        <a:latin typeface="Arial" panose="020B0604020202020204" pitchFamily="34" charset="0"/>
                        <a:cs typeface="Arial" panose="020B0604020202020204" pitchFamily="34" charset="0"/>
                      </a:endParaRPr>
                    </a:p>
                  </a:txBody>
                  <a:tcPr marL="6350" marR="6350" marT="6350">
                    <a:solidFill>
                      <a:srgbClr val="FFC000"/>
                    </a:solidFill>
                  </a:tcPr>
                </a:tc>
                <a:tc>
                  <a:txBody>
                    <a:bodyPr/>
                    <a:lstStyle/>
                    <a:p>
                      <a:pPr algn="l" fontAlgn="b"/>
                      <a:r>
                        <a:rPr lang="en-GB" sz="900" b="0" i="0" u="none" strike="noStrike" kern="1200">
                          <a:solidFill>
                            <a:schemeClr val="dk1"/>
                          </a:solidFill>
                          <a:effectLst/>
                          <a:latin typeface="Arial"/>
                          <a:ea typeface="+mn-ea"/>
                          <a:cs typeface="Arial"/>
                        </a:rPr>
                        <a:t>Continue to engage with colleagues to ensure they understand and are bought into the direction and benefits to our users that this work will bring; co-design solutions where possible</a:t>
                      </a:r>
                      <a:endParaRPr lang="en-GB" sz="900" b="0" i="0" u="none" strike="noStrike">
                        <a:solidFill>
                          <a:srgbClr val="000000"/>
                        </a:solidFill>
                        <a:effectLst/>
                        <a:latin typeface="Arial"/>
                        <a:cs typeface="Arial"/>
                      </a:endParaRPr>
                    </a:p>
                  </a:txBody>
                  <a:tcPr marL="6350" marR="6350" marT="6350">
                    <a:solidFill>
                      <a:schemeClr val="bg1">
                        <a:lumMod val="95000"/>
                      </a:schemeClr>
                    </a:solidFill>
                  </a:tcPr>
                </a:tc>
                <a:extLst>
                  <a:ext uri="{0D108BD9-81ED-4DB2-BD59-A6C34878D82A}">
                    <a16:rowId xmlns:a16="http://schemas.microsoft.com/office/drawing/2014/main" val="2700031016"/>
                  </a:ext>
                </a:extLst>
              </a:tr>
            </a:tbl>
          </a:graphicData>
        </a:graphic>
      </p:graphicFrame>
      <p:grpSp>
        <p:nvGrpSpPr>
          <p:cNvPr id="38" name="Group 37" descr="Key illustrating that light green is very low, dark green is low, yellow is medium, amber is high, red is very high.">
            <a:extLst>
              <a:ext uri="{FF2B5EF4-FFF2-40B4-BE49-F238E27FC236}">
                <a16:creationId xmlns:a16="http://schemas.microsoft.com/office/drawing/2014/main" id="{4024DAC3-C5C1-329A-E13F-6B87673962C3}"/>
              </a:ext>
            </a:extLst>
          </p:cNvPr>
          <p:cNvGrpSpPr/>
          <p:nvPr/>
        </p:nvGrpSpPr>
        <p:grpSpPr>
          <a:xfrm>
            <a:off x="8623880" y="6639137"/>
            <a:ext cx="3138270" cy="215444"/>
            <a:chOff x="6420298" y="6183881"/>
            <a:chExt cx="3138270" cy="215444"/>
          </a:xfrm>
        </p:grpSpPr>
        <p:sp>
          <p:nvSpPr>
            <p:cNvPr id="16" name="TextBox 15">
              <a:extLst>
                <a:ext uri="{FF2B5EF4-FFF2-40B4-BE49-F238E27FC236}">
                  <a16:creationId xmlns:a16="http://schemas.microsoft.com/office/drawing/2014/main" id="{CEEC3EA9-CF2C-D2D3-2DC9-E4ABE655B75C}"/>
                </a:ext>
              </a:extLst>
            </p:cNvPr>
            <p:cNvSpPr txBox="1"/>
            <p:nvPr/>
          </p:nvSpPr>
          <p:spPr>
            <a:xfrm>
              <a:off x="6529793"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Very low</a:t>
              </a:r>
            </a:p>
          </p:txBody>
        </p:sp>
        <p:sp>
          <p:nvSpPr>
            <p:cNvPr id="27" name="TextBox 26">
              <a:extLst>
                <a:ext uri="{FF2B5EF4-FFF2-40B4-BE49-F238E27FC236}">
                  <a16:creationId xmlns:a16="http://schemas.microsoft.com/office/drawing/2014/main" id="{F5AD8B0D-1DEA-EF91-536C-818796D785D8}"/>
                </a:ext>
              </a:extLst>
            </p:cNvPr>
            <p:cNvSpPr txBox="1"/>
            <p:nvPr/>
          </p:nvSpPr>
          <p:spPr>
            <a:xfrm>
              <a:off x="7243284"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Low</a:t>
              </a:r>
            </a:p>
          </p:txBody>
        </p:sp>
        <p:sp>
          <p:nvSpPr>
            <p:cNvPr id="28" name="Rectangle 27">
              <a:extLst>
                <a:ext uri="{FF2B5EF4-FFF2-40B4-BE49-F238E27FC236}">
                  <a16:creationId xmlns:a16="http://schemas.microsoft.com/office/drawing/2014/main" id="{DE2EB01C-DF75-159A-9AE9-5C068982DBF0}"/>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9" name="Rectangle 28">
              <a:extLst>
                <a:ext uri="{FF2B5EF4-FFF2-40B4-BE49-F238E27FC236}">
                  <a16:creationId xmlns:a16="http://schemas.microsoft.com/office/drawing/2014/main" id="{D8FA02F0-ACEF-DAD4-6644-A3107DE4B31A}"/>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0" name="TextBox 29">
              <a:extLst>
                <a:ext uri="{FF2B5EF4-FFF2-40B4-BE49-F238E27FC236}">
                  <a16:creationId xmlns:a16="http://schemas.microsoft.com/office/drawing/2014/main" id="{6C4F5D90-F5E8-E25A-EC48-7472CC5FEF5B}"/>
                </a:ext>
              </a:extLst>
            </p:cNvPr>
            <p:cNvSpPr txBox="1"/>
            <p:nvPr/>
          </p:nvSpPr>
          <p:spPr>
            <a:xfrm>
              <a:off x="7725912"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Medium</a:t>
              </a:r>
            </a:p>
          </p:txBody>
        </p:sp>
        <p:sp>
          <p:nvSpPr>
            <p:cNvPr id="31" name="Rectangle 30">
              <a:extLst>
                <a:ext uri="{FF2B5EF4-FFF2-40B4-BE49-F238E27FC236}">
                  <a16:creationId xmlns:a16="http://schemas.microsoft.com/office/drawing/2014/main" id="{F69723D3-4C70-829C-5922-C082FF1F46A9}"/>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3" name="Rectangle 32">
              <a:extLst>
                <a:ext uri="{FF2B5EF4-FFF2-40B4-BE49-F238E27FC236}">
                  <a16:creationId xmlns:a16="http://schemas.microsoft.com/office/drawing/2014/main" id="{7A1CD3B0-8394-CE68-CEB6-28D7818E73F4}"/>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5" name="TextBox 34">
              <a:extLst>
                <a:ext uri="{FF2B5EF4-FFF2-40B4-BE49-F238E27FC236}">
                  <a16:creationId xmlns:a16="http://schemas.microsoft.com/office/drawing/2014/main" id="{3D13A947-C908-587D-5E09-2E5C07FC57F7}"/>
                </a:ext>
              </a:extLst>
            </p:cNvPr>
            <p:cNvSpPr txBox="1"/>
            <p:nvPr/>
          </p:nvSpPr>
          <p:spPr>
            <a:xfrm>
              <a:off x="8403963"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High</a:t>
              </a:r>
            </a:p>
          </p:txBody>
        </p:sp>
        <p:sp>
          <p:nvSpPr>
            <p:cNvPr id="36" name="Rectangle 35">
              <a:extLst>
                <a:ext uri="{FF2B5EF4-FFF2-40B4-BE49-F238E27FC236}">
                  <a16:creationId xmlns:a16="http://schemas.microsoft.com/office/drawing/2014/main" id="{CE4CD22E-EDA7-5C70-2C4C-20BE9D7FB08D}"/>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7" name="TextBox 36">
              <a:extLst>
                <a:ext uri="{FF2B5EF4-FFF2-40B4-BE49-F238E27FC236}">
                  <a16:creationId xmlns:a16="http://schemas.microsoft.com/office/drawing/2014/main" id="{FD274C92-4E2D-FEFF-BC07-1295A8FC166F}"/>
                </a:ext>
              </a:extLst>
            </p:cNvPr>
            <p:cNvSpPr txBox="1"/>
            <p:nvPr/>
          </p:nvSpPr>
          <p:spPr>
            <a:xfrm>
              <a:off x="8922031"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Very high</a:t>
              </a:r>
            </a:p>
          </p:txBody>
        </p:sp>
      </p:grpSp>
    </p:spTree>
    <p:extLst>
      <p:ext uri="{BB962C8B-B14F-4D97-AF65-F5344CB8AC3E}">
        <p14:creationId xmlns:p14="http://schemas.microsoft.com/office/powerpoint/2010/main" val="353929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95474" y="303913"/>
            <a:ext cx="11076689" cy="604849"/>
          </a:xfrm>
        </p:spPr>
        <p:txBody>
          <a:bodyPr>
            <a:normAutofit/>
          </a:bodyPr>
          <a:lstStyle/>
          <a:p>
            <a:r>
              <a:rPr lang="en-US" sz="2500">
                <a:latin typeface="Arial"/>
                <a:cs typeface="Arial"/>
              </a:rPr>
              <a:t>Usable: High-level summary of performance </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p:cNvGraphicFramePr>
          <p:nvPr>
            <p:extLst>
              <p:ext uri="{D42A27DB-BD31-4B8C-83A1-F6EECF244321}">
                <p14:modId xmlns:p14="http://schemas.microsoft.com/office/powerpoint/2010/main" val="3365560664"/>
              </p:ext>
            </p:extLst>
          </p:nvPr>
        </p:nvGraphicFramePr>
        <p:xfrm>
          <a:off x="395473" y="908762"/>
          <a:ext cx="6672076" cy="2968097"/>
        </p:xfrm>
        <a:graphic>
          <a:graphicData uri="http://schemas.openxmlformats.org/drawingml/2006/table">
            <a:tbl>
              <a:tblPr firstRow="1" bandRow="1">
                <a:tableStyleId>{5C22544A-7EE6-4342-B048-85BDC9FD1C3A}</a:tableStyleId>
              </a:tblPr>
              <a:tblGrid>
                <a:gridCol w="2982355">
                  <a:extLst>
                    <a:ext uri="{9D8B030D-6E8A-4147-A177-3AD203B41FA5}">
                      <a16:colId xmlns:a16="http://schemas.microsoft.com/office/drawing/2014/main" val="324831861"/>
                    </a:ext>
                  </a:extLst>
                </a:gridCol>
                <a:gridCol w="1229907">
                  <a:extLst>
                    <a:ext uri="{9D8B030D-6E8A-4147-A177-3AD203B41FA5}">
                      <a16:colId xmlns:a16="http://schemas.microsoft.com/office/drawing/2014/main" val="2504982140"/>
                    </a:ext>
                  </a:extLst>
                </a:gridCol>
                <a:gridCol w="1097740">
                  <a:extLst>
                    <a:ext uri="{9D8B030D-6E8A-4147-A177-3AD203B41FA5}">
                      <a16:colId xmlns:a16="http://schemas.microsoft.com/office/drawing/2014/main" val="3687425865"/>
                    </a:ext>
                  </a:extLst>
                </a:gridCol>
                <a:gridCol w="1362074">
                  <a:extLst>
                    <a:ext uri="{9D8B030D-6E8A-4147-A177-3AD203B41FA5}">
                      <a16:colId xmlns:a16="http://schemas.microsoft.com/office/drawing/2014/main" val="2195783223"/>
                    </a:ext>
                  </a:extLst>
                </a:gridCol>
              </a:tblGrid>
              <a:tr h="546659">
                <a:tc>
                  <a:txBody>
                    <a:bodyPr/>
                    <a:lstStyle/>
                    <a:p>
                      <a:pPr algn="l"/>
                      <a:r>
                        <a:rPr lang="en-GB" sz="1000">
                          <a:solidFill>
                            <a:schemeClr val="tx1"/>
                          </a:solidFill>
                          <a:latin typeface="Arial"/>
                          <a:ea typeface="Inter"/>
                          <a:cs typeface="Arial"/>
                        </a:rPr>
                        <a:t>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24-25 Actual</a:t>
                      </a:r>
                      <a:endParaRPr lang="en-GB" sz="1000">
                        <a:solidFill>
                          <a:schemeClr val="tx1"/>
                        </a:solidFill>
                        <a:latin typeface="Arial"/>
                        <a:ea typeface="Inter" panose="02000503000000020004" pitchFamily="2"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24-25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23-24 starting performance 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1147761">
                <a:tc>
                  <a:txBody>
                    <a:bodyPr/>
                    <a:lstStyle/>
                    <a:p>
                      <a:pPr marL="0" indent="0">
                        <a:buFont typeface="Arial" panose="020B0604020202020204" pitchFamily="34" charset="0"/>
                        <a:buNone/>
                      </a:pPr>
                      <a:r>
                        <a:rPr lang="en-GB" sz="1000">
                          <a:solidFill>
                            <a:schemeClr val="tx1"/>
                          </a:solidFill>
                          <a:latin typeface="Arial"/>
                          <a:ea typeface="Inter"/>
                          <a:cs typeface="Arial"/>
                        </a:rPr>
                        <a:t>Annual % change in number of users accessing NICE website for guidance and advice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US" sz="1000" b="1">
                          <a:solidFill>
                            <a:schemeClr val="tx1"/>
                          </a:solidFill>
                          <a:latin typeface="Arial"/>
                          <a:cs typeface="Arial"/>
                        </a:rPr>
                        <a: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US" sz="1000">
                          <a:solidFill>
                            <a:schemeClr val="tx1"/>
                          </a:solidFill>
                          <a:latin typeface="Arial"/>
                          <a:cs typeface="Arial"/>
                        </a:rPr>
                        <a:t>Increase on</a:t>
                      </a:r>
                    </a:p>
                    <a:p>
                      <a:pPr lvl="0" algn="ctr">
                        <a:buNone/>
                      </a:pPr>
                      <a:r>
                        <a:rPr lang="en-US" sz="1000">
                          <a:solidFill>
                            <a:schemeClr val="tx1"/>
                          </a:solidFill>
                          <a:latin typeface="Arial"/>
                          <a:cs typeface="Arial"/>
                        </a:rPr>
                        <a:t>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0" i="0" u="none" strike="noStrike" noProof="0">
                          <a:solidFill>
                            <a:schemeClr val="tx1"/>
                          </a:solidFill>
                          <a:latin typeface="Arial"/>
                          <a:cs typeface="Arial"/>
                        </a:rPr>
                        <a:t>18.3  million</a:t>
                      </a:r>
                      <a:endParaRPr lang="en-GB" sz="1000" b="0" i="0" u="none" strike="noStrike" noProof="0">
                        <a:solidFill>
                          <a:schemeClr val="tx1"/>
                        </a:solidFill>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37338454"/>
                  </a:ext>
                </a:extLst>
              </a:tr>
              <a:tr h="1273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Annual % change in clicks on guidance products from the NICE corporate website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ClrTx/>
                        <a:buSzTx/>
                        <a:buFontTx/>
                        <a:buNone/>
                      </a:pPr>
                      <a:r>
                        <a:rPr lang="en-GB" sz="1000" b="1" i="0" u="none" strike="noStrike" noProof="0">
                          <a:solidFill>
                            <a:schemeClr val="tx1"/>
                          </a:solidFill>
                          <a:latin typeface="Arial"/>
                          <a:cs typeface="Arial"/>
                        </a:rPr>
                        <a: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noProof="0">
                          <a:solidFill>
                            <a:schemeClr val="tx1"/>
                          </a:solidFill>
                          <a:latin typeface="Arial"/>
                          <a:cs typeface="Arial"/>
                        </a:rPr>
                        <a:t>95,700</a:t>
                      </a:r>
                      <a:endParaRPr lang="en-US" sz="1000">
                        <a:solidFill>
                          <a:schemeClr val="tx1"/>
                        </a:solidFill>
                        <a:latin typeface="Arial"/>
                        <a:cs typeface="Arial"/>
                      </a:endParaRPr>
                    </a:p>
                    <a:p>
                      <a:pPr marL="0" marR="0" lvl="0" indent="0" algn="ctr">
                        <a:lnSpc>
                          <a:spcPct val="100000"/>
                        </a:lnSpc>
                        <a:spcBef>
                          <a:spcPts val="0"/>
                        </a:spcBef>
                        <a:spcAft>
                          <a:spcPts val="0"/>
                        </a:spcAft>
                        <a:buNone/>
                      </a:pPr>
                      <a:endParaRPr lang="en-US" sz="1000">
                        <a:solidFill>
                          <a:schemeClr val="tx1"/>
                        </a:solidFill>
                        <a:latin typeface="Arial"/>
                        <a:cs typeface="Arial"/>
                      </a:endParaRPr>
                    </a:p>
                    <a:p>
                      <a:pPr marL="0" marR="0" lvl="0" indent="0" algn="ctr">
                        <a:lnSpc>
                          <a:spcPct val="100000"/>
                        </a:lnSpc>
                        <a:spcBef>
                          <a:spcPts val="0"/>
                        </a:spcBef>
                        <a:spcAft>
                          <a:spcPts val="0"/>
                        </a:spcAft>
                        <a:buNone/>
                      </a:pPr>
                      <a:r>
                        <a:rPr lang="en-US" sz="1000">
                          <a:solidFill>
                            <a:schemeClr val="tx1"/>
                          </a:solidFill>
                          <a:latin typeface="Arial"/>
                          <a:cs typeface="Arial"/>
                        </a:rPr>
                        <a:t>(15% Increase on 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US" sz="1000">
                          <a:solidFill>
                            <a:schemeClr val="tx1"/>
                          </a:solidFill>
                          <a:latin typeface="Arial"/>
                          <a:cs typeface="Arial"/>
                        </a:rPr>
                        <a:t>83,200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3029611645"/>
              </p:ext>
            </p:extLst>
          </p:nvPr>
        </p:nvGraphicFramePr>
        <p:xfrm>
          <a:off x="7806813" y="908762"/>
          <a:ext cx="3895463" cy="2968097"/>
        </p:xfrm>
        <a:graphic>
          <a:graphicData uri="http://schemas.openxmlformats.org/drawingml/2006/table">
            <a:tbl>
              <a:tblPr firstRow="1" bandRow="1">
                <a:tableStyleId>{5C22544A-7EE6-4342-B048-85BDC9FD1C3A}</a:tableStyleId>
              </a:tblPr>
              <a:tblGrid>
                <a:gridCol w="2334375">
                  <a:extLst>
                    <a:ext uri="{9D8B030D-6E8A-4147-A177-3AD203B41FA5}">
                      <a16:colId xmlns:a16="http://schemas.microsoft.com/office/drawing/2014/main" val="2727980484"/>
                    </a:ext>
                  </a:extLst>
                </a:gridCol>
                <a:gridCol w="912021">
                  <a:extLst>
                    <a:ext uri="{9D8B030D-6E8A-4147-A177-3AD203B41FA5}">
                      <a16:colId xmlns:a16="http://schemas.microsoft.com/office/drawing/2014/main" val="1637958658"/>
                    </a:ext>
                  </a:extLst>
                </a:gridCol>
                <a:gridCol w="649067">
                  <a:extLst>
                    <a:ext uri="{9D8B030D-6E8A-4147-A177-3AD203B41FA5}">
                      <a16:colId xmlns:a16="http://schemas.microsoft.com/office/drawing/2014/main" val="159653918"/>
                    </a:ext>
                  </a:extLst>
                </a:gridCol>
              </a:tblGrid>
              <a:tr h="451774">
                <a:tc>
                  <a:txBody>
                    <a:bodyPr/>
                    <a:lstStyle/>
                    <a:p>
                      <a:pPr algn="ctr"/>
                      <a:r>
                        <a:rPr lang="en-GB" sz="1000">
                          <a:solidFill>
                            <a:schemeClr val="tx1"/>
                          </a:solidFill>
                          <a:latin typeface="Arial"/>
                          <a:ea typeface="Inter"/>
                          <a:cs typeface="Arial"/>
                        </a:rPr>
                        <a:t>Business Plan Milestones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a:ea typeface="Inter"/>
                          <a:cs typeface="Arial"/>
                        </a:rPr>
                        <a:t>Due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a:ea typeface="Inter"/>
                          <a:cs typeface="Arial"/>
                        </a:rPr>
                        <a:t>RAG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506936">
                <a:tc>
                  <a:txBody>
                    <a:bodyPr/>
                    <a:lstStyle/>
                    <a:p>
                      <a:r>
                        <a:rPr lang="en-GB" sz="1000">
                          <a:latin typeface="Arial"/>
                          <a:ea typeface="Inter"/>
                          <a:cs typeface="Arial"/>
                        </a:rPr>
                        <a:t>Complete migration to new corporate website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cs typeface="Arial"/>
                        </a:rPr>
                        <a:t>31 Dec 24</a:t>
                      </a:r>
                      <a:endParaRPr lang="en-US" sz="1000">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843138784"/>
                  </a:ext>
                </a:extLst>
              </a:tr>
              <a:tr h="787311">
                <a:tc>
                  <a:txBody>
                    <a:bodyPr/>
                    <a:lstStyle/>
                    <a:p>
                      <a:r>
                        <a:rPr lang="en-GB" sz="1000">
                          <a:latin typeface="Arial"/>
                          <a:ea typeface="Inter"/>
                          <a:cs typeface="Arial"/>
                        </a:rPr>
                        <a:t>Complete proof of concepts with semantic data model to inform next steps of knowledge platform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1 July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0541423"/>
                  </a:ext>
                </a:extLst>
              </a:tr>
              <a:tr h="521036">
                <a:tc>
                  <a:txBody>
                    <a:bodyPr/>
                    <a:lstStyle/>
                    <a:p>
                      <a:r>
                        <a:rPr lang="en-GB" sz="1000">
                          <a:latin typeface="Arial"/>
                          <a:ea typeface="Inter"/>
                          <a:cs typeface="Arial"/>
                        </a:rPr>
                        <a:t>Agree standardised wording and structure for recommendations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a:ea typeface="Inter"/>
                          <a:cs typeface="Arial"/>
                        </a:rPr>
                        <a:t>31 Dec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16768234"/>
                  </a:ext>
                </a:extLst>
              </a:tr>
              <a:tr h="646629">
                <a:tc>
                  <a:txBody>
                    <a:bodyPr/>
                    <a:lstStyle/>
                    <a:p>
                      <a:r>
                        <a:rPr lang="en-GB" sz="1000">
                          <a:latin typeface="Arial"/>
                          <a:ea typeface="Inter"/>
                          <a:cs typeface="Arial"/>
                        </a:rPr>
                        <a:t>Launch a new content governance process for Centre for Health Technology Evaluation (CHTE) and </a:t>
                      </a:r>
                      <a:r>
                        <a:rPr lang="en-GB" sz="1000" err="1">
                          <a:latin typeface="Arial"/>
                          <a:ea typeface="Inter"/>
                          <a:cs typeface="Arial"/>
                        </a:rPr>
                        <a:t>CfG</a:t>
                      </a:r>
                      <a:endParaRPr lang="en-GB" sz="1000">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31 Dec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4713143"/>
                  </a:ext>
                </a:extLst>
              </a:tr>
            </a:tbl>
          </a:graphicData>
        </a:graphic>
      </p:graphicFrame>
      <p:sp>
        <p:nvSpPr>
          <p:cNvPr id="6" name="TextBox 5">
            <a:extLst>
              <a:ext uri="{FF2B5EF4-FFF2-40B4-BE49-F238E27FC236}">
                <a16:creationId xmlns:a16="http://schemas.microsoft.com/office/drawing/2014/main" id="{0D61DD7D-A6BE-BCF0-6BF4-B9CB4F204703}"/>
              </a:ext>
            </a:extLst>
          </p:cNvPr>
          <p:cNvSpPr txBox="1"/>
          <p:nvPr/>
        </p:nvSpPr>
        <p:spPr>
          <a:xfrm>
            <a:off x="7728467" y="3950706"/>
            <a:ext cx="3672796" cy="230832"/>
          </a:xfrm>
          <a:prstGeom prst="rect">
            <a:avLst/>
          </a:prstGeom>
          <a:noFill/>
        </p:spPr>
        <p:txBody>
          <a:bodyPr wrap="square">
            <a:spAutoFit/>
          </a:bodyPr>
          <a:lstStyle/>
          <a:p>
            <a:r>
              <a:rPr lang="en-GB" sz="900" b="1"/>
              <a:t>RAG rating key: C= complete; G= green; A= amber; R= red</a:t>
            </a:r>
          </a:p>
        </p:txBody>
      </p:sp>
      <p:sp>
        <p:nvSpPr>
          <p:cNvPr id="7" name="TextBox 6">
            <a:extLst>
              <a:ext uri="{FF2B5EF4-FFF2-40B4-BE49-F238E27FC236}">
                <a16:creationId xmlns:a16="http://schemas.microsoft.com/office/drawing/2014/main" id="{21D0F601-BC04-E520-37A2-725024C9C1FF}"/>
              </a:ext>
            </a:extLst>
          </p:cNvPr>
          <p:cNvSpPr txBox="1"/>
          <p:nvPr/>
        </p:nvSpPr>
        <p:spPr>
          <a:xfrm>
            <a:off x="405727" y="4208223"/>
            <a:ext cx="11397670" cy="1862048"/>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000" b="1">
                <a:latin typeface="Arial"/>
                <a:ea typeface="Inter SemiBold"/>
                <a:cs typeface="Arial"/>
              </a:rPr>
              <a:t>Notes on RAG status:</a:t>
            </a:r>
            <a:endParaRPr lang="en-GB" sz="1000">
              <a:latin typeface="Arial"/>
              <a:ea typeface="Inter SemiBold" panose="02000503000000020004" pitchFamily="2" charset="0"/>
              <a:cs typeface="Arial"/>
            </a:endParaRPr>
          </a:p>
          <a:p>
            <a:pPr marL="171450" indent="-171450">
              <a:spcAft>
                <a:spcPts val="1200"/>
              </a:spcAft>
              <a:buFont typeface="Arial" panose="020B0604020202020204" pitchFamily="34" charset="0"/>
              <a:buChar char="•"/>
            </a:pPr>
            <a:r>
              <a:rPr lang="en-GB" sz="1000">
                <a:latin typeface="Arial"/>
                <a:ea typeface="Inter"/>
                <a:cs typeface="Arial"/>
              </a:rPr>
              <a:t>There has been an 5% annual decrease in clicks on guidance products from the NICE corporate website. This reflects the work that has been done to audit and remove old content from the corporate site which has had an impact on clicks through to guidance, however this has improved search engine optimisation which will make it easier to find guidance directly both on the NICE website and from Google. </a:t>
            </a:r>
          </a:p>
          <a:p>
            <a:pPr marL="171450" indent="-171450">
              <a:spcAft>
                <a:spcPts val="1200"/>
              </a:spcAft>
              <a:buFont typeface="Arial" panose="020B0604020202020204" pitchFamily="34" charset="0"/>
              <a:buChar char="•"/>
            </a:pPr>
            <a:r>
              <a:rPr lang="en-GB" sz="1000">
                <a:latin typeface="Arial"/>
                <a:ea typeface="Inter"/>
                <a:cs typeface="Arial"/>
              </a:rPr>
              <a:t>The first target of going live with the new homepage was met. The timeline to finish migration of corporate pages has slipped into Q2 2025/26. </a:t>
            </a:r>
          </a:p>
          <a:p>
            <a:pPr marL="171450" indent="-171450">
              <a:spcAft>
                <a:spcPts val="1200"/>
              </a:spcAft>
              <a:buFont typeface="Arial" panose="020B0604020202020204" pitchFamily="34" charset="0"/>
              <a:buChar char="•"/>
            </a:pPr>
            <a:r>
              <a:rPr lang="en-GB" sz="1000">
                <a:latin typeface="Arial"/>
                <a:ea typeface="Inter"/>
                <a:cs typeface="Arial"/>
              </a:rPr>
              <a:t>The deliverables from the AWS Proof of Concept were completed in April 2025 have informed the development of a business case for a platform to enable guidance content management and publication </a:t>
            </a:r>
          </a:p>
          <a:p>
            <a:pPr marL="171450" indent="-171450">
              <a:spcAft>
                <a:spcPts val="1200"/>
              </a:spcAft>
              <a:buFont typeface="Arial" panose="020B0604020202020204" pitchFamily="34" charset="0"/>
              <a:buChar char="•"/>
            </a:pPr>
            <a:r>
              <a:rPr lang="en-GB" sz="1000">
                <a:latin typeface="Arial"/>
                <a:ea typeface="Inter"/>
                <a:cs typeface="Arial"/>
              </a:rPr>
              <a:t>Work has been absorbed into the structured recommendation project and approach approved by the Programme Board.  </a:t>
            </a:r>
          </a:p>
        </p:txBody>
      </p:sp>
      <p:sp>
        <p:nvSpPr>
          <p:cNvPr id="8" name="Oval 7">
            <a:extLst>
              <a:ext uri="{FF2B5EF4-FFF2-40B4-BE49-F238E27FC236}">
                <a16:creationId xmlns:a16="http://schemas.microsoft.com/office/drawing/2014/main" id="{B5BC581A-6741-8EC1-3B46-C5CD0070B924}"/>
              </a:ext>
              <a:ext uri="{C183D7F6-B498-43B3-948B-1728B52AA6E4}">
                <adec:decorative xmlns:adec="http://schemas.microsoft.com/office/drawing/2017/decorative" val="1"/>
              </a:ext>
            </a:extLst>
          </p:cNvPr>
          <p:cNvSpPr/>
          <p:nvPr/>
        </p:nvSpPr>
        <p:spPr>
          <a:xfrm>
            <a:off x="448269" y="4519648"/>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0" name="Oval 9">
            <a:extLst>
              <a:ext uri="{FF2B5EF4-FFF2-40B4-BE49-F238E27FC236}">
                <a16:creationId xmlns:a16="http://schemas.microsoft.com/office/drawing/2014/main" id="{24DA3C43-7495-977F-C006-B9817F9BD97D}"/>
              </a:ext>
              <a:ext uri="{C183D7F6-B498-43B3-948B-1728B52AA6E4}">
                <adec:decorative xmlns:adec="http://schemas.microsoft.com/office/drawing/2017/decorative" val="1"/>
              </a:ext>
            </a:extLst>
          </p:cNvPr>
          <p:cNvSpPr/>
          <p:nvPr/>
        </p:nvSpPr>
        <p:spPr>
          <a:xfrm>
            <a:off x="11786273" y="2180307"/>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4" name="Oval 3">
            <a:extLst>
              <a:ext uri="{FF2B5EF4-FFF2-40B4-BE49-F238E27FC236}">
                <a16:creationId xmlns:a16="http://schemas.microsoft.com/office/drawing/2014/main" id="{A8A44ACE-1ECD-EE4F-3F9C-BD400EB2F5A3}"/>
              </a:ext>
              <a:ext uri="{C183D7F6-B498-43B3-948B-1728B52AA6E4}">
                <adec:decorative xmlns:adec="http://schemas.microsoft.com/office/drawing/2017/decorative" val="1"/>
              </a:ext>
            </a:extLst>
          </p:cNvPr>
          <p:cNvSpPr/>
          <p:nvPr/>
        </p:nvSpPr>
        <p:spPr>
          <a:xfrm>
            <a:off x="11786273" y="1515034"/>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1" name="Oval 10">
            <a:extLst>
              <a:ext uri="{FF2B5EF4-FFF2-40B4-BE49-F238E27FC236}">
                <a16:creationId xmlns:a16="http://schemas.microsoft.com/office/drawing/2014/main" id="{3D6A1D24-D89B-0430-BA29-6188DAE5EE22}"/>
              </a:ext>
              <a:ext uri="{C183D7F6-B498-43B3-948B-1728B52AA6E4}">
                <adec:decorative xmlns:adec="http://schemas.microsoft.com/office/drawing/2017/decorative" val="1"/>
              </a:ext>
            </a:extLst>
          </p:cNvPr>
          <p:cNvSpPr/>
          <p:nvPr/>
        </p:nvSpPr>
        <p:spPr>
          <a:xfrm>
            <a:off x="7167181" y="313535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2" name="Oval 11">
            <a:extLst>
              <a:ext uri="{FF2B5EF4-FFF2-40B4-BE49-F238E27FC236}">
                <a16:creationId xmlns:a16="http://schemas.microsoft.com/office/drawing/2014/main" id="{107A827C-B0F2-A031-8CAF-4CABAFA84FCB}"/>
              </a:ext>
              <a:ext uri="{C183D7F6-B498-43B3-948B-1728B52AA6E4}">
                <adec:decorative xmlns:adec="http://schemas.microsoft.com/office/drawing/2017/decorative" val="1"/>
              </a:ext>
            </a:extLst>
          </p:cNvPr>
          <p:cNvSpPr/>
          <p:nvPr/>
        </p:nvSpPr>
        <p:spPr>
          <a:xfrm>
            <a:off x="448269" y="5097377"/>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3" name="Oval 12">
            <a:extLst>
              <a:ext uri="{FF2B5EF4-FFF2-40B4-BE49-F238E27FC236}">
                <a16:creationId xmlns:a16="http://schemas.microsoft.com/office/drawing/2014/main" id="{33794945-6DC0-777E-09BC-6D80BB7061D3}"/>
              </a:ext>
              <a:ext uri="{C183D7F6-B498-43B3-948B-1728B52AA6E4}">
                <adec:decorative xmlns:adec="http://schemas.microsoft.com/office/drawing/2017/decorative" val="1"/>
              </a:ext>
            </a:extLst>
          </p:cNvPr>
          <p:cNvSpPr/>
          <p:nvPr/>
        </p:nvSpPr>
        <p:spPr>
          <a:xfrm>
            <a:off x="443613" y="539431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9" name="Oval 8">
            <a:extLst>
              <a:ext uri="{FF2B5EF4-FFF2-40B4-BE49-F238E27FC236}">
                <a16:creationId xmlns:a16="http://schemas.microsoft.com/office/drawing/2014/main" id="{24546835-2EF8-1421-25DA-2C5CF66489D2}"/>
              </a:ext>
              <a:ext uri="{C183D7F6-B498-43B3-948B-1728B52AA6E4}">
                <adec:decorative xmlns:adec="http://schemas.microsoft.com/office/drawing/2017/decorative" val="1"/>
              </a:ext>
            </a:extLst>
          </p:cNvPr>
          <p:cNvSpPr/>
          <p:nvPr/>
        </p:nvSpPr>
        <p:spPr>
          <a:xfrm>
            <a:off x="443613" y="582679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4</a:t>
            </a:r>
          </a:p>
        </p:txBody>
      </p:sp>
      <p:sp>
        <p:nvSpPr>
          <p:cNvPr id="15" name="Oval 14">
            <a:extLst>
              <a:ext uri="{FF2B5EF4-FFF2-40B4-BE49-F238E27FC236}">
                <a16:creationId xmlns:a16="http://schemas.microsoft.com/office/drawing/2014/main" id="{DEFAC544-2901-D09E-5AC6-70703253DB62}"/>
              </a:ext>
              <a:ext uri="{C183D7F6-B498-43B3-948B-1728B52AA6E4}">
                <adec:decorative xmlns:adec="http://schemas.microsoft.com/office/drawing/2017/decorative" val="1"/>
              </a:ext>
            </a:extLst>
          </p:cNvPr>
          <p:cNvSpPr/>
          <p:nvPr/>
        </p:nvSpPr>
        <p:spPr>
          <a:xfrm>
            <a:off x="11786273" y="344909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4</a:t>
            </a:r>
          </a:p>
        </p:txBody>
      </p:sp>
      <p:sp>
        <p:nvSpPr>
          <p:cNvPr id="16" name="TextBox 15">
            <a:extLst>
              <a:ext uri="{FF2B5EF4-FFF2-40B4-BE49-F238E27FC236}">
                <a16:creationId xmlns:a16="http://schemas.microsoft.com/office/drawing/2014/main" id="{DE85BEED-18EB-ED79-2786-3D5F65A4F31B}"/>
              </a:ext>
            </a:extLst>
          </p:cNvPr>
          <p:cNvSpPr txBox="1"/>
          <p:nvPr/>
        </p:nvSpPr>
        <p:spPr>
          <a:xfrm>
            <a:off x="9006121" y="6437209"/>
            <a:ext cx="3185879" cy="215444"/>
          </a:xfrm>
          <a:prstGeom prst="rect">
            <a:avLst/>
          </a:prstGeom>
          <a:noFill/>
        </p:spPr>
        <p:txBody>
          <a:bodyPr wrap="square" lIns="91440" tIns="45720" rIns="91440" bIns="45720" rtlCol="0" anchor="t">
            <a:spAutoFit/>
          </a:bodyPr>
          <a:lstStyle/>
          <a:p>
            <a:r>
              <a:rPr lang="en-GB" sz="800"/>
              <a:t>All figures as of 31 March 2025 unless otherwise stated</a:t>
            </a:r>
          </a:p>
        </p:txBody>
      </p:sp>
    </p:spTree>
    <p:extLst>
      <p:ext uri="{BB962C8B-B14F-4D97-AF65-F5344CB8AC3E}">
        <p14:creationId xmlns:p14="http://schemas.microsoft.com/office/powerpoint/2010/main" val="118436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B82DDD-6BAE-DAA8-C1BD-F774D364136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7C1D09-0A29-55DB-9CC6-42512762E3D3}"/>
              </a:ext>
              <a:ext uri="{C183D7F6-B498-43B3-948B-1728B52AA6E4}">
                <adec:decorative xmlns:adec="http://schemas.microsoft.com/office/drawing/2017/decorative" val="1"/>
              </a:ext>
            </a:extLst>
          </p:cNvPr>
          <p:cNvSpPr/>
          <p:nvPr/>
        </p:nvSpPr>
        <p:spPr>
          <a:xfrm>
            <a:off x="6136128" y="633013"/>
            <a:ext cx="5823741"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031D36B6-59B9-9EBE-D9A3-ABF12EFA5FD6}"/>
              </a:ext>
              <a:ext uri="{C183D7F6-B498-43B3-948B-1728B52AA6E4}">
                <adec:decorative xmlns:adec="http://schemas.microsoft.com/office/drawing/2017/decorative" val="1"/>
              </a:ext>
            </a:extLst>
          </p:cNvPr>
          <p:cNvSpPr/>
          <p:nvPr/>
        </p:nvSpPr>
        <p:spPr>
          <a:xfrm>
            <a:off x="362320" y="642523"/>
            <a:ext cx="5729211"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9DF4DA1F-5287-ADD8-2863-C92E2F92AEEA}"/>
              </a:ext>
            </a:extLst>
          </p:cNvPr>
          <p:cNvSpPr>
            <a:spLocks noGrp="1"/>
          </p:cNvSpPr>
          <p:nvPr>
            <p:ph type="ctrTitle"/>
          </p:nvPr>
        </p:nvSpPr>
        <p:spPr>
          <a:xfrm>
            <a:off x="314268" y="96764"/>
            <a:ext cx="11198610" cy="746158"/>
          </a:xfrm>
        </p:spPr>
        <p:txBody>
          <a:bodyPr>
            <a:normAutofit/>
          </a:bodyPr>
          <a:lstStyle/>
          <a:p>
            <a:r>
              <a:rPr lang="en-GB" sz="2500">
                <a:latin typeface="Arial" panose="020B0604020202020204" pitchFamily="34" charset="0"/>
                <a:cs typeface="Arial" panose="020B0604020202020204" pitchFamily="34" charset="0"/>
              </a:rPr>
              <a:t>Impactful: Exception report (March 2025)</a:t>
            </a:r>
          </a:p>
        </p:txBody>
      </p:sp>
      <p:sp>
        <p:nvSpPr>
          <p:cNvPr id="7" name="Rectangle 6">
            <a:extLst>
              <a:ext uri="{FF2B5EF4-FFF2-40B4-BE49-F238E27FC236}">
                <a16:creationId xmlns:a16="http://schemas.microsoft.com/office/drawing/2014/main" id="{342055BB-C8BF-4B00-6EFA-F6B3E40E727E}"/>
              </a:ext>
            </a:extLst>
          </p:cNvPr>
          <p:cNvSpPr/>
          <p:nvPr/>
        </p:nvSpPr>
        <p:spPr>
          <a:xfrm>
            <a:off x="9043016" y="105012"/>
            <a:ext cx="2920855" cy="4691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RAG rating</a:t>
            </a:r>
            <a:r>
              <a:rPr kumimoji="0" lang="en-GB" sz="1800" b="1" i="0" u="none" strike="noStrike" kern="1200" cap="none" spc="0" normalizeH="0" baseline="0" noProof="0">
                <a:ln>
                  <a:noFill/>
                </a:ln>
                <a:solidFill>
                  <a:srgbClr val="FFFFFF"/>
                </a:solidFill>
                <a:effectLst/>
                <a:uLnTx/>
                <a:uFillTx/>
                <a:latin typeface="Inter"/>
                <a:ea typeface="+mn-ea"/>
                <a:cs typeface="+mn-cs"/>
              </a:rPr>
              <a:t>: </a:t>
            </a:r>
          </a:p>
        </p:txBody>
      </p:sp>
      <p:sp>
        <p:nvSpPr>
          <p:cNvPr id="16" name="TextBox 15">
            <a:extLst>
              <a:ext uri="{FF2B5EF4-FFF2-40B4-BE49-F238E27FC236}">
                <a16:creationId xmlns:a16="http://schemas.microsoft.com/office/drawing/2014/main" id="{E537876F-E8A4-FFEA-1AED-9724DEA395CC}"/>
              </a:ext>
            </a:extLst>
          </p:cNvPr>
          <p:cNvSpPr txBox="1"/>
          <p:nvPr/>
        </p:nvSpPr>
        <p:spPr>
          <a:xfrm>
            <a:off x="10704372" y="147037"/>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Green</a:t>
            </a:r>
          </a:p>
        </p:txBody>
      </p:sp>
      <p:sp>
        <p:nvSpPr>
          <p:cNvPr id="8" name="TextBox 7">
            <a:extLst>
              <a:ext uri="{FF2B5EF4-FFF2-40B4-BE49-F238E27FC236}">
                <a16:creationId xmlns:a16="http://schemas.microsoft.com/office/drawing/2014/main" id="{ADFEED02-6769-2887-A8DD-23C99F8C0CD0}"/>
              </a:ext>
            </a:extLst>
          </p:cNvPr>
          <p:cNvSpPr txBox="1"/>
          <p:nvPr/>
        </p:nvSpPr>
        <p:spPr>
          <a:xfrm>
            <a:off x="1075959" y="708958"/>
            <a:ext cx="499827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Key highlights / what’s been achieved and headline progress against outcomes and KPIs</a:t>
            </a:r>
          </a:p>
        </p:txBody>
      </p:sp>
      <p:sp>
        <p:nvSpPr>
          <p:cNvPr id="9" name="TextBox 8">
            <a:extLst>
              <a:ext uri="{FF2B5EF4-FFF2-40B4-BE49-F238E27FC236}">
                <a16:creationId xmlns:a16="http://schemas.microsoft.com/office/drawing/2014/main" id="{2B88D3DC-CC76-92D2-ADFD-E5B850702DB5}"/>
              </a:ext>
            </a:extLst>
          </p:cNvPr>
          <p:cNvSpPr txBox="1"/>
          <p:nvPr/>
        </p:nvSpPr>
        <p:spPr>
          <a:xfrm>
            <a:off x="362320" y="1295114"/>
            <a:ext cx="5729211" cy="4227867"/>
          </a:xfrm>
          <a:prstGeom prst="rect">
            <a:avLst/>
          </a:prstGeom>
          <a:solidFill>
            <a:schemeClr val="accent1"/>
          </a:solidFill>
          <a:ln>
            <a:noFill/>
          </a:ln>
        </p:spPr>
        <p:txBody>
          <a:bodyPr wrap="square" lIns="180000" tIns="180000" rIns="180000" bIns="180000" rtlCol="0" anchor="ctr">
            <a:noAutofit/>
          </a:bodyPr>
          <a:lstStyle/>
          <a:p>
            <a:pPr fontAlgn="base">
              <a:spcBef>
                <a:spcPts val="300"/>
              </a:spcBef>
            </a:pPr>
            <a:r>
              <a:rPr lang="en-GB" sz="1000" i="0" u="sng" strike="noStrike" kern="1200" cap="none" spc="0" normalizeH="0" baseline="0" noProof="0">
                <a:ln>
                  <a:noFill/>
                </a:ln>
                <a:solidFill>
                  <a:srgbClr val="FFFFFF"/>
                </a:solidFill>
                <a:effectLst/>
                <a:uLnTx/>
                <a:uFillTx/>
                <a:latin typeface="Arial"/>
                <a:ea typeface="Inter"/>
                <a:cs typeface="Arial"/>
              </a:rPr>
              <a:t>Uptake Measurement and System Intelligence​</a:t>
            </a:r>
          </a:p>
          <a:p>
            <a:pPr marL="85725" indent="-85725" fontAlgn="base">
              <a:spcBef>
                <a:spcPts val="300"/>
              </a:spcBef>
              <a:buFont typeface="Arial" panose="020B0604020202020204" pitchFamily="34" charset="0"/>
              <a:buChar char="•"/>
            </a:pPr>
            <a:r>
              <a:rPr lang="en-GB" sz="1000" i="0" strike="noStrike" kern="1200" cap="none" spc="0" normalizeH="0" baseline="0" noProof="0">
                <a:ln>
                  <a:noFill/>
                </a:ln>
                <a:solidFill>
                  <a:srgbClr val="FFFFFF"/>
                </a:solidFill>
                <a:effectLst/>
                <a:uLnTx/>
                <a:uFillTx/>
                <a:latin typeface="Arial"/>
                <a:ea typeface="Inter"/>
                <a:cs typeface="Arial"/>
              </a:rPr>
              <a:t>Developed an ongoing report of uptake to support the obesity and weight management/</a:t>
            </a:r>
            <a:r>
              <a:rPr lang="en-GB" sz="1000" i="0" strike="noStrike" kern="1200" cap="none" spc="0" normalizeH="0" baseline="0" noProof="0" err="1">
                <a:ln>
                  <a:noFill/>
                </a:ln>
                <a:solidFill>
                  <a:srgbClr val="FFFFFF"/>
                </a:solidFill>
                <a:effectLst/>
                <a:uLnTx/>
                <a:uFillTx/>
                <a:latin typeface="Arial"/>
                <a:ea typeface="Inter"/>
                <a:cs typeface="Arial"/>
              </a:rPr>
              <a:t>tirzepetide</a:t>
            </a:r>
            <a:r>
              <a:rPr lang="en-GB" sz="1000" i="0" strike="noStrike" kern="1200" cap="none" spc="0" normalizeH="0" baseline="0" noProof="0">
                <a:ln>
                  <a:noFill/>
                </a:ln>
                <a:solidFill>
                  <a:srgbClr val="FFFFFF"/>
                </a:solidFill>
                <a:effectLst/>
                <a:uLnTx/>
                <a:uFillTx/>
                <a:latin typeface="Arial"/>
                <a:ea typeface="Inter"/>
                <a:cs typeface="Arial"/>
              </a:rPr>
              <a:t> implementation programme</a:t>
            </a:r>
          </a:p>
          <a:p>
            <a:pPr marL="85725" indent="-85725" fontAlgn="base">
              <a:spcBef>
                <a:spcPts val="300"/>
              </a:spcBef>
              <a:buFont typeface="Arial" panose="020B0604020202020204" pitchFamily="34" charset="0"/>
              <a:buChar char="•"/>
            </a:pPr>
            <a:r>
              <a:rPr lang="en-GB" sz="1000" i="0" strike="noStrike" kern="1200" cap="none" spc="0" normalizeH="0" baseline="0" noProof="0">
                <a:ln>
                  <a:noFill/>
                </a:ln>
                <a:solidFill>
                  <a:srgbClr val="FFFFFF"/>
                </a:solidFill>
                <a:effectLst/>
                <a:uLnTx/>
                <a:uFillTx/>
                <a:latin typeface="Arial"/>
                <a:ea typeface="Inter"/>
                <a:cs typeface="Arial"/>
              </a:rPr>
              <a:t>Completed work to baseline uptake data across measures in all priority guidance areas</a:t>
            </a:r>
          </a:p>
          <a:p>
            <a:pPr marL="85725" indent="-85725" fontAlgn="base">
              <a:spcBef>
                <a:spcPts val="300"/>
              </a:spcBef>
              <a:buFont typeface="Arial" panose="020B0604020202020204" pitchFamily="34" charset="0"/>
              <a:buChar char="•"/>
            </a:pPr>
            <a:r>
              <a:rPr lang="en-GB" sz="1000" i="0" strike="noStrike" kern="1200" cap="none" spc="0" normalizeH="0" baseline="0" noProof="0">
                <a:ln>
                  <a:noFill/>
                </a:ln>
                <a:solidFill>
                  <a:srgbClr val="FFFFFF"/>
                </a:solidFill>
                <a:effectLst/>
                <a:uLnTx/>
                <a:uFillTx/>
                <a:latin typeface="Arial"/>
                <a:ea typeface="Inter"/>
                <a:cs typeface="Arial"/>
              </a:rPr>
              <a:t>Developed estimates of uptake for key medicines to accompany the next innovation scorecard published in April 2025 </a:t>
            </a:r>
          </a:p>
          <a:p>
            <a:pPr marL="85725" indent="-85725" fontAlgn="base">
              <a:spcBef>
                <a:spcPts val="300"/>
              </a:spcBef>
              <a:buFont typeface="Arial" panose="020B0604020202020204" pitchFamily="34" charset="0"/>
              <a:buChar char="•"/>
            </a:pPr>
            <a:r>
              <a:rPr lang="en-GB" sz="1000">
                <a:solidFill>
                  <a:srgbClr val="FFFFFF"/>
                </a:solidFill>
                <a:latin typeface="Arial"/>
                <a:ea typeface="Inter"/>
                <a:cs typeface="Arial"/>
              </a:rPr>
              <a:t>Delivery of system intelligence reporting now moved into </a:t>
            </a:r>
            <a:r>
              <a:rPr lang="en-GB" sz="1000" i="0" strike="noStrike" kern="1200" cap="none" spc="0" normalizeH="0" baseline="0" noProof="0">
                <a:ln>
                  <a:noFill/>
                </a:ln>
                <a:solidFill>
                  <a:srgbClr val="FFFFFF"/>
                </a:solidFill>
                <a:effectLst/>
                <a:uLnTx/>
                <a:uFillTx/>
                <a:latin typeface="Arial"/>
                <a:ea typeface="Inter"/>
                <a:cs typeface="Arial"/>
              </a:rPr>
              <a:t>business as usual</a:t>
            </a:r>
            <a:r>
              <a:rPr lang="en-GB" sz="1000">
                <a:solidFill>
                  <a:srgbClr val="FFFFFF"/>
                </a:solidFill>
                <a:latin typeface="Arial"/>
                <a:ea typeface="Inter"/>
                <a:cs typeface="Arial"/>
              </a:rPr>
              <a:t>, including triaging</a:t>
            </a:r>
            <a:r>
              <a:rPr lang="en-GB" sz="1000" i="0" strike="noStrike" kern="1200" cap="none" spc="0" normalizeH="0" baseline="0" noProof="0">
                <a:ln>
                  <a:noFill/>
                </a:ln>
                <a:solidFill>
                  <a:srgbClr val="FFFFFF"/>
                </a:solidFill>
                <a:effectLst/>
                <a:uLnTx/>
                <a:uFillTx/>
                <a:latin typeface="Arial"/>
                <a:ea typeface="Inter"/>
                <a:cs typeface="Arial"/>
              </a:rPr>
              <a:t> and responding to </a:t>
            </a:r>
            <a:r>
              <a:rPr lang="en-GB" sz="1000">
                <a:solidFill>
                  <a:srgbClr val="FFFFFF"/>
                </a:solidFill>
                <a:latin typeface="Arial"/>
                <a:ea typeface="Inter"/>
                <a:cs typeface="Arial"/>
              </a:rPr>
              <a:t>requests</a:t>
            </a:r>
            <a:r>
              <a:rPr lang="en-GB" sz="1000" i="0" strike="noStrike" kern="1200" cap="none" spc="0" normalizeH="0" baseline="0" noProof="0">
                <a:ln>
                  <a:noFill/>
                </a:ln>
                <a:solidFill>
                  <a:srgbClr val="FFFFFF"/>
                </a:solidFill>
                <a:effectLst/>
                <a:uLnTx/>
                <a:uFillTx/>
                <a:latin typeface="Arial"/>
                <a:ea typeface="Inter"/>
                <a:cs typeface="Arial"/>
              </a:rPr>
              <a:t> </a:t>
            </a:r>
            <a:r>
              <a:rPr lang="en-GB" sz="1000">
                <a:solidFill>
                  <a:srgbClr val="FFFFFF"/>
                </a:solidFill>
                <a:latin typeface="Arial"/>
                <a:ea typeface="Inter"/>
                <a:cs typeface="Arial"/>
              </a:rPr>
              <a:t>for</a:t>
            </a:r>
            <a:r>
              <a:rPr lang="en-GB" sz="1000" i="0" strike="noStrike" kern="1200" cap="none" spc="0" normalizeH="0" baseline="0" noProof="0">
                <a:ln>
                  <a:noFill/>
                </a:ln>
                <a:solidFill>
                  <a:srgbClr val="FFFFFF"/>
                </a:solidFill>
                <a:effectLst/>
                <a:uLnTx/>
                <a:uFillTx/>
                <a:latin typeface="Arial"/>
                <a:ea typeface="Inter"/>
                <a:cs typeface="Arial"/>
              </a:rPr>
              <a:t> system intelligence</a:t>
            </a:r>
            <a:r>
              <a:rPr lang="en-GB" sz="1000">
                <a:solidFill>
                  <a:srgbClr val="FFFFFF"/>
                </a:solidFill>
                <a:latin typeface="Arial"/>
                <a:ea typeface="Inter"/>
                <a:cs typeface="Arial"/>
              </a:rPr>
              <a:t> and providing routine</a:t>
            </a:r>
            <a:r>
              <a:rPr lang="en-GB" sz="1000" i="0" strike="noStrike" kern="1200" cap="none" spc="0" normalizeH="0" baseline="0" noProof="0">
                <a:ln>
                  <a:noFill/>
                </a:ln>
                <a:solidFill>
                  <a:srgbClr val="FFFFFF"/>
                </a:solidFill>
                <a:effectLst/>
                <a:uLnTx/>
                <a:uFillTx/>
                <a:latin typeface="Arial"/>
                <a:ea typeface="Inter"/>
                <a:cs typeface="Arial"/>
              </a:rPr>
              <a:t> </a:t>
            </a:r>
            <a:r>
              <a:rPr lang="en-GB" sz="1000">
                <a:solidFill>
                  <a:srgbClr val="FFFFFF"/>
                </a:solidFill>
                <a:latin typeface="Arial"/>
                <a:ea typeface="Inter"/>
                <a:cs typeface="Arial"/>
              </a:rPr>
              <a:t>reports of actionable intelligence from engagements.</a:t>
            </a:r>
          </a:p>
          <a:p>
            <a:pPr marL="85725" indent="-85725" fontAlgn="base">
              <a:spcBef>
                <a:spcPts val="300"/>
              </a:spcBef>
              <a:buFont typeface="Arial" panose="020B0604020202020204" pitchFamily="34" charset="0"/>
              <a:buChar char="•"/>
            </a:pPr>
            <a:endParaRPr lang="en-GB" sz="1000" i="0" strike="noStrike" kern="1200" cap="none" spc="0" normalizeH="0" baseline="0" noProof="0">
              <a:ln>
                <a:noFill/>
              </a:ln>
              <a:solidFill>
                <a:srgbClr val="FFFFFF"/>
              </a:solidFill>
              <a:effectLst/>
              <a:uLnTx/>
              <a:uFillTx/>
              <a:latin typeface="Arial"/>
              <a:ea typeface="Inter"/>
              <a:cs typeface="Arial"/>
            </a:endParaRPr>
          </a:p>
          <a:p>
            <a:pPr fontAlgn="base">
              <a:spcBef>
                <a:spcPts val="300"/>
              </a:spcBef>
            </a:pPr>
            <a:r>
              <a:rPr lang="en-GB" sz="1000" u="sng">
                <a:solidFill>
                  <a:srgbClr val="FFFFFF"/>
                </a:solidFill>
                <a:latin typeface="Arial"/>
                <a:ea typeface="Inter"/>
                <a:cs typeface="Arial"/>
              </a:rPr>
              <a:t>Implementation supp</a:t>
            </a:r>
            <a:r>
              <a:rPr lang="en-GB" sz="1000" i="0" u="sng" strike="noStrike" kern="1200" cap="none" spc="0" normalizeH="0" baseline="0" noProof="0">
                <a:ln>
                  <a:noFill/>
                </a:ln>
                <a:solidFill>
                  <a:srgbClr val="FFFFFF"/>
                </a:solidFill>
                <a:effectLst/>
                <a:uLnTx/>
                <a:uFillTx/>
                <a:latin typeface="Arial"/>
                <a:ea typeface="Inter"/>
                <a:cs typeface="Arial"/>
              </a:rPr>
              <a:t>ort​</a:t>
            </a:r>
          </a:p>
          <a:p>
            <a:pPr marL="171450" indent="-171450" fontAlgn="base">
              <a:spcBef>
                <a:spcPts val="300"/>
              </a:spcBef>
              <a:buFont typeface="Arial" panose="020B0604020202020204" pitchFamily="34" charset="0"/>
              <a:buChar char="•"/>
            </a:pPr>
            <a:r>
              <a:rPr lang="en-GB" sz="1000" i="0" strike="noStrike" kern="1200" cap="none" spc="0" normalizeH="0" baseline="0" noProof="0">
                <a:ln>
                  <a:noFill/>
                </a:ln>
                <a:solidFill>
                  <a:srgbClr val="FFFFFF"/>
                </a:solidFill>
                <a:effectLst/>
                <a:uLnTx/>
                <a:uFillTx/>
                <a:latin typeface="Arial"/>
                <a:ea typeface="Inter"/>
                <a:cs typeface="Arial"/>
              </a:rPr>
              <a:t>NICE Board agreed strategy to improve the uptake and adoption of NICE guidance</a:t>
            </a:r>
          </a:p>
          <a:p>
            <a:pPr marL="171450" indent="-171450" fontAlgn="base">
              <a:spcBef>
                <a:spcPts val="300"/>
              </a:spcBef>
              <a:buFont typeface="Arial" panose="020B0604020202020204" pitchFamily="34" charset="0"/>
              <a:buChar char="•"/>
            </a:pPr>
            <a:r>
              <a:rPr lang="en-GB" sz="1000" i="0" strike="noStrike" kern="1200" cap="none" spc="0" normalizeH="0" baseline="0" noProof="0">
                <a:ln>
                  <a:noFill/>
                </a:ln>
                <a:solidFill>
                  <a:srgbClr val="FFFFFF"/>
                </a:solidFill>
                <a:effectLst/>
                <a:uLnTx/>
                <a:uFillTx/>
                <a:latin typeface="Arial"/>
                <a:ea typeface="Inter"/>
                <a:cs typeface="Arial"/>
              </a:rPr>
              <a:t>Produced dashboard to show traffic and usage stats for published obesity/</a:t>
            </a:r>
            <a:r>
              <a:rPr lang="en-GB" sz="1000" i="0" strike="noStrike" kern="1200" cap="none" spc="0" normalizeH="0" baseline="0" noProof="0" err="1">
                <a:ln>
                  <a:noFill/>
                </a:ln>
                <a:solidFill>
                  <a:srgbClr val="FFFFFF"/>
                </a:solidFill>
                <a:effectLst/>
                <a:uLnTx/>
                <a:uFillTx/>
                <a:latin typeface="Arial"/>
                <a:ea typeface="Inter"/>
                <a:cs typeface="Arial"/>
              </a:rPr>
              <a:t>tirzepatide</a:t>
            </a:r>
            <a:r>
              <a:rPr lang="en-GB" sz="1000" i="0" strike="noStrike" kern="1200" cap="none" spc="0" normalizeH="0" baseline="0" noProof="0">
                <a:ln>
                  <a:noFill/>
                </a:ln>
                <a:solidFill>
                  <a:srgbClr val="FFFFFF"/>
                </a:solidFill>
                <a:effectLst/>
                <a:uLnTx/>
                <a:uFillTx/>
                <a:latin typeface="Arial"/>
                <a:ea typeface="Inter"/>
                <a:cs typeface="Arial"/>
              </a:rPr>
              <a:t> resources and antenatal toolkit.​</a:t>
            </a:r>
          </a:p>
          <a:p>
            <a:pPr marL="171450" indent="-171450" fontAlgn="base">
              <a:spcBef>
                <a:spcPts val="300"/>
              </a:spcBef>
              <a:buFont typeface="Arial" panose="020B0604020202020204" pitchFamily="34" charset="0"/>
              <a:buChar char="•"/>
            </a:pPr>
            <a:r>
              <a:rPr lang="en-GB" sz="1000" i="0" strike="noStrike" kern="1200" cap="none" spc="0" normalizeH="0" baseline="0" noProof="0">
                <a:ln>
                  <a:noFill/>
                </a:ln>
                <a:solidFill>
                  <a:srgbClr val="FFFFFF"/>
                </a:solidFill>
                <a:effectLst/>
                <a:uLnTx/>
                <a:uFillTx/>
                <a:latin typeface="Arial"/>
                <a:ea typeface="Inter"/>
                <a:cs typeface="Arial"/>
              </a:rPr>
              <a:t>Published second </a:t>
            </a:r>
            <a:r>
              <a:rPr lang="en-GB" sz="1000">
                <a:solidFill>
                  <a:srgbClr val="FFFFFF"/>
                </a:solidFill>
                <a:latin typeface="Arial"/>
                <a:ea typeface="Inter"/>
                <a:cs typeface="Arial"/>
              </a:rPr>
              <a:t>obesity</a:t>
            </a:r>
            <a:r>
              <a:rPr lang="en-GB" sz="1000" i="0" strike="noStrike" kern="1200" cap="none" spc="0" normalizeH="0" baseline="0" noProof="0">
                <a:ln>
                  <a:noFill/>
                </a:ln>
                <a:solidFill>
                  <a:srgbClr val="FFFFFF"/>
                </a:solidFill>
                <a:effectLst/>
                <a:uLnTx/>
                <a:uFillTx/>
                <a:latin typeface="Arial"/>
                <a:ea typeface="Inter"/>
                <a:cs typeface="Arial"/>
              </a:rPr>
              <a:t> </a:t>
            </a:r>
            <a:r>
              <a:rPr lang="en-GB" sz="1000">
                <a:solidFill>
                  <a:srgbClr val="FFFFFF"/>
                </a:solidFill>
                <a:latin typeface="Arial"/>
                <a:ea typeface="Inter"/>
                <a:cs typeface="Arial"/>
              </a:rPr>
              <a:t>medicines </a:t>
            </a:r>
            <a:r>
              <a:rPr lang="en-GB" sz="1000" i="0" strike="noStrike" kern="1200" cap="none" spc="0" normalizeH="0" baseline="0" noProof="0">
                <a:ln>
                  <a:noFill/>
                </a:ln>
                <a:solidFill>
                  <a:srgbClr val="FFFFFF"/>
                </a:solidFill>
                <a:effectLst/>
                <a:uLnTx/>
                <a:uFillTx/>
                <a:latin typeface="Arial"/>
                <a:ea typeface="Inter"/>
                <a:cs typeface="Arial"/>
              </a:rPr>
              <a:t>support tool (practical prescribing guide)</a:t>
            </a:r>
          </a:p>
          <a:p>
            <a:pPr marL="171450" indent="-171450" fontAlgn="base">
              <a:spcBef>
                <a:spcPts val="300"/>
              </a:spcBef>
              <a:buFont typeface="Arial" panose="020B0604020202020204" pitchFamily="34" charset="0"/>
              <a:buChar char="•"/>
            </a:pPr>
            <a:endParaRPr lang="en-GB" sz="1000" i="0" strike="noStrike" kern="1200" cap="none" spc="0" normalizeH="0" baseline="0" noProof="0">
              <a:ln>
                <a:noFill/>
              </a:ln>
              <a:solidFill>
                <a:srgbClr val="FFFFFF"/>
              </a:solidFill>
              <a:effectLst/>
              <a:uLnTx/>
              <a:uFillTx/>
              <a:latin typeface="Arial"/>
              <a:ea typeface="Inter"/>
              <a:cs typeface="Arial"/>
            </a:endParaRPr>
          </a:p>
          <a:p>
            <a:pPr fontAlgn="base">
              <a:spcBef>
                <a:spcPts val="300"/>
              </a:spcBef>
            </a:pPr>
            <a:r>
              <a:rPr lang="en-GB" sz="1000" i="0" u="sng" strike="noStrike" kern="1200" cap="none" spc="0" normalizeH="0" baseline="0" noProof="0">
                <a:ln>
                  <a:noFill/>
                </a:ln>
                <a:solidFill>
                  <a:srgbClr val="FFFFFF"/>
                </a:solidFill>
                <a:effectLst/>
                <a:uLnTx/>
                <a:uFillTx/>
                <a:latin typeface="Arial"/>
                <a:ea typeface="Inter"/>
                <a:cs typeface="Arial"/>
              </a:rPr>
              <a:t>Public Involvement best practice approach</a:t>
            </a:r>
          </a:p>
          <a:p>
            <a:pPr marL="171450" indent="-171450" fontAlgn="base">
              <a:spcBef>
                <a:spcPts val="300"/>
              </a:spcBef>
              <a:buFont typeface="Arial" panose="020B0604020202020204" pitchFamily="34" charset="0"/>
              <a:buChar char="•"/>
            </a:pPr>
            <a:r>
              <a:rPr lang="en-GB" sz="1000" i="0" strike="noStrike" kern="1200" cap="none" spc="0" normalizeH="0" baseline="0" noProof="0">
                <a:ln>
                  <a:noFill/>
                </a:ln>
                <a:solidFill>
                  <a:srgbClr val="FFFFFF"/>
                </a:solidFill>
                <a:effectLst/>
                <a:uLnTx/>
                <a:uFillTx/>
                <a:latin typeface="Arial"/>
                <a:ea typeface="Inter"/>
                <a:cs typeface="Arial"/>
              </a:rPr>
              <a:t>Three continuous improvement projects focused on people and communities priorities are now in development</a:t>
            </a:r>
            <a:r>
              <a:rPr lang="en-GB" sz="1000">
                <a:solidFill>
                  <a:srgbClr val="FFFFFF"/>
                </a:solidFill>
                <a:latin typeface="Arial"/>
                <a:ea typeface="Inter"/>
                <a:cs typeface="Arial"/>
              </a:rPr>
              <a:t>, they are:</a:t>
            </a:r>
          </a:p>
          <a:p>
            <a:pPr marL="628650" lvl="1" indent="-171450">
              <a:spcBef>
                <a:spcPts val="300"/>
              </a:spcBef>
              <a:buFont typeface="Courier New" panose="020B0604020202020204" pitchFamily="34" charset="0"/>
              <a:buChar char="o"/>
            </a:pPr>
            <a:r>
              <a:rPr lang="en-GB" sz="1000">
                <a:solidFill>
                  <a:srgbClr val="FFFFFF"/>
                </a:solidFill>
                <a:latin typeface="Arial"/>
                <a:ea typeface="Inter"/>
                <a:cs typeface="Arial"/>
              </a:rPr>
              <a:t>Understanding and improving the experiences of people who work with us</a:t>
            </a:r>
          </a:p>
          <a:p>
            <a:pPr marL="628650" lvl="1" indent="-171450">
              <a:spcBef>
                <a:spcPts val="300"/>
              </a:spcBef>
              <a:buFont typeface="Courier New" panose="020B0604020202020204" pitchFamily="34" charset="0"/>
              <a:buChar char="o"/>
            </a:pPr>
            <a:r>
              <a:rPr lang="en-GB" sz="1000">
                <a:solidFill>
                  <a:srgbClr val="FFFFFF"/>
                </a:solidFill>
                <a:latin typeface="Arial"/>
                <a:ea typeface="Inter"/>
                <a:cs typeface="Arial"/>
              </a:rPr>
              <a:t>Increasing the impact and value of involvement and engagement</a:t>
            </a:r>
          </a:p>
          <a:p>
            <a:pPr marL="628650" lvl="1" indent="-171450">
              <a:spcBef>
                <a:spcPts val="300"/>
              </a:spcBef>
              <a:buFont typeface="Courier New" panose="020B0604020202020204" pitchFamily="34" charset="0"/>
              <a:buChar char="o"/>
            </a:pPr>
            <a:r>
              <a:rPr lang="en-GB" sz="1000">
                <a:solidFill>
                  <a:srgbClr val="FFFFFF"/>
                </a:solidFill>
                <a:latin typeface="Arial"/>
                <a:ea typeface="Inter"/>
                <a:cs typeface="Arial"/>
              </a:rPr>
              <a:t>Improving how we involve carers in our work</a:t>
            </a:r>
          </a:p>
        </p:txBody>
      </p:sp>
      <p:sp>
        <p:nvSpPr>
          <p:cNvPr id="3" name="TextBox 2">
            <a:extLst>
              <a:ext uri="{FF2B5EF4-FFF2-40B4-BE49-F238E27FC236}">
                <a16:creationId xmlns:a16="http://schemas.microsoft.com/office/drawing/2014/main" id="{A3686210-574D-352E-D7FC-77F51C0A132A}"/>
              </a:ext>
            </a:extLst>
          </p:cNvPr>
          <p:cNvSpPr txBox="1"/>
          <p:nvPr/>
        </p:nvSpPr>
        <p:spPr>
          <a:xfrm>
            <a:off x="6910155" y="818352"/>
            <a:ext cx="327750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Key next steps</a:t>
            </a:r>
          </a:p>
        </p:txBody>
      </p:sp>
      <p:sp>
        <p:nvSpPr>
          <p:cNvPr id="24" name="TextBox 23">
            <a:extLst>
              <a:ext uri="{FF2B5EF4-FFF2-40B4-BE49-F238E27FC236}">
                <a16:creationId xmlns:a16="http://schemas.microsoft.com/office/drawing/2014/main" id="{500C60C1-9BFD-EBC5-A643-5F35E4AC3866}"/>
              </a:ext>
            </a:extLst>
          </p:cNvPr>
          <p:cNvSpPr txBox="1"/>
          <p:nvPr/>
        </p:nvSpPr>
        <p:spPr>
          <a:xfrm>
            <a:off x="6149779" y="1306658"/>
            <a:ext cx="5824754" cy="4227867"/>
          </a:xfrm>
          <a:prstGeom prst="rect">
            <a:avLst/>
          </a:prstGeom>
          <a:solidFill>
            <a:srgbClr val="228096"/>
          </a:solidFill>
          <a:ln>
            <a:noFill/>
          </a:ln>
        </p:spPr>
        <p:txBody>
          <a:bodyPr wrap="square" lIns="180000" tIns="180000" rIns="180000" bIns="180000" rtlCol="0" anchor="ctr">
            <a:noAutofit/>
          </a:bodyPr>
          <a:lstStyle/>
          <a:p>
            <a:pPr>
              <a:spcAft>
                <a:spcPts val="400"/>
              </a:spcAft>
              <a:defRPr/>
            </a:pPr>
            <a:endParaRPr lang="en-GB" sz="900" i="0" strike="noStrike" kern="1200" cap="none" spc="0" normalizeH="0" baseline="0" noProof="0">
              <a:ln>
                <a:noFill/>
              </a:ln>
              <a:solidFill>
                <a:srgbClr val="FF0000"/>
              </a:solidFill>
              <a:effectLst/>
              <a:uLnTx/>
              <a:uFillTx/>
              <a:latin typeface="Arial" panose="020B0604020202020204" pitchFamily="34" charset="0"/>
              <a:ea typeface="Inter"/>
              <a:cs typeface="Arial" panose="020B0604020202020204" pitchFamily="34" charset="0"/>
            </a:endParaRPr>
          </a:p>
          <a:p>
            <a:pPr>
              <a:spcAft>
                <a:spcPts val="400"/>
              </a:spcAft>
              <a:defRPr/>
            </a:pPr>
            <a:endParaRPr lang="en-GB" sz="1000" u="sng">
              <a:solidFill>
                <a:srgbClr val="FFFFFF"/>
              </a:solidFill>
              <a:latin typeface="Arial"/>
              <a:ea typeface="Inter"/>
              <a:cs typeface="Arial"/>
            </a:endParaRPr>
          </a:p>
          <a:p>
            <a:pPr>
              <a:spcAft>
                <a:spcPts val="400"/>
              </a:spcAft>
              <a:defRPr/>
            </a:pPr>
            <a:endParaRPr lang="en-GB" sz="1000" u="sng">
              <a:solidFill>
                <a:srgbClr val="FFFFFF"/>
              </a:solidFill>
              <a:latin typeface="Arial"/>
              <a:ea typeface="Inter"/>
              <a:cs typeface="Arial"/>
            </a:endParaRPr>
          </a:p>
          <a:p>
            <a:pPr>
              <a:spcAft>
                <a:spcPts val="400"/>
              </a:spcAft>
              <a:defRPr/>
            </a:pPr>
            <a:endParaRPr lang="en-GB" sz="1000" u="sng">
              <a:solidFill>
                <a:srgbClr val="FFFFFF"/>
              </a:solidFill>
              <a:latin typeface="Arial"/>
              <a:ea typeface="Inter"/>
              <a:cs typeface="Arial"/>
            </a:endParaRPr>
          </a:p>
          <a:p>
            <a:pPr>
              <a:spcAft>
                <a:spcPts val="400"/>
              </a:spcAft>
              <a:defRPr/>
            </a:pPr>
            <a:r>
              <a:rPr lang="en-GB" sz="1000" u="sng">
                <a:solidFill>
                  <a:srgbClr val="FFFFFF"/>
                </a:solidFill>
                <a:latin typeface="Arial"/>
                <a:ea typeface="Inter"/>
                <a:cs typeface="Arial"/>
              </a:rPr>
              <a:t>Uptake measurement and System Intelligence​</a:t>
            </a:r>
            <a:endParaRPr lang="en-GB">
              <a:ea typeface="Inter"/>
            </a:endParaRPr>
          </a:p>
          <a:p>
            <a:pPr marL="171450" indent="-171450">
              <a:spcAft>
                <a:spcPts val="400"/>
              </a:spcAft>
              <a:buFont typeface="Arial" panose="020B0604020202020204" pitchFamily="34" charset="0"/>
              <a:buChar char="•"/>
              <a:defRPr/>
            </a:pPr>
            <a:r>
              <a:rPr lang="en-GB" sz="1000">
                <a:solidFill>
                  <a:srgbClr val="FFFFFF"/>
                </a:solidFill>
                <a:latin typeface="Arial"/>
                <a:ea typeface="Inter"/>
                <a:cs typeface="Arial"/>
              </a:rPr>
              <a:t>Confirming with stakeholder input our priorities for uptake and adoption programme in 2025/26, including focus of our key performance indicator (KPI)</a:t>
            </a:r>
            <a:endParaRPr lang="en-GB"/>
          </a:p>
          <a:p>
            <a:pPr marL="171450" indent="-171450">
              <a:spcAft>
                <a:spcPts val="400"/>
              </a:spcAft>
              <a:buFont typeface="Arial" panose="020B0604020202020204" pitchFamily="34" charset="0"/>
              <a:buChar char="•"/>
              <a:defRPr/>
            </a:pPr>
            <a:r>
              <a:rPr lang="en-GB" sz="1000">
                <a:solidFill>
                  <a:srgbClr val="FFFFFF"/>
                </a:solidFill>
                <a:latin typeface="Arial"/>
                <a:ea typeface="Inter"/>
                <a:cs typeface="Arial"/>
              </a:rPr>
              <a:t>Developing actionable insights for NICE decision makers on latest update of innovation scorecard</a:t>
            </a:r>
          </a:p>
          <a:p>
            <a:pPr>
              <a:spcAft>
                <a:spcPts val="400"/>
              </a:spcAft>
              <a:defRPr/>
            </a:pPr>
            <a:endParaRPr lang="en-GB" sz="1000">
              <a:solidFill>
                <a:srgbClr val="FFFFFF"/>
              </a:solidFill>
              <a:latin typeface="Arial"/>
              <a:ea typeface="Inter"/>
              <a:cs typeface="Arial"/>
            </a:endParaRPr>
          </a:p>
          <a:p>
            <a:pPr>
              <a:spcAft>
                <a:spcPts val="400"/>
              </a:spcAft>
              <a:defRPr/>
            </a:pPr>
            <a:r>
              <a:rPr lang="en-GB" sz="1000">
                <a:solidFill>
                  <a:srgbClr val="FFFFFF"/>
                </a:solidFill>
                <a:latin typeface="Arial"/>
                <a:ea typeface="Inter"/>
                <a:cs typeface="Arial"/>
              </a:rPr>
              <a:t>​</a:t>
            </a:r>
            <a:r>
              <a:rPr lang="en-GB" sz="1000" u="sng">
                <a:solidFill>
                  <a:srgbClr val="FFFFFF"/>
                </a:solidFill>
                <a:latin typeface="Arial"/>
                <a:ea typeface="Inter"/>
                <a:cs typeface="Arial"/>
              </a:rPr>
              <a:t>Implementation support </a:t>
            </a:r>
          </a:p>
          <a:p>
            <a:pPr marL="171450" indent="-171450">
              <a:spcAft>
                <a:spcPts val="400"/>
              </a:spcAft>
              <a:buFont typeface="Arial" panose="020B0604020202020204" pitchFamily="34" charset="0"/>
              <a:buChar char="•"/>
              <a:defRPr/>
            </a:pPr>
            <a:r>
              <a:rPr lang="en-GB" sz="1000">
                <a:solidFill>
                  <a:srgbClr val="FFFFFF"/>
                </a:solidFill>
                <a:latin typeface="Arial"/>
                <a:ea typeface="Inter"/>
                <a:cs typeface="Arial"/>
              </a:rPr>
              <a:t>Implementing the agreed work plan for our partnership with the Race Health Observatory.</a:t>
            </a:r>
            <a:endParaRPr lang="en-GB"/>
          </a:p>
          <a:p>
            <a:pPr marL="171450" indent="-171450">
              <a:spcAft>
                <a:spcPts val="400"/>
              </a:spcAft>
              <a:buFont typeface="Arial" panose="020B0604020202020204" pitchFamily="34" charset="0"/>
              <a:buChar char="•"/>
              <a:defRPr/>
            </a:pPr>
            <a:r>
              <a:rPr lang="en-GB" sz="1000">
                <a:solidFill>
                  <a:srgbClr val="FFFFFF"/>
                </a:solidFill>
                <a:latin typeface="Arial"/>
                <a:ea typeface="Inter"/>
                <a:cs typeface="Arial"/>
              </a:rPr>
              <a:t>Implementing a new process across Implementation, Medicines Optimisation, Publishing and Products for producing implementation tools and resources for our primary users</a:t>
            </a:r>
          </a:p>
          <a:p>
            <a:pPr marL="171450" indent="-171450">
              <a:spcAft>
                <a:spcPts val="400"/>
              </a:spcAft>
              <a:buFont typeface="Arial" panose="020B0604020202020204" pitchFamily="34" charset="0"/>
              <a:buChar char="•"/>
              <a:defRPr/>
            </a:pPr>
            <a:r>
              <a:rPr lang="en-GB" sz="1000">
                <a:solidFill>
                  <a:srgbClr val="FFFFFF"/>
                </a:solidFill>
                <a:latin typeface="Arial"/>
                <a:ea typeface="Inter"/>
                <a:cs typeface="Arial"/>
              </a:rPr>
              <a:t>Developing the next VPAG-funded tools and resources.</a:t>
            </a:r>
          </a:p>
          <a:p>
            <a:pPr marL="171450" indent="-171450">
              <a:spcAft>
                <a:spcPts val="400"/>
              </a:spcAft>
              <a:buFont typeface="Arial" panose="020B0604020202020204" pitchFamily="34" charset="0"/>
              <a:buChar char="•"/>
              <a:defRPr/>
            </a:pPr>
            <a:r>
              <a:rPr lang="en-GB" sz="1000">
                <a:solidFill>
                  <a:srgbClr val="FFFFFF"/>
                </a:solidFill>
                <a:latin typeface="Arial"/>
                <a:ea typeface="Inter"/>
                <a:cs typeface="Arial"/>
              </a:rPr>
              <a:t>Planning  NICE/ICB regional roundtable events.</a:t>
            </a:r>
          </a:p>
          <a:p>
            <a:pPr>
              <a:spcAft>
                <a:spcPts val="400"/>
              </a:spcAft>
              <a:defRPr/>
            </a:pPr>
            <a:endParaRPr lang="en-GB" sz="1000">
              <a:solidFill>
                <a:srgbClr val="FFFFFF"/>
              </a:solidFill>
              <a:latin typeface="Arial"/>
              <a:ea typeface="Inter"/>
              <a:cs typeface="Arial"/>
            </a:endParaRPr>
          </a:p>
          <a:p>
            <a:pPr>
              <a:spcAft>
                <a:spcPts val="400"/>
              </a:spcAft>
              <a:defRPr/>
            </a:pPr>
            <a:r>
              <a:rPr lang="en-GB" sz="1000" u="sng">
                <a:solidFill>
                  <a:srgbClr val="FFFFFF"/>
                </a:solidFill>
                <a:latin typeface="Arial"/>
                <a:ea typeface="Inter"/>
                <a:cs typeface="Arial"/>
              </a:rPr>
              <a:t>Public Involvement best practice approach</a:t>
            </a:r>
          </a:p>
          <a:p>
            <a:pPr marL="171450" indent="-171450">
              <a:spcAft>
                <a:spcPts val="400"/>
              </a:spcAft>
              <a:buFont typeface="Arial" panose="020B0604020202020204" pitchFamily="34" charset="0"/>
              <a:buChar char="•"/>
              <a:defRPr/>
            </a:pPr>
            <a:r>
              <a:rPr lang="en-GB" sz="1000">
                <a:solidFill>
                  <a:srgbClr val="FFFFFF"/>
                </a:solidFill>
                <a:latin typeface="Arial"/>
                <a:ea typeface="Inter"/>
                <a:cs typeface="Arial"/>
              </a:rPr>
              <a:t>Mapping of the key processes for involvement for guidelines, medicines and health tech.</a:t>
            </a:r>
          </a:p>
          <a:p>
            <a:pPr marL="171450" indent="-171450">
              <a:spcAft>
                <a:spcPts val="400"/>
              </a:spcAft>
              <a:buFont typeface="Arial" panose="020B0604020202020204" pitchFamily="34" charset="0"/>
              <a:buChar char="•"/>
              <a:defRPr/>
            </a:pPr>
            <a:r>
              <a:rPr lang="en-GB" sz="1000">
                <a:solidFill>
                  <a:srgbClr val="FFFFFF"/>
                </a:solidFill>
                <a:latin typeface="Arial"/>
                <a:ea typeface="Inter"/>
                <a:cs typeface="Arial"/>
              </a:rPr>
              <a:t>Commencing focused work on implementation/uptake with the Voluntary Community and Social Enterprise (VCSE) network.</a:t>
            </a:r>
          </a:p>
          <a:p>
            <a:pPr marL="171450" indent="-171450">
              <a:spcAft>
                <a:spcPts val="400"/>
              </a:spcAft>
              <a:buFont typeface="Arial" panose="020B0604020202020204" pitchFamily="34" charset="0"/>
              <a:buChar char="•"/>
              <a:defRPr/>
            </a:pPr>
            <a:endParaRPr lang="en-GB" sz="1000">
              <a:solidFill>
                <a:srgbClr val="FFFFFF"/>
              </a:solidFill>
              <a:latin typeface="Arial"/>
              <a:ea typeface="Inter"/>
              <a:cs typeface="Arial"/>
            </a:endParaRPr>
          </a:p>
          <a:p>
            <a:pPr marL="171450" indent="-171450">
              <a:spcAft>
                <a:spcPts val="400"/>
              </a:spcAft>
              <a:buFont typeface="Arial" panose="020B0604020202020204" pitchFamily="34" charset="0"/>
              <a:buChar char="•"/>
              <a:defRPr/>
            </a:pPr>
            <a:endParaRPr lang="en-GB" sz="1000">
              <a:solidFill>
                <a:srgbClr val="FFFFFF"/>
              </a:solidFill>
              <a:latin typeface="Arial"/>
              <a:ea typeface="Inter"/>
              <a:cs typeface="Arial"/>
            </a:endParaRPr>
          </a:p>
          <a:p>
            <a:pPr marL="171450" indent="-171450">
              <a:spcAft>
                <a:spcPts val="400"/>
              </a:spcAft>
              <a:buFont typeface="Arial" panose="020B0604020202020204" pitchFamily="34" charset="0"/>
              <a:buChar char="•"/>
              <a:defRPr/>
            </a:pPr>
            <a:endParaRPr lang="en-GB" sz="1000">
              <a:solidFill>
                <a:srgbClr val="FFFFFF"/>
              </a:solidFill>
              <a:latin typeface="Arial"/>
              <a:ea typeface="Inter"/>
              <a:cs typeface="Arial"/>
            </a:endParaRPr>
          </a:p>
          <a:p>
            <a:pPr marL="171450" indent="-171450">
              <a:spcAft>
                <a:spcPts val="400"/>
              </a:spcAft>
              <a:buFont typeface="Arial" panose="020B0604020202020204" pitchFamily="34" charset="0"/>
              <a:buChar char="•"/>
              <a:defRPr/>
            </a:pPr>
            <a:endParaRPr lang="en-GB" sz="1000">
              <a:solidFill>
                <a:srgbClr val="FFFFFF"/>
              </a:solidFill>
              <a:latin typeface="Arial"/>
              <a:ea typeface="Inter"/>
              <a:cs typeface="Arial"/>
            </a:endParaRPr>
          </a:p>
          <a:p>
            <a:pPr marL="171450" indent="-171450">
              <a:spcAft>
                <a:spcPts val="400"/>
              </a:spcAft>
              <a:buFont typeface="Arial" panose="020B0604020202020204" pitchFamily="34" charset="0"/>
              <a:buChar char="•"/>
              <a:defRPr/>
            </a:pPr>
            <a:endParaRPr lang="en-GB" sz="1000">
              <a:solidFill>
                <a:srgbClr val="FFFFFF"/>
              </a:solidFill>
              <a:latin typeface="Arial"/>
              <a:ea typeface="Inter"/>
              <a:cs typeface="Arial"/>
            </a:endParaRPr>
          </a:p>
        </p:txBody>
      </p:sp>
      <p:pic>
        <p:nvPicPr>
          <p:cNvPr id="34" name="Picture 33">
            <a:extLst>
              <a:ext uri="{FF2B5EF4-FFF2-40B4-BE49-F238E27FC236}">
                <a16:creationId xmlns:a16="http://schemas.microsoft.com/office/drawing/2014/main" id="{92050FDC-3D52-45C6-D74B-6781AD8DC3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8590" y="671410"/>
            <a:ext cx="813600" cy="616723"/>
          </a:xfrm>
          <a:prstGeom prst="rect">
            <a:avLst/>
          </a:prstGeom>
        </p:spPr>
      </p:pic>
      <p:pic>
        <p:nvPicPr>
          <p:cNvPr id="4" name="Picture 3">
            <a:extLst>
              <a:ext uri="{FF2B5EF4-FFF2-40B4-BE49-F238E27FC236}">
                <a16:creationId xmlns:a16="http://schemas.microsoft.com/office/drawing/2014/main" id="{6C685890-E50C-0099-C373-88D1526CE2EE}"/>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694547"/>
            <a:ext cx="813174" cy="565200"/>
          </a:xfrm>
          <a:prstGeom prst="rect">
            <a:avLst/>
          </a:prstGeom>
        </p:spPr>
      </p:pic>
      <p:grpSp>
        <p:nvGrpSpPr>
          <p:cNvPr id="10" name="Group 9" descr="Key illustrating that light green is very low, dark green is low, yellow is medium, amber is high, red is very high.">
            <a:extLst>
              <a:ext uri="{FF2B5EF4-FFF2-40B4-BE49-F238E27FC236}">
                <a16:creationId xmlns:a16="http://schemas.microsoft.com/office/drawing/2014/main" id="{E483A3F1-A172-C0C1-3DFB-EBD502B81DDF}"/>
              </a:ext>
            </a:extLst>
          </p:cNvPr>
          <p:cNvGrpSpPr/>
          <p:nvPr/>
        </p:nvGrpSpPr>
        <p:grpSpPr>
          <a:xfrm>
            <a:off x="8623880" y="6653514"/>
            <a:ext cx="3138270" cy="215444"/>
            <a:chOff x="6420298" y="6183881"/>
            <a:chExt cx="3138270" cy="215444"/>
          </a:xfrm>
        </p:grpSpPr>
        <p:sp>
          <p:nvSpPr>
            <p:cNvPr id="11" name="TextBox 10">
              <a:extLst>
                <a:ext uri="{FF2B5EF4-FFF2-40B4-BE49-F238E27FC236}">
                  <a16:creationId xmlns:a16="http://schemas.microsoft.com/office/drawing/2014/main" id="{D0200139-5D28-22FF-E4F1-E55C066D99FC}"/>
                </a:ext>
              </a:extLst>
            </p:cNvPr>
            <p:cNvSpPr txBox="1"/>
            <p:nvPr/>
          </p:nvSpPr>
          <p:spPr>
            <a:xfrm>
              <a:off x="6529793"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Very low</a:t>
              </a:r>
            </a:p>
          </p:txBody>
        </p:sp>
        <p:sp>
          <p:nvSpPr>
            <p:cNvPr id="12" name="TextBox 11">
              <a:extLst>
                <a:ext uri="{FF2B5EF4-FFF2-40B4-BE49-F238E27FC236}">
                  <a16:creationId xmlns:a16="http://schemas.microsoft.com/office/drawing/2014/main" id="{6D735413-673C-4D94-14F8-478E89C05A73}"/>
                </a:ext>
              </a:extLst>
            </p:cNvPr>
            <p:cNvSpPr txBox="1"/>
            <p:nvPr/>
          </p:nvSpPr>
          <p:spPr>
            <a:xfrm>
              <a:off x="7243284"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Low</a:t>
              </a:r>
            </a:p>
          </p:txBody>
        </p:sp>
        <p:sp>
          <p:nvSpPr>
            <p:cNvPr id="13" name="Rectangle 12">
              <a:extLst>
                <a:ext uri="{FF2B5EF4-FFF2-40B4-BE49-F238E27FC236}">
                  <a16:creationId xmlns:a16="http://schemas.microsoft.com/office/drawing/2014/main" id="{80F6E034-2BE3-B626-2624-268C387B7304}"/>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14" name="Rectangle 13">
              <a:extLst>
                <a:ext uri="{FF2B5EF4-FFF2-40B4-BE49-F238E27FC236}">
                  <a16:creationId xmlns:a16="http://schemas.microsoft.com/office/drawing/2014/main" id="{BDC20C27-A6F8-46B4-966F-99754A7A1D90}"/>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17" name="TextBox 16">
              <a:extLst>
                <a:ext uri="{FF2B5EF4-FFF2-40B4-BE49-F238E27FC236}">
                  <a16:creationId xmlns:a16="http://schemas.microsoft.com/office/drawing/2014/main" id="{6A9366FD-F974-622B-4772-2B7D9ABBC6CF}"/>
                </a:ext>
              </a:extLst>
            </p:cNvPr>
            <p:cNvSpPr txBox="1"/>
            <p:nvPr/>
          </p:nvSpPr>
          <p:spPr>
            <a:xfrm>
              <a:off x="7725912"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Medium</a:t>
              </a:r>
            </a:p>
          </p:txBody>
        </p:sp>
        <p:sp>
          <p:nvSpPr>
            <p:cNvPr id="18" name="Rectangle 17">
              <a:extLst>
                <a:ext uri="{FF2B5EF4-FFF2-40B4-BE49-F238E27FC236}">
                  <a16:creationId xmlns:a16="http://schemas.microsoft.com/office/drawing/2014/main" id="{42AB0B2E-16FB-7A04-4E5E-F63A063EB870}"/>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0" name="Rectangle 19">
              <a:extLst>
                <a:ext uri="{FF2B5EF4-FFF2-40B4-BE49-F238E27FC236}">
                  <a16:creationId xmlns:a16="http://schemas.microsoft.com/office/drawing/2014/main" id="{11FCE6E7-31AE-DC61-7553-A6FE87262EC9}"/>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1" name="TextBox 20">
              <a:extLst>
                <a:ext uri="{FF2B5EF4-FFF2-40B4-BE49-F238E27FC236}">
                  <a16:creationId xmlns:a16="http://schemas.microsoft.com/office/drawing/2014/main" id="{204E50DC-9C70-BBFC-DE63-7D32CDC8EE20}"/>
                </a:ext>
              </a:extLst>
            </p:cNvPr>
            <p:cNvSpPr txBox="1"/>
            <p:nvPr/>
          </p:nvSpPr>
          <p:spPr>
            <a:xfrm>
              <a:off x="8403963"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High</a:t>
              </a:r>
            </a:p>
          </p:txBody>
        </p:sp>
        <p:sp>
          <p:nvSpPr>
            <p:cNvPr id="22" name="Rectangle 21">
              <a:extLst>
                <a:ext uri="{FF2B5EF4-FFF2-40B4-BE49-F238E27FC236}">
                  <a16:creationId xmlns:a16="http://schemas.microsoft.com/office/drawing/2014/main" id="{96A387A0-909D-2137-8F30-3B7BFFDA6E91}"/>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3" name="TextBox 22">
              <a:extLst>
                <a:ext uri="{FF2B5EF4-FFF2-40B4-BE49-F238E27FC236}">
                  <a16:creationId xmlns:a16="http://schemas.microsoft.com/office/drawing/2014/main" id="{13FECB68-FA89-C2D2-0D0A-0A2D2624137C}"/>
                </a:ext>
              </a:extLst>
            </p:cNvPr>
            <p:cNvSpPr txBox="1"/>
            <p:nvPr/>
          </p:nvSpPr>
          <p:spPr>
            <a:xfrm>
              <a:off x="8922031" y="6183881"/>
              <a:ext cx="6365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Very high</a:t>
              </a:r>
            </a:p>
          </p:txBody>
        </p:sp>
      </p:grpSp>
    </p:spTree>
    <p:extLst>
      <p:ext uri="{BB962C8B-B14F-4D97-AF65-F5344CB8AC3E}">
        <p14:creationId xmlns:p14="http://schemas.microsoft.com/office/powerpoint/2010/main" val="245265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39758" y="136900"/>
            <a:ext cx="9658752" cy="580987"/>
          </a:xfrm>
        </p:spPr>
        <p:txBody>
          <a:bodyPr>
            <a:normAutofit/>
          </a:bodyPr>
          <a:lstStyle/>
          <a:p>
            <a:r>
              <a:rPr lang="en-US" sz="2500">
                <a:latin typeface="Arial" panose="020B0604020202020204" pitchFamily="34" charset="0"/>
                <a:cs typeface="Arial" panose="020B0604020202020204" pitchFamily="34" charset="0"/>
              </a:rPr>
              <a:t>Impactful: 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2190984961"/>
              </p:ext>
            </p:extLst>
          </p:nvPr>
        </p:nvGraphicFramePr>
        <p:xfrm>
          <a:off x="539758" y="749811"/>
          <a:ext cx="6956510" cy="3689896"/>
        </p:xfrm>
        <a:graphic>
          <a:graphicData uri="http://schemas.openxmlformats.org/drawingml/2006/table">
            <a:tbl>
              <a:tblPr firstRow="1" bandRow="1">
                <a:tableStyleId>{5C22544A-7EE6-4342-B048-85BDC9FD1C3A}</a:tableStyleId>
              </a:tblPr>
              <a:tblGrid>
                <a:gridCol w="2348868">
                  <a:extLst>
                    <a:ext uri="{9D8B030D-6E8A-4147-A177-3AD203B41FA5}">
                      <a16:colId xmlns:a16="http://schemas.microsoft.com/office/drawing/2014/main" val="324831861"/>
                    </a:ext>
                  </a:extLst>
                </a:gridCol>
                <a:gridCol w="1205149">
                  <a:extLst>
                    <a:ext uri="{9D8B030D-6E8A-4147-A177-3AD203B41FA5}">
                      <a16:colId xmlns:a16="http://schemas.microsoft.com/office/drawing/2014/main" val="2273043041"/>
                    </a:ext>
                  </a:extLst>
                </a:gridCol>
                <a:gridCol w="1205149">
                  <a:extLst>
                    <a:ext uri="{9D8B030D-6E8A-4147-A177-3AD203B41FA5}">
                      <a16:colId xmlns:a16="http://schemas.microsoft.com/office/drawing/2014/main" val="282177607"/>
                    </a:ext>
                  </a:extLst>
                </a:gridCol>
                <a:gridCol w="1205149">
                  <a:extLst>
                    <a:ext uri="{9D8B030D-6E8A-4147-A177-3AD203B41FA5}">
                      <a16:colId xmlns:a16="http://schemas.microsoft.com/office/drawing/2014/main" val="2195783223"/>
                    </a:ext>
                  </a:extLst>
                </a:gridCol>
                <a:gridCol w="992195">
                  <a:extLst>
                    <a:ext uri="{9D8B030D-6E8A-4147-A177-3AD203B41FA5}">
                      <a16:colId xmlns:a16="http://schemas.microsoft.com/office/drawing/2014/main" val="3913680241"/>
                    </a:ext>
                  </a:extLst>
                </a:gridCol>
              </a:tblGrid>
              <a:tr h="875978">
                <a:tc>
                  <a:txBody>
                    <a:bodyPr/>
                    <a:lstStyle/>
                    <a:p>
                      <a:pPr algn="l"/>
                      <a:r>
                        <a:rPr lang="en-GB" sz="1000">
                          <a:solidFill>
                            <a:schemeClr val="tx1"/>
                          </a:solidFill>
                          <a:latin typeface="Arial"/>
                          <a:ea typeface="Inter"/>
                          <a:cs typeface="Aria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SemiBold"/>
                          <a:cs typeface="Arial" panose="020B0604020202020204" pitchFamily="34" charset="0"/>
                        </a:rPr>
                        <a:t>Actual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SemiBold"/>
                          <a:cs typeface="Arial" panose="020B0604020202020204" pitchFamily="34" charset="0"/>
                        </a:rPr>
                        <a:t>Trajectory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232428">
                <a:tc>
                  <a:txBody>
                    <a:bodyPr/>
                    <a:lstStyle/>
                    <a:p>
                      <a:pPr marL="0" indent="0">
                        <a:buFont typeface="Arial" panose="020B0604020202020204" pitchFamily="34" charset="0"/>
                        <a:buNone/>
                      </a:pPr>
                      <a:r>
                        <a:rPr lang="en-GB" sz="1000">
                          <a:solidFill>
                            <a:schemeClr val="tx1"/>
                          </a:solidFill>
                          <a:latin typeface="Arial" panose="020B0604020202020204" pitchFamily="34" charset="0"/>
                          <a:ea typeface="Inter"/>
                          <a:cs typeface="Arial" panose="020B0604020202020204" pitchFamily="34" charset="0"/>
                        </a:rPr>
                        <a:t>Proportion of agreed priority guidance measures showing an improvement in national uptake (health and care system priority areas, populations with identified health inequalities, areas that matter most to people and the communities).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0" i="0" u="none" strike="noStrike" noProof="0">
                          <a:solidFill>
                            <a:schemeClr val="tx1"/>
                          </a:solidFill>
                          <a:latin typeface="Arial" panose="020B0604020202020204" pitchFamily="34" charset="0"/>
                          <a:cs typeface="Arial" panose="020B0604020202020204" pitchFamily="34" charset="0"/>
                        </a:rPr>
                        <a:t>Baseline to be established during 24/25</a:t>
                      </a:r>
                      <a:endParaRPr lang="en-GB" sz="10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837338454"/>
                  </a:ext>
                </a:extLst>
              </a:tr>
              <a:tr h="693636">
                <a:tc>
                  <a:txBody>
                    <a:bodyPr/>
                    <a:lstStyle/>
                    <a:p>
                      <a:pPr marL="0" marR="0" lvl="0" indent="0" algn="l">
                        <a:lnSpc>
                          <a:spcPct val="100000"/>
                        </a:lnSpc>
                        <a:spcBef>
                          <a:spcPts val="0"/>
                        </a:spcBef>
                        <a:spcAft>
                          <a:spcPts val="0"/>
                        </a:spcAft>
                        <a:buNone/>
                      </a:pPr>
                      <a:r>
                        <a:rPr lang="en-GB" sz="1000" b="0" i="0" u="none" strike="noStrike" baseline="0" noProof="0">
                          <a:solidFill>
                            <a:schemeClr val="tx1"/>
                          </a:solidFill>
                          <a:latin typeface="Arial" panose="020B0604020202020204" pitchFamily="34" charset="0"/>
                          <a:cs typeface="Arial" panose="020B0604020202020204" pitchFamily="34" charset="0"/>
                        </a:rPr>
                        <a:t>All agreed priority areas have targeted implementation support package in place</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rgbClr val="222222"/>
                          </a:solidFill>
                          <a:latin typeface="Arial" panose="020B0604020202020204" pitchFamily="34" charset="0"/>
                          <a:ea typeface="Inter"/>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endParaRPr lang="en-GB" sz="1000">
                        <a:solidFill>
                          <a:schemeClr val="tx1"/>
                        </a:solidFill>
                        <a:latin typeface="Arial" panose="020B0604020202020204" pitchFamily="34" charset="0"/>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13131278"/>
                  </a:ext>
                </a:extLst>
              </a:tr>
              <a:tr h="887854">
                <a:tc>
                  <a:txBody>
                    <a:bodyPr/>
                    <a:lstStyle/>
                    <a:p>
                      <a:pPr marL="0" lvl="0" indent="0" algn="l">
                        <a:lnSpc>
                          <a:spcPct val="100000"/>
                        </a:lnSpc>
                        <a:spcBef>
                          <a:spcPts val="0"/>
                        </a:spcBef>
                        <a:spcAft>
                          <a:spcPts val="0"/>
                        </a:spcAft>
                        <a:buNone/>
                      </a:pPr>
                      <a:r>
                        <a:rPr lang="en-GB" sz="1000" b="0" i="0" u="none" strike="noStrike" noProof="0">
                          <a:solidFill>
                            <a:schemeClr val="tx1"/>
                          </a:solidFill>
                          <a:latin typeface="Arial" panose="020B0604020202020204" pitchFamily="34" charset="0"/>
                          <a:cs typeface="Arial" panose="020B0604020202020204" pitchFamily="34" charset="0"/>
                        </a:rPr>
                        <a:t>New partnerships (including VCSE organisations) to amplify the impact of NICE guidance in agreed priority areas. </a:t>
                      </a:r>
                      <a:endParaRPr lang="en-US" sz="10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50" b="1">
                          <a:solidFill>
                            <a:srgbClr val="222222"/>
                          </a:solidFill>
                          <a:latin typeface="Arial" panose="020B0604020202020204" pitchFamily="34" charset="0"/>
                          <a:ea typeface="Inter"/>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50" b="1">
                          <a:solidFill>
                            <a:schemeClr val="tx1"/>
                          </a:solidFill>
                          <a:latin typeface="Arial" panose="020B0604020202020204" pitchFamily="34" charset="0"/>
                          <a:ea typeface="Inter"/>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50" b="1">
                          <a:solidFill>
                            <a:schemeClr val="tx1"/>
                          </a:solidFill>
                          <a:latin typeface="Arial" panose="020B0604020202020204" pitchFamily="34" charset="0"/>
                          <a:ea typeface="Inter"/>
                          <a:cs typeface="Arial" panose="020B0604020202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endParaRPr lang="en-GB" sz="1000">
                        <a:solidFill>
                          <a:schemeClr val="tx1"/>
                        </a:solidFill>
                        <a:latin typeface="Arial" panose="020B0604020202020204" pitchFamily="34" charset="0"/>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357279095"/>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3653325427"/>
              </p:ext>
            </p:extLst>
          </p:nvPr>
        </p:nvGraphicFramePr>
        <p:xfrm>
          <a:off x="7863152" y="745501"/>
          <a:ext cx="4074276" cy="3689896"/>
        </p:xfrm>
        <a:graphic>
          <a:graphicData uri="http://schemas.openxmlformats.org/drawingml/2006/table">
            <a:tbl>
              <a:tblPr firstRow="1" bandRow="1">
                <a:tableStyleId>{5C22544A-7EE6-4342-B048-85BDC9FD1C3A}</a:tableStyleId>
              </a:tblPr>
              <a:tblGrid>
                <a:gridCol w="2682926">
                  <a:extLst>
                    <a:ext uri="{9D8B030D-6E8A-4147-A177-3AD203B41FA5}">
                      <a16:colId xmlns:a16="http://schemas.microsoft.com/office/drawing/2014/main" val="2727980484"/>
                    </a:ext>
                  </a:extLst>
                </a:gridCol>
                <a:gridCol w="870155">
                  <a:extLst>
                    <a:ext uri="{9D8B030D-6E8A-4147-A177-3AD203B41FA5}">
                      <a16:colId xmlns:a16="http://schemas.microsoft.com/office/drawing/2014/main" val="1637958658"/>
                    </a:ext>
                  </a:extLst>
                </a:gridCol>
                <a:gridCol w="521195">
                  <a:extLst>
                    <a:ext uri="{9D8B030D-6E8A-4147-A177-3AD203B41FA5}">
                      <a16:colId xmlns:a16="http://schemas.microsoft.com/office/drawing/2014/main" val="159653918"/>
                    </a:ext>
                  </a:extLst>
                </a:gridCol>
              </a:tblGrid>
              <a:tr h="247680">
                <a:tc>
                  <a:txBody>
                    <a:bodyPr/>
                    <a:lstStyle/>
                    <a:p>
                      <a:pPr algn="ctr"/>
                      <a:r>
                        <a:rPr lang="en-GB" sz="1000">
                          <a:solidFill>
                            <a:schemeClr val="tx1"/>
                          </a:solidFill>
                          <a:latin typeface="Arial"/>
                          <a:ea typeface="Inter"/>
                          <a:cs typeface="Arial"/>
                        </a:rPr>
                        <a:t>Business Plan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Due 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553573">
                <a:tc>
                  <a:txBody>
                    <a:bodyPr/>
                    <a:lstStyle/>
                    <a:p>
                      <a:pPr marL="0" marR="0" lvl="0" indent="0" algn="l">
                        <a:lnSpc>
                          <a:spcPct val="100000"/>
                        </a:lnSpc>
                        <a:spcBef>
                          <a:spcPts val="0"/>
                        </a:spcBef>
                        <a:spcAft>
                          <a:spcPts val="0"/>
                        </a:spcAft>
                        <a:buNone/>
                      </a:pPr>
                      <a:r>
                        <a:rPr lang="en-GB" sz="1000" b="0" i="0" u="none" strike="noStrike" kern="1200" cap="none" spc="0" normalizeH="0" baseline="0" noProof="0">
                          <a:ln>
                            <a:noFill/>
                          </a:ln>
                          <a:solidFill>
                            <a:srgbClr val="000000"/>
                          </a:solidFill>
                          <a:effectLst/>
                          <a:uLnTx/>
                          <a:uFillTx/>
                          <a:latin typeface="Arial"/>
                          <a:cs typeface="Arial"/>
                        </a:rPr>
                        <a:t>Developed and implemented a fairer payment policy for involvement and engagement activity </a:t>
                      </a:r>
                      <a:endParaRPr kumimoji="0" lang="en-US" sz="1000">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21 June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399803">
                <a:tc>
                  <a:txBody>
                    <a:bodyPr/>
                    <a:lstStyle/>
                    <a:p>
                      <a:pPr lvl="0" algn="l">
                        <a:lnSpc>
                          <a:spcPct val="100000"/>
                        </a:lnSpc>
                        <a:spcBef>
                          <a:spcPts val="0"/>
                        </a:spcBef>
                        <a:spcAft>
                          <a:spcPts val="0"/>
                        </a:spcAft>
                        <a:buNone/>
                      </a:pPr>
                      <a:r>
                        <a:rPr lang="en-GB" sz="1000" b="0" i="0" u="none" strike="noStrike" noProof="0">
                          <a:solidFill>
                            <a:srgbClr val="000000"/>
                          </a:solidFill>
                          <a:latin typeface="Arial"/>
                          <a:cs typeface="Arial"/>
                        </a:rPr>
                        <a:t>Routine reporting of prioritised uptake measures in place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31 July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p>
                      <a:pPr algn="ctr"/>
                      <a:endParaRPr lang="en-GB" sz="1000" b="1">
                        <a:solidFill>
                          <a:schemeClr val="tx1"/>
                        </a:solidFill>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581522">
                <a:tc>
                  <a:txBody>
                    <a:bodyPr/>
                    <a:lstStyle/>
                    <a:p>
                      <a:pPr lvl="0" algn="l">
                        <a:lnSpc>
                          <a:spcPct val="100000"/>
                        </a:lnSpc>
                        <a:spcBef>
                          <a:spcPts val="0"/>
                        </a:spcBef>
                        <a:spcAft>
                          <a:spcPts val="0"/>
                        </a:spcAft>
                        <a:buNone/>
                      </a:pPr>
                      <a:r>
                        <a:rPr lang="en-GB" sz="1000" b="0" i="0" u="none" strike="noStrike" noProof="0">
                          <a:solidFill>
                            <a:srgbClr val="000000"/>
                          </a:solidFill>
                          <a:latin typeface="Arial"/>
                          <a:cs typeface="Arial"/>
                        </a:rPr>
                        <a:t>Joint plans in place to amplify the impact of NICE guidance through priority partnerships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30 Sept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0541423"/>
                  </a:ext>
                </a:extLst>
              </a:tr>
              <a:tr h="492632">
                <a:tc>
                  <a:txBody>
                    <a:bodyPr/>
                    <a:lstStyle/>
                    <a:p>
                      <a:pPr lvl="0" algn="l">
                        <a:lnSpc>
                          <a:spcPct val="100000"/>
                        </a:lnSpc>
                        <a:spcBef>
                          <a:spcPts val="0"/>
                        </a:spcBef>
                        <a:spcAft>
                          <a:spcPts val="0"/>
                        </a:spcAft>
                        <a:buNone/>
                      </a:pPr>
                      <a:r>
                        <a:rPr lang="en-GB" sz="1000" b="0" i="0" u="none" strike="noStrike" noProof="0">
                          <a:solidFill>
                            <a:srgbClr val="000000"/>
                          </a:solidFill>
                          <a:latin typeface="Arial"/>
                          <a:cs typeface="Arial"/>
                        </a:rPr>
                        <a:t>5 implementation support packages initiated to address agreed priority areas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30 Sep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16768234"/>
                  </a:ext>
                </a:extLst>
              </a:tr>
              <a:tr h="707343">
                <a:tc>
                  <a:txBody>
                    <a:bodyPr/>
                    <a:lstStyle/>
                    <a:p>
                      <a:pPr lvl="0">
                        <a:buNone/>
                      </a:pPr>
                      <a:r>
                        <a:rPr lang="en-GB" sz="1000" b="0" i="0" u="none" strike="noStrike" noProof="0">
                          <a:solidFill>
                            <a:schemeClr val="tx1"/>
                          </a:solidFill>
                          <a:latin typeface="Arial"/>
                          <a:cs typeface="Arial"/>
                        </a:rPr>
                        <a:t>Programme of shared learning in place, connecting practitioners and commissioners to implementation best practice</a:t>
                      </a:r>
                      <a:endParaRPr lang="en-US" sz="100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buNone/>
                      </a:pPr>
                      <a:r>
                        <a:rPr lang="en-GB" sz="1000">
                          <a:solidFill>
                            <a:schemeClr val="tx1"/>
                          </a:solidFill>
                          <a:latin typeface="Arial"/>
                          <a:ea typeface="Inter"/>
                          <a:cs typeface="Arial"/>
                        </a:rPr>
                        <a:t>30 Jun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a:lnSpc>
                          <a:spcPct val="100000"/>
                        </a:lnSpc>
                        <a:spcBef>
                          <a:spcPts val="0"/>
                        </a:spcBef>
                        <a:spcAft>
                          <a:spcPts val="0"/>
                        </a:spcAft>
                        <a:buClrTx/>
                        <a:buSzTx/>
                        <a:buFontTx/>
                        <a:buNone/>
                        <a:tabLst/>
                        <a:defRPr/>
                      </a:pPr>
                      <a:r>
                        <a:rPr lang="en-GB" sz="1000" b="1">
                          <a:solidFill>
                            <a:schemeClr val="tx1"/>
                          </a:solidFill>
                          <a:latin typeface="Arial"/>
                          <a:ea typeface="Inter"/>
                          <a:cs typeface="Aria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04713143"/>
                  </a:ext>
                </a:extLst>
              </a:tr>
              <a:tr h="707343">
                <a:tc>
                  <a:txBody>
                    <a:bodyPr/>
                    <a:lstStyle/>
                    <a:p>
                      <a:pPr lvl="0">
                        <a:buNone/>
                      </a:pPr>
                      <a:r>
                        <a:rPr lang="en-GB" sz="1000" b="0" i="0" u="none" strike="noStrike" noProof="0">
                          <a:solidFill>
                            <a:schemeClr val="tx1"/>
                          </a:solidFill>
                          <a:latin typeface="Arial"/>
                          <a:cs typeface="Arial"/>
                        </a:rPr>
                        <a:t>Developed and tested impactful approaches for involving people and communities in developments in all new prioritised guidance</a:t>
                      </a:r>
                      <a:endParaRPr lang="en-US" sz="1000">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000">
                          <a:latin typeface="Arial"/>
                          <a:ea typeface="Inter"/>
                          <a:cs typeface="Arial"/>
                        </a:rPr>
                        <a:t>31 Mar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18367413"/>
                  </a:ext>
                </a:extLst>
              </a:tr>
            </a:tbl>
          </a:graphicData>
        </a:graphic>
      </p:graphicFrame>
      <p:sp>
        <p:nvSpPr>
          <p:cNvPr id="6" name="TextBox 5">
            <a:extLst>
              <a:ext uri="{FF2B5EF4-FFF2-40B4-BE49-F238E27FC236}">
                <a16:creationId xmlns:a16="http://schemas.microsoft.com/office/drawing/2014/main" id="{17F5B580-A658-58B3-575F-DE32E758FB97}"/>
              </a:ext>
            </a:extLst>
          </p:cNvPr>
          <p:cNvSpPr txBox="1"/>
          <p:nvPr/>
        </p:nvSpPr>
        <p:spPr>
          <a:xfrm>
            <a:off x="7863152" y="4521899"/>
            <a:ext cx="3577356"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4" name="Arrow: Up 3">
            <a:extLst>
              <a:ext uri="{FF2B5EF4-FFF2-40B4-BE49-F238E27FC236}">
                <a16:creationId xmlns:a16="http://schemas.microsoft.com/office/drawing/2014/main" id="{2AF1F93E-9673-4E00-C027-F7B11FFF6C49}"/>
              </a:ext>
              <a:ext uri="{C183D7F6-B498-43B3-948B-1728B52AA6E4}">
                <adec:decorative xmlns:adec="http://schemas.microsoft.com/office/drawing/2017/decorative" val="1"/>
              </a:ext>
            </a:extLst>
          </p:cNvPr>
          <p:cNvSpPr/>
          <p:nvPr/>
        </p:nvSpPr>
        <p:spPr>
          <a:xfrm>
            <a:off x="6751224" y="2980699"/>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532C5EA4-EC7A-E1C1-735D-34429F1E987D}"/>
              </a:ext>
              <a:ext uri="{C183D7F6-B498-43B3-948B-1728B52AA6E4}">
                <adec:decorative xmlns:adec="http://schemas.microsoft.com/office/drawing/2017/decorative" val="1"/>
              </a:ext>
            </a:extLst>
          </p:cNvPr>
          <p:cNvSpPr/>
          <p:nvPr/>
        </p:nvSpPr>
        <p:spPr>
          <a:xfrm>
            <a:off x="6751224" y="3810939"/>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6360128-868B-542D-B165-063B220886AA}"/>
              </a:ext>
            </a:extLst>
          </p:cNvPr>
          <p:cNvSpPr txBox="1"/>
          <p:nvPr/>
        </p:nvSpPr>
        <p:spPr>
          <a:xfrm>
            <a:off x="568333" y="4767327"/>
            <a:ext cx="11397670" cy="1323439"/>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000" b="1">
                <a:latin typeface="Arial"/>
                <a:ea typeface="Inter SemiBold"/>
                <a:cs typeface="Arial"/>
              </a:rPr>
              <a:t>Notes on RAG status:</a:t>
            </a:r>
            <a:endParaRPr lang="en-GB" sz="10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GB" sz="1000">
                <a:latin typeface="Arial"/>
                <a:ea typeface="Inter SemiBold"/>
                <a:cs typeface="Arial"/>
              </a:rPr>
              <a:t>Baseline being established for 24/25 which will be available end of March 2025. </a:t>
            </a:r>
          </a:p>
          <a:p>
            <a:pPr marL="171450" indent="-171450">
              <a:spcAft>
                <a:spcPts val="600"/>
              </a:spcAft>
              <a:buFont typeface="Arial" panose="020B0604020202020204" pitchFamily="34" charset="0"/>
              <a:buChar char="•"/>
            </a:pPr>
            <a:r>
              <a:rPr lang="en-GB" sz="1000">
                <a:latin typeface="Arial"/>
                <a:ea typeface="Inter SemiBold"/>
                <a:cs typeface="Arial"/>
              </a:rPr>
              <a:t>Reduction in the number of implementation support packages reduced from 5 to 3 and approved by the Programme Board, to ensure high quality resources are delivered with the capacity available.</a:t>
            </a:r>
          </a:p>
          <a:p>
            <a:pPr marL="171450" indent="-171450">
              <a:spcAft>
                <a:spcPts val="600"/>
              </a:spcAft>
              <a:buFont typeface="Arial" panose="020B0604020202020204" pitchFamily="34" charset="0"/>
              <a:buChar char="•"/>
            </a:pPr>
            <a:r>
              <a:rPr lang="en-GB" sz="1000">
                <a:latin typeface="Arial"/>
                <a:ea typeface="Inter SemiBold"/>
                <a:cs typeface="Arial"/>
              </a:rPr>
              <a:t>New milestone due date 30/06/25 therefore will be incorporated into 2025/26 plans, as part of our stakeholder engagement project.</a:t>
            </a:r>
            <a:endParaRPr lang="en-GB">
              <a:latin typeface="Inter"/>
              <a:ea typeface="Inter"/>
              <a:cs typeface="Arial"/>
            </a:endParaRPr>
          </a:p>
          <a:p>
            <a:pPr marL="171450" indent="-171450">
              <a:spcAft>
                <a:spcPts val="600"/>
              </a:spcAft>
              <a:buFont typeface="Arial" panose="020B0604020202020204" pitchFamily="34" charset="0"/>
              <a:buChar char="•"/>
            </a:pPr>
            <a:r>
              <a:rPr lang="en-GB" sz="1000">
                <a:latin typeface="Arial"/>
                <a:ea typeface="Inter SemiBold"/>
                <a:cs typeface="Arial"/>
              </a:rPr>
              <a:t>In 24/25 we tested the use of composite digital stories, based on survey data, for the Digital therapy for chronic tic disorders and Tourette syndrome (HTE25) assessment, and have identified different approaches for the upcoming OCD/BDD guideline. This work will continue into 2025/26 as part of our People and communities involvement and engagement strategy.</a:t>
            </a:r>
          </a:p>
        </p:txBody>
      </p:sp>
      <p:sp>
        <p:nvSpPr>
          <p:cNvPr id="10" name="Oval 9">
            <a:extLst>
              <a:ext uri="{FF2B5EF4-FFF2-40B4-BE49-F238E27FC236}">
                <a16:creationId xmlns:a16="http://schemas.microsoft.com/office/drawing/2014/main" id="{BDE8FD71-E0C7-778C-E3B5-BE06BF602173}"/>
              </a:ext>
              <a:ext uri="{C183D7F6-B498-43B3-948B-1728B52AA6E4}">
                <adec:decorative xmlns:adec="http://schemas.microsoft.com/office/drawing/2017/decorative" val="1"/>
              </a:ext>
            </a:extLst>
          </p:cNvPr>
          <p:cNvSpPr/>
          <p:nvPr/>
        </p:nvSpPr>
        <p:spPr>
          <a:xfrm>
            <a:off x="595730" y="5013184"/>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1" name="Oval 10">
            <a:extLst>
              <a:ext uri="{FF2B5EF4-FFF2-40B4-BE49-F238E27FC236}">
                <a16:creationId xmlns:a16="http://schemas.microsoft.com/office/drawing/2014/main" id="{4915B740-13B0-8624-4397-7D02FEB2C7D9}"/>
              </a:ext>
              <a:ext uri="{C183D7F6-B498-43B3-948B-1728B52AA6E4}">
                <adec:decorative xmlns:adec="http://schemas.microsoft.com/office/drawing/2017/decorative" val="1"/>
              </a:ext>
            </a:extLst>
          </p:cNvPr>
          <p:cNvSpPr/>
          <p:nvPr/>
        </p:nvSpPr>
        <p:spPr>
          <a:xfrm>
            <a:off x="7557816" y="229294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13" name="Oval 12">
            <a:extLst>
              <a:ext uri="{FF2B5EF4-FFF2-40B4-BE49-F238E27FC236}">
                <a16:creationId xmlns:a16="http://schemas.microsoft.com/office/drawing/2014/main" id="{6DF17306-F396-60B5-8E1A-6CEAA0A41B35}"/>
              </a:ext>
              <a:ext uri="{C183D7F6-B498-43B3-948B-1728B52AA6E4}">
                <adec:decorative xmlns:adec="http://schemas.microsoft.com/office/drawing/2017/decorative" val="1"/>
              </a:ext>
            </a:extLst>
          </p:cNvPr>
          <p:cNvSpPr/>
          <p:nvPr/>
        </p:nvSpPr>
        <p:spPr>
          <a:xfrm>
            <a:off x="595730" y="5269615"/>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4" name="Oval 13">
            <a:extLst>
              <a:ext uri="{FF2B5EF4-FFF2-40B4-BE49-F238E27FC236}">
                <a16:creationId xmlns:a16="http://schemas.microsoft.com/office/drawing/2014/main" id="{C78A1165-F85D-E4F2-7195-519EBDB5AC0C}"/>
              </a:ext>
              <a:ext uri="{C183D7F6-B498-43B3-948B-1728B52AA6E4}">
                <adec:decorative xmlns:adec="http://schemas.microsoft.com/office/drawing/2017/decorative" val="1"/>
              </a:ext>
            </a:extLst>
          </p:cNvPr>
          <p:cNvSpPr/>
          <p:nvPr/>
        </p:nvSpPr>
        <p:spPr>
          <a:xfrm>
            <a:off x="7557816" y="306327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5" name="Oval 14">
            <a:extLst>
              <a:ext uri="{FF2B5EF4-FFF2-40B4-BE49-F238E27FC236}">
                <a16:creationId xmlns:a16="http://schemas.microsoft.com/office/drawing/2014/main" id="{A52E0276-1F8D-5710-95B4-8E4F922EE7AD}"/>
              </a:ext>
              <a:ext uri="{C183D7F6-B498-43B3-948B-1728B52AA6E4}">
                <adec:decorative xmlns:adec="http://schemas.microsoft.com/office/drawing/2017/decorative" val="1"/>
              </a:ext>
            </a:extLst>
          </p:cNvPr>
          <p:cNvSpPr/>
          <p:nvPr/>
        </p:nvSpPr>
        <p:spPr>
          <a:xfrm>
            <a:off x="11982046" y="326296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8" name="TextBox 7">
            <a:extLst>
              <a:ext uri="{FF2B5EF4-FFF2-40B4-BE49-F238E27FC236}">
                <a16:creationId xmlns:a16="http://schemas.microsoft.com/office/drawing/2014/main" id="{21673CB3-41BC-C5A5-A4FB-971161D7DA52}"/>
              </a:ext>
            </a:extLst>
          </p:cNvPr>
          <p:cNvSpPr txBox="1"/>
          <p:nvPr/>
        </p:nvSpPr>
        <p:spPr>
          <a:xfrm>
            <a:off x="8780124" y="6284151"/>
            <a:ext cx="3185879" cy="215444"/>
          </a:xfrm>
          <a:prstGeom prst="rect">
            <a:avLst/>
          </a:prstGeom>
          <a:noFill/>
        </p:spPr>
        <p:txBody>
          <a:bodyPr wrap="square" lIns="91440" tIns="45720" rIns="91440" bIns="45720" rtlCol="0" anchor="t">
            <a:spAutoFit/>
          </a:bodyPr>
          <a:lstStyle/>
          <a:p>
            <a:r>
              <a:rPr lang="en-GB" sz="800"/>
              <a:t>All figures as of 31 March 2025 unless otherwise stated</a:t>
            </a:r>
          </a:p>
        </p:txBody>
      </p:sp>
      <p:sp>
        <p:nvSpPr>
          <p:cNvPr id="16" name="Oval 15">
            <a:extLst>
              <a:ext uri="{FF2B5EF4-FFF2-40B4-BE49-F238E27FC236}">
                <a16:creationId xmlns:a16="http://schemas.microsoft.com/office/drawing/2014/main" id="{2C0361F4-5DB3-ADB9-2B91-92A647E851D7}"/>
              </a:ext>
              <a:ext uri="{C183D7F6-B498-43B3-948B-1728B52AA6E4}">
                <adec:decorative xmlns:adec="http://schemas.microsoft.com/office/drawing/2017/decorative" val="1"/>
              </a:ext>
            </a:extLst>
          </p:cNvPr>
          <p:cNvSpPr/>
          <p:nvPr/>
        </p:nvSpPr>
        <p:spPr>
          <a:xfrm>
            <a:off x="595730" y="548783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a:solidFill>
                  <a:schemeClr val="bg1"/>
                </a:solidFill>
              </a:rPr>
              <a:t>3</a:t>
            </a:r>
          </a:p>
        </p:txBody>
      </p:sp>
      <p:sp>
        <p:nvSpPr>
          <p:cNvPr id="17" name="Oval 16">
            <a:extLst>
              <a:ext uri="{FF2B5EF4-FFF2-40B4-BE49-F238E27FC236}">
                <a16:creationId xmlns:a16="http://schemas.microsoft.com/office/drawing/2014/main" id="{9E8609D9-17CB-4028-F36A-882EFE612220}"/>
              </a:ext>
              <a:ext uri="{C183D7F6-B498-43B3-948B-1728B52AA6E4}">
                <adec:decorative xmlns:adec="http://schemas.microsoft.com/office/drawing/2017/decorative" val="1"/>
              </a:ext>
            </a:extLst>
          </p:cNvPr>
          <p:cNvSpPr/>
          <p:nvPr/>
        </p:nvSpPr>
        <p:spPr>
          <a:xfrm>
            <a:off x="594008" y="5762224"/>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4</a:t>
            </a:r>
          </a:p>
        </p:txBody>
      </p:sp>
      <p:sp>
        <p:nvSpPr>
          <p:cNvPr id="19" name="Oval 18">
            <a:extLst>
              <a:ext uri="{FF2B5EF4-FFF2-40B4-BE49-F238E27FC236}">
                <a16:creationId xmlns:a16="http://schemas.microsoft.com/office/drawing/2014/main" id="{D35D6CB2-D5E8-6CBB-E0C8-42A739EBF6C8}"/>
              </a:ext>
              <a:ext uri="{C183D7F6-B498-43B3-948B-1728B52AA6E4}">
                <adec:decorative xmlns:adec="http://schemas.microsoft.com/office/drawing/2017/decorative" val="1"/>
              </a:ext>
            </a:extLst>
          </p:cNvPr>
          <p:cNvSpPr/>
          <p:nvPr/>
        </p:nvSpPr>
        <p:spPr>
          <a:xfrm>
            <a:off x="7562297" y="4012027"/>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4</a:t>
            </a:r>
          </a:p>
        </p:txBody>
      </p:sp>
    </p:spTree>
    <p:extLst>
      <p:ext uri="{BB962C8B-B14F-4D97-AF65-F5344CB8AC3E}">
        <p14:creationId xmlns:p14="http://schemas.microsoft.com/office/powerpoint/2010/main" val="49609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242601" y="5224393"/>
            <a:ext cx="11777890"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7969716" y="664790"/>
            <a:ext cx="4064887"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78020"/>
            <a:ext cx="11076689" cy="746158"/>
          </a:xfrm>
        </p:spPr>
        <p:txBody>
          <a:bodyPr>
            <a:normAutofit/>
          </a:bodyPr>
          <a:lstStyle/>
          <a:p>
            <a:r>
              <a:rPr lang="en-GB" sz="2500">
                <a:latin typeface="Arial" panose="020B0604020202020204" pitchFamily="34" charset="0"/>
                <a:cs typeface="Arial" panose="020B0604020202020204" pitchFamily="34" charset="0"/>
              </a:rPr>
              <a:t>Brilliant Organisation: Exception report (March 2025)</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47037"/>
            <a:ext cx="1057778" cy="369332"/>
          </a:xfrm>
          <a:prstGeom prst="rect">
            <a:avLst/>
          </a:prstGeom>
          <a:solidFill>
            <a:srgbClr val="FFC0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pitchFamily="34" charset="0"/>
                <a:cs typeface="Arial" panose="020B0604020202020204" pitchFamily="34" charset="0"/>
              </a:rPr>
              <a:t>Amber</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3943C95-D5E6-A3CE-B167-96142A36149A}"/>
              </a:ext>
            </a:extLst>
          </p:cNvPr>
          <p:cNvSpPr txBox="1"/>
          <p:nvPr/>
        </p:nvSpPr>
        <p:spPr>
          <a:xfrm>
            <a:off x="902197" y="723727"/>
            <a:ext cx="68942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against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242601" y="1328629"/>
            <a:ext cx="7553862" cy="3772759"/>
          </a:xfrm>
          <a:prstGeom prst="rect">
            <a:avLst/>
          </a:prstGeom>
          <a:solidFill>
            <a:schemeClr val="accent1"/>
          </a:solidFill>
          <a:ln>
            <a:noFill/>
          </a:ln>
        </p:spPr>
        <p:txBody>
          <a:bodyPr wrap="square" lIns="180000" tIns="180000" rIns="180000" bIns="180000" rtlCol="0" anchor="t">
            <a:noAutofit/>
          </a:bodyPr>
          <a:lstStyle/>
          <a:p>
            <a:pPr>
              <a:spcBef>
                <a:spcPts val="100"/>
              </a:spcBef>
            </a:pPr>
            <a:r>
              <a:rPr lang="en-GB" sz="1000" u="sng">
                <a:solidFill>
                  <a:schemeClr val="bg1"/>
                </a:solidFill>
                <a:latin typeface="Arial"/>
                <a:ea typeface="Inter"/>
                <a:cs typeface="Arial"/>
              </a:rPr>
              <a:t>Communications </a:t>
            </a:r>
          </a:p>
          <a:p>
            <a:pPr marL="86995" indent="-86995">
              <a:spcBef>
                <a:spcPts val="100"/>
              </a:spcBef>
              <a:buFont typeface="Arial"/>
              <a:buChar char="•"/>
            </a:pPr>
            <a:r>
              <a:rPr lang="en-GB" sz="1000">
                <a:solidFill>
                  <a:schemeClr val="bg1"/>
                </a:solidFill>
                <a:latin typeface="Arial"/>
                <a:ea typeface="Inter"/>
                <a:cs typeface="Arial"/>
              </a:rPr>
              <a:t>Endometriosis pill media coverage in 31 outlets (potential readership of 74.4 million); high engagement on LinkedIn: 42,937 impressions, 26.6% engagement rate, 916 reactions, 42 comments, and 112 reposts. Above average engagement was also seen on X.</a:t>
            </a:r>
          </a:p>
          <a:p>
            <a:pPr marL="86995" indent="-86995">
              <a:spcBef>
                <a:spcPts val="100"/>
              </a:spcBef>
              <a:buFont typeface="Arial"/>
              <a:buChar char="•"/>
            </a:pPr>
            <a:r>
              <a:rPr lang="en-US" sz="1000">
                <a:solidFill>
                  <a:schemeClr val="bg1"/>
                </a:solidFill>
                <a:latin typeface="Arial"/>
                <a:ea typeface="Inter"/>
                <a:cs typeface="Arial"/>
              </a:rPr>
              <a:t>Primary care-focused brand marketing campaign successfully engaged the target audience, driving high landing page views (result 63.5K, target 40K) and ad click through rates (e.g. Google search result 16.4%, target 8%).</a:t>
            </a:r>
          </a:p>
          <a:p>
            <a:pPr marL="86995" indent="-86995">
              <a:spcBef>
                <a:spcPts val="100"/>
              </a:spcBef>
              <a:buFont typeface="Arial"/>
              <a:buChar char="•"/>
            </a:pPr>
            <a:r>
              <a:rPr lang="en-GB" sz="1000">
                <a:solidFill>
                  <a:schemeClr val="bg1"/>
                </a:solidFill>
                <a:latin typeface="Arial"/>
                <a:ea typeface="Inter"/>
                <a:cs typeface="Arial"/>
              </a:rPr>
              <a:t>Internal: business planning campaign has involved extensive comms, promotion and the coordination of business plan roadshows; positive feedback from the 3 roadshows: 92% for useful/engaging, 87% for feeling informed, 80% for understanding.</a:t>
            </a:r>
            <a:endParaRPr lang="en-GB">
              <a:solidFill>
                <a:schemeClr val="bg1"/>
              </a:solidFill>
              <a:ea typeface="Inter"/>
            </a:endParaRPr>
          </a:p>
          <a:p>
            <a:pPr>
              <a:spcBef>
                <a:spcPts val="600"/>
              </a:spcBef>
            </a:pPr>
            <a:r>
              <a:rPr lang="en-GB" sz="1000" u="sng">
                <a:solidFill>
                  <a:schemeClr val="bg1"/>
                </a:solidFill>
                <a:latin typeface="Arial"/>
                <a:ea typeface="Inter"/>
                <a:cs typeface="Arial"/>
              </a:rPr>
              <a:t>People teams</a:t>
            </a:r>
            <a:endParaRPr lang="en-GB">
              <a:solidFill>
                <a:schemeClr val="bg1"/>
              </a:solidFill>
              <a:latin typeface="Arial"/>
              <a:cs typeface="Arial"/>
            </a:endParaRPr>
          </a:p>
          <a:p>
            <a:pPr marL="85725" indent="-85725">
              <a:spcBef>
                <a:spcPts val="100"/>
              </a:spcBef>
              <a:buFont typeface="Arial" panose="020B0604020202020204" pitchFamily="34" charset="0"/>
              <a:buChar char="•"/>
            </a:pPr>
            <a:r>
              <a:rPr lang="en-GB" sz="1000">
                <a:solidFill>
                  <a:schemeClr val="bg1"/>
                </a:solidFill>
                <a:latin typeface="Arial"/>
                <a:ea typeface="Inter"/>
                <a:cs typeface="Arial"/>
              </a:rPr>
              <a:t>First People Strategy event has taken place.​</a:t>
            </a:r>
          </a:p>
          <a:p>
            <a:pPr marL="85725" indent="-85725">
              <a:spcBef>
                <a:spcPts val="100"/>
              </a:spcBef>
              <a:buFont typeface="Arial" panose="020B0604020202020204" pitchFamily="34" charset="0"/>
              <a:buChar char="•"/>
            </a:pPr>
            <a:r>
              <a:rPr lang="en-GB" sz="1000">
                <a:solidFill>
                  <a:schemeClr val="bg1"/>
                </a:solidFill>
                <a:latin typeface="Arial"/>
                <a:ea typeface="Inter"/>
                <a:cs typeface="Arial"/>
              </a:rPr>
              <a:t>First session of Restorative Conversations has taken place across a broad range of colleagues.​ </a:t>
            </a:r>
          </a:p>
          <a:p>
            <a:pPr marL="85725" indent="-85725">
              <a:spcBef>
                <a:spcPts val="100"/>
              </a:spcBef>
              <a:buFont typeface="Arial" panose="020B0604020202020204" pitchFamily="34" charset="0"/>
              <a:buChar char="•"/>
            </a:pPr>
            <a:r>
              <a:rPr lang="en-GB" sz="1000">
                <a:solidFill>
                  <a:schemeClr val="bg1"/>
                </a:solidFill>
                <a:latin typeface="Arial"/>
                <a:ea typeface="Inter"/>
                <a:cs typeface="Arial"/>
              </a:rPr>
              <a:t>Begin delivering bullying and harassment (B&amp;H) recommendations. Active Bystander Commission is active/live</a:t>
            </a:r>
          </a:p>
          <a:p>
            <a:pPr marL="85725" indent="-85725">
              <a:spcBef>
                <a:spcPts val="100"/>
              </a:spcBef>
              <a:buFont typeface="Arial" panose="020B0604020202020204" pitchFamily="34" charset="0"/>
              <a:buChar char="•"/>
            </a:pPr>
            <a:r>
              <a:rPr lang="en-GB" sz="1000">
                <a:solidFill>
                  <a:schemeClr val="bg1"/>
                </a:solidFill>
                <a:latin typeface="Arial"/>
                <a:ea typeface="Inter"/>
                <a:cs typeface="Arial"/>
              </a:rPr>
              <a:t>All Directorates to ensure they have Equality, Diversity and Inclusion (EDI) action plans in place.</a:t>
            </a:r>
          </a:p>
          <a:p>
            <a:pPr>
              <a:spcBef>
                <a:spcPts val="600"/>
              </a:spcBef>
            </a:pPr>
            <a:r>
              <a:rPr lang="en-GB" sz="1000" u="sng">
                <a:solidFill>
                  <a:schemeClr val="bg1"/>
                </a:solidFill>
                <a:latin typeface="Arial"/>
                <a:ea typeface="Inter"/>
                <a:cs typeface="Arial"/>
              </a:rPr>
              <a:t>Continuous Quality Improvement (CQI):</a:t>
            </a:r>
          </a:p>
          <a:p>
            <a:pPr marL="87313" indent="-87313">
              <a:spcBef>
                <a:spcPts val="600"/>
              </a:spcBef>
              <a:buFont typeface="Arial" panose="020B0604020202020204" pitchFamily="34" charset="0"/>
              <a:buChar char="•"/>
            </a:pPr>
            <a:r>
              <a:rPr lang="en-GB" sz="1000">
                <a:solidFill>
                  <a:schemeClr val="bg1"/>
                </a:solidFill>
                <a:latin typeface="Arial"/>
                <a:ea typeface="Inter"/>
                <a:cs typeface="Arial"/>
              </a:rPr>
              <a:t>Clear recognition of role of CQI to tackle complex problems. 25 projects recognised the need to use CQI to deliver their projects and requested support. Plus 8 other projects that could benefit from applying CQI.</a:t>
            </a:r>
          </a:p>
          <a:p>
            <a:pPr marR="0" lvl="0" algn="l" defTabSz="914400" rtl="0" eaLnBrk="1" fontAlgn="auto" latinLnBrk="0" hangingPunct="1">
              <a:lnSpc>
                <a:spcPct val="100000"/>
              </a:lnSpc>
              <a:spcBef>
                <a:spcPts val="600"/>
              </a:spcBef>
              <a:spcAft>
                <a:spcPts val="100"/>
              </a:spcAft>
              <a:buClrTx/>
              <a:buSzTx/>
              <a:tabLst/>
              <a:defRPr/>
            </a:pPr>
            <a:r>
              <a:rPr lang="en-US" sz="1000" b="0" i="0" u="sng" kern="1200">
                <a:solidFill>
                  <a:schemeClr val="bg1"/>
                </a:solidFill>
                <a:effectLst/>
                <a:latin typeface="Arial"/>
                <a:ea typeface="+mn-ea"/>
                <a:cs typeface="Arial"/>
              </a:rPr>
              <a:t>Technology</a:t>
            </a:r>
            <a:r>
              <a:rPr lang="en-US" sz="1000" b="0" i="0" kern="1200">
                <a:solidFill>
                  <a:schemeClr val="bg1"/>
                </a:solidFill>
                <a:effectLst/>
                <a:latin typeface="Arial"/>
                <a:ea typeface="+mn-ea"/>
                <a:cs typeface="Arial"/>
              </a:rPr>
              <a:t>: 100% compliance with live service availability targets, Responses to NHS critical cyber alerting are consistently resulting in deployed fixes within 24 hours of notification, well within the expected timescale of 14 days.</a:t>
            </a:r>
          </a:p>
          <a:p>
            <a:pPr marR="0" lvl="0" algn="l" defTabSz="914400" rtl="0" eaLnBrk="1" fontAlgn="auto" latinLnBrk="0" hangingPunct="1">
              <a:lnSpc>
                <a:spcPct val="100000"/>
              </a:lnSpc>
              <a:spcBef>
                <a:spcPts val="600"/>
              </a:spcBef>
              <a:spcAft>
                <a:spcPts val="100"/>
              </a:spcAft>
              <a:buClrTx/>
              <a:buSzTx/>
              <a:tabLst/>
              <a:defRPr/>
            </a:pPr>
            <a:r>
              <a:rPr lang="en-US" sz="1000" b="0" i="0" u="sng" kern="1200">
                <a:solidFill>
                  <a:schemeClr val="bg1"/>
                </a:solidFill>
                <a:effectLst/>
                <a:latin typeface="Arial"/>
                <a:ea typeface="+mn-ea"/>
                <a:cs typeface="Arial"/>
              </a:rPr>
              <a:t>Finance</a:t>
            </a:r>
            <a:r>
              <a:rPr lang="en-US" sz="1000" b="0" i="0" kern="1200">
                <a:solidFill>
                  <a:schemeClr val="bg1"/>
                </a:solidFill>
                <a:effectLst/>
                <a:latin typeface="Arial"/>
                <a:ea typeface="+mn-ea"/>
                <a:cs typeface="Arial"/>
              </a:rPr>
              <a:t>: Completion of 2024/25 financial year.</a:t>
            </a:r>
            <a:endParaRPr lang="en-GB" sz="1000">
              <a:solidFill>
                <a:schemeClr val="bg1"/>
              </a:solidFill>
              <a:latin typeface="Arial"/>
              <a:ea typeface="Inter"/>
              <a:cs typeface="Arial"/>
            </a:endParaRPr>
          </a:p>
          <a:p>
            <a:pPr marL="85725" indent="-85725">
              <a:spcBef>
                <a:spcPts val="100"/>
              </a:spcBef>
              <a:buFont typeface="Arial" panose="020B0604020202020204" pitchFamily="34" charset="0"/>
              <a:buChar char="•"/>
            </a:pPr>
            <a:endParaRPr lang="en-GB" sz="1000">
              <a:solidFill>
                <a:schemeClr val="bg1"/>
              </a:solidFill>
              <a:latin typeface="Arial" panose="020B0604020202020204" pitchFamily="34" charset="0"/>
              <a:ea typeface="Inter"/>
              <a:cs typeface="Arial" panose="020B0604020202020204" pitchFamily="34" charset="0"/>
            </a:endParaRPr>
          </a:p>
        </p:txBody>
      </p:sp>
      <p:sp>
        <p:nvSpPr>
          <p:cNvPr id="3" name="TextBox 2">
            <a:extLst>
              <a:ext uri="{FF2B5EF4-FFF2-40B4-BE49-F238E27FC236}">
                <a16:creationId xmlns:a16="http://schemas.microsoft.com/office/drawing/2014/main" id="{2EAA5DDD-1F04-9C2A-8A23-F8C24C026C00}"/>
              </a:ext>
            </a:extLst>
          </p:cNvPr>
          <p:cNvSpPr txBox="1"/>
          <p:nvPr/>
        </p:nvSpPr>
        <p:spPr>
          <a:xfrm>
            <a:off x="8692927" y="791716"/>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next steps</a:t>
            </a:r>
          </a:p>
        </p:txBody>
      </p:sp>
      <p:sp>
        <p:nvSpPr>
          <p:cNvPr id="24" name="TextBox 23">
            <a:extLst>
              <a:ext uri="{FF2B5EF4-FFF2-40B4-BE49-F238E27FC236}">
                <a16:creationId xmlns:a16="http://schemas.microsoft.com/office/drawing/2014/main" id="{D4D2D40D-5649-926E-52CB-C7E779CFB6BA}"/>
              </a:ext>
            </a:extLst>
          </p:cNvPr>
          <p:cNvSpPr txBox="1"/>
          <p:nvPr/>
        </p:nvSpPr>
        <p:spPr>
          <a:xfrm>
            <a:off x="7969718" y="1324629"/>
            <a:ext cx="4064886" cy="3772759"/>
          </a:xfrm>
          <a:prstGeom prst="rect">
            <a:avLst/>
          </a:prstGeom>
          <a:solidFill>
            <a:srgbClr val="228096"/>
          </a:solidFill>
          <a:ln>
            <a:noFill/>
          </a:ln>
        </p:spPr>
        <p:txBody>
          <a:bodyPr wrap="square" lIns="180000" tIns="180000" rIns="180000" bIns="180000" rtlCol="0" anchor="t">
            <a:noAutofit/>
          </a:bodyPr>
          <a:lstStyle/>
          <a:p>
            <a:pPr>
              <a:spcBef>
                <a:spcPts val="200"/>
              </a:spcBef>
              <a:spcAft>
                <a:spcPts val="200"/>
              </a:spcAft>
            </a:pPr>
            <a:r>
              <a:rPr lang="en-GB" sz="1000" u="sng">
                <a:solidFill>
                  <a:schemeClr val="bg1"/>
                </a:solidFill>
                <a:latin typeface="Arial"/>
                <a:ea typeface="Inter"/>
                <a:cs typeface="Arial"/>
              </a:rPr>
              <a:t>Communications</a:t>
            </a:r>
            <a:endParaRPr lang="en-US" sz="1000">
              <a:solidFill>
                <a:srgbClr val="000000"/>
              </a:solidFill>
              <a:latin typeface="Arial"/>
              <a:ea typeface="Inter"/>
              <a:cs typeface="Arial"/>
            </a:endParaRPr>
          </a:p>
          <a:p>
            <a:pPr marL="86995" indent="-86995">
              <a:spcBef>
                <a:spcPts val="200"/>
              </a:spcBef>
              <a:spcAft>
                <a:spcPts val="200"/>
              </a:spcAft>
              <a:buFont typeface="Arial,Sans-Serif"/>
              <a:buChar char="•"/>
            </a:pPr>
            <a:r>
              <a:rPr lang="en-GB" sz="1000">
                <a:solidFill>
                  <a:schemeClr val="bg1"/>
                </a:solidFill>
                <a:latin typeface="Arial"/>
                <a:ea typeface="Inter"/>
                <a:cs typeface="Arial"/>
              </a:rPr>
              <a:t>Review and refresh of core messaging and communications approach</a:t>
            </a:r>
            <a:endParaRPr lang="en-GB" sz="1000">
              <a:solidFill>
                <a:srgbClr val="000000"/>
              </a:solidFill>
              <a:latin typeface="Arial"/>
              <a:ea typeface="Inter"/>
              <a:cs typeface="Arial"/>
            </a:endParaRPr>
          </a:p>
          <a:p>
            <a:pPr marL="86995" indent="-86995">
              <a:spcBef>
                <a:spcPts val="200"/>
              </a:spcBef>
              <a:spcAft>
                <a:spcPts val="200"/>
              </a:spcAft>
              <a:buFont typeface="Arial,Sans-Serif"/>
              <a:buChar char="•"/>
            </a:pPr>
            <a:r>
              <a:rPr lang="en-GB" sz="1000">
                <a:solidFill>
                  <a:schemeClr val="bg1"/>
                </a:solidFill>
                <a:latin typeface="Arial"/>
                <a:ea typeface="Inter"/>
                <a:cs typeface="Arial"/>
              </a:rPr>
              <a:t>Quarterly audience perception surveys to commence</a:t>
            </a:r>
            <a:endParaRPr lang="en-GB">
              <a:solidFill>
                <a:schemeClr val="bg1"/>
              </a:solidFill>
              <a:latin typeface="Inter"/>
              <a:ea typeface="Inter"/>
              <a:cs typeface="Arial"/>
            </a:endParaRPr>
          </a:p>
          <a:p>
            <a:pPr marL="86995" indent="-86995">
              <a:spcBef>
                <a:spcPts val="200"/>
              </a:spcBef>
              <a:spcAft>
                <a:spcPts val="200"/>
              </a:spcAft>
              <a:buFont typeface="Arial,Sans-Serif"/>
              <a:buChar char="•"/>
            </a:pPr>
            <a:r>
              <a:rPr lang="en-GB" sz="1000">
                <a:solidFill>
                  <a:schemeClr val="bg1"/>
                </a:solidFill>
                <a:latin typeface="Arial"/>
                <a:ea typeface="Inter"/>
                <a:cs typeface="Arial"/>
              </a:rPr>
              <a:t>Communications and People team will collaborate to conduct a survey to evaluate the effectiveness the last 12 months embedding programme has had. </a:t>
            </a:r>
            <a:endParaRPr lang="en-GB">
              <a:solidFill>
                <a:schemeClr val="bg1"/>
              </a:solidFill>
              <a:latin typeface="Inter"/>
              <a:ea typeface="Inter"/>
              <a:cs typeface="Arial"/>
            </a:endParaRPr>
          </a:p>
          <a:p>
            <a:pPr rtl="0">
              <a:spcBef>
                <a:spcPts val="200"/>
              </a:spcBef>
              <a:spcAft>
                <a:spcPts val="200"/>
              </a:spcAft>
            </a:pPr>
            <a:endParaRPr lang="en-GB" sz="1000" u="sng">
              <a:solidFill>
                <a:schemeClr val="bg1"/>
              </a:solidFill>
              <a:latin typeface="Arial"/>
              <a:ea typeface="Inter"/>
              <a:cs typeface="Arial"/>
            </a:endParaRPr>
          </a:p>
          <a:p>
            <a:pPr rtl="0">
              <a:spcBef>
                <a:spcPts val="200"/>
              </a:spcBef>
              <a:spcAft>
                <a:spcPts val="200"/>
              </a:spcAft>
            </a:pPr>
            <a:r>
              <a:rPr lang="en-GB" sz="1000" u="sng">
                <a:solidFill>
                  <a:schemeClr val="bg1"/>
                </a:solidFill>
                <a:latin typeface="Arial"/>
                <a:ea typeface="Inter"/>
                <a:cs typeface="Arial"/>
              </a:rPr>
              <a:t>Office Move</a:t>
            </a:r>
            <a:r>
              <a:rPr lang="en-GB" sz="1000">
                <a:solidFill>
                  <a:schemeClr val="bg1"/>
                </a:solidFill>
                <a:latin typeface="Arial"/>
                <a:ea typeface="Inter"/>
                <a:cs typeface="Arial"/>
              </a:rPr>
              <a:t>: </a:t>
            </a:r>
          </a:p>
          <a:p>
            <a:pPr marL="85725" indent="-85725">
              <a:spcBef>
                <a:spcPts val="200"/>
              </a:spcBef>
              <a:spcAft>
                <a:spcPts val="200"/>
              </a:spcAft>
              <a:buFont typeface="Arial" panose="020B0604020202020204" pitchFamily="34" charset="0"/>
              <a:buChar char="•"/>
            </a:pPr>
            <a:r>
              <a:rPr lang="en-GB" sz="1000">
                <a:solidFill>
                  <a:schemeClr val="bg1"/>
                </a:solidFill>
                <a:latin typeface="Arial"/>
                <a:ea typeface="Inter"/>
                <a:cs typeface="Arial"/>
              </a:rPr>
              <a:t>Continue working with NHS Property Services for the lease and soundproofing at the new Manchester office. </a:t>
            </a:r>
          </a:p>
          <a:p>
            <a:pPr marL="85725" indent="-85725" rtl="0">
              <a:spcBef>
                <a:spcPts val="200"/>
              </a:spcBef>
              <a:spcAft>
                <a:spcPts val="200"/>
              </a:spcAft>
              <a:buFont typeface="Arial" panose="020B0604020202020204" pitchFamily="34" charset="0"/>
              <a:buChar char="•"/>
            </a:pPr>
            <a:r>
              <a:rPr lang="en-GB" sz="1000">
                <a:solidFill>
                  <a:schemeClr val="bg1"/>
                </a:solidFill>
                <a:latin typeface="Arial"/>
                <a:ea typeface="Inter"/>
                <a:cs typeface="Arial"/>
              </a:rPr>
              <a:t>Government Property Agency leading on dilapidations and rent review at City Tower.</a:t>
            </a:r>
          </a:p>
          <a:p>
            <a:pPr>
              <a:spcBef>
                <a:spcPts val="200"/>
              </a:spcBef>
              <a:spcAft>
                <a:spcPts val="200"/>
              </a:spcAft>
            </a:pPr>
            <a:endParaRPr lang="en-GB" sz="1000" u="sng">
              <a:solidFill>
                <a:schemeClr val="bg1"/>
              </a:solidFill>
              <a:latin typeface="Arial"/>
              <a:ea typeface="Inter"/>
              <a:cs typeface="Arial"/>
            </a:endParaRPr>
          </a:p>
          <a:p>
            <a:pPr>
              <a:spcBef>
                <a:spcPts val="200"/>
              </a:spcBef>
              <a:spcAft>
                <a:spcPts val="200"/>
              </a:spcAft>
            </a:pPr>
            <a:r>
              <a:rPr lang="en-GB" sz="1000" u="sng">
                <a:solidFill>
                  <a:schemeClr val="bg1"/>
                </a:solidFill>
                <a:latin typeface="Arial"/>
                <a:ea typeface="Inter"/>
                <a:cs typeface="Arial"/>
              </a:rPr>
              <a:t>Finance</a:t>
            </a:r>
          </a:p>
          <a:p>
            <a:pPr marL="86995" indent="-86995">
              <a:spcBef>
                <a:spcPts val="200"/>
              </a:spcBef>
              <a:spcAft>
                <a:spcPts val="200"/>
              </a:spcAft>
              <a:buFont typeface="Arial" panose="020B0604020202020204" pitchFamily="34" charset="0"/>
              <a:buChar char="•"/>
            </a:pPr>
            <a:r>
              <a:rPr lang="en-GB" sz="1000">
                <a:solidFill>
                  <a:schemeClr val="bg1"/>
                </a:solidFill>
                <a:latin typeface="Arial"/>
                <a:ea typeface="Inter"/>
                <a:cs typeface="Arial"/>
              </a:rPr>
              <a:t>A balanced budget has been set for 2025/26 based on indicative funding confirmation from Department of Health and Social Care (DHSC). To reduce the likelihood of an underspend a longlist of projects and additional resource needs is in place to deploy.</a:t>
            </a:r>
            <a:endParaRPr lang="en-GB" sz="1000">
              <a:solidFill>
                <a:schemeClr val="bg1"/>
              </a:solidFill>
              <a:latin typeface="Arial"/>
              <a:ea typeface="Inter"/>
              <a:cs typeface="Arial" panose="020B0604020202020204" pitchFamily="34" charset="0"/>
            </a:endParaRPr>
          </a:p>
        </p:txBody>
      </p:sp>
      <p:sp>
        <p:nvSpPr>
          <p:cNvPr id="19" name="TextBox 18">
            <a:extLst>
              <a:ext uri="{FF2B5EF4-FFF2-40B4-BE49-F238E27FC236}">
                <a16:creationId xmlns:a16="http://schemas.microsoft.com/office/drawing/2014/main" id="{F2D51453-51B3-443A-E731-A21953DF69CE}"/>
              </a:ext>
            </a:extLst>
          </p:cNvPr>
          <p:cNvSpPr txBox="1"/>
          <p:nvPr/>
        </p:nvSpPr>
        <p:spPr>
          <a:xfrm>
            <a:off x="242600" y="5219359"/>
            <a:ext cx="4074719"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issues,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33537"/>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7955341" y="698336"/>
            <a:ext cx="813174" cy="565200"/>
          </a:xfrm>
          <a:prstGeom prst="rect">
            <a:avLst/>
          </a:prstGeom>
        </p:spPr>
      </p:pic>
      <p:graphicFrame>
        <p:nvGraphicFramePr>
          <p:cNvPr id="25" name="Table 24">
            <a:extLst>
              <a:ext uri="{FF2B5EF4-FFF2-40B4-BE49-F238E27FC236}">
                <a16:creationId xmlns:a16="http://schemas.microsoft.com/office/drawing/2014/main" id="{71F2C1F6-98C0-D94F-0E71-0DFE3B6B5632}"/>
              </a:ext>
            </a:extLst>
          </p:cNvPr>
          <p:cNvGraphicFramePr>
            <a:graphicFrameLocks noGrp="1"/>
          </p:cNvGraphicFramePr>
          <p:nvPr>
            <p:extLst>
              <p:ext uri="{D42A27DB-BD31-4B8C-83A1-F6EECF244321}">
                <p14:modId xmlns:p14="http://schemas.microsoft.com/office/powerpoint/2010/main" val="1397174307"/>
              </p:ext>
            </p:extLst>
          </p:nvPr>
        </p:nvGraphicFramePr>
        <p:xfrm>
          <a:off x="244577" y="5495364"/>
          <a:ext cx="11775912" cy="619290"/>
        </p:xfrm>
        <a:graphic>
          <a:graphicData uri="http://schemas.openxmlformats.org/drawingml/2006/table">
            <a:tbl>
              <a:tblPr firstRow="1" bandRow="1">
                <a:tableStyleId>{5C22544A-7EE6-4342-B048-85BDC9FD1C3A}</a:tableStyleId>
              </a:tblPr>
              <a:tblGrid>
                <a:gridCol w="2061209">
                  <a:extLst>
                    <a:ext uri="{9D8B030D-6E8A-4147-A177-3AD203B41FA5}">
                      <a16:colId xmlns:a16="http://schemas.microsoft.com/office/drawing/2014/main" val="1740715206"/>
                    </a:ext>
                  </a:extLst>
                </a:gridCol>
                <a:gridCol w="3114164">
                  <a:extLst>
                    <a:ext uri="{9D8B030D-6E8A-4147-A177-3AD203B41FA5}">
                      <a16:colId xmlns:a16="http://schemas.microsoft.com/office/drawing/2014/main" val="3799182394"/>
                    </a:ext>
                  </a:extLst>
                </a:gridCol>
                <a:gridCol w="290736">
                  <a:extLst>
                    <a:ext uri="{9D8B030D-6E8A-4147-A177-3AD203B41FA5}">
                      <a16:colId xmlns:a16="http://schemas.microsoft.com/office/drawing/2014/main" val="3984294952"/>
                    </a:ext>
                  </a:extLst>
                </a:gridCol>
                <a:gridCol w="279554">
                  <a:extLst>
                    <a:ext uri="{9D8B030D-6E8A-4147-A177-3AD203B41FA5}">
                      <a16:colId xmlns:a16="http://schemas.microsoft.com/office/drawing/2014/main" val="3838693969"/>
                    </a:ext>
                  </a:extLst>
                </a:gridCol>
                <a:gridCol w="359246">
                  <a:extLst>
                    <a:ext uri="{9D8B030D-6E8A-4147-A177-3AD203B41FA5}">
                      <a16:colId xmlns:a16="http://schemas.microsoft.com/office/drawing/2014/main" val="2480451295"/>
                    </a:ext>
                  </a:extLst>
                </a:gridCol>
                <a:gridCol w="5671003">
                  <a:extLst>
                    <a:ext uri="{9D8B030D-6E8A-4147-A177-3AD203B41FA5}">
                      <a16:colId xmlns:a16="http://schemas.microsoft.com/office/drawing/2014/main" val="1164021184"/>
                    </a:ext>
                  </a:extLst>
                </a:gridCol>
              </a:tblGrid>
              <a:tr h="284010">
                <a:tc>
                  <a:txBody>
                    <a:bodyPr/>
                    <a:lstStyle/>
                    <a:p>
                      <a:r>
                        <a:rPr lang="en-GB" sz="1000">
                          <a:latin typeface="Arial"/>
                          <a:cs typeface="Arial"/>
                        </a:rPr>
                        <a:t>Workstream</a:t>
                      </a:r>
                    </a:p>
                  </a:txBody>
                  <a:tcPr/>
                </a:tc>
                <a:tc>
                  <a:txBody>
                    <a:bodyPr/>
                    <a:lstStyle/>
                    <a:p>
                      <a:r>
                        <a:rPr lang="en-GB" sz="1000">
                          <a:latin typeface="Arial"/>
                          <a:cs typeface="Arial"/>
                        </a:rPr>
                        <a:t>Risk</a:t>
                      </a:r>
                    </a:p>
                  </a:txBody>
                  <a:tcPr/>
                </a:tc>
                <a:tc>
                  <a:txBody>
                    <a:bodyPr/>
                    <a:lstStyle/>
                    <a:p>
                      <a:pPr algn="ctr"/>
                      <a:r>
                        <a:rPr lang="en-GB" sz="1000">
                          <a:latin typeface="Arial"/>
                          <a:cs typeface="Arial"/>
                        </a:rPr>
                        <a:t>I</a:t>
                      </a:r>
                    </a:p>
                  </a:txBody>
                  <a:tcPr/>
                </a:tc>
                <a:tc>
                  <a:txBody>
                    <a:bodyPr/>
                    <a:lstStyle/>
                    <a:p>
                      <a:pPr algn="ctr"/>
                      <a:r>
                        <a:rPr lang="en-GB" sz="1000">
                          <a:latin typeface="Arial"/>
                          <a:cs typeface="Arial"/>
                        </a:rPr>
                        <a:t>L</a:t>
                      </a:r>
                    </a:p>
                  </a:txBody>
                  <a:tcPr/>
                </a:tc>
                <a:tc>
                  <a:txBody>
                    <a:bodyPr/>
                    <a:lstStyle/>
                    <a:p>
                      <a:pPr algn="ctr"/>
                      <a:r>
                        <a:rPr lang="en-GB" sz="1000">
                          <a:latin typeface="Arial"/>
                          <a:cs typeface="Arial"/>
                        </a:rPr>
                        <a:t>S</a:t>
                      </a:r>
                    </a:p>
                  </a:txBody>
                  <a:tcPr/>
                </a:tc>
                <a:tc>
                  <a:txBody>
                    <a:bodyPr/>
                    <a:lstStyle/>
                    <a:p>
                      <a:r>
                        <a:rPr lang="en-GB" sz="1000">
                          <a:latin typeface="Arial"/>
                          <a:cs typeface="Arial"/>
                        </a:rPr>
                        <a:t>Key Controls</a:t>
                      </a:r>
                    </a:p>
                  </a:txBody>
                  <a:tcPr/>
                </a:tc>
                <a:extLst>
                  <a:ext uri="{0D108BD9-81ED-4DB2-BD59-A6C34878D82A}">
                    <a16:rowId xmlns:a16="http://schemas.microsoft.com/office/drawing/2014/main" val="1701266588"/>
                  </a:ext>
                </a:extLst>
              </a:tr>
              <a:tr h="290198">
                <a:tc>
                  <a:txBody>
                    <a:bodyPr/>
                    <a:lstStyle/>
                    <a:p>
                      <a:r>
                        <a:rPr lang="en-GB" sz="900">
                          <a:latin typeface="Arial"/>
                          <a:cs typeface="Arial"/>
                        </a:rPr>
                        <a:t>DIT</a:t>
                      </a:r>
                    </a:p>
                  </a:txBody>
                  <a:tcPr>
                    <a:solidFill>
                      <a:schemeClr val="accent1">
                        <a:lumMod val="40000"/>
                        <a:lumOff val="60000"/>
                      </a:schemeClr>
                    </a:solidFill>
                  </a:tcPr>
                </a:tc>
                <a:tc>
                  <a:txBody>
                    <a:bodyPr/>
                    <a:lstStyle/>
                    <a:p>
                      <a:pPr lvl="0" algn="l">
                        <a:lnSpc>
                          <a:spcPct val="100000"/>
                        </a:lnSpc>
                        <a:spcBef>
                          <a:spcPts val="0"/>
                        </a:spcBef>
                        <a:spcAft>
                          <a:spcPts val="0"/>
                        </a:spcAft>
                        <a:buNone/>
                      </a:pPr>
                      <a:r>
                        <a:rPr lang="en-GB" sz="800" b="0" i="0" u="none" strike="noStrike" noProof="0">
                          <a:solidFill>
                            <a:schemeClr val="tx1"/>
                          </a:solidFill>
                          <a:latin typeface="Arial"/>
                        </a:rPr>
                        <a:t>Cyber security (as per strategic risks)</a:t>
                      </a:r>
                    </a:p>
                  </a:txBody>
                  <a:tcPr>
                    <a:solidFill>
                      <a:schemeClr val="bg1">
                        <a:lumMod val="95000"/>
                      </a:schemeClr>
                    </a:solidFill>
                  </a:tcPr>
                </a:tc>
                <a:tc>
                  <a:txBody>
                    <a:bodyPr/>
                    <a:lstStyle/>
                    <a:p>
                      <a:pPr algn="ctr"/>
                      <a:r>
                        <a:rPr lang="en-GB" sz="800">
                          <a:latin typeface="Arial"/>
                          <a:cs typeface="Arial"/>
                        </a:rPr>
                        <a:t>5</a:t>
                      </a:r>
                    </a:p>
                  </a:txBody>
                  <a:tcPr anchor="ctr">
                    <a:solidFill>
                      <a:srgbClr val="E8EDEF"/>
                    </a:solidFill>
                  </a:tcPr>
                </a:tc>
                <a:tc>
                  <a:txBody>
                    <a:bodyPr/>
                    <a:lstStyle/>
                    <a:p>
                      <a:pPr algn="ctr"/>
                      <a:r>
                        <a:rPr lang="en-GB" sz="800">
                          <a:latin typeface="Arial"/>
                          <a:cs typeface="Arial"/>
                        </a:rPr>
                        <a:t>4</a:t>
                      </a:r>
                    </a:p>
                  </a:txBody>
                  <a:tcPr anchor="ctr">
                    <a:solidFill>
                      <a:srgbClr val="E8EDEF"/>
                    </a:solidFill>
                  </a:tcPr>
                </a:tc>
                <a:tc>
                  <a:txBody>
                    <a:bodyPr/>
                    <a:lstStyle/>
                    <a:p>
                      <a:pPr algn="ctr"/>
                      <a:r>
                        <a:rPr lang="en-GB" sz="800">
                          <a:latin typeface="Arial"/>
                          <a:cs typeface="Arial"/>
                        </a:rPr>
                        <a:t>20</a:t>
                      </a:r>
                    </a:p>
                  </a:txBody>
                  <a:tcPr anchor="ctr">
                    <a:solidFill>
                      <a:srgbClr val="FF0000"/>
                    </a:solidFill>
                  </a:tcPr>
                </a:tc>
                <a:tc>
                  <a:txBody>
                    <a:bodyPr/>
                    <a:lstStyle/>
                    <a:p>
                      <a:r>
                        <a:rPr lang="en-GB" sz="800">
                          <a:solidFill>
                            <a:schemeClr val="tx1"/>
                          </a:solidFill>
                          <a:latin typeface="Arial"/>
                          <a:cs typeface="Arial"/>
                        </a:rPr>
                        <a:t>Cyber activities are being progressed and reported to Audit and Risk Assurance Committee. Risk is being tracked in the Strategic Risk Register. Risk updated to reflect impact of Artificial Intelligence (AI)</a:t>
                      </a:r>
                    </a:p>
                  </a:txBody>
                  <a:tcPr>
                    <a:solidFill>
                      <a:schemeClr val="bg1">
                        <a:lumMod val="95000"/>
                      </a:schemeClr>
                    </a:solidFill>
                  </a:tcPr>
                </a:tc>
                <a:extLst>
                  <a:ext uri="{0D108BD9-81ED-4DB2-BD59-A6C34878D82A}">
                    <a16:rowId xmlns:a16="http://schemas.microsoft.com/office/drawing/2014/main" val="1009683619"/>
                  </a:ext>
                </a:extLst>
              </a:tr>
            </a:tbl>
          </a:graphicData>
        </a:graphic>
      </p:graphicFrame>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242601" y="665987"/>
            <a:ext cx="7553862"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grpSp>
        <p:nvGrpSpPr>
          <p:cNvPr id="5" name="Group 4" descr="Key illustrating that light green is very low, dark green is low, yellow is medium, amber is high, red is very high.">
            <a:extLst>
              <a:ext uri="{FF2B5EF4-FFF2-40B4-BE49-F238E27FC236}">
                <a16:creationId xmlns:a16="http://schemas.microsoft.com/office/drawing/2014/main" id="{99386E76-E8A9-FD9F-3390-43B5E2A63940}"/>
              </a:ext>
            </a:extLst>
          </p:cNvPr>
          <p:cNvGrpSpPr/>
          <p:nvPr/>
        </p:nvGrpSpPr>
        <p:grpSpPr>
          <a:xfrm>
            <a:off x="8882221" y="6344122"/>
            <a:ext cx="3138270" cy="215444"/>
            <a:chOff x="6420298" y="6183881"/>
            <a:chExt cx="3138270" cy="215444"/>
          </a:xfrm>
        </p:grpSpPr>
        <p:sp>
          <p:nvSpPr>
            <p:cNvPr id="11" name="TextBox 10">
              <a:extLst>
                <a:ext uri="{FF2B5EF4-FFF2-40B4-BE49-F238E27FC236}">
                  <a16:creationId xmlns:a16="http://schemas.microsoft.com/office/drawing/2014/main" id="{3785343C-57AB-E5CD-70ED-F7B6859209B6}"/>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2" name="TextBox 11">
              <a:extLst>
                <a:ext uri="{FF2B5EF4-FFF2-40B4-BE49-F238E27FC236}">
                  <a16:creationId xmlns:a16="http://schemas.microsoft.com/office/drawing/2014/main" id="{53698D5B-461C-2750-C902-4993CBC30C74}"/>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3" name="Rectangle 12">
              <a:extLst>
                <a:ext uri="{FF2B5EF4-FFF2-40B4-BE49-F238E27FC236}">
                  <a16:creationId xmlns:a16="http://schemas.microsoft.com/office/drawing/2014/main" id="{D32FD737-7450-3FB4-5E07-5E734C22CE97}"/>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EFA0EF5-1F43-7AD1-68CD-FF6547639508}"/>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B8AC14E-FADA-2596-9EE7-1150BB534585}"/>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18" name="Rectangle 17">
              <a:extLst>
                <a:ext uri="{FF2B5EF4-FFF2-40B4-BE49-F238E27FC236}">
                  <a16:creationId xmlns:a16="http://schemas.microsoft.com/office/drawing/2014/main" id="{8F404002-A5F7-B023-4046-DE3C8628656C}"/>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1E4BD8B-1249-C168-1241-FAFAB4E521AE}"/>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51F90E3-1635-4612-291E-A68977345FD0}"/>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2" name="Rectangle 21">
              <a:extLst>
                <a:ext uri="{FF2B5EF4-FFF2-40B4-BE49-F238E27FC236}">
                  <a16:creationId xmlns:a16="http://schemas.microsoft.com/office/drawing/2014/main" id="{549A76F0-1E6E-0C4D-FF6E-2D12B9AB6B8C}"/>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4C7A675-44A8-4C5F-3CE4-62CE97939F74}"/>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pic>
        <p:nvPicPr>
          <p:cNvPr id="10" name="Picture 9">
            <a:extLst>
              <a:ext uri="{FF2B5EF4-FFF2-40B4-BE49-F238E27FC236}">
                <a16:creationId xmlns:a16="http://schemas.microsoft.com/office/drawing/2014/main" id="{8C06266E-B4F2-FB96-5280-3C58F2E96E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4578" y="662077"/>
            <a:ext cx="813600" cy="616723"/>
          </a:xfrm>
          <a:prstGeom prst="rect">
            <a:avLst/>
          </a:prstGeom>
        </p:spPr>
      </p:pic>
    </p:spTree>
    <p:extLst>
      <p:ext uri="{BB962C8B-B14F-4D97-AF65-F5344CB8AC3E}">
        <p14:creationId xmlns:p14="http://schemas.microsoft.com/office/powerpoint/2010/main" val="42624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551657" y="111771"/>
            <a:ext cx="11379569" cy="481258"/>
          </a:xfrm>
        </p:spPr>
        <p:txBody>
          <a:bodyPr vert="horz" lIns="91440" tIns="45720" rIns="91440" bIns="45720" rtlCol="0" anchor="t" anchorCtr="0">
            <a:noAutofit/>
          </a:bodyPr>
          <a:lstStyle/>
          <a:p>
            <a:r>
              <a:rPr lang="en-US" sz="2500">
                <a:latin typeface="Arial" panose="020B0604020202020204" pitchFamily="34" charset="0"/>
                <a:ea typeface="Inter"/>
                <a:cs typeface="Arial" panose="020B0604020202020204" pitchFamily="34" charset="0"/>
              </a:rPr>
              <a:t>Brilliant </a:t>
            </a:r>
            <a:r>
              <a:rPr lang="en-US" sz="2500" err="1">
                <a:latin typeface="Arial" panose="020B0604020202020204" pitchFamily="34" charset="0"/>
                <a:ea typeface="Inter"/>
                <a:cs typeface="Arial" panose="020B0604020202020204" pitchFamily="34" charset="0"/>
              </a:rPr>
              <a:t>Organisation</a:t>
            </a:r>
            <a:r>
              <a:rPr lang="en-US" sz="2500" b="1">
                <a:latin typeface="Arial" panose="020B0604020202020204" pitchFamily="34" charset="0"/>
                <a:ea typeface="Inter"/>
                <a:cs typeface="Arial" panose="020B0604020202020204" pitchFamily="34" charset="0"/>
              </a:rPr>
              <a:t>: </a:t>
            </a:r>
            <a:r>
              <a:rPr lang="en-US" sz="2500">
                <a:latin typeface="Arial" panose="020B0604020202020204" pitchFamily="34" charset="0"/>
                <a:ea typeface="Inter"/>
                <a:cs typeface="Arial" panose="020B0604020202020204" pitchFamily="34" charset="0"/>
              </a:rPr>
              <a:t>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3463180109"/>
              </p:ext>
            </p:extLst>
          </p:nvPr>
        </p:nvGraphicFramePr>
        <p:xfrm>
          <a:off x="586493" y="717756"/>
          <a:ext cx="7241538" cy="3960029"/>
        </p:xfrm>
        <a:graphic>
          <a:graphicData uri="http://schemas.openxmlformats.org/drawingml/2006/table">
            <a:tbl>
              <a:tblPr firstRow="1" bandRow="1">
                <a:tableStyleId>{5C22544A-7EE6-4342-B048-85BDC9FD1C3A}</a:tableStyleId>
              </a:tblPr>
              <a:tblGrid>
                <a:gridCol w="1136429">
                  <a:extLst>
                    <a:ext uri="{9D8B030D-6E8A-4147-A177-3AD203B41FA5}">
                      <a16:colId xmlns:a16="http://schemas.microsoft.com/office/drawing/2014/main" val="1198532470"/>
                    </a:ext>
                  </a:extLst>
                </a:gridCol>
                <a:gridCol w="1905935">
                  <a:extLst>
                    <a:ext uri="{9D8B030D-6E8A-4147-A177-3AD203B41FA5}">
                      <a16:colId xmlns:a16="http://schemas.microsoft.com/office/drawing/2014/main" val="3988795161"/>
                    </a:ext>
                  </a:extLst>
                </a:gridCol>
                <a:gridCol w="1170915">
                  <a:extLst>
                    <a:ext uri="{9D8B030D-6E8A-4147-A177-3AD203B41FA5}">
                      <a16:colId xmlns:a16="http://schemas.microsoft.com/office/drawing/2014/main" val="2525833777"/>
                    </a:ext>
                  </a:extLst>
                </a:gridCol>
                <a:gridCol w="958022">
                  <a:extLst>
                    <a:ext uri="{9D8B030D-6E8A-4147-A177-3AD203B41FA5}">
                      <a16:colId xmlns:a16="http://schemas.microsoft.com/office/drawing/2014/main" val="3766398774"/>
                    </a:ext>
                  </a:extLst>
                </a:gridCol>
                <a:gridCol w="1008766">
                  <a:extLst>
                    <a:ext uri="{9D8B030D-6E8A-4147-A177-3AD203B41FA5}">
                      <a16:colId xmlns:a16="http://schemas.microsoft.com/office/drawing/2014/main" val="2195783223"/>
                    </a:ext>
                  </a:extLst>
                </a:gridCol>
                <a:gridCol w="1061471">
                  <a:extLst>
                    <a:ext uri="{9D8B030D-6E8A-4147-A177-3AD203B41FA5}">
                      <a16:colId xmlns:a16="http://schemas.microsoft.com/office/drawing/2014/main" val="3913680241"/>
                    </a:ext>
                  </a:extLst>
                </a:gridCol>
              </a:tblGrid>
              <a:tr h="611081">
                <a:tc gridSpan="2">
                  <a:txBody>
                    <a:bodyPr/>
                    <a:lstStyle/>
                    <a:p>
                      <a:pPr algn="l"/>
                      <a:r>
                        <a:rPr lang="en-GB" sz="1000">
                          <a:solidFill>
                            <a:schemeClr val="tx1"/>
                          </a:solidFill>
                          <a:latin typeface="Arial"/>
                          <a:ea typeface="Inter"/>
                          <a:cs typeface="Aria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a:endParaRPr lang="en-GB" sz="1000">
                        <a:solidFill>
                          <a:schemeClr val="tx1"/>
                        </a:solidFill>
                        <a:latin typeface="Arial"/>
                        <a:ea typeface="Inter"/>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SemiBold"/>
                          <a:cs typeface="Arial"/>
                        </a:rPr>
                        <a:t>24-25 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SemiBold"/>
                          <a:cs typeface="Arial"/>
                        </a:rPr>
                        <a:t>24-25 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SemiBold"/>
                          <a:cs typeface="Arial"/>
                        </a:rPr>
                        <a:t>23-24 starting Performance</a:t>
                      </a:r>
                      <a:endParaRPr lang="en-GB" sz="1000" b="1">
                        <a:solidFill>
                          <a:schemeClr val="tx1"/>
                        </a:solidFill>
                        <a:latin typeface="Arial"/>
                        <a:ea typeface="Inter SemiBold" panose="02000503000000020004" pitchFamily="2" charset="0"/>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a:solidFill>
                            <a:schemeClr val="tx1"/>
                          </a:solidFill>
                          <a:latin typeface="Arial"/>
                          <a:ea typeface="Inter SemiBold"/>
                          <a:cs typeface="Arial"/>
                        </a:rPr>
                        <a:t>Change since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4640076"/>
                  </a:ext>
                </a:extLst>
              </a:tr>
              <a:tr h="4629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a:solidFill>
                            <a:schemeClr val="tx1"/>
                          </a:solidFill>
                          <a:effectLst/>
                          <a:latin typeface="Arial"/>
                          <a:cs typeface="Arial"/>
                        </a:rPr>
                        <a:t>Media coverag</a:t>
                      </a:r>
                      <a:r>
                        <a:rPr lang="en-GB" sz="1000">
                          <a:solidFill>
                            <a:schemeClr val="tx1"/>
                          </a:solidFill>
                          <a:latin typeface="Arial"/>
                          <a:cs typeface="Arial"/>
                        </a:rPr>
                        <a:t>e of NICE that is positive in sentiment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a:solidFill>
                            <a:schemeClr val="tx1"/>
                          </a:solidFill>
                          <a:latin typeface="Arial"/>
                          <a:ea typeface="Inter"/>
                          <a:cs typeface="Arial"/>
                        </a:rPr>
                        <a:t>+1 percentage point (pp)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422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a:solidFill>
                            <a:schemeClr val="tx1"/>
                          </a:solidFill>
                          <a:effectLst/>
                          <a:latin typeface="Arial"/>
                          <a:cs typeface="Arial"/>
                        </a:rPr>
                        <a:t>Media coverage that is generated by NICE </a:t>
                      </a:r>
                      <a:r>
                        <a:rPr lang="en-GB" sz="1000">
                          <a:solidFill>
                            <a:schemeClr val="tx1"/>
                          </a:solidFill>
                          <a:latin typeface="Arial"/>
                          <a:cs typeface="Arial"/>
                        </a:rPr>
                        <a:t>includes at least one NICE key message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a:solidFill>
                            <a:schemeClr val="tx1"/>
                          </a:solidFill>
                          <a:latin typeface="Arial"/>
                          <a:ea typeface="Inter"/>
                          <a:cs typeface="Arial"/>
                        </a:rPr>
                        <a:t>-2 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r h="41545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solidFill>
                            <a:schemeClr val="tx1"/>
                          </a:solidFill>
                          <a:latin typeface="Arial"/>
                          <a:cs typeface="Arial"/>
                        </a:rPr>
                        <a:t>Workforce representation: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a:solidFill>
                            <a:schemeClr val="tx1"/>
                          </a:solidFill>
                          <a:latin typeface="Arial"/>
                          <a:cs typeface="Arial"/>
                        </a:rPr>
                        <a:t>Ethnic minority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000" b="1" i="0">
                          <a:solidFill>
                            <a:schemeClr val="tx1"/>
                          </a:solidFill>
                          <a:effectLst/>
                          <a:latin typeface="Arial"/>
                          <a:cs typeface="Aria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ase"/>
                      <a:r>
                        <a:rPr lang="en-GB" sz="1000" b="0" i="0">
                          <a:solidFill>
                            <a:srgbClr val="000000"/>
                          </a:solidFill>
                          <a:effectLst/>
                          <a:latin typeface="Arial"/>
                          <a:cs typeface="Arial"/>
                        </a:rPr>
                        <a:t>20.3%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a:cs typeface="Arial"/>
                        </a:rPr>
                        <a:t>18.21</a:t>
                      </a:r>
                      <a:r>
                        <a:rPr lang="en-GB" sz="1000" b="0" i="0">
                          <a:solidFill>
                            <a:srgbClr val="000000"/>
                          </a:solidFill>
                          <a:effectLst/>
                          <a:latin typeface="Arial"/>
                          <a:cs typeface="Aria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noProof="0">
                          <a:solidFill>
                            <a:schemeClr val="tx1"/>
                          </a:solidFill>
                          <a:latin typeface="Arial"/>
                        </a:rPr>
                        <a:t>+2.79 pp</a:t>
                      </a:r>
                      <a:endParaRPr lang="en-GB" sz="1000" b="0" i="0" u="none" strike="noStrike" noProof="0">
                        <a:solidFill>
                          <a:schemeClr val="tx1"/>
                        </a:solidFill>
                        <a:latin typeface="Arial"/>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86192714"/>
                  </a:ext>
                </a:extLst>
              </a:tr>
              <a:tr h="369071">
                <a:tc vMerge="1">
                  <a:txBody>
                    <a:bodyPr/>
                    <a:lstStyle/>
                    <a:p>
                      <a:pPr marL="0" marR="0" lvl="0" indent="0" algn="l" rtl="0" eaLnBrk="1" fontAlgn="auto" latinLnBrk="0" hangingPunct="1">
                        <a:lnSpc>
                          <a:spcPct val="100000"/>
                        </a:lnSpc>
                        <a:spcBef>
                          <a:spcPts val="0"/>
                        </a:spcBef>
                        <a:spcAft>
                          <a:spcPts val="0"/>
                        </a:spcAft>
                        <a:buClrTx/>
                        <a:buSzTx/>
                        <a:buFontTx/>
                        <a:buNone/>
                      </a:pPr>
                      <a:endParaRPr lang="en-GB" sz="1000" b="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a:solidFill>
                            <a:schemeClr val="tx1"/>
                          </a:solidFill>
                          <a:latin typeface="Arial"/>
                          <a:cs typeface="Arial"/>
                        </a:rPr>
                        <a:t>Staff with a disability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1" i="0">
                          <a:solidFill>
                            <a:schemeClr val="tx1"/>
                          </a:solidFill>
                          <a:effectLst/>
                          <a:latin typeface="Arial"/>
                          <a:cs typeface="Aria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base"/>
                      <a:r>
                        <a:rPr lang="en-GB" sz="1000" b="0" i="0">
                          <a:solidFill>
                            <a:srgbClr val="000000"/>
                          </a:solidFill>
                          <a:effectLst/>
                          <a:latin typeface="Arial"/>
                          <a:cs typeface="Arial"/>
                        </a:rPr>
                        <a:t>10.44%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a:solidFill>
                            <a:srgbClr val="000000"/>
                          </a:solidFill>
                          <a:effectLst/>
                          <a:latin typeface="Arial"/>
                          <a:cs typeface="Arial"/>
                        </a:rPr>
                        <a:t>9.49%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noProof="0">
                          <a:solidFill>
                            <a:schemeClr val="tx1"/>
                          </a:solidFill>
                          <a:latin typeface="Arial"/>
                        </a:rPr>
                        <a:t>+1.51 pp</a:t>
                      </a:r>
                      <a:endParaRPr lang="en-US" sz="1000" b="0" i="0" u="none" strike="noStrike" noProof="0">
                        <a:solidFill>
                          <a:schemeClr val="tx1"/>
                        </a:solidFill>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41964797"/>
                  </a:ext>
                </a:extLst>
              </a:tr>
              <a:tr h="380129">
                <a:tc vMerge="1">
                  <a:txBody>
                    <a:bodyPr/>
                    <a:lstStyle/>
                    <a:p>
                      <a:pPr marL="0" marR="0" lvl="0" indent="0" algn="l" rtl="0" eaLnBrk="1" fontAlgn="auto" latinLnBrk="0" hangingPunct="1">
                        <a:lnSpc>
                          <a:spcPct val="100000"/>
                        </a:lnSpc>
                        <a:spcBef>
                          <a:spcPts val="0"/>
                        </a:spcBef>
                        <a:spcAft>
                          <a:spcPts val="0"/>
                        </a:spcAft>
                        <a:buClrTx/>
                        <a:buSzTx/>
                        <a:buFontTx/>
                        <a:buNone/>
                      </a:pPr>
                      <a:endParaRPr lang="en-GB" sz="1000" b="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a:solidFill>
                            <a:schemeClr val="tx1"/>
                          </a:solidFill>
                          <a:latin typeface="Arial"/>
                          <a:cs typeface="Arial"/>
                        </a:rPr>
                        <a:t>LGBTQ+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ase"/>
                      <a:r>
                        <a:rPr lang="en-GB" sz="1000" b="1" i="0">
                          <a:solidFill>
                            <a:schemeClr val="tx1"/>
                          </a:solidFill>
                          <a:effectLst/>
                          <a:latin typeface="Arial"/>
                          <a:cs typeface="Aria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a:solidFill>
                            <a:srgbClr val="000000"/>
                          </a:solidFill>
                          <a:effectLst/>
                          <a:latin typeface="Arial"/>
                          <a:cs typeface="Arial"/>
                        </a:rPr>
                        <a:t>9.17%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rtl="0" fontAlgn="base"/>
                      <a:r>
                        <a:rPr lang="en-GB" sz="1000" b="0" i="0">
                          <a:solidFill>
                            <a:srgbClr val="000000"/>
                          </a:solidFill>
                          <a:effectLst/>
                          <a:latin typeface="Arial"/>
                          <a:cs typeface="Arial"/>
                        </a:rPr>
                        <a:t>8.34%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noProof="0">
                          <a:solidFill>
                            <a:schemeClr val="tx1"/>
                          </a:solidFill>
                          <a:latin typeface="Arial"/>
                        </a:rPr>
                        <a:t>+0.76 pp</a:t>
                      </a:r>
                      <a:endParaRPr lang="en-GB"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50412263"/>
                  </a:ext>
                </a:extLst>
              </a:tr>
              <a:tr h="525925">
                <a:tc gridSpan="2">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cs typeface="Arial"/>
                        </a:rPr>
                        <a:t>Number of informal resolutions</a:t>
                      </a:r>
                      <a:endParaRPr lang="en-GB" sz="1000" b="1">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lvl="0" indent="0" algn="l" rtl="0" eaLnBrk="1" fontAlgn="auto" latinLnBrk="0" hangingPunct="1">
                        <a:lnSpc>
                          <a:spcPct val="100000"/>
                        </a:lnSpc>
                        <a:spcBef>
                          <a:spcPts val="0"/>
                        </a:spcBef>
                        <a:spcAft>
                          <a:spcPts val="0"/>
                        </a:spcAft>
                        <a:buClrTx/>
                        <a:buSzTx/>
                        <a:buFontTx/>
                        <a:buNone/>
                      </a:pPr>
                      <a:endParaRPr lang="en-GB" sz="1000" b="1">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None/>
                      </a:pPr>
                      <a:r>
                        <a:rPr lang="en-GB" sz="1000" b="1">
                          <a:solidFill>
                            <a:schemeClr val="tx1"/>
                          </a:solidFill>
                          <a:latin typeface="Arial"/>
                          <a:ea typeface="Inter"/>
                          <a:cs typeface="Arial"/>
                        </a:rPr>
                        <a:t>56</a:t>
                      </a:r>
                      <a:endParaRPr lang="en-US"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32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(50%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a:solidFill>
                            <a:schemeClr val="tx1"/>
                          </a:solidFill>
                          <a:latin typeface="Arial"/>
                          <a:ea typeface="Inter"/>
                          <a:cs typeface="Arial"/>
                        </a:rPr>
                        <a:t>+166%</a:t>
                      </a:r>
                      <a:endParaRPr lang="en-GB" sz="1000" b="1">
                        <a:solidFill>
                          <a:schemeClr val="tx1"/>
                        </a:solidFill>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92403806"/>
                  </a:ext>
                </a:extLst>
              </a:tr>
              <a:tr h="750678">
                <a:tc gridSpan="2">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a:solidFill>
                            <a:schemeClr val="tx1"/>
                          </a:solidFill>
                          <a:effectLst/>
                          <a:latin typeface="Arial"/>
                          <a:cs typeface="Arial"/>
                        </a:rPr>
                        <a:t>Financial position (current forecast assumption)</a:t>
                      </a:r>
                      <a:endParaRPr lang="en-GB" sz="1000" b="0" i="1" u="none" strike="noStrike">
                        <a:solidFill>
                          <a:schemeClr val="tx1"/>
                        </a:solidFill>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lvl="0" indent="0" algn="l" rtl="0" eaLnBrk="1" fontAlgn="auto" latinLnBrk="0" hangingPunct="1">
                        <a:lnSpc>
                          <a:spcPct val="100000"/>
                        </a:lnSpc>
                        <a:spcBef>
                          <a:spcPts val="0"/>
                        </a:spcBef>
                        <a:spcAft>
                          <a:spcPts val="0"/>
                        </a:spcAft>
                        <a:buClrTx/>
                        <a:buSzTx/>
                        <a:buFontTx/>
                        <a:buNone/>
                      </a:pPr>
                      <a:endParaRPr lang="en-GB" sz="1000" b="0" i="1" u="none" strike="noStrike">
                        <a:solidFill>
                          <a:schemeClr val="tx1"/>
                        </a:solidFill>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Arial"/>
                          <a:ea typeface="Inter"/>
                          <a:cs typeface="Arial"/>
                        </a:rPr>
                        <a:t>Year-end outturn £2.35m underspend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No deficit, Surplus &lt;£1m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Surplus &lt;£1m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endParaRPr lang="en-GB" sz="1050">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996741"/>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2731258531"/>
              </p:ext>
            </p:extLst>
          </p:nvPr>
        </p:nvGraphicFramePr>
        <p:xfrm>
          <a:off x="8337755" y="717754"/>
          <a:ext cx="3593471" cy="3988294"/>
        </p:xfrm>
        <a:graphic>
          <a:graphicData uri="http://schemas.openxmlformats.org/drawingml/2006/table">
            <a:tbl>
              <a:tblPr firstRow="1" bandRow="1">
                <a:tableStyleId>{5C22544A-7EE6-4342-B048-85BDC9FD1C3A}</a:tableStyleId>
              </a:tblPr>
              <a:tblGrid>
                <a:gridCol w="2239375">
                  <a:extLst>
                    <a:ext uri="{9D8B030D-6E8A-4147-A177-3AD203B41FA5}">
                      <a16:colId xmlns:a16="http://schemas.microsoft.com/office/drawing/2014/main" val="2727980484"/>
                    </a:ext>
                  </a:extLst>
                </a:gridCol>
                <a:gridCol w="839095">
                  <a:extLst>
                    <a:ext uri="{9D8B030D-6E8A-4147-A177-3AD203B41FA5}">
                      <a16:colId xmlns:a16="http://schemas.microsoft.com/office/drawing/2014/main" val="1637958658"/>
                    </a:ext>
                  </a:extLst>
                </a:gridCol>
                <a:gridCol w="515001">
                  <a:extLst>
                    <a:ext uri="{9D8B030D-6E8A-4147-A177-3AD203B41FA5}">
                      <a16:colId xmlns:a16="http://schemas.microsoft.com/office/drawing/2014/main" val="159653918"/>
                    </a:ext>
                  </a:extLst>
                </a:gridCol>
              </a:tblGrid>
              <a:tr h="446599">
                <a:tc>
                  <a:txBody>
                    <a:bodyPr/>
                    <a:lstStyle/>
                    <a:p>
                      <a:pPr algn="ctr"/>
                      <a:r>
                        <a:rPr lang="en-GB" sz="1000" b="1">
                          <a:solidFill>
                            <a:schemeClr val="tx1"/>
                          </a:solidFill>
                          <a:latin typeface="Arial" panose="020B0604020202020204" pitchFamily="34" charset="0"/>
                          <a:ea typeface="Inter SemiBold"/>
                          <a:cs typeface="Arial" panose="020B0604020202020204" pitchFamily="34" charset="0"/>
                        </a:rPr>
                        <a:t>Business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SemiBold"/>
                          <a:cs typeface="Arial" panose="020B0604020202020204" pitchFamily="34" charset="0"/>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SemiBold"/>
                          <a:cs typeface="Arial" panose="020B0604020202020204" pitchFamily="34" charset="0"/>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4420518"/>
                  </a:ext>
                </a:extLst>
              </a:tr>
              <a:tr h="991087">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Arial" panose="020B0604020202020204" pitchFamily="34" charset="0"/>
                          <a:ea typeface="Verdana"/>
                          <a:cs typeface="Arial" panose="020B0604020202020204" pitchFamily="34" charset="0"/>
                        </a:rPr>
                        <a:t>Launched a new Equality, Diversity and Inclusion Roadmap including new objectives to improve staff experience and representation </a:t>
                      </a:r>
                      <a:endParaRPr lang="en-GB" sz="1000">
                        <a:solidFill>
                          <a:srgbClr val="808080"/>
                        </a:solidFill>
                        <a:latin typeface="Arial" panose="020B0604020202020204" pitchFamily="34" charset="0"/>
                        <a:ea typeface="Verdan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1053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Verdana"/>
                          <a:cs typeface="Arial" panose="020B0604020202020204" pitchFamily="34" charset="0"/>
                        </a:rPr>
                        <a:t>Rolled out Power-BI enabled detailed financial forecasting and scenario planning to increase accuracy of forecasts and engage operational teams  </a:t>
                      </a:r>
                      <a:endParaRPr lang="en-GB" sz="1000">
                        <a:solidFill>
                          <a:srgbClr val="808080"/>
                        </a:solidFill>
                        <a:latin typeface="Arial" panose="020B0604020202020204" pitchFamily="34" charset="0"/>
                        <a:ea typeface="Verdan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718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Verdana"/>
                          <a:cs typeface="Arial" panose="020B0604020202020204" pitchFamily="34" charset="0"/>
                        </a:rPr>
                        <a:t>Fully embedded finance business partnering to improve financial input into directorate decisions</a:t>
                      </a:r>
                      <a:endParaRPr lang="en-GB" sz="1000">
                        <a:solidFill>
                          <a:srgbClr val="808080"/>
                        </a:solidFill>
                        <a:latin typeface="Arial" panose="020B0604020202020204" pitchFamily="34" charset="0"/>
                        <a:ea typeface="Verdan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C</a:t>
                      </a:r>
                    </a:p>
                    <a:p>
                      <a:pPr algn="ct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0541423"/>
                  </a:ext>
                </a:extLst>
              </a:tr>
              <a:tr h="778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Verdana"/>
                          <a:cs typeface="Arial" panose="020B0604020202020204" pitchFamily="34" charset="0"/>
                        </a:rPr>
                        <a:t>Completed a successful office move to our new Manchester office</a:t>
                      </a:r>
                      <a:endParaRPr lang="en-GB" sz="1000">
                        <a:solidFill>
                          <a:srgbClr val="808080"/>
                        </a:solidFill>
                        <a:latin typeface="Arial" panose="020B0604020202020204" pitchFamily="34" charset="0"/>
                        <a:ea typeface="Verdan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latin typeface="Arial" panose="020B0604020202020204" pitchFamily="34" charset="0"/>
                          <a:ea typeface="Inter"/>
                          <a:cs typeface="Arial" panose="020B0604020202020204" pitchFamily="34" charset="0"/>
                        </a:rPr>
                        <a:t>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516768234"/>
                  </a:ext>
                </a:extLst>
              </a:tr>
            </a:tbl>
          </a:graphicData>
        </a:graphic>
      </p:graphicFrame>
      <p:sp>
        <p:nvSpPr>
          <p:cNvPr id="6" name="TextBox 5">
            <a:extLst>
              <a:ext uri="{FF2B5EF4-FFF2-40B4-BE49-F238E27FC236}">
                <a16:creationId xmlns:a16="http://schemas.microsoft.com/office/drawing/2014/main" id="{E81DC6A0-F1EF-6398-E77A-0F0D980DB7C2}"/>
              </a:ext>
            </a:extLst>
          </p:cNvPr>
          <p:cNvSpPr txBox="1"/>
          <p:nvPr/>
        </p:nvSpPr>
        <p:spPr>
          <a:xfrm>
            <a:off x="8278493" y="4712939"/>
            <a:ext cx="3846659"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7" name="Arrow: Down 6">
            <a:extLst>
              <a:ext uri="{FF2B5EF4-FFF2-40B4-BE49-F238E27FC236}">
                <a16:creationId xmlns:a16="http://schemas.microsoft.com/office/drawing/2014/main" id="{D562D64B-FAB0-F196-C891-773EBD3480CE}"/>
              </a:ext>
              <a:ext uri="{C183D7F6-B498-43B3-948B-1728B52AA6E4}">
                <adec:decorative xmlns:adec="http://schemas.microsoft.com/office/drawing/2017/decorative" val="1"/>
              </a:ext>
            </a:extLst>
          </p:cNvPr>
          <p:cNvSpPr/>
          <p:nvPr/>
        </p:nvSpPr>
        <p:spPr>
          <a:xfrm>
            <a:off x="7068058" y="4100447"/>
            <a:ext cx="484632" cy="407388"/>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CF043A2-D488-C4B2-8789-C4A476B930F6}"/>
              </a:ext>
            </a:extLst>
          </p:cNvPr>
          <p:cNvSpPr txBox="1"/>
          <p:nvPr/>
        </p:nvSpPr>
        <p:spPr>
          <a:xfrm>
            <a:off x="577784" y="4989288"/>
            <a:ext cx="11402655" cy="938719"/>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a:spcAft>
                <a:spcPts val="600"/>
              </a:spcAft>
            </a:pPr>
            <a:r>
              <a:rPr lang="en-GB" sz="1000" b="1">
                <a:latin typeface="Arial"/>
                <a:ea typeface="Inter SemiBold"/>
                <a:cs typeface="Arial"/>
              </a:rPr>
              <a:t>Notes on RAG status:</a:t>
            </a:r>
            <a:endParaRPr lang="en-GB" sz="1000">
              <a:latin typeface="Arial"/>
              <a:ea typeface="Inter SemiBold" panose="02000503000000020004" pitchFamily="2" charset="0"/>
              <a:cs typeface="Arial"/>
            </a:endParaRPr>
          </a:p>
          <a:p>
            <a:pPr marL="171450" indent="-171450">
              <a:spcAft>
                <a:spcPts val="600"/>
              </a:spcAft>
              <a:buFont typeface="Arial" panose="020B0604020202020204" pitchFamily="34" charset="0"/>
              <a:buChar char="•"/>
            </a:pPr>
            <a:r>
              <a:rPr lang="en-US" sz="1000">
                <a:latin typeface="Arial" panose="020B0604020202020204" pitchFamily="34" charset="0"/>
                <a:ea typeface="+mn-lt"/>
                <a:cs typeface="Arial" panose="020B0604020202020204" pitchFamily="34" charset="0"/>
              </a:rPr>
              <a:t>This KPI is volatile and is dependent on how much of our spokespeople's quotes the media choose to use. </a:t>
            </a:r>
          </a:p>
          <a:p>
            <a:pPr marL="171450" indent="-171450">
              <a:spcAft>
                <a:spcPts val="600"/>
              </a:spcAft>
              <a:buFont typeface="Arial" panose="020B0604020202020204" pitchFamily="34" charset="0"/>
              <a:buChar char="•"/>
            </a:pPr>
            <a:r>
              <a:rPr lang="en-US" sz="1000">
                <a:latin typeface="Arial"/>
                <a:ea typeface="Inter"/>
                <a:cs typeface="Arial"/>
              </a:rPr>
              <a:t>Although slightly below target, gradual improvements are being made against the 23/24 starting performance.</a:t>
            </a:r>
          </a:p>
          <a:p>
            <a:pPr>
              <a:spcAft>
                <a:spcPts val="600"/>
              </a:spcAft>
            </a:pPr>
            <a:r>
              <a:rPr lang="en-US" sz="1000">
                <a:latin typeface="Arial"/>
                <a:ea typeface="Inter"/>
                <a:cs typeface="Arial"/>
              </a:rPr>
              <a:t>     The KPI on underspend was not met due to a strong performance for TA/HST cost recovery and a higher than planned vacancy rate. </a:t>
            </a:r>
          </a:p>
        </p:txBody>
      </p:sp>
      <p:sp>
        <p:nvSpPr>
          <p:cNvPr id="12" name="Oval 11">
            <a:extLst>
              <a:ext uri="{FF2B5EF4-FFF2-40B4-BE49-F238E27FC236}">
                <a16:creationId xmlns:a16="http://schemas.microsoft.com/office/drawing/2014/main" id="{D52A2D19-AEC1-873A-4692-1D9E5B5279F8}"/>
              </a:ext>
              <a:ext uri="{C183D7F6-B498-43B3-948B-1728B52AA6E4}">
                <adec:decorative xmlns:adec="http://schemas.microsoft.com/office/drawing/2017/decorative" val="1"/>
              </a:ext>
            </a:extLst>
          </p:cNvPr>
          <p:cNvSpPr/>
          <p:nvPr/>
        </p:nvSpPr>
        <p:spPr>
          <a:xfrm>
            <a:off x="628269" y="525675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9" name="Oval 8">
            <a:extLst>
              <a:ext uri="{FF2B5EF4-FFF2-40B4-BE49-F238E27FC236}">
                <a16:creationId xmlns:a16="http://schemas.microsoft.com/office/drawing/2014/main" id="{DCED7B5C-C1FB-184E-AD37-605584DC697D}"/>
              </a:ext>
              <a:ext uri="{C183D7F6-B498-43B3-948B-1728B52AA6E4}">
                <adec:decorative xmlns:adec="http://schemas.microsoft.com/office/drawing/2017/decorative" val="1"/>
              </a:ext>
            </a:extLst>
          </p:cNvPr>
          <p:cNvSpPr/>
          <p:nvPr/>
        </p:nvSpPr>
        <p:spPr>
          <a:xfrm>
            <a:off x="7945573" y="199858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4" name="Oval 3">
            <a:extLst>
              <a:ext uri="{FF2B5EF4-FFF2-40B4-BE49-F238E27FC236}">
                <a16:creationId xmlns:a16="http://schemas.microsoft.com/office/drawing/2014/main" id="{11E22C2A-4D39-0376-A088-4400FBE067A4}"/>
              </a:ext>
              <a:ext uri="{C183D7F6-B498-43B3-948B-1728B52AA6E4}">
                <adec:decorative xmlns:adec="http://schemas.microsoft.com/office/drawing/2017/decorative" val="1"/>
              </a:ext>
            </a:extLst>
          </p:cNvPr>
          <p:cNvSpPr/>
          <p:nvPr/>
        </p:nvSpPr>
        <p:spPr>
          <a:xfrm>
            <a:off x="622638" y="5494582"/>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3" name="Oval 12">
            <a:extLst>
              <a:ext uri="{FF2B5EF4-FFF2-40B4-BE49-F238E27FC236}">
                <a16:creationId xmlns:a16="http://schemas.microsoft.com/office/drawing/2014/main" id="{61BA4380-CAD5-FACF-6997-4D10D750E0D9}"/>
              </a:ext>
              <a:ext uri="{C183D7F6-B498-43B3-948B-1728B52AA6E4}">
                <adec:decorative xmlns:adec="http://schemas.microsoft.com/office/drawing/2017/decorative" val="1"/>
              </a:ext>
            </a:extLst>
          </p:cNvPr>
          <p:cNvSpPr/>
          <p:nvPr/>
        </p:nvSpPr>
        <p:spPr>
          <a:xfrm>
            <a:off x="7945573" y="3122219"/>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4" name="Oval 13">
            <a:extLst>
              <a:ext uri="{FF2B5EF4-FFF2-40B4-BE49-F238E27FC236}">
                <a16:creationId xmlns:a16="http://schemas.microsoft.com/office/drawing/2014/main" id="{F893C2DE-9922-D1EB-1EF6-965BD9ED6266}"/>
              </a:ext>
              <a:ext uri="{C183D7F6-B498-43B3-948B-1728B52AA6E4}">
                <adec:decorative xmlns:adec="http://schemas.microsoft.com/office/drawing/2017/decorative" val="1"/>
              </a:ext>
            </a:extLst>
          </p:cNvPr>
          <p:cNvSpPr/>
          <p:nvPr/>
        </p:nvSpPr>
        <p:spPr>
          <a:xfrm>
            <a:off x="7945573" y="4245943"/>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15" name="Oval 14">
            <a:extLst>
              <a:ext uri="{FF2B5EF4-FFF2-40B4-BE49-F238E27FC236}">
                <a16:creationId xmlns:a16="http://schemas.microsoft.com/office/drawing/2014/main" id="{E50F95A8-8723-8630-45E6-5457F903DCB8}"/>
              </a:ext>
              <a:ext uri="{C183D7F6-B498-43B3-948B-1728B52AA6E4}">
                <adec:decorative xmlns:adec="http://schemas.microsoft.com/office/drawing/2017/decorative" val="1"/>
              </a:ext>
            </a:extLst>
          </p:cNvPr>
          <p:cNvSpPr/>
          <p:nvPr/>
        </p:nvSpPr>
        <p:spPr>
          <a:xfrm>
            <a:off x="621352" y="571999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3</a:t>
            </a:r>
          </a:p>
        </p:txBody>
      </p:sp>
      <p:sp>
        <p:nvSpPr>
          <p:cNvPr id="8" name="TextBox 7">
            <a:extLst>
              <a:ext uri="{FF2B5EF4-FFF2-40B4-BE49-F238E27FC236}">
                <a16:creationId xmlns:a16="http://schemas.microsoft.com/office/drawing/2014/main" id="{C0F00EDD-21DD-E380-33A4-5B8768379609}"/>
              </a:ext>
            </a:extLst>
          </p:cNvPr>
          <p:cNvSpPr txBox="1"/>
          <p:nvPr/>
        </p:nvSpPr>
        <p:spPr>
          <a:xfrm>
            <a:off x="8868696" y="6245646"/>
            <a:ext cx="3185879" cy="215444"/>
          </a:xfrm>
          <a:prstGeom prst="rect">
            <a:avLst/>
          </a:prstGeom>
          <a:noFill/>
        </p:spPr>
        <p:txBody>
          <a:bodyPr wrap="square" lIns="91440" tIns="45720" rIns="91440" bIns="45720" rtlCol="0" anchor="t">
            <a:spAutoFit/>
          </a:bodyPr>
          <a:lstStyle/>
          <a:p>
            <a:r>
              <a:rPr lang="en-GB" sz="800"/>
              <a:t>All figures as of 31 March 2025 unless otherwise stated</a:t>
            </a:r>
          </a:p>
        </p:txBody>
      </p:sp>
    </p:spTree>
    <p:extLst>
      <p:ext uri="{BB962C8B-B14F-4D97-AF65-F5344CB8AC3E}">
        <p14:creationId xmlns:p14="http://schemas.microsoft.com/office/powerpoint/2010/main" val="120129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D407CE-C80F-1987-9A1D-321114E211DA}"/>
              </a:ext>
            </a:extLst>
          </p:cNvPr>
          <p:cNvSpPr>
            <a:spLocks noGrp="1"/>
          </p:cNvSpPr>
          <p:nvPr>
            <p:ph type="ctrTitle"/>
          </p:nvPr>
        </p:nvSpPr>
        <p:spPr>
          <a:xfrm>
            <a:off x="396535" y="154004"/>
            <a:ext cx="11076689" cy="658570"/>
          </a:xfrm>
        </p:spPr>
        <p:txBody>
          <a:bodyPr>
            <a:normAutofit/>
          </a:bodyPr>
          <a:lstStyle/>
          <a:p>
            <a:r>
              <a:rPr lang="en-GB" sz="2500">
                <a:latin typeface="Arial"/>
                <a:cs typeface="Arial"/>
              </a:rPr>
              <a:t>Appendix to Brilliant organisation </a:t>
            </a:r>
            <a:endParaRPr lang="en-GB" sz="25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9AB01D4-0581-9E3D-855A-FE7AA98E9BE0}"/>
              </a:ext>
            </a:extLst>
          </p:cNvPr>
          <p:cNvSpPr/>
          <p:nvPr/>
        </p:nvSpPr>
        <p:spPr>
          <a:xfrm>
            <a:off x="390517" y="856710"/>
            <a:ext cx="6068035" cy="4191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t>People</a:t>
            </a:r>
          </a:p>
        </p:txBody>
      </p:sp>
      <p:graphicFrame>
        <p:nvGraphicFramePr>
          <p:cNvPr id="4" name="Table 3">
            <a:extLst>
              <a:ext uri="{FF2B5EF4-FFF2-40B4-BE49-F238E27FC236}">
                <a16:creationId xmlns:a16="http://schemas.microsoft.com/office/drawing/2014/main" id="{0720A60D-9160-B6CF-DE0D-165CBDA40B69}"/>
              </a:ext>
            </a:extLst>
          </p:cNvPr>
          <p:cNvGraphicFramePr>
            <a:graphicFrameLocks noGrp="1"/>
          </p:cNvGraphicFramePr>
          <p:nvPr>
            <p:extLst>
              <p:ext uri="{D42A27DB-BD31-4B8C-83A1-F6EECF244321}">
                <p14:modId xmlns:p14="http://schemas.microsoft.com/office/powerpoint/2010/main" val="47288793"/>
              </p:ext>
            </p:extLst>
          </p:nvPr>
        </p:nvGraphicFramePr>
        <p:xfrm>
          <a:off x="390517" y="1288568"/>
          <a:ext cx="6068035" cy="4265090"/>
        </p:xfrm>
        <a:graphic>
          <a:graphicData uri="http://schemas.openxmlformats.org/drawingml/2006/table">
            <a:tbl>
              <a:tblPr firstRow="1" firstCol="1" bandRow="1">
                <a:tableStyleId>{5C22544A-7EE6-4342-B048-85BDC9FD1C3A}</a:tableStyleId>
              </a:tblPr>
              <a:tblGrid>
                <a:gridCol w="1823294">
                  <a:extLst>
                    <a:ext uri="{9D8B030D-6E8A-4147-A177-3AD203B41FA5}">
                      <a16:colId xmlns:a16="http://schemas.microsoft.com/office/drawing/2014/main" val="2914550284"/>
                    </a:ext>
                  </a:extLst>
                </a:gridCol>
                <a:gridCol w="1183907">
                  <a:extLst>
                    <a:ext uri="{9D8B030D-6E8A-4147-A177-3AD203B41FA5}">
                      <a16:colId xmlns:a16="http://schemas.microsoft.com/office/drawing/2014/main" val="3961296998"/>
                    </a:ext>
                  </a:extLst>
                </a:gridCol>
                <a:gridCol w="991402">
                  <a:extLst>
                    <a:ext uri="{9D8B030D-6E8A-4147-A177-3AD203B41FA5}">
                      <a16:colId xmlns:a16="http://schemas.microsoft.com/office/drawing/2014/main" val="3159224540"/>
                    </a:ext>
                  </a:extLst>
                </a:gridCol>
                <a:gridCol w="1058779">
                  <a:extLst>
                    <a:ext uri="{9D8B030D-6E8A-4147-A177-3AD203B41FA5}">
                      <a16:colId xmlns:a16="http://schemas.microsoft.com/office/drawing/2014/main" val="3016271961"/>
                    </a:ext>
                  </a:extLst>
                </a:gridCol>
                <a:gridCol w="1010653">
                  <a:extLst>
                    <a:ext uri="{9D8B030D-6E8A-4147-A177-3AD203B41FA5}">
                      <a16:colId xmlns:a16="http://schemas.microsoft.com/office/drawing/2014/main" val="2310080227"/>
                    </a:ext>
                  </a:extLst>
                </a:gridCol>
              </a:tblGrid>
              <a:tr h="566234">
                <a:tc>
                  <a:txBody>
                    <a:bodyPr/>
                    <a:lstStyle/>
                    <a:p>
                      <a:endParaRPr lang="en-GB" sz="1000">
                        <a:solidFill>
                          <a:schemeClr val="bg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cs typeface="Arial"/>
                        </a:rPr>
                        <a:t>24-25 Actual</a:t>
                      </a:r>
                      <a:endParaRPr lang="en-GB" sz="1000">
                        <a:solidFill>
                          <a:schemeClr val="tx1"/>
                        </a:solidFill>
                        <a:effectLst/>
                        <a:latin typeface="Arial"/>
                        <a:ea typeface="Aptos" panose="020B000402020202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a:solidFill>
                            <a:schemeClr val="tx1"/>
                          </a:solidFill>
                          <a:effectLst/>
                          <a:latin typeface="Arial"/>
                          <a:cs typeface="Arial"/>
                        </a:rPr>
                        <a:t>24-25 Target</a:t>
                      </a:r>
                      <a:endParaRPr lang="en-GB" sz="1000">
                        <a:solidFill>
                          <a:schemeClr val="tx1"/>
                        </a:solidFill>
                        <a:effectLst/>
                        <a:latin typeface="Arial"/>
                        <a:ea typeface="Aptos" panose="020B000402020202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a:solidFill>
                            <a:schemeClr val="tx1"/>
                          </a:solidFill>
                          <a:effectLst/>
                          <a:latin typeface="Arial"/>
                          <a:ea typeface="Aptos" panose="020B0004020202020204" pitchFamily="34" charset="0"/>
                          <a:cs typeface="Arial"/>
                        </a:rPr>
                        <a:t>23-24 starting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a:solidFill>
                            <a:schemeClr val="tx1"/>
                          </a:solidFill>
                          <a:latin typeface="Arial"/>
                          <a:ea typeface="Inter SemiBold"/>
                          <a:cs typeface="Arial"/>
                        </a:rPr>
                        <a:t>Change since 23-24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40709429"/>
                  </a:ext>
                </a:extLst>
              </a:tr>
              <a:tr h="560580">
                <a:tc>
                  <a:txBody>
                    <a:bodyPr/>
                    <a:lstStyle/>
                    <a:p>
                      <a:r>
                        <a:rPr lang="en-GB" sz="1000" b="0">
                          <a:solidFill>
                            <a:schemeClr val="tx1"/>
                          </a:solidFill>
                          <a:effectLst/>
                          <a:latin typeface="Arial"/>
                          <a:ea typeface="Inter SemiBold"/>
                          <a:cs typeface="Arial"/>
                        </a:rPr>
                        <a:t>Sickness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chemeClr val="tx1"/>
                          </a:solidFill>
                          <a:effectLst/>
                          <a:latin typeface="Arial"/>
                          <a:ea typeface="Aptos" panose="020B0004020202020204" pitchFamily="34" charset="0"/>
                          <a:cs typeface="Arial"/>
                        </a:rPr>
                        <a:t>2.85%</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a:effectLst/>
                          <a:latin typeface="Arial"/>
                          <a:ea typeface="Aptos" panose="020B0004020202020204" pitchFamily="34" charset="0"/>
                          <a:cs typeface="Aria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rial"/>
                          <a:ea typeface="Aptos" panose="020B0004020202020204" pitchFamily="34" charset="0"/>
                          <a:cs typeface="Arial"/>
                        </a:rPr>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noProof="0">
                          <a:solidFill>
                            <a:schemeClr val="tx1"/>
                          </a:solidFill>
                          <a:latin typeface="Arial"/>
                        </a:rPr>
                        <a:t>+0.36pp</a:t>
                      </a:r>
                      <a:endParaRPr lang="en-GB" sz="1000" b="0" i="0" u="none" strike="noStrike" noProof="0">
                        <a:solidFill>
                          <a:schemeClr val="tx1"/>
                        </a:solidFill>
                        <a:latin typeface="Arial"/>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7530154"/>
                  </a:ext>
                </a:extLst>
              </a:tr>
              <a:tr h="594589">
                <a:tc>
                  <a:txBody>
                    <a:bodyPr/>
                    <a:lstStyle/>
                    <a:p>
                      <a:r>
                        <a:rPr lang="en-GB" sz="1000" b="0">
                          <a:solidFill>
                            <a:schemeClr val="tx1"/>
                          </a:solidFill>
                          <a:effectLst/>
                          <a:latin typeface="Arial"/>
                          <a:ea typeface="Inter SemiBold"/>
                          <a:cs typeface="Arial"/>
                        </a:rPr>
                        <a:t>Total turnover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chemeClr val="tx1"/>
                          </a:solidFill>
                          <a:effectLst/>
                          <a:latin typeface="Arial"/>
                          <a:ea typeface="Aptos" panose="020B0004020202020204" pitchFamily="34" charset="0"/>
                          <a:cs typeface="Arial"/>
                        </a:rPr>
                        <a:t>12.54%</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rial"/>
                          <a:ea typeface="Aptos" panose="020B0004020202020204" pitchFamily="34" charset="0"/>
                          <a:cs typeface="Aria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rial"/>
                          <a:ea typeface="Aptos" panose="020B0004020202020204" pitchFamily="34" charset="0"/>
                          <a:cs typeface="Arial"/>
                        </a:rPr>
                        <a:t>11.61%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0">
                          <a:solidFill>
                            <a:schemeClr val="tx1"/>
                          </a:solidFill>
                          <a:effectLst/>
                          <a:latin typeface="Arial"/>
                          <a:ea typeface="Aptos" panose="020B0004020202020204" pitchFamily="34" charset="0"/>
                          <a:cs typeface="Arial"/>
                        </a:rPr>
                        <a:t>+0.93pp</a:t>
                      </a:r>
                      <a:endParaRPr lang="en-GB" sz="1000" b="0">
                        <a:effectLst/>
                        <a:latin typeface="Arial"/>
                        <a:ea typeface="Aptos" panose="020B000402020202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048728"/>
                  </a:ext>
                </a:extLst>
              </a:tr>
              <a:tr h="566610">
                <a:tc>
                  <a:txBody>
                    <a:bodyPr/>
                    <a:lstStyle/>
                    <a:p>
                      <a:r>
                        <a:rPr lang="en-GB" sz="1000" b="0">
                          <a:solidFill>
                            <a:schemeClr val="tx1"/>
                          </a:solidFill>
                          <a:effectLst/>
                          <a:latin typeface="Arial"/>
                          <a:ea typeface="Inter SemiBold"/>
                          <a:cs typeface="Arial"/>
                        </a:rPr>
                        <a:t>Voluntary turnover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chemeClr val="tx1"/>
                          </a:solidFill>
                          <a:effectLst/>
                          <a:latin typeface="Arial"/>
                          <a:ea typeface="Aptos" panose="020B0004020202020204" pitchFamily="34" charset="0"/>
                          <a:cs typeface="Arial"/>
                        </a:rPr>
                        <a:t>7.86%</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rial"/>
                          <a:ea typeface="Aptos" panose="020B0004020202020204" pitchFamily="34" charset="0"/>
                          <a:cs typeface="Aria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00">
                          <a:effectLst/>
                          <a:latin typeface="Arial"/>
                          <a:ea typeface="Aptos" panose="020B0004020202020204" pitchFamily="34" charset="0"/>
                          <a:cs typeface="Arial"/>
                        </a:rPr>
                        <a:t>N/A – new 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000" b="0">
                        <a:effectLst/>
                        <a:latin typeface="Arial"/>
                        <a:ea typeface="Aptos" panose="020B000402020202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942905"/>
                  </a:ext>
                </a:extLst>
              </a:tr>
              <a:tr h="605205">
                <a:tc>
                  <a:txBody>
                    <a:bodyPr/>
                    <a:lstStyle/>
                    <a:p>
                      <a:r>
                        <a:rPr lang="en-GB" sz="1000" b="0">
                          <a:solidFill>
                            <a:schemeClr val="tx1"/>
                          </a:solidFill>
                          <a:effectLst/>
                          <a:latin typeface="Arial"/>
                          <a:ea typeface="Inter SemiBold"/>
                          <a:cs typeface="Arial"/>
                        </a:rPr>
                        <a:t>Non voluntary turnover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solidFill>
                            <a:schemeClr val="tx1"/>
                          </a:solidFill>
                          <a:effectLst/>
                          <a:latin typeface="Arial"/>
                          <a:ea typeface="Aptos" panose="020B0004020202020204" pitchFamily="34" charset="0"/>
                          <a:cs typeface="Arial"/>
                        </a:rPr>
                        <a:t>4.68%</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a:effectLst/>
                          <a:latin typeface="Arial"/>
                          <a:ea typeface="Aptos" panose="020B0004020202020204" pitchFamily="34" charset="0"/>
                          <a:cs typeface="Aria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effectLst/>
                          <a:latin typeface="Arial"/>
                          <a:ea typeface="Aptos" panose="020B0004020202020204" pitchFamily="34" charset="0"/>
                          <a:cs typeface="Arial"/>
                        </a:rPr>
                        <a:t>N/A – new 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000" b="0">
                        <a:effectLst/>
                        <a:latin typeface="Arial"/>
                        <a:ea typeface="Aptos" panose="020B000402020202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328988"/>
                  </a:ext>
                </a:extLst>
              </a:tr>
              <a:tr h="333835">
                <a:tc gridSpan="5">
                  <a:txBody>
                    <a:bodyPr/>
                    <a:lstStyle/>
                    <a:p>
                      <a:endParaRPr lang="en-GB" sz="1000">
                        <a:solidFill>
                          <a:schemeClr val="tx1"/>
                        </a:solidFill>
                        <a:effectLst/>
                        <a:latin typeface="Arial"/>
                        <a:ea typeface="Inter SemiBold"/>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sz="1000">
                        <a:solidFill>
                          <a:schemeClr val="tx1"/>
                        </a:solidFill>
                        <a:effectLst/>
                        <a:latin typeface="Arial"/>
                        <a:ea typeface="Inter SemiBold"/>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1099419250"/>
                  </a:ext>
                </a:extLst>
              </a:tr>
              <a:tr h="1038037">
                <a:tc>
                  <a:txBody>
                    <a:bodyPr/>
                    <a:lstStyle/>
                    <a:p>
                      <a:r>
                        <a:rPr lang="en-GB" sz="1000" b="0" kern="1200">
                          <a:solidFill>
                            <a:schemeClr val="tx1"/>
                          </a:solidFill>
                          <a:effectLst/>
                          <a:latin typeface="Arial"/>
                          <a:ea typeface="Inter SemiBold"/>
                          <a:cs typeface="Arial"/>
                        </a:rPr>
                        <a:t>Proportion of complaints acknowledged and responded to within 20 working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effectLst/>
                          <a:latin typeface="Arial"/>
                          <a:ea typeface="Aptos" panose="020B0004020202020204" pitchFamily="34" charset="0"/>
                          <a:cs typeface="Arial"/>
                        </a:rPr>
                        <a:t>100%</a:t>
                      </a:r>
                    </a:p>
                    <a:p>
                      <a:pPr algn="ctr"/>
                      <a:r>
                        <a:rPr lang="en-GB" sz="1000">
                          <a:solidFill>
                            <a:schemeClr val="tx1"/>
                          </a:solidFill>
                          <a:effectLst/>
                          <a:latin typeface="Arial"/>
                          <a:ea typeface="Aptos" panose="020B0004020202020204" pitchFamily="34" charset="0"/>
                          <a:cs typeface="Arial"/>
                        </a:rPr>
                        <a:t>(N=3)</a:t>
                      </a:r>
                      <a:endParaRPr lang="en-GB" sz="1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a:effectLst/>
                          <a:latin typeface="Arial"/>
                          <a:ea typeface="Aptos" panose="020B0004020202020204" pitchFamily="34" charset="0"/>
                          <a:cs typeface="Aria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effectLst/>
                          <a:latin typeface="Arial"/>
                          <a:ea typeface="Aptos" panose="020B0004020202020204" pitchFamily="34" charset="0"/>
                          <a:cs typeface="Aria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0">
                          <a:solidFill>
                            <a:schemeClr val="tx1"/>
                          </a:solidFill>
                          <a:effectLst/>
                          <a:latin typeface="Arial"/>
                          <a:ea typeface="Aptos" panose="020B0004020202020204" pitchFamily="34" charset="0"/>
                          <a:cs typeface="Arial"/>
                        </a:rPr>
                        <a:t>No change</a:t>
                      </a:r>
                      <a:endParaRPr lang="en-GB" sz="1000" b="0">
                        <a:effectLst/>
                        <a:latin typeface="Arial"/>
                        <a:ea typeface="Aptos" panose="020B000402020202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22101"/>
                  </a:ext>
                </a:extLst>
              </a:tr>
            </a:tbl>
          </a:graphicData>
        </a:graphic>
      </p:graphicFrame>
      <p:sp>
        <p:nvSpPr>
          <p:cNvPr id="2" name="Rectangle 1">
            <a:extLst>
              <a:ext uri="{FF2B5EF4-FFF2-40B4-BE49-F238E27FC236}">
                <a16:creationId xmlns:a16="http://schemas.microsoft.com/office/drawing/2014/main" id="{681C7853-34B4-AF3F-94AB-B9FFED88256D}"/>
              </a:ext>
            </a:extLst>
          </p:cNvPr>
          <p:cNvSpPr/>
          <p:nvPr/>
        </p:nvSpPr>
        <p:spPr>
          <a:xfrm>
            <a:off x="391632" y="4158939"/>
            <a:ext cx="6066920" cy="36943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t>Complaints</a:t>
            </a:r>
          </a:p>
        </p:txBody>
      </p:sp>
      <p:sp>
        <p:nvSpPr>
          <p:cNvPr id="7" name="Rectangle 6">
            <a:extLst>
              <a:ext uri="{FF2B5EF4-FFF2-40B4-BE49-F238E27FC236}">
                <a16:creationId xmlns:a16="http://schemas.microsoft.com/office/drawing/2014/main" id="{A94EC8C5-FB33-05F3-28E1-24349653AEF1}"/>
              </a:ext>
            </a:extLst>
          </p:cNvPr>
          <p:cNvSpPr/>
          <p:nvPr/>
        </p:nvSpPr>
        <p:spPr>
          <a:xfrm>
            <a:off x="6818295" y="856710"/>
            <a:ext cx="4977170" cy="4191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t>Communications</a:t>
            </a:r>
          </a:p>
        </p:txBody>
      </p:sp>
      <p:graphicFrame>
        <p:nvGraphicFramePr>
          <p:cNvPr id="10" name="Table 9">
            <a:extLst>
              <a:ext uri="{FF2B5EF4-FFF2-40B4-BE49-F238E27FC236}">
                <a16:creationId xmlns:a16="http://schemas.microsoft.com/office/drawing/2014/main" id="{30C06E4A-255B-0600-94C7-9FCF7558006A}"/>
              </a:ext>
            </a:extLst>
          </p:cNvPr>
          <p:cNvGraphicFramePr>
            <a:graphicFrameLocks noGrp="1"/>
          </p:cNvGraphicFramePr>
          <p:nvPr>
            <p:extLst>
              <p:ext uri="{D42A27DB-BD31-4B8C-83A1-F6EECF244321}">
                <p14:modId xmlns:p14="http://schemas.microsoft.com/office/powerpoint/2010/main" val="3658930880"/>
              </p:ext>
            </p:extLst>
          </p:nvPr>
        </p:nvGraphicFramePr>
        <p:xfrm>
          <a:off x="6824312" y="1288567"/>
          <a:ext cx="4977170" cy="4265091"/>
        </p:xfrm>
        <a:graphic>
          <a:graphicData uri="http://schemas.openxmlformats.org/drawingml/2006/table">
            <a:tbl>
              <a:tblPr firstRow="1" bandRow="1">
                <a:tableStyleId>{5C22544A-7EE6-4342-B048-85BDC9FD1C3A}</a:tableStyleId>
              </a:tblPr>
              <a:tblGrid>
                <a:gridCol w="1491915">
                  <a:extLst>
                    <a:ext uri="{9D8B030D-6E8A-4147-A177-3AD203B41FA5}">
                      <a16:colId xmlns:a16="http://schemas.microsoft.com/office/drawing/2014/main" val="2064492232"/>
                    </a:ext>
                  </a:extLst>
                </a:gridCol>
                <a:gridCol w="1270535">
                  <a:extLst>
                    <a:ext uri="{9D8B030D-6E8A-4147-A177-3AD203B41FA5}">
                      <a16:colId xmlns:a16="http://schemas.microsoft.com/office/drawing/2014/main" val="4292154393"/>
                    </a:ext>
                  </a:extLst>
                </a:gridCol>
                <a:gridCol w="1649349">
                  <a:extLst>
                    <a:ext uri="{9D8B030D-6E8A-4147-A177-3AD203B41FA5}">
                      <a16:colId xmlns:a16="http://schemas.microsoft.com/office/drawing/2014/main" val="2442238651"/>
                    </a:ext>
                  </a:extLst>
                </a:gridCol>
                <a:gridCol w="565371">
                  <a:extLst>
                    <a:ext uri="{9D8B030D-6E8A-4147-A177-3AD203B41FA5}">
                      <a16:colId xmlns:a16="http://schemas.microsoft.com/office/drawing/2014/main" val="552163458"/>
                    </a:ext>
                  </a:extLst>
                </a:gridCol>
              </a:tblGrid>
              <a:tr h="524807">
                <a:tc>
                  <a:txBody>
                    <a:bodyPr/>
                    <a:lstStyle/>
                    <a:p>
                      <a:pPr rtl="0" fontAlgn="auto">
                        <a:lnSpc>
                          <a:spcPts val="1650"/>
                        </a:lnSpc>
                      </a:pPr>
                      <a:endParaRPr lang="en-GB" sz="1000" b="1">
                        <a:solidFill>
                          <a:srgbClr val="FFFFFF"/>
                        </a:solidFill>
                        <a:effectLst/>
                        <a:highlight>
                          <a:srgbClr val="FFFFFF"/>
                        </a:highlight>
                        <a:latin typeface="Arial" panose="020B0604020202020204" pitchFamily="34" charset="0"/>
                      </a:endParaRPr>
                    </a:p>
                  </a:txBody>
                  <a:tcPr marL="114300" marR="114300" marT="57150" marB="57150">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a:r>
                        <a:rPr lang="en-GB" sz="1000" b="1">
                          <a:solidFill>
                            <a:schemeClr val="tx1"/>
                          </a:solidFill>
                          <a:effectLst/>
                          <a:latin typeface="Arial"/>
                          <a:cs typeface="Arial"/>
                        </a:rPr>
                        <a:t>24-25 Actual</a:t>
                      </a:r>
                      <a:endParaRPr lang="en-GB" sz="1000" b="1">
                        <a:solidFill>
                          <a:schemeClr val="tx1"/>
                        </a:solidFill>
                        <a:effectLst/>
                        <a:latin typeface="Arial"/>
                        <a:ea typeface="Aptos" panose="020B0004020202020204" pitchFamily="34" charset="0"/>
                        <a:cs typeface="Arial"/>
                      </a:endParaRPr>
                    </a:p>
                  </a:txBody>
                  <a:tcPr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D9D9D9"/>
                    </a:solidFill>
                  </a:tcPr>
                </a:tc>
                <a:tc>
                  <a:txBody>
                    <a:bodyPr/>
                    <a:lstStyle/>
                    <a:p>
                      <a:pPr algn="ctr"/>
                      <a:r>
                        <a:rPr lang="en-GB" sz="1000" b="1">
                          <a:solidFill>
                            <a:schemeClr val="tx1"/>
                          </a:solidFill>
                          <a:effectLst/>
                          <a:latin typeface="Arial"/>
                          <a:cs typeface="Arial"/>
                        </a:rPr>
                        <a:t>24-25 Target</a:t>
                      </a:r>
                      <a:endParaRPr lang="en-GB" sz="1000" b="1">
                        <a:solidFill>
                          <a:schemeClr val="tx1"/>
                        </a:solidFill>
                        <a:effectLst/>
                        <a:latin typeface="Arial"/>
                        <a:ea typeface="Aptos" panose="020B0004020202020204" pitchFamily="34" charset="0"/>
                        <a:cs typeface="Arial"/>
                      </a:endParaRPr>
                    </a:p>
                  </a:txBody>
                  <a:tcPr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D9D9D9"/>
                    </a:solidFill>
                  </a:tcPr>
                </a:tc>
                <a:tc>
                  <a:txBody>
                    <a:bodyPr/>
                    <a:lstStyle/>
                    <a:p>
                      <a:pPr algn="ctr" rtl="0" fontAlgn="base">
                        <a:lnSpc>
                          <a:spcPts val="1650"/>
                        </a:lnSpc>
                      </a:pPr>
                      <a:r>
                        <a:rPr lang="en-GB" sz="1000" b="1">
                          <a:solidFill>
                            <a:srgbClr val="000000"/>
                          </a:solidFill>
                          <a:effectLst/>
                          <a:latin typeface="Arial"/>
                        </a:rPr>
                        <a:t>RAG</a:t>
                      </a:r>
                      <a:endParaRPr lang="en-GB" sz="1000" b="1">
                        <a:solidFill>
                          <a:srgbClr val="FFFFFF"/>
                        </a:solidFill>
                        <a:effectLst/>
                        <a:latin typeface="Arial"/>
                      </a:endParaRPr>
                    </a:p>
                  </a:txBody>
                  <a:tcPr marL="114300" marR="114300" marT="57150" marB="57150"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6672525"/>
                  </a:ext>
                </a:extLst>
              </a:tr>
              <a:tr h="640781">
                <a:tc>
                  <a:txBody>
                    <a:bodyPr/>
                    <a:lstStyle/>
                    <a:p>
                      <a:pPr rtl="0" fontAlgn="base">
                        <a:lnSpc>
                          <a:spcPts val="1650"/>
                        </a:lnSpc>
                      </a:pPr>
                      <a:r>
                        <a:rPr lang="en-GB" sz="1000" b="1">
                          <a:solidFill>
                            <a:srgbClr val="000000"/>
                          </a:solidFill>
                          <a:effectLst/>
                          <a:latin typeface="Arial"/>
                        </a:rPr>
                        <a:t>Freedom of Information Requests (FOIs)</a:t>
                      </a:r>
                      <a:endParaRPr lang="en-GB" sz="1000" b="1">
                        <a:solidFill>
                          <a:srgbClr val="FFFFFF"/>
                        </a:solidFill>
                        <a:effectLst/>
                        <a:latin typeface="Arial"/>
                      </a:endParaRPr>
                    </a:p>
                  </a:txBody>
                  <a:tcPr marL="114300" marR="114300" marT="57150" marB="57150"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solidFill>
                            <a:schemeClr val="tx1"/>
                          </a:solidFill>
                          <a:effectLst/>
                          <a:latin typeface="Arial"/>
                        </a:rPr>
                        <a:t>98%</a:t>
                      </a:r>
                    </a:p>
                  </a:txBody>
                  <a:tcPr marL="114300" marR="114300" marT="57150" marB="57150"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effectLst/>
                          <a:latin typeface="Arial"/>
                        </a:rPr>
                        <a:t>90% of FOIs responded to with 20 working days</a:t>
                      </a:r>
                    </a:p>
                  </a:txBody>
                  <a:tcPr marL="114300" marR="114300" marT="57150" marB="57150"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b="1">
                          <a:effectLst/>
                          <a:latin typeface="Arial"/>
                        </a:rPr>
                        <a:t>G</a:t>
                      </a:r>
                      <a:endParaRPr lang="en-GB" sz="1000">
                        <a:effectLst/>
                        <a:latin typeface="Arial"/>
                      </a:endParaRPr>
                    </a:p>
                  </a:txBody>
                  <a:tcPr marL="114300" marR="114300" marT="57150" marB="57150"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36906572"/>
                  </a:ext>
                </a:extLst>
              </a:tr>
              <a:tr h="1001122">
                <a:tc>
                  <a:txBody>
                    <a:bodyPr/>
                    <a:lstStyle/>
                    <a:p>
                      <a:pPr rtl="0" fontAlgn="base">
                        <a:lnSpc>
                          <a:spcPts val="1650"/>
                        </a:lnSpc>
                      </a:pPr>
                      <a:r>
                        <a:rPr lang="en-GB" sz="1000" b="1">
                          <a:solidFill>
                            <a:srgbClr val="000000"/>
                          </a:solidFill>
                          <a:effectLst/>
                          <a:latin typeface="Arial"/>
                        </a:rPr>
                        <a:t>Parliamentary questions</a:t>
                      </a:r>
                      <a:endParaRPr lang="en-GB" sz="1000" b="1">
                        <a:solidFill>
                          <a:srgbClr val="FFFFFF"/>
                        </a:solidFill>
                        <a:effectLst/>
                        <a:latin typeface="Arial"/>
                      </a:endParaRPr>
                    </a:p>
                  </a:txBody>
                  <a:tcPr marL="114300" marR="114300" marT="57150" marB="57150"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solidFill>
                            <a:schemeClr val="tx1"/>
                          </a:solidFill>
                          <a:effectLst/>
                          <a:latin typeface="Arial"/>
                        </a:rPr>
                        <a:t>98%</a:t>
                      </a:r>
                    </a:p>
                  </a:txBody>
                  <a:tcPr marL="114300" marR="114300" marT="57150" marB="57150"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a:effectLst/>
                          <a:latin typeface="Arial"/>
                        </a:rPr>
                        <a:t>90% of Parliamentary Questions responded to within the requested time frame </a:t>
                      </a:r>
                    </a:p>
                  </a:txBody>
                  <a:tcPr marL="114300" marR="114300" marT="57150" marB="57150"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F7F4F1"/>
                    </a:solidFill>
                  </a:tcPr>
                </a:tc>
                <a:tc>
                  <a:txBody>
                    <a:bodyPr/>
                    <a:lstStyle/>
                    <a:p>
                      <a:pPr algn="ctr" rtl="0" fontAlgn="base">
                        <a:lnSpc>
                          <a:spcPts val="1650"/>
                        </a:lnSpc>
                      </a:pPr>
                      <a:r>
                        <a:rPr lang="en-GB" sz="1000" b="1">
                          <a:effectLst/>
                          <a:latin typeface="Arial"/>
                        </a:rPr>
                        <a:t>G</a:t>
                      </a:r>
                    </a:p>
                  </a:txBody>
                  <a:tcPr marL="114300" marR="114300" marT="57150" marB="57150" anchor="ctr">
                    <a:lnL w="15869" cap="flat" cmpd="sng" algn="ctr">
                      <a:solidFill>
                        <a:srgbClr val="000000"/>
                      </a:solidFill>
                      <a:prstDash val="solid"/>
                      <a:round/>
                      <a:headEnd type="none" w="med" len="med"/>
                      <a:tailEnd type="none" w="med" len="med"/>
                    </a:lnL>
                    <a:lnR w="15869" cap="flat" cmpd="sng" algn="ctr">
                      <a:solidFill>
                        <a:srgbClr val="000000"/>
                      </a:solidFill>
                      <a:prstDash val="solid"/>
                      <a:round/>
                      <a:headEnd type="none" w="med" len="med"/>
                      <a:tailEnd type="none" w="med" len="med"/>
                    </a:lnR>
                    <a:lnT w="15869" cap="flat" cmpd="sng" algn="ctr">
                      <a:solidFill>
                        <a:srgbClr val="000000"/>
                      </a:solidFill>
                      <a:prstDash val="solid"/>
                      <a:round/>
                      <a:headEnd type="none" w="med" len="med"/>
                      <a:tailEnd type="none" w="med" len="med"/>
                    </a:lnT>
                    <a:lnB w="15869"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65165610"/>
                  </a:ext>
                </a:extLst>
              </a:tr>
              <a:tr h="1001122">
                <a:tc>
                  <a:txBody>
                    <a:bodyPr/>
                    <a:lstStyle/>
                    <a:p>
                      <a:pPr lvl="0">
                        <a:lnSpc>
                          <a:spcPts val="1650"/>
                        </a:lnSpc>
                        <a:buNone/>
                      </a:pPr>
                      <a:r>
                        <a:rPr lang="en-GB" sz="1000" b="1">
                          <a:solidFill>
                            <a:srgbClr val="000000"/>
                          </a:solidFill>
                          <a:effectLst/>
                          <a:latin typeface="Arial"/>
                        </a:rPr>
                        <a:t>Newsletter subscribers </a:t>
                      </a:r>
                    </a:p>
                  </a:txBody>
                  <a:tcPr marL="114300" marR="114300" marT="57150" marB="57150" anchor="ctr">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7F4F1"/>
                    </a:solidFill>
                  </a:tcPr>
                </a:tc>
                <a:tc>
                  <a:txBody>
                    <a:bodyPr/>
                    <a:lstStyle/>
                    <a:p>
                      <a:pPr lvl="0" algn="ctr">
                        <a:lnSpc>
                          <a:spcPts val="1650"/>
                        </a:lnSpc>
                        <a:buNone/>
                      </a:pPr>
                      <a:r>
                        <a:rPr lang="en-GB" sz="1000">
                          <a:solidFill>
                            <a:schemeClr val="tx1"/>
                          </a:solidFill>
                          <a:effectLst/>
                          <a:latin typeface="Arial"/>
                        </a:rPr>
                        <a:t>66,629</a:t>
                      </a:r>
                    </a:p>
                  </a:txBody>
                  <a:tcPr marL="114300" marR="114300" marT="57150" marB="57150" anchor="ctr">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7F4F1"/>
                    </a:solidFill>
                  </a:tcPr>
                </a:tc>
                <a:tc>
                  <a:txBody>
                    <a:bodyPr/>
                    <a:lstStyle/>
                    <a:p>
                      <a:pPr lvl="0" algn="ctr">
                        <a:lnSpc>
                          <a:spcPts val="1650"/>
                        </a:lnSpc>
                        <a:buNone/>
                      </a:pPr>
                      <a:r>
                        <a:rPr lang="en-GB" sz="1000">
                          <a:effectLst/>
                          <a:latin typeface="Arial"/>
                        </a:rPr>
                        <a:t>69,771 (this target represents a 10% increase on last year's subscriber total)</a:t>
                      </a:r>
                    </a:p>
                  </a:txBody>
                  <a:tcPr marL="114300" marR="114300" marT="57150" marB="57150" anchor="ctr">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7F4F1"/>
                    </a:solidFill>
                  </a:tcPr>
                </a:tc>
                <a:tc>
                  <a:txBody>
                    <a:bodyPr/>
                    <a:lstStyle/>
                    <a:p>
                      <a:pPr lvl="0" algn="ctr">
                        <a:lnSpc>
                          <a:spcPts val="1650"/>
                        </a:lnSpc>
                        <a:buNone/>
                      </a:pPr>
                      <a:r>
                        <a:rPr lang="en-GB" sz="1000" b="1">
                          <a:effectLst/>
                          <a:latin typeface="Arial"/>
                        </a:rPr>
                        <a:t>A</a:t>
                      </a:r>
                    </a:p>
                  </a:txBody>
                  <a:tcPr marL="114300" marR="114300" marT="57150" marB="57150" anchor="ctr">
                    <a:lnL w="15869">
                      <a:solidFill>
                        <a:srgbClr val="000000"/>
                      </a:solidFill>
                    </a:lnL>
                    <a:lnR w="15869">
                      <a:solidFill>
                        <a:srgbClr val="000000"/>
                      </a:solidFill>
                    </a:lnR>
                    <a:lnT w="15869">
                      <a:solidFill>
                        <a:srgbClr val="000000"/>
                      </a:solidFill>
                    </a:lnT>
                    <a:lnB w="15869"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8090703"/>
                  </a:ext>
                </a:extLst>
              </a:tr>
              <a:tr h="1001122">
                <a:tc>
                  <a:txBody>
                    <a:bodyPr/>
                    <a:lstStyle/>
                    <a:p>
                      <a:pPr lvl="0">
                        <a:lnSpc>
                          <a:spcPts val="1650"/>
                        </a:lnSpc>
                        <a:buNone/>
                      </a:pPr>
                      <a:r>
                        <a:rPr lang="en-GB" sz="1000" b="1">
                          <a:solidFill>
                            <a:srgbClr val="000000"/>
                          </a:solidFill>
                          <a:effectLst/>
                          <a:latin typeface="Arial"/>
                        </a:rPr>
                        <a:t>Social media followers – new WhatsApp channel</a:t>
                      </a:r>
                    </a:p>
                  </a:txBody>
                  <a:tcPr marL="114300" marR="114300" marT="57150" marB="57150" anchor="ctr">
                    <a:lnL w="15869">
                      <a:solidFill>
                        <a:srgbClr val="000000"/>
                      </a:solidFill>
                    </a:lnL>
                    <a:lnR w="15869">
                      <a:solidFill>
                        <a:srgbClr val="000000"/>
                      </a:solidFill>
                    </a:lnR>
                    <a:lnT w="15869">
                      <a:solidFill>
                        <a:srgbClr val="000000"/>
                      </a:solidFill>
                    </a:lnT>
                    <a:lnB w="15869">
                      <a:solidFill>
                        <a:srgbClr val="000000"/>
                      </a:solidFill>
                    </a:lnB>
                    <a:solidFill>
                      <a:srgbClr val="F7F4F1"/>
                    </a:solidFill>
                  </a:tcPr>
                </a:tc>
                <a:tc>
                  <a:txBody>
                    <a:bodyPr/>
                    <a:lstStyle/>
                    <a:p>
                      <a:pPr lvl="0" algn="ctr">
                        <a:lnSpc>
                          <a:spcPts val="1650"/>
                        </a:lnSpc>
                        <a:buNone/>
                      </a:pPr>
                      <a:endParaRPr lang="en-GB" sz="1000">
                        <a:solidFill>
                          <a:schemeClr val="tx1"/>
                        </a:solidFill>
                        <a:effectLst/>
                        <a:highlight>
                          <a:srgbClr val="FFFF00"/>
                        </a:highlight>
                        <a:latin typeface="Arial"/>
                      </a:endParaRPr>
                    </a:p>
                    <a:p>
                      <a:pPr lvl="0" algn="ctr">
                        <a:lnSpc>
                          <a:spcPts val="1650"/>
                        </a:lnSpc>
                        <a:buNone/>
                      </a:pPr>
                      <a:r>
                        <a:rPr lang="en-GB" sz="1000">
                          <a:solidFill>
                            <a:schemeClr val="tx1"/>
                          </a:solidFill>
                          <a:effectLst/>
                          <a:latin typeface="Arial"/>
                        </a:rPr>
                        <a:t>8,860 (launched 22/07)</a:t>
                      </a:r>
                    </a:p>
                    <a:p>
                      <a:pPr lvl="0" algn="ctr">
                        <a:lnSpc>
                          <a:spcPts val="1650"/>
                        </a:lnSpc>
                        <a:buNone/>
                      </a:pPr>
                      <a:endParaRPr lang="en-GB" sz="1000">
                        <a:solidFill>
                          <a:schemeClr val="tx1"/>
                        </a:solidFill>
                        <a:effectLst/>
                        <a:highlight>
                          <a:srgbClr val="FFFF00"/>
                        </a:highlight>
                        <a:latin typeface="Arial"/>
                      </a:endParaRPr>
                    </a:p>
                  </a:txBody>
                  <a:tcPr marL="114300" marR="114300" marT="57150" marB="57150" anchor="ctr">
                    <a:lnL w="15869">
                      <a:solidFill>
                        <a:srgbClr val="000000"/>
                      </a:solidFill>
                    </a:lnL>
                    <a:lnR w="15869">
                      <a:solidFill>
                        <a:srgbClr val="000000"/>
                      </a:solidFill>
                    </a:lnR>
                    <a:lnT w="15869">
                      <a:solidFill>
                        <a:srgbClr val="000000"/>
                      </a:solidFill>
                    </a:lnT>
                    <a:lnB w="15869">
                      <a:solidFill>
                        <a:srgbClr val="000000"/>
                      </a:solidFill>
                    </a:lnB>
                    <a:solidFill>
                      <a:srgbClr val="F7F4F1"/>
                    </a:solidFill>
                  </a:tcPr>
                </a:tc>
                <a:tc>
                  <a:txBody>
                    <a:bodyPr/>
                    <a:lstStyle/>
                    <a:p>
                      <a:pPr lvl="0" algn="ctr">
                        <a:lnSpc>
                          <a:spcPts val="1650"/>
                        </a:lnSpc>
                        <a:buNone/>
                      </a:pPr>
                      <a:r>
                        <a:rPr lang="en-GB" sz="1000">
                          <a:effectLst/>
                          <a:latin typeface="Arial"/>
                        </a:rPr>
                        <a:t>5k followers on </a:t>
                      </a:r>
                      <a:r>
                        <a:rPr lang="en-GB" sz="1000" err="1">
                          <a:effectLst/>
                          <a:latin typeface="Arial"/>
                        </a:rPr>
                        <a:t>Whatsapp</a:t>
                      </a:r>
                      <a:r>
                        <a:rPr lang="en-GB" sz="1000">
                          <a:effectLst/>
                          <a:latin typeface="Arial"/>
                        </a:rPr>
                        <a:t> since 22 July surpassing our KPI of 2k after 6 months </a:t>
                      </a:r>
                    </a:p>
                  </a:txBody>
                  <a:tcPr marL="114300" marR="114300" marT="57150" marB="57150" anchor="ctr">
                    <a:lnL w="15869">
                      <a:solidFill>
                        <a:srgbClr val="000000"/>
                      </a:solidFill>
                    </a:lnL>
                    <a:lnR w="15869">
                      <a:solidFill>
                        <a:srgbClr val="000000"/>
                      </a:solidFill>
                    </a:lnR>
                    <a:lnT w="15869">
                      <a:solidFill>
                        <a:srgbClr val="000000"/>
                      </a:solidFill>
                    </a:lnT>
                    <a:lnB w="15869">
                      <a:solidFill>
                        <a:srgbClr val="000000"/>
                      </a:solidFill>
                    </a:lnB>
                    <a:solidFill>
                      <a:srgbClr val="F7F4F1"/>
                    </a:solidFill>
                  </a:tcPr>
                </a:tc>
                <a:tc>
                  <a:txBody>
                    <a:bodyPr/>
                    <a:lstStyle/>
                    <a:p>
                      <a:pPr lvl="0" algn="ctr">
                        <a:lnSpc>
                          <a:spcPts val="1650"/>
                        </a:lnSpc>
                        <a:buNone/>
                      </a:pPr>
                      <a:r>
                        <a:rPr lang="en-GB" sz="1000" b="1">
                          <a:effectLst/>
                          <a:latin typeface="Arial"/>
                        </a:rPr>
                        <a:t>G</a:t>
                      </a:r>
                    </a:p>
                  </a:txBody>
                  <a:tcPr marL="114300" marR="114300" marT="57150" marB="57150" anchor="ctr">
                    <a:lnL w="15869">
                      <a:solidFill>
                        <a:srgbClr val="000000"/>
                      </a:solidFill>
                    </a:lnL>
                    <a:lnR w="15869">
                      <a:solidFill>
                        <a:srgbClr val="000000"/>
                      </a:solidFill>
                    </a:lnR>
                    <a:lnT w="15869">
                      <a:solidFill>
                        <a:srgbClr val="000000"/>
                      </a:solidFill>
                    </a:lnT>
                    <a:lnB w="15869">
                      <a:solidFill>
                        <a:srgbClr val="000000"/>
                      </a:solidFill>
                    </a:lnB>
                    <a:solidFill>
                      <a:srgbClr val="00B050"/>
                    </a:solidFill>
                  </a:tcPr>
                </a:tc>
                <a:extLst>
                  <a:ext uri="{0D108BD9-81ED-4DB2-BD59-A6C34878D82A}">
                    <a16:rowId xmlns:a16="http://schemas.microsoft.com/office/drawing/2014/main" val="513730158"/>
                  </a:ext>
                </a:extLst>
              </a:tr>
            </a:tbl>
          </a:graphicData>
        </a:graphic>
      </p:graphicFrame>
      <p:sp>
        <p:nvSpPr>
          <p:cNvPr id="12" name="TextBox 11">
            <a:extLst>
              <a:ext uri="{FF2B5EF4-FFF2-40B4-BE49-F238E27FC236}">
                <a16:creationId xmlns:a16="http://schemas.microsoft.com/office/drawing/2014/main" id="{738D17E2-B53B-F3B4-AE7B-5080B65E54E4}"/>
              </a:ext>
            </a:extLst>
          </p:cNvPr>
          <p:cNvSpPr txBox="1"/>
          <p:nvPr/>
        </p:nvSpPr>
        <p:spPr>
          <a:xfrm>
            <a:off x="8398744" y="6198634"/>
            <a:ext cx="3484535"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Tree>
    <p:extLst>
      <p:ext uri="{BB962C8B-B14F-4D97-AF65-F5344CB8AC3E}">
        <p14:creationId xmlns:p14="http://schemas.microsoft.com/office/powerpoint/2010/main" val="304909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B923-4804-DB3E-7A9F-5D0A6D84DBB4}"/>
              </a:ext>
            </a:extLst>
          </p:cNvPr>
          <p:cNvSpPr>
            <a:spLocks noGrp="1"/>
          </p:cNvSpPr>
          <p:nvPr>
            <p:ph type="ctrTitle"/>
          </p:nvPr>
        </p:nvSpPr>
        <p:spPr>
          <a:xfrm>
            <a:off x="204160" y="-8184"/>
            <a:ext cx="11162556" cy="595144"/>
          </a:xfrm>
        </p:spPr>
        <p:txBody>
          <a:bodyPr>
            <a:normAutofit/>
          </a:bodyPr>
          <a:lstStyle/>
          <a:p>
            <a:r>
              <a:rPr lang="en-GB" sz="2500">
                <a:latin typeface="Arial"/>
                <a:cs typeface="Arial"/>
              </a:rPr>
              <a:t>Financial performance as at 31 March 2025</a:t>
            </a:r>
            <a:endParaRPr lang="en-GB" sz="1600" b="0" u="sng">
              <a:latin typeface="Arial"/>
              <a:cs typeface="Arial"/>
            </a:endParaRPr>
          </a:p>
        </p:txBody>
      </p:sp>
      <p:graphicFrame>
        <p:nvGraphicFramePr>
          <p:cNvPr id="3" name="Table 2">
            <a:extLst>
              <a:ext uri="{FF2B5EF4-FFF2-40B4-BE49-F238E27FC236}">
                <a16:creationId xmlns:a16="http://schemas.microsoft.com/office/drawing/2014/main" id="{97C72D66-9876-3318-52C3-7E0C488C35AC}"/>
              </a:ext>
            </a:extLst>
          </p:cNvPr>
          <p:cNvGraphicFramePr>
            <a:graphicFrameLocks noGrp="1"/>
          </p:cNvGraphicFramePr>
          <p:nvPr>
            <p:extLst>
              <p:ext uri="{D42A27DB-BD31-4B8C-83A1-F6EECF244321}">
                <p14:modId xmlns:p14="http://schemas.microsoft.com/office/powerpoint/2010/main" val="533993533"/>
              </p:ext>
            </p:extLst>
          </p:nvPr>
        </p:nvGraphicFramePr>
        <p:xfrm>
          <a:off x="166907" y="506968"/>
          <a:ext cx="11858185" cy="1526190"/>
        </p:xfrm>
        <a:graphic>
          <a:graphicData uri="http://schemas.openxmlformats.org/drawingml/2006/table">
            <a:tbl>
              <a:tblPr firstRow="1" bandRow="1">
                <a:tableStyleId>{5C22544A-7EE6-4342-B048-85BDC9FD1C3A}</a:tableStyleId>
              </a:tblPr>
              <a:tblGrid>
                <a:gridCol w="2220858">
                  <a:extLst>
                    <a:ext uri="{9D8B030D-6E8A-4147-A177-3AD203B41FA5}">
                      <a16:colId xmlns:a16="http://schemas.microsoft.com/office/drawing/2014/main" val="805087633"/>
                    </a:ext>
                  </a:extLst>
                </a:gridCol>
                <a:gridCol w="1015705">
                  <a:extLst>
                    <a:ext uri="{9D8B030D-6E8A-4147-A177-3AD203B41FA5}">
                      <a16:colId xmlns:a16="http://schemas.microsoft.com/office/drawing/2014/main" val="4171838540"/>
                    </a:ext>
                  </a:extLst>
                </a:gridCol>
                <a:gridCol w="1015705">
                  <a:extLst>
                    <a:ext uri="{9D8B030D-6E8A-4147-A177-3AD203B41FA5}">
                      <a16:colId xmlns:a16="http://schemas.microsoft.com/office/drawing/2014/main" val="2464963364"/>
                    </a:ext>
                  </a:extLst>
                </a:gridCol>
                <a:gridCol w="1015705">
                  <a:extLst>
                    <a:ext uri="{9D8B030D-6E8A-4147-A177-3AD203B41FA5}">
                      <a16:colId xmlns:a16="http://schemas.microsoft.com/office/drawing/2014/main" val="1725883069"/>
                    </a:ext>
                  </a:extLst>
                </a:gridCol>
                <a:gridCol w="6590212">
                  <a:extLst>
                    <a:ext uri="{9D8B030D-6E8A-4147-A177-3AD203B41FA5}">
                      <a16:colId xmlns:a16="http://schemas.microsoft.com/office/drawing/2014/main" val="2440702017"/>
                    </a:ext>
                  </a:extLst>
                </a:gridCol>
              </a:tblGrid>
              <a:tr h="0">
                <a:tc>
                  <a:txBody>
                    <a:bodyPr/>
                    <a:lstStyle/>
                    <a:p>
                      <a:pPr algn="l" rtl="0" fontAlgn="base">
                        <a:lnSpc>
                          <a:spcPts val="900"/>
                        </a:lnSpc>
                      </a:pPr>
                      <a:r>
                        <a:rPr lang="en-GB" sz="1000" b="1" i="0" u="none" strike="noStrike">
                          <a:solidFill>
                            <a:srgbClr val="FFFFFF"/>
                          </a:solidFill>
                          <a:effectLst/>
                          <a:latin typeface="Arial" panose="020B0604020202020204" pitchFamily="34" charset="0"/>
                          <a:cs typeface="Arial" panose="020B0604020202020204" pitchFamily="34" charset="0"/>
                        </a:rPr>
                        <a:t>Spend category</a:t>
                      </a:r>
                      <a:r>
                        <a:rPr lang="en-GB" sz="1000" b="1" i="0">
                          <a:solidFill>
                            <a:srgbClr val="FFFFFF"/>
                          </a:solidFill>
                          <a:effectLst/>
                          <a:latin typeface="Arial" panose="020B0604020202020204" pitchFamily="34" charset="0"/>
                          <a:cs typeface="Arial" panose="020B0604020202020204" pitchFamily="34" charset="0"/>
                        </a:rPr>
                        <a:t>​</a:t>
                      </a:r>
                    </a:p>
                  </a:txBody>
                  <a:tcPr marL="36000" marR="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pPr marL="0" algn="ctr" defTabSz="914400" rtl="0" eaLnBrk="1" fontAlgn="b" latinLnBrk="0" hangingPunct="1">
                        <a:lnSpc>
                          <a:spcPts val="900"/>
                        </a:lnSpc>
                      </a:pPr>
                      <a:r>
                        <a:rPr lang="en-GB" sz="1000" b="1" i="0" u="none" strike="noStrike" kern="1200">
                          <a:solidFill>
                            <a:schemeClr val="bg1"/>
                          </a:solidFill>
                          <a:effectLst/>
                          <a:latin typeface="Arial" panose="020B0604020202020204" pitchFamily="34" charset="0"/>
                          <a:ea typeface="+mn-ea"/>
                          <a:cs typeface="Arial" panose="020B0604020202020204" pitchFamily="34" charset="0"/>
                        </a:rPr>
                        <a:t>Annual budget £000​</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pPr marL="0" algn="ctr" defTabSz="914400" rtl="0" eaLnBrk="1" fontAlgn="b" latinLnBrk="0" hangingPunct="1">
                        <a:lnSpc>
                          <a:spcPts val="900"/>
                        </a:lnSpc>
                      </a:pPr>
                      <a:r>
                        <a:rPr lang="en-GB" sz="1000" b="1" i="0" u="none" strike="noStrike" kern="1200">
                          <a:solidFill>
                            <a:schemeClr val="bg1"/>
                          </a:solidFill>
                          <a:effectLst/>
                          <a:latin typeface="Arial" panose="020B0604020202020204" pitchFamily="34" charset="0"/>
                          <a:ea typeface="+mn-ea"/>
                          <a:cs typeface="Arial" panose="020B0604020202020204" pitchFamily="34" charset="0"/>
                        </a:rPr>
                        <a:t>Outturn</a:t>
                      </a:r>
                    </a:p>
                    <a:p>
                      <a:pPr marL="0" algn="ctr" defTabSz="914400" rtl="0" eaLnBrk="1" fontAlgn="b" latinLnBrk="0" hangingPunct="1">
                        <a:lnSpc>
                          <a:spcPts val="900"/>
                        </a:lnSpc>
                      </a:pPr>
                      <a:r>
                        <a:rPr lang="en-GB" sz="1000" b="1" i="0" u="none" strike="noStrike" kern="1200">
                          <a:solidFill>
                            <a:schemeClr val="bg1"/>
                          </a:solidFill>
                          <a:effectLst/>
                          <a:latin typeface="Arial" panose="020B0604020202020204" pitchFamily="34" charset="0"/>
                          <a:ea typeface="+mn-ea"/>
                          <a:cs typeface="Arial" panose="020B0604020202020204" pitchFamily="34" charset="0"/>
                        </a:rPr>
                        <a:t> £000​</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pPr marL="0" algn="ctr" defTabSz="914400" rtl="0" eaLnBrk="1" fontAlgn="b" latinLnBrk="0" hangingPunct="1">
                        <a:lnSpc>
                          <a:spcPts val="900"/>
                        </a:lnSpc>
                      </a:pPr>
                      <a:r>
                        <a:rPr lang="en-GB" sz="1000" b="1" i="0" u="none" strike="noStrike" kern="1200">
                          <a:solidFill>
                            <a:schemeClr val="bg1"/>
                          </a:solidFill>
                          <a:effectLst/>
                          <a:latin typeface="Arial" panose="020B0604020202020204" pitchFamily="34" charset="0"/>
                          <a:ea typeface="+mn-ea"/>
                          <a:cs typeface="Arial" panose="020B0604020202020204" pitchFamily="34" charset="0"/>
                        </a:rPr>
                        <a:t>Outturn variance </a:t>
                      </a:r>
                    </a:p>
                    <a:p>
                      <a:pPr marL="0" algn="ctr" defTabSz="914400" rtl="0" eaLnBrk="1" fontAlgn="b" latinLnBrk="0" hangingPunct="1">
                        <a:lnSpc>
                          <a:spcPts val="900"/>
                        </a:lnSpc>
                      </a:pPr>
                      <a:r>
                        <a:rPr lang="en-GB" sz="1000" b="1" i="0" u="none" strike="noStrike" kern="1200">
                          <a:solidFill>
                            <a:schemeClr val="bg1"/>
                          </a:solidFill>
                          <a:effectLst/>
                          <a:latin typeface="Arial" panose="020B0604020202020204" pitchFamily="34" charset="0"/>
                          <a:ea typeface="+mn-ea"/>
                          <a:cs typeface="Arial" panose="020B0604020202020204" pitchFamily="34" charset="0"/>
                        </a:rPr>
                        <a:t>£000​</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pPr algn="l" rtl="0" fontAlgn="base">
                        <a:lnSpc>
                          <a:spcPts val="900"/>
                        </a:lnSpc>
                      </a:pPr>
                      <a:r>
                        <a:rPr lang="en-GB" sz="1000" b="1" i="0">
                          <a:solidFill>
                            <a:srgbClr val="FFFFFF"/>
                          </a:solidFill>
                          <a:effectLst/>
                          <a:latin typeface="Arial" panose="020B0604020202020204" pitchFamily="34" charset="0"/>
                          <a:cs typeface="Arial" panose="020B0604020202020204" pitchFamily="34" charset="0"/>
                        </a:rPr>
                        <a:t>Commentary​</a:t>
                      </a:r>
                    </a:p>
                  </a:txBody>
                  <a:tcPr marL="36000" marR="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extLst>
                  <a:ext uri="{0D108BD9-81ED-4DB2-BD59-A6C34878D82A}">
                    <a16:rowId xmlns:a16="http://schemas.microsoft.com/office/drawing/2014/main" val="3685648595"/>
                  </a:ext>
                </a:extLst>
              </a:tr>
              <a:tr h="249335">
                <a:tc>
                  <a:txBody>
                    <a:bodyPr/>
                    <a:lstStyle/>
                    <a:p>
                      <a:pPr algn="l" rtl="0" fontAlgn="base">
                        <a:lnSpc>
                          <a:spcPts val="900"/>
                        </a:lnSpc>
                      </a:pPr>
                      <a:r>
                        <a:rPr lang="en-GB" sz="1000" b="0" i="0" u="none" strike="noStrike">
                          <a:solidFill>
                            <a:srgbClr val="000000"/>
                          </a:solidFill>
                          <a:effectLst/>
                          <a:latin typeface="Arial" panose="020B0604020202020204" pitchFamily="34" charset="0"/>
                          <a:cs typeface="Arial" panose="020B0604020202020204" pitchFamily="34" charset="0"/>
                        </a:rPr>
                        <a:t>Pay</a:t>
                      </a:r>
                      <a:r>
                        <a:rPr lang="en-GB" sz="1000" b="0" i="0">
                          <a:solidFill>
                            <a:srgbClr val="000000"/>
                          </a:solidFill>
                          <a:effectLst/>
                          <a:latin typeface="Arial" panose="020B0604020202020204" pitchFamily="34" charset="0"/>
                          <a:cs typeface="Arial" panose="020B0604020202020204" pitchFamily="34" charset="0"/>
                        </a:rPr>
                        <a:t>​</a:t>
                      </a:r>
                    </a:p>
                  </a:txBody>
                  <a:tcPr marL="36000" marR="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61,875 </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60,669 </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(1,206)</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ts val="900"/>
                        </a:lnSpc>
                      </a:pPr>
                      <a:r>
                        <a:rPr lang="en-GB" sz="1000" b="0" i="0">
                          <a:solidFill>
                            <a:srgbClr val="000000"/>
                          </a:solidFill>
                          <a:effectLst/>
                          <a:latin typeface="Arial" panose="020B0604020202020204" pitchFamily="34" charset="0"/>
                          <a:cs typeface="Arial" panose="020B0604020202020204" pitchFamily="34" charset="0"/>
                        </a:rPr>
                        <a:t>Pay underspend (1.9% against budget) driven by vacancies.​</a:t>
                      </a:r>
                    </a:p>
                  </a:txBody>
                  <a:tcPr marL="36000" marR="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148186"/>
                  </a:ext>
                </a:extLst>
              </a:tr>
              <a:tr h="249335">
                <a:tc>
                  <a:txBody>
                    <a:bodyPr/>
                    <a:lstStyle/>
                    <a:p>
                      <a:pPr algn="l" rtl="0" fontAlgn="base">
                        <a:lnSpc>
                          <a:spcPts val="900"/>
                        </a:lnSpc>
                      </a:pPr>
                      <a:r>
                        <a:rPr lang="en-GB" sz="1000" b="0" i="0" u="none" strike="noStrike">
                          <a:solidFill>
                            <a:srgbClr val="000000"/>
                          </a:solidFill>
                          <a:effectLst/>
                          <a:latin typeface="Arial" panose="020B0604020202020204" pitchFamily="34" charset="0"/>
                          <a:cs typeface="Arial" panose="020B0604020202020204" pitchFamily="34" charset="0"/>
                        </a:rPr>
                        <a:t>Non-pay</a:t>
                      </a:r>
                      <a:r>
                        <a:rPr lang="en-GB" sz="1000" b="0" i="0">
                          <a:solidFill>
                            <a:srgbClr val="000000"/>
                          </a:solidFill>
                          <a:effectLst/>
                          <a:latin typeface="Arial" panose="020B0604020202020204" pitchFamily="34" charset="0"/>
                          <a:cs typeface="Arial" panose="020B0604020202020204" pitchFamily="34" charset="0"/>
                        </a:rPr>
                        <a:t>​</a:t>
                      </a:r>
                    </a:p>
                  </a:txBody>
                  <a:tcPr marL="36000" marR="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25,046 </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24,843 </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(203)</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ts val="900"/>
                        </a:lnSpc>
                      </a:pPr>
                      <a:r>
                        <a:rPr lang="en-GB" sz="1000" b="0" i="0">
                          <a:solidFill>
                            <a:srgbClr val="000000"/>
                          </a:solidFill>
                          <a:effectLst/>
                          <a:latin typeface="Arial" panose="020B0604020202020204" pitchFamily="34" charset="0"/>
                          <a:cs typeface="Arial" panose="020B0604020202020204" pitchFamily="34" charset="0"/>
                        </a:rPr>
                        <a:t>Underspend on the Improving Timeliness programme, partially offset by Manchester office costs (City Tower and 3PP).</a:t>
                      </a:r>
                    </a:p>
                  </a:txBody>
                  <a:tcPr marL="36000" marR="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2026222"/>
                  </a:ext>
                </a:extLst>
              </a:tr>
              <a:tr h="272822">
                <a:tc>
                  <a:txBody>
                    <a:bodyPr/>
                    <a:lstStyle/>
                    <a:p>
                      <a:pPr marL="0" indent="0" algn="l" defTabSz="914400" rtl="0" eaLnBrk="1" fontAlgn="base" latinLnBrk="0" hangingPunct="1">
                        <a:lnSpc>
                          <a:spcPts val="900"/>
                        </a:lnSpc>
                        <a:buFont typeface="Arial" panose="020B0604020202020204" pitchFamily="34" charset="0"/>
                        <a:buNone/>
                      </a:pPr>
                      <a:r>
                        <a:rPr lang="en-GB" sz="1000" b="0" i="0" u="none" strike="noStrike" kern="1200">
                          <a:solidFill>
                            <a:schemeClr val="tx1"/>
                          </a:solidFill>
                          <a:effectLst/>
                          <a:latin typeface="Arial" panose="020B0604020202020204" pitchFamily="34" charset="0"/>
                          <a:ea typeface="+mn-ea"/>
                          <a:cs typeface="Arial" panose="020B0604020202020204" pitchFamily="34" charset="0"/>
                        </a:rPr>
                        <a:t>Income</a:t>
                      </a:r>
                    </a:p>
                  </a:txBody>
                  <a:tcPr marL="36000" marR="360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000" b="0" i="0" u="none" strike="noStrike">
                          <a:solidFill>
                            <a:schemeClr val="tx1"/>
                          </a:solidFill>
                          <a:effectLst/>
                          <a:latin typeface="Arial" panose="020B0604020202020204" pitchFamily="34" charset="0"/>
                          <a:cs typeface="Arial" panose="020B0604020202020204" pitchFamily="34" charset="0"/>
                        </a:rPr>
                        <a:t>(27,040)</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000" b="0" i="0" u="none" strike="noStrike">
                          <a:solidFill>
                            <a:schemeClr val="tx1"/>
                          </a:solidFill>
                          <a:effectLst/>
                          <a:latin typeface="Arial" panose="020B0604020202020204" pitchFamily="34" charset="0"/>
                          <a:cs typeface="Arial" panose="020B0604020202020204" pitchFamily="34" charset="0"/>
                        </a:rPr>
                        <a:t>(27,984) </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fontAlgn="ctr">
                        <a:buFontTx/>
                        <a:buNone/>
                      </a:pPr>
                      <a:r>
                        <a:rPr lang="en-GB" sz="1000" b="0" i="0" u="none" strike="noStrike">
                          <a:solidFill>
                            <a:schemeClr val="tx1"/>
                          </a:solidFill>
                          <a:effectLst/>
                          <a:latin typeface="Arial" panose="020B0604020202020204" pitchFamily="34" charset="0"/>
                          <a:cs typeface="Arial" panose="020B0604020202020204" pitchFamily="34" charset="0"/>
                        </a:rPr>
                        <a:t>(944)</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ts val="900"/>
                        </a:lnSpc>
                        <a:spcBef>
                          <a:spcPts val="0"/>
                        </a:spcBef>
                        <a:spcAft>
                          <a:spcPts val="0"/>
                        </a:spcAft>
                        <a:buClrTx/>
                        <a:buSzTx/>
                        <a:buFontTx/>
                        <a:buNone/>
                        <a:tabLst/>
                        <a:defRPr/>
                      </a:pPr>
                      <a:r>
                        <a:rPr lang="en-GB" sz="1000" b="0" i="0">
                          <a:solidFill>
                            <a:srgbClr val="000000"/>
                          </a:solidFill>
                          <a:effectLst/>
                          <a:latin typeface="Arial" panose="020B0604020202020204" pitchFamily="34" charset="0"/>
                          <a:cs typeface="Arial" panose="020B0604020202020204" pitchFamily="34" charset="0"/>
                        </a:rPr>
                        <a:t>TA-HST cost recovery above plan. Partially offset by NICE Advice deficit of £0.55m.</a:t>
                      </a:r>
                    </a:p>
                  </a:txBody>
                  <a:tcPr marL="36000" marR="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275412"/>
                  </a:ext>
                </a:extLst>
              </a:tr>
              <a:tr h="249335">
                <a:tc>
                  <a:txBody>
                    <a:bodyPr/>
                    <a:lstStyle/>
                    <a:p>
                      <a:pPr algn="l" rtl="0" fontAlgn="base">
                        <a:lnSpc>
                          <a:spcPts val="900"/>
                        </a:lnSpc>
                      </a:pPr>
                      <a:r>
                        <a:rPr lang="en-GB" sz="1000" b="1" i="0" u="none" strike="noStrike">
                          <a:solidFill>
                            <a:schemeClr val="bg1"/>
                          </a:solidFill>
                          <a:effectLst/>
                          <a:latin typeface="Arial" panose="020B0604020202020204" pitchFamily="34" charset="0"/>
                          <a:cs typeface="Arial" panose="020B0604020202020204" pitchFamily="34" charset="0"/>
                        </a:rPr>
                        <a:t>Total*</a:t>
                      </a:r>
                    </a:p>
                  </a:txBody>
                  <a:tcPr marL="36000" marR="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pPr algn="r" fontAlgn="b"/>
                      <a:r>
                        <a:rPr lang="en-GB" sz="1000" b="1" i="0" u="none" strike="noStrike">
                          <a:solidFill>
                            <a:schemeClr val="bg1"/>
                          </a:solidFill>
                          <a:effectLst/>
                          <a:latin typeface="Arial" panose="020B0604020202020204" pitchFamily="34" charset="0"/>
                          <a:cs typeface="Arial" panose="020B0604020202020204" pitchFamily="34" charset="0"/>
                        </a:rPr>
                        <a:t>59,881 </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pPr algn="r" fontAlgn="b"/>
                      <a:r>
                        <a:rPr lang="en-GB" sz="1000" b="1" i="0" u="none" strike="noStrike">
                          <a:solidFill>
                            <a:schemeClr val="bg1"/>
                          </a:solidFill>
                          <a:effectLst/>
                          <a:latin typeface="Arial" panose="020B0604020202020204" pitchFamily="34" charset="0"/>
                          <a:cs typeface="Arial" panose="020B0604020202020204" pitchFamily="34" charset="0"/>
                        </a:rPr>
                        <a:t>57,528 </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pPr algn="r" fontAlgn="b"/>
                      <a:r>
                        <a:rPr lang="en-GB" sz="1000" b="1" i="0" u="none" strike="noStrike">
                          <a:solidFill>
                            <a:schemeClr val="bg1"/>
                          </a:solidFill>
                          <a:effectLst/>
                          <a:latin typeface="Arial" panose="020B0604020202020204" pitchFamily="34" charset="0"/>
                          <a:cs typeface="Arial" panose="020B0604020202020204" pitchFamily="34" charset="0"/>
                        </a:rPr>
                        <a:t>(2,353)</a:t>
                      </a:r>
                    </a:p>
                  </a:txBody>
                  <a:tcPr marL="9525" marR="36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tc>
                  <a:txBody>
                    <a:bodyPr/>
                    <a:lstStyle/>
                    <a:p>
                      <a:pPr algn="l" rtl="0" fontAlgn="auto">
                        <a:lnSpc>
                          <a:spcPts val="900"/>
                        </a:lnSpc>
                      </a:pPr>
                      <a:endParaRPr lang="en-GB" sz="1000" b="1" i="0">
                        <a:solidFill>
                          <a:schemeClr val="bg1"/>
                        </a:solidFill>
                        <a:effectLst/>
                        <a:latin typeface="Arial" panose="020B0604020202020204" pitchFamily="34" charset="0"/>
                        <a:cs typeface="Arial" panose="020B0604020202020204" pitchFamily="34" charset="0"/>
                      </a:endParaRPr>
                    </a:p>
                  </a:txBody>
                  <a:tcPr marL="36000" marR="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28096"/>
                    </a:solidFill>
                  </a:tcPr>
                </a:tc>
                <a:extLst>
                  <a:ext uri="{0D108BD9-81ED-4DB2-BD59-A6C34878D82A}">
                    <a16:rowId xmlns:a16="http://schemas.microsoft.com/office/drawing/2014/main" val="901717691"/>
                  </a:ext>
                </a:extLst>
              </a:tr>
            </a:tbl>
          </a:graphicData>
        </a:graphic>
      </p:graphicFrame>
      <p:sp>
        <p:nvSpPr>
          <p:cNvPr id="10" name="Text Placeholder 2">
            <a:extLst>
              <a:ext uri="{FF2B5EF4-FFF2-40B4-BE49-F238E27FC236}">
                <a16:creationId xmlns:a16="http://schemas.microsoft.com/office/drawing/2014/main" id="{C6214861-E30E-54DE-CBB1-BAC4191DCEFB}"/>
              </a:ext>
            </a:extLst>
          </p:cNvPr>
          <p:cNvSpPr>
            <a:spLocks noGrp="1"/>
          </p:cNvSpPr>
          <p:nvPr>
            <p:ph type="body" sz="quarter" idx="12"/>
          </p:nvPr>
        </p:nvSpPr>
        <p:spPr>
          <a:xfrm>
            <a:off x="157111" y="2144009"/>
            <a:ext cx="5818176" cy="3783924"/>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fontAlgn="base">
              <a:lnSpc>
                <a:spcPts val="1425"/>
              </a:lnSpc>
            </a:pPr>
            <a:r>
              <a:rPr lang="en-GB" sz="1200" b="1">
                <a:solidFill>
                  <a:srgbClr val="000000"/>
                </a:solidFill>
                <a:latin typeface="Arial"/>
                <a:ea typeface="Inter"/>
                <a:cs typeface="Arial"/>
              </a:rPr>
              <a:t>Year-end position 2024/25</a:t>
            </a:r>
          </a:p>
          <a:p>
            <a:pPr algn="l" rtl="0" fontAlgn="base">
              <a:lnSpc>
                <a:spcPts val="1425"/>
              </a:lnSpc>
            </a:pPr>
            <a:r>
              <a:rPr lang="en-GB" sz="1000">
                <a:solidFill>
                  <a:srgbClr val="000000"/>
                </a:solidFill>
                <a:latin typeface="Arial"/>
                <a:ea typeface="Inter"/>
                <a:cs typeface="Arial"/>
              </a:rPr>
              <a:t>NICE ended the 2024/25 financial year with an underspend of £2.35m (3.9%). As shown in the table above, the main drivers were underspends on pay and the strong income performance of the TA-HST programme. Further underspends were mitigated by not drawing down the final Office for Life Sciences budget transfer (£1.1m).</a:t>
            </a:r>
          </a:p>
          <a:p>
            <a:pPr algn="l" rtl="0" fontAlgn="base">
              <a:lnSpc>
                <a:spcPts val="1425"/>
              </a:lnSpc>
            </a:pPr>
            <a:r>
              <a:rPr lang="en-GB" sz="1200" b="1" i="0" u="none" strike="noStrike">
                <a:solidFill>
                  <a:srgbClr val="000000"/>
                </a:solidFill>
                <a:effectLst/>
                <a:latin typeface="Arial"/>
                <a:ea typeface="Inter"/>
                <a:cs typeface="Arial"/>
              </a:rPr>
              <a:t>Update since last Board meeting</a:t>
            </a:r>
          </a:p>
          <a:p>
            <a:pPr fontAlgn="base">
              <a:lnSpc>
                <a:spcPts val="1425"/>
              </a:lnSpc>
            </a:pPr>
            <a:r>
              <a:rPr lang="en-GB" sz="1000" i="0">
                <a:solidFill>
                  <a:srgbClr val="000000"/>
                </a:solidFill>
                <a:effectLst/>
                <a:latin typeface="Arial"/>
                <a:ea typeface="Inter"/>
                <a:cs typeface="Arial"/>
              </a:rPr>
              <a:t>At </a:t>
            </a:r>
            <a:r>
              <a:rPr lang="en-GB" sz="1000">
                <a:solidFill>
                  <a:srgbClr val="000000"/>
                </a:solidFill>
                <a:latin typeface="Arial"/>
                <a:ea typeface="Inter"/>
                <a:cs typeface="Arial"/>
              </a:rPr>
              <a:t>March</a:t>
            </a:r>
            <a:r>
              <a:rPr lang="en-GB" sz="1000" i="0">
                <a:solidFill>
                  <a:srgbClr val="000000"/>
                </a:solidFill>
                <a:effectLst/>
                <a:latin typeface="Arial"/>
                <a:ea typeface="Inter"/>
                <a:cs typeface="Arial"/>
              </a:rPr>
              <a:t>’s board meeting</a:t>
            </a:r>
            <a:r>
              <a:rPr lang="en-GB" sz="1000">
                <a:solidFill>
                  <a:srgbClr val="000000"/>
                </a:solidFill>
                <a:latin typeface="Arial"/>
                <a:ea typeface="Inter"/>
                <a:cs typeface="Arial"/>
              </a:rPr>
              <a:t>, the financial position was reported as at the end of January 2025. Since then, the forecast underspend has increased from £1.8m to £2.4m (£0.6m increase), </a:t>
            </a:r>
            <a:r>
              <a:rPr lang="en-US" sz="1000">
                <a:solidFill>
                  <a:srgbClr val="000000"/>
                </a:solidFill>
                <a:latin typeface="Arial"/>
                <a:ea typeface="Inter"/>
                <a:cs typeface="Arial"/>
              </a:rPr>
              <a:t>largely driven by </a:t>
            </a:r>
            <a:r>
              <a:rPr lang="en-GB" sz="1000">
                <a:solidFill>
                  <a:srgbClr val="000000"/>
                </a:solidFill>
                <a:latin typeface="Arial"/>
                <a:ea typeface="Inter"/>
                <a:cs typeface="Arial"/>
              </a:rPr>
              <a:t>uncertainty relating to the timing and level of some costs</a:t>
            </a:r>
            <a:r>
              <a:rPr lang="en-GB" sz="1000" i="0">
                <a:solidFill>
                  <a:srgbClr val="000000"/>
                </a:solidFill>
                <a:effectLst/>
                <a:latin typeface="Arial"/>
                <a:ea typeface="Inter"/>
                <a:cs typeface="Arial"/>
              </a:rPr>
              <a:t> </a:t>
            </a:r>
            <a:r>
              <a:rPr lang="en-GB" sz="1000">
                <a:solidFill>
                  <a:srgbClr val="000000"/>
                </a:solidFill>
                <a:latin typeface="Arial"/>
                <a:ea typeface="Inter"/>
                <a:cs typeface="Arial"/>
              </a:rPr>
              <a:t>of the office move </a:t>
            </a:r>
            <a:r>
              <a:rPr lang="en-GB" sz="1000" i="0">
                <a:solidFill>
                  <a:srgbClr val="000000"/>
                </a:solidFill>
                <a:effectLst/>
                <a:latin typeface="Arial"/>
                <a:ea typeface="Inter"/>
                <a:cs typeface="Arial"/>
              </a:rPr>
              <a:t>(-£0.6m).</a:t>
            </a:r>
            <a:endParaRPr lang="en-GB" sz="1000">
              <a:solidFill>
                <a:srgbClr val="000000"/>
              </a:solidFill>
              <a:latin typeface="Arial"/>
              <a:ea typeface="Inter"/>
              <a:cs typeface="Arial"/>
            </a:endParaRPr>
          </a:p>
          <a:p>
            <a:pPr algn="l" rtl="0" fontAlgn="base">
              <a:lnSpc>
                <a:spcPts val="1425"/>
              </a:lnSpc>
            </a:pPr>
            <a:r>
              <a:rPr lang="en-US" sz="1000" i="0">
                <a:solidFill>
                  <a:srgbClr val="000000"/>
                </a:solidFill>
                <a:effectLst/>
                <a:latin typeface="Arial"/>
                <a:ea typeface="Inter"/>
                <a:cs typeface="Arial"/>
              </a:rPr>
              <a:t>A summary of the changes </a:t>
            </a:r>
            <a:r>
              <a:rPr lang="en-US" sz="1000">
                <a:solidFill>
                  <a:srgbClr val="000000"/>
                </a:solidFill>
                <a:latin typeface="Arial"/>
                <a:ea typeface="Inter"/>
                <a:cs typeface="Arial"/>
              </a:rPr>
              <a:t>since the last IPR is shown in the table below.</a:t>
            </a:r>
            <a:endParaRPr lang="en-US" sz="1000" i="0">
              <a:solidFill>
                <a:srgbClr val="000000"/>
              </a:solidFill>
              <a:effectLst/>
              <a:latin typeface="Arial"/>
              <a:ea typeface="Inter"/>
              <a:cs typeface="Arial"/>
            </a:endParaRPr>
          </a:p>
          <a:p>
            <a:pPr algn="l" rtl="0" fontAlgn="base">
              <a:lnSpc>
                <a:spcPts val="1425"/>
              </a:lnSpc>
            </a:pPr>
            <a:endParaRPr lang="en-US" sz="1200" b="0" i="0">
              <a:solidFill>
                <a:srgbClr val="000000"/>
              </a:solidFill>
              <a:effectLst/>
              <a:latin typeface="Segoe UI" panose="020B0502040204020203" pitchFamily="34" charset="0"/>
            </a:endParaRPr>
          </a:p>
        </p:txBody>
      </p:sp>
      <p:graphicFrame>
        <p:nvGraphicFramePr>
          <p:cNvPr id="12" name="Table 11">
            <a:extLst>
              <a:ext uri="{FF2B5EF4-FFF2-40B4-BE49-F238E27FC236}">
                <a16:creationId xmlns:a16="http://schemas.microsoft.com/office/drawing/2014/main" id="{75E2CB3A-C225-C6DA-D652-D029F861B9B7}"/>
              </a:ext>
            </a:extLst>
          </p:cNvPr>
          <p:cNvGraphicFramePr>
            <a:graphicFrameLocks noGrp="1"/>
          </p:cNvGraphicFramePr>
          <p:nvPr>
            <p:extLst>
              <p:ext uri="{D42A27DB-BD31-4B8C-83A1-F6EECF244321}">
                <p14:modId xmlns:p14="http://schemas.microsoft.com/office/powerpoint/2010/main" val="2139304440"/>
              </p:ext>
            </p:extLst>
          </p:nvPr>
        </p:nvGraphicFramePr>
        <p:xfrm>
          <a:off x="224834" y="4545909"/>
          <a:ext cx="5562361" cy="1260255"/>
        </p:xfrm>
        <a:graphic>
          <a:graphicData uri="http://schemas.openxmlformats.org/drawingml/2006/table">
            <a:tbl>
              <a:tblPr firstRow="1" bandRow="1">
                <a:tableStyleId>{5C22544A-7EE6-4342-B048-85BDC9FD1C3A}</a:tableStyleId>
              </a:tblPr>
              <a:tblGrid>
                <a:gridCol w="1201361">
                  <a:extLst>
                    <a:ext uri="{9D8B030D-6E8A-4147-A177-3AD203B41FA5}">
                      <a16:colId xmlns:a16="http://schemas.microsoft.com/office/drawing/2014/main" val="1337825423"/>
                    </a:ext>
                  </a:extLst>
                </a:gridCol>
                <a:gridCol w="681298">
                  <a:extLst>
                    <a:ext uri="{9D8B030D-6E8A-4147-A177-3AD203B41FA5}">
                      <a16:colId xmlns:a16="http://schemas.microsoft.com/office/drawing/2014/main" val="1874829809"/>
                    </a:ext>
                  </a:extLst>
                </a:gridCol>
                <a:gridCol w="681298">
                  <a:extLst>
                    <a:ext uri="{9D8B030D-6E8A-4147-A177-3AD203B41FA5}">
                      <a16:colId xmlns:a16="http://schemas.microsoft.com/office/drawing/2014/main" val="2758699617"/>
                    </a:ext>
                  </a:extLst>
                </a:gridCol>
                <a:gridCol w="815021">
                  <a:extLst>
                    <a:ext uri="{9D8B030D-6E8A-4147-A177-3AD203B41FA5}">
                      <a16:colId xmlns:a16="http://schemas.microsoft.com/office/drawing/2014/main" val="2971587908"/>
                    </a:ext>
                  </a:extLst>
                </a:gridCol>
                <a:gridCol w="2183383">
                  <a:extLst>
                    <a:ext uri="{9D8B030D-6E8A-4147-A177-3AD203B41FA5}">
                      <a16:colId xmlns:a16="http://schemas.microsoft.com/office/drawing/2014/main" val="316207437"/>
                    </a:ext>
                  </a:extLst>
                </a:gridCol>
              </a:tblGrid>
              <a:tr h="328448">
                <a:tc>
                  <a:txBody>
                    <a:bodyPr/>
                    <a:lstStyle/>
                    <a:p>
                      <a:pPr lvl="0" algn="l">
                        <a:buNone/>
                      </a:pPr>
                      <a:r>
                        <a:rPr lang="en-GB" sz="1000" b="1" i="0" u="none" strike="noStrike">
                          <a:solidFill>
                            <a:schemeClr val="bg1"/>
                          </a:solidFill>
                          <a:effectLst/>
                          <a:latin typeface="Arial"/>
                          <a:cs typeface="Arial"/>
                        </a:rPr>
                        <a:t>Comparison (£m)</a:t>
                      </a:r>
                      <a:endParaRPr lang="en-US"/>
                    </a:p>
                  </a:txBody>
                  <a:tcPr marL="36000" marR="9525" marT="9525" marB="0" anchor="ctr"/>
                </a:tc>
                <a:tc>
                  <a:txBody>
                    <a:bodyPr/>
                    <a:lstStyle/>
                    <a:p>
                      <a:pPr lvl="0" algn="ctr">
                        <a:buNone/>
                      </a:pPr>
                      <a:r>
                        <a:rPr lang="en-GB" sz="1000" b="1" i="0" u="none" strike="noStrike">
                          <a:solidFill>
                            <a:schemeClr val="bg1"/>
                          </a:solidFill>
                          <a:effectLst/>
                          <a:latin typeface="Arial"/>
                          <a:cs typeface="Arial"/>
                        </a:rPr>
                        <a:t>Jan 25</a:t>
                      </a:r>
                      <a:endParaRPr lang="en-US"/>
                    </a:p>
                  </a:txBody>
                  <a:tcPr marL="36000" marR="9525" marT="9525" marB="0" anchor="ctr"/>
                </a:tc>
                <a:tc>
                  <a:txBody>
                    <a:bodyPr/>
                    <a:lstStyle/>
                    <a:p>
                      <a:pPr lvl="0" algn="ctr">
                        <a:buNone/>
                      </a:pPr>
                      <a:r>
                        <a:rPr lang="en-GB" sz="1000" b="1" i="0" u="none" strike="noStrike">
                          <a:solidFill>
                            <a:schemeClr val="bg1"/>
                          </a:solidFill>
                          <a:effectLst/>
                          <a:latin typeface="Arial"/>
                          <a:cs typeface="Arial"/>
                        </a:rPr>
                        <a:t>Mar 25</a:t>
                      </a:r>
                      <a:endParaRPr lang="en-US"/>
                    </a:p>
                  </a:txBody>
                  <a:tcPr marL="36000" marR="9525" marT="9525" marB="0" anchor="ctr"/>
                </a:tc>
                <a:tc>
                  <a:txBody>
                    <a:bodyPr/>
                    <a:lstStyle/>
                    <a:p>
                      <a:pPr lvl="0" algn="ctr">
                        <a:buNone/>
                      </a:pPr>
                      <a:r>
                        <a:rPr lang="en-GB" sz="1000" b="1" i="0" u="none" strike="noStrike">
                          <a:solidFill>
                            <a:schemeClr val="bg1"/>
                          </a:solidFill>
                          <a:effectLst/>
                          <a:latin typeface="Arial"/>
                          <a:cs typeface="Arial"/>
                        </a:rPr>
                        <a:t>Movement</a:t>
                      </a:r>
                      <a:endParaRPr lang="en-US"/>
                    </a:p>
                  </a:txBody>
                  <a:tcPr marL="36000" marR="9525" marT="9525" marB="0" anchor="ctr"/>
                </a:tc>
                <a:tc>
                  <a:txBody>
                    <a:bodyPr/>
                    <a:lstStyle/>
                    <a:p>
                      <a:pPr lvl="0" algn="l">
                        <a:buNone/>
                      </a:pPr>
                      <a:r>
                        <a:rPr lang="en-GB" sz="1000" b="1" i="0" u="none" strike="noStrike">
                          <a:solidFill>
                            <a:schemeClr val="bg1"/>
                          </a:solidFill>
                          <a:effectLst/>
                          <a:latin typeface="Arial"/>
                          <a:cs typeface="Arial"/>
                        </a:rPr>
                        <a:t>Change</a:t>
                      </a:r>
                      <a:endParaRPr lang="en-US"/>
                    </a:p>
                  </a:txBody>
                  <a:tcPr marL="36000" marR="9525" marT="9525" marB="0" anchor="ctr"/>
                </a:tc>
                <a:extLst>
                  <a:ext uri="{0D108BD9-81ED-4DB2-BD59-A6C34878D82A}">
                    <a16:rowId xmlns:a16="http://schemas.microsoft.com/office/drawing/2014/main" val="840232887"/>
                  </a:ext>
                </a:extLst>
              </a:tr>
              <a:tr h="302172">
                <a:tc>
                  <a:txBody>
                    <a:bodyPr/>
                    <a:lstStyle/>
                    <a:p>
                      <a:pPr lvl="0" algn="l">
                        <a:buNone/>
                      </a:pPr>
                      <a:r>
                        <a:rPr lang="en-GB" sz="1000" b="0" i="0" u="none" strike="noStrike">
                          <a:solidFill>
                            <a:srgbClr val="000000"/>
                          </a:solidFill>
                          <a:effectLst/>
                          <a:latin typeface="Arial"/>
                          <a:cs typeface="Arial"/>
                        </a:rPr>
                        <a:t>Annual Budget</a:t>
                      </a:r>
                      <a:endParaRPr lang="en-GB" sz="1000" b="1" i="0" u="none" strike="noStrike">
                        <a:solidFill>
                          <a:schemeClr val="bg1"/>
                        </a:solidFill>
                        <a:effectLst/>
                        <a:latin typeface="Arial"/>
                        <a:cs typeface="Arial"/>
                      </a:endParaRPr>
                    </a:p>
                  </a:txBody>
                  <a:tcPr marL="36000" marR="9525" marT="9525" marB="0" anchor="ctr"/>
                </a:tc>
                <a:tc>
                  <a:txBody>
                    <a:bodyPr/>
                    <a:lstStyle/>
                    <a:p>
                      <a:pPr lvl="0" algn="r">
                        <a:buNone/>
                      </a:pPr>
                      <a:r>
                        <a:rPr lang="en-GB" sz="1000" b="0" i="0" u="none" strike="noStrike">
                          <a:solidFill>
                            <a:srgbClr val="000000"/>
                          </a:solidFill>
                          <a:effectLst/>
                          <a:latin typeface="Arial"/>
                          <a:cs typeface="Arial"/>
                        </a:rPr>
                        <a:t>59.9</a:t>
                      </a:r>
                      <a:endParaRPr lang="en-GB" sz="1000" b="1" i="0" u="none" strike="noStrike">
                        <a:solidFill>
                          <a:schemeClr val="bg1"/>
                        </a:solidFill>
                        <a:effectLst/>
                        <a:latin typeface="Arial"/>
                        <a:cs typeface="Arial"/>
                      </a:endParaRPr>
                    </a:p>
                  </a:txBody>
                  <a:tcPr marL="9525" marR="36000" marT="9525" marB="0" anchor="ctr"/>
                </a:tc>
                <a:tc>
                  <a:txBody>
                    <a:bodyPr/>
                    <a:lstStyle/>
                    <a:p>
                      <a:pPr lvl="0" algn="r">
                        <a:buNone/>
                      </a:pPr>
                      <a:r>
                        <a:rPr lang="en-GB" sz="1000" b="0" i="0" u="none" strike="noStrike">
                          <a:solidFill>
                            <a:srgbClr val="000000"/>
                          </a:solidFill>
                          <a:effectLst/>
                          <a:latin typeface="Arial"/>
                          <a:cs typeface="Arial"/>
                        </a:rPr>
                        <a:t>59.9</a:t>
                      </a:r>
                      <a:endParaRPr lang="en-GB" sz="1000" b="1" i="0" u="none" strike="noStrike">
                        <a:solidFill>
                          <a:schemeClr val="bg1"/>
                        </a:solidFill>
                        <a:effectLst/>
                        <a:latin typeface="Arial"/>
                        <a:cs typeface="Arial"/>
                      </a:endParaRPr>
                    </a:p>
                  </a:txBody>
                  <a:tcPr marL="9525" marR="36000" marT="9525" marB="0" anchor="ctr"/>
                </a:tc>
                <a:tc>
                  <a:txBody>
                    <a:bodyPr/>
                    <a:lstStyle/>
                    <a:p>
                      <a:pPr lvl="0" algn="r">
                        <a:buNone/>
                      </a:pPr>
                      <a:r>
                        <a:rPr lang="en-GB" sz="1000" b="0" i="0" u="none" strike="noStrike">
                          <a:solidFill>
                            <a:srgbClr val="000000"/>
                          </a:solidFill>
                          <a:effectLst/>
                          <a:latin typeface="Arial"/>
                          <a:cs typeface="Arial"/>
                        </a:rPr>
                        <a:t>-</a:t>
                      </a:r>
                      <a:endParaRPr lang="en-GB" sz="1000" b="1" i="0" u="none" strike="noStrike">
                        <a:solidFill>
                          <a:schemeClr val="bg1"/>
                        </a:solidFill>
                        <a:effectLst/>
                        <a:latin typeface="Arial"/>
                        <a:cs typeface="Arial"/>
                      </a:endParaRPr>
                    </a:p>
                  </a:txBody>
                  <a:tcPr marL="9525" marR="36000" marT="9525" marB="0" anchor="ctr"/>
                </a:tc>
                <a:tc>
                  <a:txBody>
                    <a:bodyPr/>
                    <a:lstStyle/>
                    <a:p>
                      <a:pPr lvl="0" algn="l">
                        <a:buNone/>
                      </a:pPr>
                      <a:r>
                        <a:rPr lang="en-GB" sz="1000" b="0" i="0" u="none" strike="noStrike">
                          <a:solidFill>
                            <a:srgbClr val="000000"/>
                          </a:solidFill>
                          <a:effectLst/>
                          <a:latin typeface="Arial"/>
                          <a:cs typeface="Arial"/>
                        </a:rPr>
                        <a:t>No change</a:t>
                      </a:r>
                      <a:endParaRPr lang="en-GB" sz="1000" b="1" i="0" u="none" strike="noStrike">
                        <a:solidFill>
                          <a:schemeClr val="bg1"/>
                        </a:solidFill>
                        <a:effectLst/>
                        <a:latin typeface="Arial"/>
                        <a:cs typeface="Arial"/>
                      </a:endParaRPr>
                    </a:p>
                  </a:txBody>
                  <a:tcPr marL="36000" marR="9525" marT="9525" marB="0" anchor="ctr"/>
                </a:tc>
                <a:extLst>
                  <a:ext uri="{0D108BD9-81ED-4DB2-BD59-A6C34878D82A}">
                    <a16:rowId xmlns:a16="http://schemas.microsoft.com/office/drawing/2014/main" val="1128378829"/>
                  </a:ext>
                </a:extLst>
              </a:tr>
              <a:tr h="315310">
                <a:tc>
                  <a:txBody>
                    <a:bodyPr/>
                    <a:lstStyle/>
                    <a:p>
                      <a:pPr lvl="0" algn="l">
                        <a:buNone/>
                      </a:pPr>
                      <a:r>
                        <a:rPr lang="en-GB" sz="1000" b="0" i="0" u="none" strike="noStrike">
                          <a:solidFill>
                            <a:srgbClr val="000000"/>
                          </a:solidFill>
                          <a:effectLst/>
                          <a:latin typeface="Arial"/>
                          <a:cs typeface="Arial"/>
                        </a:rPr>
                        <a:t>Forecast outturn</a:t>
                      </a:r>
                    </a:p>
                  </a:txBody>
                  <a:tcPr marL="36000" marR="9525" marT="9525" marB="0" anchor="ctr"/>
                </a:tc>
                <a:tc>
                  <a:txBody>
                    <a:bodyPr/>
                    <a:lstStyle/>
                    <a:p>
                      <a:pPr lvl="0" algn="r">
                        <a:buNone/>
                      </a:pPr>
                      <a:r>
                        <a:rPr lang="en-GB" sz="1000" b="0" i="0" u="none" strike="noStrike">
                          <a:solidFill>
                            <a:srgbClr val="000000"/>
                          </a:solidFill>
                          <a:effectLst/>
                          <a:latin typeface="Arial"/>
                          <a:cs typeface="Arial"/>
                        </a:rPr>
                        <a:t>58.1</a:t>
                      </a:r>
                    </a:p>
                  </a:txBody>
                  <a:tcPr marL="9525" marR="36000" marT="9525" marB="0" anchor="ctr"/>
                </a:tc>
                <a:tc>
                  <a:txBody>
                    <a:bodyPr/>
                    <a:lstStyle/>
                    <a:p>
                      <a:pPr lvl="0" algn="r">
                        <a:buNone/>
                      </a:pPr>
                      <a:r>
                        <a:rPr lang="en-GB" sz="1000" b="0" i="0" u="none" strike="noStrike">
                          <a:solidFill>
                            <a:srgbClr val="000000"/>
                          </a:solidFill>
                          <a:effectLst/>
                          <a:latin typeface="Arial"/>
                          <a:cs typeface="Arial"/>
                        </a:rPr>
                        <a:t>57.5</a:t>
                      </a:r>
                    </a:p>
                  </a:txBody>
                  <a:tcPr marL="9525" marR="36000" marT="9525" marB="0" anchor="ctr"/>
                </a:tc>
                <a:tc>
                  <a:txBody>
                    <a:bodyPr/>
                    <a:lstStyle/>
                    <a:p>
                      <a:pPr lvl="0" algn="r">
                        <a:buNone/>
                      </a:pPr>
                      <a:r>
                        <a:rPr lang="en-GB" sz="1000" b="0" i="0" u="none" strike="noStrike">
                          <a:solidFill>
                            <a:srgbClr val="000000"/>
                          </a:solidFill>
                          <a:effectLst/>
                          <a:latin typeface="Arial"/>
                          <a:cs typeface="Arial"/>
                        </a:rPr>
                        <a:t>(0.6)</a:t>
                      </a:r>
                    </a:p>
                  </a:txBody>
                  <a:tcPr marL="9525" marR="36000" marT="9525" marB="0" anchor="ctr"/>
                </a:tc>
                <a:tc>
                  <a:txBody>
                    <a:bodyPr/>
                    <a:lstStyle/>
                    <a:p>
                      <a:pPr lvl="0" algn="l">
                        <a:buNone/>
                      </a:pPr>
                      <a:endParaRPr lang="en-GB" sz="1000" b="0" i="0" u="none" strike="noStrike">
                        <a:solidFill>
                          <a:srgbClr val="000000"/>
                        </a:solidFill>
                        <a:effectLst/>
                        <a:highlight>
                          <a:srgbClr val="FFFF00"/>
                        </a:highlight>
                        <a:latin typeface="Arial"/>
                        <a:cs typeface="Arial"/>
                      </a:endParaRPr>
                    </a:p>
                  </a:txBody>
                  <a:tcPr marL="36000" marR="9525" marT="9525" marB="0" anchor="ctr"/>
                </a:tc>
                <a:extLst>
                  <a:ext uri="{0D108BD9-81ED-4DB2-BD59-A6C34878D82A}">
                    <a16:rowId xmlns:a16="http://schemas.microsoft.com/office/drawing/2014/main" val="2550306620"/>
                  </a:ext>
                </a:extLst>
              </a:tr>
              <a:tr h="206294">
                <a:tc>
                  <a:txBody>
                    <a:bodyPr/>
                    <a:lstStyle/>
                    <a:p>
                      <a:pPr lvl="0" algn="l">
                        <a:buNone/>
                      </a:pPr>
                      <a:r>
                        <a:rPr lang="en-GB" sz="1000" b="0" i="0" u="none" strike="noStrike">
                          <a:solidFill>
                            <a:srgbClr val="000000"/>
                          </a:solidFill>
                          <a:effectLst/>
                          <a:latin typeface="Arial"/>
                          <a:cs typeface="Arial"/>
                        </a:rPr>
                        <a:t>Forecast variance</a:t>
                      </a:r>
                    </a:p>
                  </a:txBody>
                  <a:tcPr marL="36000" marR="9525" marT="9525" marB="0" anchor="ctr"/>
                </a:tc>
                <a:tc>
                  <a:txBody>
                    <a:bodyPr/>
                    <a:lstStyle/>
                    <a:p>
                      <a:pPr lvl="0" algn="r">
                        <a:buNone/>
                      </a:pPr>
                      <a:r>
                        <a:rPr lang="en-GB" sz="1000" b="0" i="0" u="none" strike="noStrike">
                          <a:solidFill>
                            <a:srgbClr val="000000"/>
                          </a:solidFill>
                          <a:effectLst/>
                          <a:latin typeface="Arial"/>
                          <a:cs typeface="Arial"/>
                        </a:rPr>
                        <a:t>(1.8)</a:t>
                      </a:r>
                    </a:p>
                  </a:txBody>
                  <a:tcPr marL="9525" marR="36000" marT="9525" marB="0" anchor="ctr"/>
                </a:tc>
                <a:tc>
                  <a:txBody>
                    <a:bodyPr/>
                    <a:lstStyle/>
                    <a:p>
                      <a:pPr lvl="0" algn="r">
                        <a:buNone/>
                      </a:pPr>
                      <a:r>
                        <a:rPr lang="en-GB" sz="1000" b="0" i="0" u="none" strike="noStrike">
                          <a:solidFill>
                            <a:srgbClr val="000000"/>
                          </a:solidFill>
                          <a:effectLst/>
                          <a:latin typeface="Arial"/>
                          <a:cs typeface="Arial"/>
                        </a:rPr>
                        <a:t>(2.4)</a:t>
                      </a:r>
                    </a:p>
                  </a:txBody>
                  <a:tcPr marL="9525" marR="36000" marT="9525" marB="0" anchor="ctr"/>
                </a:tc>
                <a:tc>
                  <a:txBody>
                    <a:bodyPr/>
                    <a:lstStyle/>
                    <a:p>
                      <a:pPr lvl="0" algn="r">
                        <a:buNone/>
                      </a:pPr>
                      <a:r>
                        <a:rPr lang="en-GB" sz="1000" b="0" i="0" u="none" strike="noStrike">
                          <a:solidFill>
                            <a:srgbClr val="000000"/>
                          </a:solidFill>
                          <a:effectLst/>
                          <a:latin typeface="Arial"/>
                          <a:cs typeface="Arial"/>
                        </a:rPr>
                        <a:t>(0.6)</a:t>
                      </a:r>
                    </a:p>
                  </a:txBody>
                  <a:tcPr marL="9525" marR="36000" marT="9525" marB="0" anchor="ctr"/>
                </a:tc>
                <a:tc>
                  <a:txBody>
                    <a:bodyPr/>
                    <a:lstStyle/>
                    <a:p>
                      <a:pPr lvl="0" algn="l">
                        <a:buNone/>
                      </a:pPr>
                      <a:r>
                        <a:rPr lang="en-GB" sz="1000" b="0" i="0" u="none" strike="noStrike">
                          <a:solidFill>
                            <a:srgbClr val="000000"/>
                          </a:solidFill>
                          <a:effectLst/>
                          <a:latin typeface="Arial"/>
                          <a:cs typeface="Arial"/>
                        </a:rPr>
                        <a:t>£0.6m net increase in forecast underspend</a:t>
                      </a:r>
                      <a:endParaRPr lang="en-US"/>
                    </a:p>
                  </a:txBody>
                  <a:tcPr marL="36000" marR="9525" marT="9525" marB="0" anchor="ctr"/>
                </a:tc>
                <a:extLst>
                  <a:ext uri="{0D108BD9-81ED-4DB2-BD59-A6C34878D82A}">
                    <a16:rowId xmlns:a16="http://schemas.microsoft.com/office/drawing/2014/main" val="3233849223"/>
                  </a:ext>
                </a:extLst>
              </a:tr>
            </a:tbl>
          </a:graphicData>
        </a:graphic>
      </p:graphicFrame>
      <p:sp>
        <p:nvSpPr>
          <p:cNvPr id="6" name="Text Placeholder 2">
            <a:extLst>
              <a:ext uri="{FF2B5EF4-FFF2-40B4-BE49-F238E27FC236}">
                <a16:creationId xmlns:a16="http://schemas.microsoft.com/office/drawing/2014/main" id="{ADF248CE-72C5-8CDC-C8B0-2B8EA4B2C79E}"/>
              </a:ext>
            </a:extLst>
          </p:cNvPr>
          <p:cNvSpPr txBox="1">
            <a:spLocks/>
          </p:cNvSpPr>
          <p:nvPr/>
        </p:nvSpPr>
        <p:spPr>
          <a:xfrm>
            <a:off x="6096000" y="2137042"/>
            <a:ext cx="5882945" cy="378392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dk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dk1"/>
                </a:solidFill>
                <a:latin typeface="+mn-lt"/>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dk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dk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dk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fontAlgn="base">
              <a:lnSpc>
                <a:spcPts val="1425"/>
              </a:lnSpc>
            </a:pPr>
            <a:r>
              <a:rPr lang="en-GB" sz="1200" b="1">
                <a:solidFill>
                  <a:srgbClr val="000000"/>
                </a:solidFill>
                <a:latin typeface="Arial" panose="020B0604020202020204" pitchFamily="34" charset="0"/>
                <a:cs typeface="Arial" panose="020B0604020202020204" pitchFamily="34" charset="0"/>
              </a:rPr>
              <a:t>Operating segments</a:t>
            </a:r>
          </a:p>
          <a:p>
            <a:pPr fontAlgn="base">
              <a:lnSpc>
                <a:spcPts val="1425"/>
              </a:lnSpc>
            </a:pPr>
            <a:r>
              <a:rPr lang="en-GB" sz="1000">
                <a:solidFill>
                  <a:srgbClr val="000000"/>
                </a:solidFill>
                <a:latin typeface="Arial" panose="020B0604020202020204" pitchFamily="34" charset="0"/>
                <a:cs typeface="Arial" panose="020B0604020202020204" pitchFamily="34" charset="0"/>
              </a:rPr>
              <a:t>NICE operates 3 reportable operating segments which are included in the annual accounts. The performance of those 3 segments are summarised below:</a:t>
            </a:r>
          </a:p>
          <a:p>
            <a:pPr fontAlgn="base">
              <a:lnSpc>
                <a:spcPts val="1425"/>
              </a:lnSpc>
            </a:pPr>
            <a:endParaRPr lang="en-GB" sz="1000">
              <a:solidFill>
                <a:srgbClr val="000000"/>
              </a:solidFill>
              <a:latin typeface="Arial" panose="020B0604020202020204" pitchFamily="34" charset="0"/>
              <a:cs typeface="Arial" panose="020B0604020202020204" pitchFamily="34" charset="0"/>
            </a:endParaRPr>
          </a:p>
          <a:p>
            <a:pPr fontAlgn="base">
              <a:lnSpc>
                <a:spcPts val="1425"/>
              </a:lnSpc>
            </a:pPr>
            <a:endParaRPr lang="en-GB" sz="1000">
              <a:solidFill>
                <a:srgbClr val="000000"/>
              </a:solidFill>
              <a:latin typeface="Arial" panose="020B0604020202020204" pitchFamily="34" charset="0"/>
              <a:cs typeface="Arial" panose="020B0604020202020204" pitchFamily="34" charset="0"/>
            </a:endParaRPr>
          </a:p>
          <a:p>
            <a:pPr fontAlgn="base">
              <a:lnSpc>
                <a:spcPts val="1425"/>
              </a:lnSpc>
            </a:pPr>
            <a:endParaRPr lang="en-GB" sz="1000">
              <a:solidFill>
                <a:srgbClr val="000000"/>
              </a:solidFill>
              <a:latin typeface="Arial" panose="020B0604020202020204" pitchFamily="34" charset="0"/>
              <a:cs typeface="Arial" panose="020B0604020202020204" pitchFamily="34" charset="0"/>
            </a:endParaRPr>
          </a:p>
          <a:p>
            <a:pPr fontAlgn="base">
              <a:lnSpc>
                <a:spcPts val="1425"/>
              </a:lnSpc>
            </a:pPr>
            <a:endParaRPr lang="en-GB" sz="1000">
              <a:solidFill>
                <a:srgbClr val="000000"/>
              </a:solidFill>
              <a:latin typeface="Arial" panose="020B0604020202020204" pitchFamily="34" charset="0"/>
              <a:cs typeface="Arial" panose="020B0604020202020204" pitchFamily="34" charset="0"/>
            </a:endParaRPr>
          </a:p>
          <a:p>
            <a:pPr fontAlgn="base">
              <a:lnSpc>
                <a:spcPts val="1425"/>
              </a:lnSpc>
            </a:pPr>
            <a:endParaRPr lang="en-GB" sz="1000">
              <a:solidFill>
                <a:srgbClr val="000000"/>
              </a:solidFill>
              <a:latin typeface="Arial" panose="020B0604020202020204" pitchFamily="34" charset="0"/>
              <a:cs typeface="Arial" panose="020B0604020202020204" pitchFamily="34" charset="0"/>
            </a:endParaRPr>
          </a:p>
          <a:p>
            <a:pPr fontAlgn="base">
              <a:lnSpc>
                <a:spcPts val="1425"/>
              </a:lnSpc>
            </a:pPr>
            <a:endParaRPr lang="en-GB" sz="1000">
              <a:solidFill>
                <a:srgbClr val="000000"/>
              </a:solidFill>
              <a:latin typeface="Arial" panose="020B0604020202020204" pitchFamily="34" charset="0"/>
              <a:cs typeface="Arial" panose="020B0604020202020204" pitchFamily="34" charset="0"/>
            </a:endParaRPr>
          </a:p>
          <a:p>
            <a:pPr fontAlgn="base">
              <a:lnSpc>
                <a:spcPts val="1425"/>
              </a:lnSpc>
            </a:pPr>
            <a:r>
              <a:rPr lang="en-GB" sz="1000">
                <a:solidFill>
                  <a:srgbClr val="000000"/>
                </a:solidFill>
                <a:latin typeface="Arial" panose="020B0604020202020204" pitchFamily="34" charset="0"/>
                <a:cs typeface="Arial" panose="020B0604020202020204" pitchFamily="34" charset="0"/>
              </a:rPr>
              <a:t>The in-year NICE Advice deficit means the available reserves has reduced to £1.3m (from £1.8m at the end of 23/24).</a:t>
            </a:r>
            <a:endParaRPr lang="en-US" sz="1200">
              <a:solidFill>
                <a:srgbClr val="000000"/>
              </a:solidFill>
              <a:latin typeface="Segoe UI" panose="020B0502040204020203" pitchFamily="34" charset="0"/>
            </a:endParaRPr>
          </a:p>
        </p:txBody>
      </p:sp>
      <p:graphicFrame>
        <p:nvGraphicFramePr>
          <p:cNvPr id="8" name="Table 7">
            <a:extLst>
              <a:ext uri="{FF2B5EF4-FFF2-40B4-BE49-F238E27FC236}">
                <a16:creationId xmlns:a16="http://schemas.microsoft.com/office/drawing/2014/main" id="{2B08A8EC-02A5-293E-20D9-92CAED42277A}"/>
              </a:ext>
            </a:extLst>
          </p:cNvPr>
          <p:cNvGraphicFramePr>
            <a:graphicFrameLocks noGrp="1"/>
          </p:cNvGraphicFramePr>
          <p:nvPr>
            <p:extLst>
              <p:ext uri="{D42A27DB-BD31-4B8C-83A1-F6EECF244321}">
                <p14:modId xmlns:p14="http://schemas.microsoft.com/office/powerpoint/2010/main" val="3131015658"/>
              </p:ext>
            </p:extLst>
          </p:nvPr>
        </p:nvGraphicFramePr>
        <p:xfrm>
          <a:off x="6770564" y="3017528"/>
          <a:ext cx="4383303" cy="1613403"/>
        </p:xfrm>
        <a:graphic>
          <a:graphicData uri="http://schemas.openxmlformats.org/drawingml/2006/table">
            <a:tbl>
              <a:tblPr firstRow="1" bandRow="1">
                <a:tableStyleId>{5C22544A-7EE6-4342-B048-85BDC9FD1C3A}</a:tableStyleId>
              </a:tblPr>
              <a:tblGrid>
                <a:gridCol w="1341107">
                  <a:extLst>
                    <a:ext uri="{9D8B030D-6E8A-4147-A177-3AD203B41FA5}">
                      <a16:colId xmlns:a16="http://schemas.microsoft.com/office/drawing/2014/main" val="1337825423"/>
                    </a:ext>
                  </a:extLst>
                </a:gridCol>
                <a:gridCol w="760549">
                  <a:extLst>
                    <a:ext uri="{9D8B030D-6E8A-4147-A177-3AD203B41FA5}">
                      <a16:colId xmlns:a16="http://schemas.microsoft.com/office/drawing/2014/main" val="1874829809"/>
                    </a:ext>
                  </a:extLst>
                </a:gridCol>
                <a:gridCol w="760549">
                  <a:extLst>
                    <a:ext uri="{9D8B030D-6E8A-4147-A177-3AD203B41FA5}">
                      <a16:colId xmlns:a16="http://schemas.microsoft.com/office/drawing/2014/main" val="2758699617"/>
                    </a:ext>
                  </a:extLst>
                </a:gridCol>
                <a:gridCol w="760549">
                  <a:extLst>
                    <a:ext uri="{9D8B030D-6E8A-4147-A177-3AD203B41FA5}">
                      <a16:colId xmlns:a16="http://schemas.microsoft.com/office/drawing/2014/main" val="2971587908"/>
                    </a:ext>
                  </a:extLst>
                </a:gridCol>
                <a:gridCol w="760549">
                  <a:extLst>
                    <a:ext uri="{9D8B030D-6E8A-4147-A177-3AD203B41FA5}">
                      <a16:colId xmlns:a16="http://schemas.microsoft.com/office/drawing/2014/main" val="3201866516"/>
                    </a:ext>
                  </a:extLst>
                </a:gridCol>
              </a:tblGrid>
              <a:tr h="711930">
                <a:tc>
                  <a:txBody>
                    <a:bodyPr/>
                    <a:lstStyle/>
                    <a:p>
                      <a:pPr algn="l" fontAlgn="b"/>
                      <a:r>
                        <a:rPr lang="en-GB" sz="1000" b="1" i="0" u="none" strike="noStrike">
                          <a:solidFill>
                            <a:schemeClr val="bg1"/>
                          </a:solidFill>
                          <a:effectLst/>
                          <a:latin typeface="Arial" panose="020B0604020202020204" pitchFamily="34" charset="0"/>
                          <a:cs typeface="Arial" panose="020B0604020202020204" pitchFamily="34" charset="0"/>
                        </a:rPr>
                        <a:t>2024/25</a:t>
                      </a:r>
                    </a:p>
                  </a:txBody>
                  <a:tcPr marL="36000" marR="9525" marT="9525" marB="0" anchor="ct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NICE </a:t>
                      </a:r>
                    </a:p>
                    <a:p>
                      <a:pPr algn="ctr" fontAlgn="b"/>
                      <a:r>
                        <a:rPr lang="en-GB" sz="1000" b="1" i="0" u="none" strike="noStrike">
                          <a:solidFill>
                            <a:schemeClr val="bg1"/>
                          </a:solidFill>
                          <a:effectLst/>
                          <a:latin typeface="Arial" panose="020B0604020202020204" pitchFamily="34" charset="0"/>
                          <a:cs typeface="Arial" panose="020B0604020202020204" pitchFamily="34" charset="0"/>
                        </a:rPr>
                        <a:t>£000</a:t>
                      </a:r>
                    </a:p>
                  </a:txBody>
                  <a:tcPr marL="36000" marR="9525" marT="9525" marB="0" anchor="ct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Technology Appraisals &amp; HST </a:t>
                      </a:r>
                    </a:p>
                    <a:p>
                      <a:pPr algn="ctr" fontAlgn="b"/>
                      <a:r>
                        <a:rPr lang="en-GB" sz="1000" b="1" i="0" u="none" strike="noStrike">
                          <a:solidFill>
                            <a:schemeClr val="bg1"/>
                          </a:solidFill>
                          <a:effectLst/>
                          <a:latin typeface="Arial" panose="020B0604020202020204" pitchFamily="34" charset="0"/>
                          <a:cs typeface="Arial" panose="020B0604020202020204" pitchFamily="34" charset="0"/>
                        </a:rPr>
                        <a:t>£000</a:t>
                      </a:r>
                    </a:p>
                  </a:txBody>
                  <a:tcPr marL="36000" marR="9525" marT="9525" marB="0" anchor="ct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NICE Advice £000</a:t>
                      </a:r>
                    </a:p>
                  </a:txBody>
                  <a:tcPr marL="36000" marR="9525" marT="9525" marB="0" anchor="ct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Total </a:t>
                      </a:r>
                    </a:p>
                    <a:p>
                      <a:pPr algn="ctr" fontAlgn="b"/>
                      <a:r>
                        <a:rPr lang="en-GB" sz="1000" b="1" i="0" u="none" strike="noStrike">
                          <a:solidFill>
                            <a:schemeClr val="bg1"/>
                          </a:solidFill>
                          <a:effectLst/>
                          <a:latin typeface="Arial" panose="020B0604020202020204" pitchFamily="34" charset="0"/>
                          <a:cs typeface="Arial" panose="020B0604020202020204" pitchFamily="34" charset="0"/>
                        </a:rPr>
                        <a:t>£000</a:t>
                      </a:r>
                    </a:p>
                  </a:txBody>
                  <a:tcPr marL="36000" marR="9525" marT="9525" marB="0" anchor="ctr"/>
                </a:tc>
                <a:extLst>
                  <a:ext uri="{0D108BD9-81ED-4DB2-BD59-A6C34878D82A}">
                    <a16:rowId xmlns:a16="http://schemas.microsoft.com/office/drawing/2014/main" val="1128378829"/>
                  </a:ext>
                </a:extLst>
              </a:tr>
              <a:tr h="300491">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Gross expenditure</a:t>
                      </a:r>
                    </a:p>
                  </a:txBody>
                  <a:tcPr marL="36000" marR="9525" marT="9525" marB="0" anchor="ctr"/>
                </a:tc>
                <a:tc>
                  <a:txBody>
                    <a:bodyPr/>
                    <a:lstStyle/>
                    <a:p>
                      <a:pPr algn="r" fontAlgn="b"/>
                      <a:r>
                        <a:rPr lang="en-GB" sz="1000" b="0" i="0" u="none" strike="noStrike">
                          <a:solidFill>
                            <a:srgbClr val="000000"/>
                          </a:solidFill>
                          <a:effectLst/>
                          <a:latin typeface="Arial" panose="020B0604020202020204" pitchFamily="34" charset="0"/>
                        </a:rPr>
                        <a:t>67,245</a:t>
                      </a:r>
                    </a:p>
                  </a:txBody>
                  <a:tcPr marL="0" marR="36000" marT="9525" marB="0" anchor="ct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14,862</a:t>
                      </a:r>
                    </a:p>
                  </a:txBody>
                  <a:tcPr marL="0" marR="36000" marT="0" marB="0" anchor="ct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3,404</a:t>
                      </a:r>
                    </a:p>
                  </a:txBody>
                  <a:tcPr marL="0" marR="36000" marT="0" marB="0" anchor="ct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85,512</a:t>
                      </a:r>
                    </a:p>
                  </a:txBody>
                  <a:tcPr marL="0" marR="36000" marT="0" marB="0" anchor="ctr"/>
                </a:tc>
                <a:extLst>
                  <a:ext uri="{0D108BD9-81ED-4DB2-BD59-A6C34878D82A}">
                    <a16:rowId xmlns:a16="http://schemas.microsoft.com/office/drawing/2014/main" val="2550306620"/>
                  </a:ext>
                </a:extLst>
              </a:tr>
              <a:tr h="300491">
                <a:tc>
                  <a:txBody>
                    <a:bodyPr/>
                    <a:lstStyle/>
                    <a:p>
                      <a:pPr algn="l" fontAlgn="b"/>
                      <a:r>
                        <a:rPr lang="en-GB" sz="1000" b="0" i="0" u="none" strike="noStrike">
                          <a:solidFill>
                            <a:srgbClr val="000000"/>
                          </a:solidFill>
                          <a:effectLst/>
                          <a:latin typeface="Arial" panose="020B0604020202020204" pitchFamily="34" charset="0"/>
                          <a:cs typeface="Arial" panose="020B0604020202020204" pitchFamily="34" charset="0"/>
                        </a:rPr>
                        <a:t>Income</a:t>
                      </a:r>
                    </a:p>
                  </a:txBody>
                  <a:tcPr marL="36000" marR="9525" marT="9525" marB="0" anchor="ct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(11,424)</a:t>
                      </a:r>
                    </a:p>
                  </a:txBody>
                  <a:tcPr marL="0" marR="36000" marT="0" marB="0" anchor="ct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(13,701)</a:t>
                      </a:r>
                    </a:p>
                  </a:txBody>
                  <a:tcPr marL="0" marR="36000" marT="0" marB="0" anchor="ct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(2,859)</a:t>
                      </a:r>
                    </a:p>
                  </a:txBody>
                  <a:tcPr marL="0" marR="36000" marT="0" marB="0" anchor="ctr"/>
                </a:tc>
                <a:tc>
                  <a:txBody>
                    <a:bodyPr/>
                    <a:lstStyle/>
                    <a:p>
                      <a:pPr algn="r" fontAlgn="b"/>
                      <a:r>
                        <a:rPr lang="en-GB" sz="1000" b="0" i="0" u="none" strike="noStrike">
                          <a:solidFill>
                            <a:srgbClr val="000000"/>
                          </a:solidFill>
                          <a:effectLst/>
                          <a:latin typeface="Arial" panose="020B0604020202020204" pitchFamily="34" charset="0"/>
                          <a:cs typeface="Arial" panose="020B0604020202020204" pitchFamily="34" charset="0"/>
                        </a:rPr>
                        <a:t>(27,984)</a:t>
                      </a:r>
                    </a:p>
                  </a:txBody>
                  <a:tcPr marL="0" marR="36000" marT="0" marB="0" anchor="ctr"/>
                </a:tc>
                <a:extLst>
                  <a:ext uri="{0D108BD9-81ED-4DB2-BD59-A6C34878D82A}">
                    <a16:rowId xmlns:a16="http://schemas.microsoft.com/office/drawing/2014/main" val="3233849223"/>
                  </a:ext>
                </a:extLst>
              </a:tr>
              <a:tr h="300491">
                <a:tc>
                  <a:txBody>
                    <a:bodyPr/>
                    <a:lstStyle/>
                    <a:p>
                      <a:pPr algn="l" fontAlgn="b"/>
                      <a:r>
                        <a:rPr lang="en-GB" sz="1000" b="1" i="0" u="none" strike="noStrike">
                          <a:solidFill>
                            <a:schemeClr val="bg1"/>
                          </a:solidFill>
                          <a:effectLst/>
                          <a:latin typeface="Arial" panose="020B0604020202020204" pitchFamily="34" charset="0"/>
                          <a:cs typeface="Arial" panose="020B0604020202020204" pitchFamily="34" charset="0"/>
                        </a:rPr>
                        <a:t>Net expenditure</a:t>
                      </a:r>
                    </a:p>
                  </a:txBody>
                  <a:tcPr marL="36000" marR="9525" marT="9525" marB="0" anchor="ctr">
                    <a:solidFill>
                      <a:srgbClr val="228096"/>
                    </a:solidFill>
                  </a:tcPr>
                </a:tc>
                <a:tc>
                  <a:txBody>
                    <a:bodyPr/>
                    <a:lstStyle/>
                    <a:p>
                      <a:pPr algn="r" fontAlgn="b"/>
                      <a:r>
                        <a:rPr lang="en-GB" sz="1000" b="1" i="0" u="none" strike="noStrike">
                          <a:solidFill>
                            <a:schemeClr val="bg1"/>
                          </a:solidFill>
                          <a:effectLst/>
                          <a:latin typeface="Arial" panose="020B0604020202020204" pitchFamily="34" charset="0"/>
                          <a:cs typeface="Arial" panose="020B0604020202020204" pitchFamily="34" charset="0"/>
                        </a:rPr>
                        <a:t>55,821</a:t>
                      </a:r>
                    </a:p>
                  </a:txBody>
                  <a:tcPr marL="0" marR="36000" marT="0" marB="0" anchor="ctr">
                    <a:solidFill>
                      <a:srgbClr val="228096"/>
                    </a:solidFill>
                  </a:tcPr>
                </a:tc>
                <a:tc>
                  <a:txBody>
                    <a:bodyPr/>
                    <a:lstStyle/>
                    <a:p>
                      <a:pPr algn="r" fontAlgn="b"/>
                      <a:r>
                        <a:rPr lang="en-GB" sz="1000" b="1" i="0" u="none" strike="noStrike">
                          <a:solidFill>
                            <a:schemeClr val="bg1"/>
                          </a:solidFill>
                          <a:effectLst/>
                          <a:latin typeface="Arial" panose="020B0604020202020204" pitchFamily="34" charset="0"/>
                          <a:cs typeface="Arial" panose="020B0604020202020204" pitchFamily="34" charset="0"/>
                        </a:rPr>
                        <a:t>1,161</a:t>
                      </a:r>
                    </a:p>
                  </a:txBody>
                  <a:tcPr marL="0" marR="36000" marT="0" marB="0" anchor="ctr">
                    <a:solidFill>
                      <a:srgbClr val="228096"/>
                    </a:solidFill>
                  </a:tcPr>
                </a:tc>
                <a:tc>
                  <a:txBody>
                    <a:bodyPr/>
                    <a:lstStyle/>
                    <a:p>
                      <a:pPr algn="r" fontAlgn="b"/>
                      <a:r>
                        <a:rPr lang="en-GB" sz="1000" b="1" i="0" u="none" strike="noStrike">
                          <a:solidFill>
                            <a:schemeClr val="bg1"/>
                          </a:solidFill>
                          <a:effectLst/>
                          <a:latin typeface="Arial" panose="020B0604020202020204" pitchFamily="34" charset="0"/>
                          <a:cs typeface="Arial" panose="020B0604020202020204" pitchFamily="34" charset="0"/>
                        </a:rPr>
                        <a:t>545</a:t>
                      </a:r>
                    </a:p>
                  </a:txBody>
                  <a:tcPr marL="0" marR="36000" marT="0" marB="0" anchor="ctr">
                    <a:solidFill>
                      <a:srgbClr val="228096"/>
                    </a:solidFill>
                  </a:tcPr>
                </a:tc>
                <a:tc>
                  <a:txBody>
                    <a:bodyPr/>
                    <a:lstStyle/>
                    <a:p>
                      <a:pPr algn="r" fontAlgn="b"/>
                      <a:r>
                        <a:rPr lang="en-GB" sz="1000" b="1" i="0" u="none" strike="noStrike">
                          <a:solidFill>
                            <a:schemeClr val="bg1"/>
                          </a:solidFill>
                          <a:effectLst/>
                          <a:latin typeface="Arial" panose="020B0604020202020204" pitchFamily="34" charset="0"/>
                          <a:cs typeface="Arial" panose="020B0604020202020204" pitchFamily="34" charset="0"/>
                        </a:rPr>
                        <a:t>57,528</a:t>
                      </a:r>
                    </a:p>
                  </a:txBody>
                  <a:tcPr marL="0" marR="36000" marT="0" marB="0" anchor="ctr">
                    <a:solidFill>
                      <a:srgbClr val="228096"/>
                    </a:solidFill>
                  </a:tcPr>
                </a:tc>
                <a:extLst>
                  <a:ext uri="{0D108BD9-81ED-4DB2-BD59-A6C34878D82A}">
                    <a16:rowId xmlns:a16="http://schemas.microsoft.com/office/drawing/2014/main" val="3888126142"/>
                  </a:ext>
                </a:extLst>
              </a:tr>
            </a:tbl>
          </a:graphicData>
        </a:graphic>
      </p:graphicFrame>
      <p:sp>
        <p:nvSpPr>
          <p:cNvPr id="5" name="TextBox 3">
            <a:extLst>
              <a:ext uri="{FF2B5EF4-FFF2-40B4-BE49-F238E27FC236}">
                <a16:creationId xmlns:a16="http://schemas.microsoft.com/office/drawing/2014/main" id="{D8985B0D-9B01-8653-6DF7-175EB49143DF}"/>
              </a:ext>
            </a:extLst>
          </p:cNvPr>
          <p:cNvSpPr txBox="1"/>
          <p:nvPr/>
        </p:nvSpPr>
        <p:spPr>
          <a:xfrm>
            <a:off x="6576335" y="6104318"/>
            <a:ext cx="540261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a:latin typeface="Arial" panose="020B0604020202020204" pitchFamily="34" charset="0"/>
                <a:ea typeface="Inter"/>
                <a:cs typeface="Arial" panose="020B0604020202020204" pitchFamily="34" charset="0"/>
              </a:rPr>
              <a:t>*Note: </a:t>
            </a:r>
            <a:r>
              <a:rPr lang="en-GB" sz="800">
                <a:latin typeface="Arial" panose="020B0604020202020204" pitchFamily="34" charset="0"/>
                <a:ea typeface="Inter"/>
                <a:cs typeface="Arial" panose="020B0604020202020204" pitchFamily="34" charset="0"/>
              </a:rPr>
              <a:t>The above financial statement shows our performance against our Non-Ringfenced revenue budget, which is agreed annually with the DHSC. Our Ringfenced revenue spend was £1.3m against a budget of £2m (depreciation charges against capital assets and leases). </a:t>
            </a:r>
            <a:endParaRPr lang="en-GB" sz="800">
              <a:latin typeface="Arial"/>
              <a:ea typeface="Inter"/>
              <a:cs typeface="Arial"/>
            </a:endParaRPr>
          </a:p>
        </p:txBody>
      </p:sp>
    </p:spTree>
    <p:extLst>
      <p:ext uri="{BB962C8B-B14F-4D97-AF65-F5344CB8AC3E}">
        <p14:creationId xmlns:p14="http://schemas.microsoft.com/office/powerpoint/2010/main" val="292164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BE1AA-C43D-9BBF-5B2E-138A9D6E27C0}"/>
              </a:ext>
            </a:extLst>
          </p:cNvPr>
          <p:cNvSpPr>
            <a:spLocks noGrp="1"/>
          </p:cNvSpPr>
          <p:nvPr>
            <p:ph type="title"/>
          </p:nvPr>
        </p:nvSpPr>
        <p:spPr>
          <a:xfrm>
            <a:off x="580585" y="115696"/>
            <a:ext cx="10515600" cy="946840"/>
          </a:xfrm>
        </p:spPr>
        <p:txBody>
          <a:bodyPr vert="horz" lIns="91440" tIns="45720" rIns="91440" bIns="45720" rtlCol="0" anchor="t" anchorCtr="0">
            <a:normAutofit fontScale="97500"/>
          </a:bodyPr>
          <a:lstStyle/>
          <a:p>
            <a:r>
              <a:rPr lang="en-GB" sz="3200" b="1"/>
              <a:t>Digital, Data and Technology (DDAT) Live Services</a:t>
            </a:r>
          </a:p>
        </p:txBody>
      </p:sp>
      <p:sp>
        <p:nvSpPr>
          <p:cNvPr id="3" name="Title 3">
            <a:extLst>
              <a:ext uri="{FF2B5EF4-FFF2-40B4-BE49-F238E27FC236}">
                <a16:creationId xmlns:a16="http://schemas.microsoft.com/office/drawing/2014/main" id="{A7E7E34D-52AF-9C03-CB38-F49DCDCE2B08}"/>
              </a:ext>
            </a:extLst>
          </p:cNvPr>
          <p:cNvSpPr txBox="1">
            <a:spLocks/>
          </p:cNvSpPr>
          <p:nvPr/>
        </p:nvSpPr>
        <p:spPr>
          <a:xfrm>
            <a:off x="382772" y="557354"/>
            <a:ext cx="5603358" cy="431471"/>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t>Stability</a:t>
            </a:r>
          </a:p>
        </p:txBody>
      </p:sp>
      <p:pic>
        <p:nvPicPr>
          <p:cNvPr id="6" name="Picture 5" descr="Line service availability reporting.">
            <a:extLst>
              <a:ext uri="{FF2B5EF4-FFF2-40B4-BE49-F238E27FC236}">
                <a16:creationId xmlns:a16="http://schemas.microsoft.com/office/drawing/2014/main" id="{F836A7B6-A4BA-93EE-2D0B-1F7D518E2133}"/>
              </a:ext>
            </a:extLst>
          </p:cNvPr>
          <p:cNvPicPr>
            <a:picLocks noChangeAspect="1"/>
          </p:cNvPicPr>
          <p:nvPr/>
        </p:nvPicPr>
        <p:blipFill>
          <a:blip r:embed="rId3"/>
          <a:stretch>
            <a:fillRect/>
          </a:stretch>
        </p:blipFill>
        <p:spPr>
          <a:xfrm>
            <a:off x="190500" y="959244"/>
            <a:ext cx="5905500" cy="1162050"/>
          </a:xfrm>
          <a:prstGeom prst="rect">
            <a:avLst/>
          </a:prstGeom>
        </p:spPr>
      </p:pic>
      <p:pic>
        <p:nvPicPr>
          <p:cNvPr id="7" name="Picture 6" descr="Cyber issues reporting">
            <a:extLst>
              <a:ext uri="{FF2B5EF4-FFF2-40B4-BE49-F238E27FC236}">
                <a16:creationId xmlns:a16="http://schemas.microsoft.com/office/drawing/2014/main" id="{6D85AD74-782E-AF9A-2D77-656B80EF608E}"/>
              </a:ext>
            </a:extLst>
          </p:cNvPr>
          <p:cNvPicPr>
            <a:picLocks noChangeAspect="1"/>
          </p:cNvPicPr>
          <p:nvPr/>
        </p:nvPicPr>
        <p:blipFill>
          <a:blip r:embed="rId4"/>
          <a:stretch>
            <a:fillRect/>
          </a:stretch>
        </p:blipFill>
        <p:spPr>
          <a:xfrm>
            <a:off x="190500" y="2149746"/>
            <a:ext cx="3017977" cy="2087199"/>
          </a:xfrm>
          <a:prstGeom prst="rect">
            <a:avLst/>
          </a:prstGeom>
        </p:spPr>
      </p:pic>
      <p:pic>
        <p:nvPicPr>
          <p:cNvPr id="8" name="Picture 7" descr="Table outlining tickets opened and closed in month, ">
            <a:extLst>
              <a:ext uri="{FF2B5EF4-FFF2-40B4-BE49-F238E27FC236}">
                <a16:creationId xmlns:a16="http://schemas.microsoft.com/office/drawing/2014/main" id="{69650F24-A458-97C9-2D0B-20DCBFF37265}"/>
              </a:ext>
            </a:extLst>
          </p:cNvPr>
          <p:cNvPicPr>
            <a:picLocks noChangeAspect="1"/>
          </p:cNvPicPr>
          <p:nvPr/>
        </p:nvPicPr>
        <p:blipFill>
          <a:blip r:embed="rId5"/>
          <a:stretch>
            <a:fillRect/>
          </a:stretch>
        </p:blipFill>
        <p:spPr>
          <a:xfrm>
            <a:off x="3268075" y="2149746"/>
            <a:ext cx="2827925" cy="1612182"/>
          </a:xfrm>
          <a:prstGeom prst="rect">
            <a:avLst/>
          </a:prstGeom>
        </p:spPr>
      </p:pic>
      <p:sp>
        <p:nvSpPr>
          <p:cNvPr id="2" name="TextBox 1">
            <a:extLst>
              <a:ext uri="{FF2B5EF4-FFF2-40B4-BE49-F238E27FC236}">
                <a16:creationId xmlns:a16="http://schemas.microsoft.com/office/drawing/2014/main" id="{4A866A0C-9192-191F-5000-687EFF77576C}"/>
              </a:ext>
              <a:ext uri="{C183D7F6-B498-43B3-948B-1728B52AA6E4}">
                <adec:decorative xmlns:adec="http://schemas.microsoft.com/office/drawing/2017/decorative" val="1"/>
              </a:ext>
            </a:extLst>
          </p:cNvPr>
          <p:cNvSpPr txBox="1"/>
          <p:nvPr/>
        </p:nvSpPr>
        <p:spPr>
          <a:xfrm>
            <a:off x="5812044" y="6411730"/>
            <a:ext cx="348172" cy="276999"/>
          </a:xfrm>
          <a:prstGeom prst="rect">
            <a:avLst/>
          </a:prstGeom>
          <a:noFill/>
        </p:spPr>
        <p:txBody>
          <a:bodyPr wrap="square" rtlCol="0">
            <a:spAutoFit/>
          </a:bodyPr>
          <a:lstStyle/>
          <a:p>
            <a:r>
              <a:rPr lang="en-GB" sz="1200" b="1"/>
              <a:t>18</a:t>
            </a:r>
          </a:p>
        </p:txBody>
      </p:sp>
      <p:sp>
        <p:nvSpPr>
          <p:cNvPr id="5" name="TextBox 4">
            <a:extLst>
              <a:ext uri="{FF2B5EF4-FFF2-40B4-BE49-F238E27FC236}">
                <a16:creationId xmlns:a16="http://schemas.microsoft.com/office/drawing/2014/main" id="{B2ACAF2F-27EE-6618-2501-917E5236996C}"/>
              </a:ext>
            </a:extLst>
          </p:cNvPr>
          <p:cNvSpPr txBox="1"/>
          <p:nvPr/>
        </p:nvSpPr>
        <p:spPr>
          <a:xfrm>
            <a:off x="99060" y="4435992"/>
            <a:ext cx="11982450" cy="1815882"/>
          </a:xfrm>
          <a:prstGeom prst="rect">
            <a:avLst/>
          </a:prstGeom>
          <a:noFill/>
        </p:spPr>
        <p:txBody>
          <a:bodyPr wrap="square" lIns="91440" tIns="45720" rIns="91440" bIns="45720" rtlCol="0" anchor="t">
            <a:spAutoFit/>
          </a:bodyPr>
          <a:lstStyle/>
          <a:p>
            <a:r>
              <a:rPr lang="en-GB" sz="2800" b="1"/>
              <a:t>Commentary:</a:t>
            </a:r>
          </a:p>
          <a:p>
            <a:pPr marL="171450" indent="-171450">
              <a:buFont typeface="Arial" panose="020B0604020202020204" pitchFamily="34" charset="0"/>
              <a:buChar char="•"/>
            </a:pPr>
            <a:r>
              <a:rPr lang="en-US" sz="1400">
                <a:solidFill>
                  <a:srgbClr val="000000"/>
                </a:solidFill>
                <a:latin typeface="Aptos"/>
              </a:rPr>
              <a:t>Annual penetration testing completed for NICE infrastructure and reports received, leading to remediation work plans over coming weeks.</a:t>
            </a:r>
          </a:p>
          <a:p>
            <a:pPr marL="171450" indent="-171450">
              <a:buFont typeface="Arial" panose="020B0604020202020204" pitchFamily="34" charset="0"/>
              <a:buChar char="•"/>
            </a:pPr>
            <a:r>
              <a:rPr lang="en-US" sz="1400">
                <a:solidFill>
                  <a:srgbClr val="000000"/>
                </a:solidFill>
                <a:latin typeface="Aptos"/>
              </a:rPr>
              <a:t>NICE is evaluating additional tooling to protect email users from phishing, which will also provide accessible on-going user risk awareness.</a:t>
            </a:r>
          </a:p>
          <a:p>
            <a:pPr marL="171450" indent="-171450">
              <a:buFont typeface="Arial" panose="020B0604020202020204" pitchFamily="34" charset="0"/>
              <a:buChar char="•"/>
            </a:pPr>
            <a:r>
              <a:rPr lang="en-US" sz="1400">
                <a:solidFill>
                  <a:srgbClr val="000000"/>
                </a:solidFill>
                <a:latin typeface="Aptos"/>
              </a:rPr>
              <a:t>NICE responses to NHS critical cyber alerting are consistently resulting in deployed fixes within 24 hours of notification, well within the expected timescale of 14 days.</a:t>
            </a:r>
          </a:p>
          <a:p>
            <a:pPr marL="171450" indent="-171450">
              <a:buFont typeface="Arial" panose="020B0604020202020204" pitchFamily="34" charset="0"/>
              <a:buChar char="•"/>
            </a:pPr>
            <a:r>
              <a:rPr lang="en-US" sz="1400" err="1">
                <a:solidFill>
                  <a:srgbClr val="000000"/>
                </a:solidFill>
                <a:latin typeface="Aptos"/>
              </a:rPr>
              <a:t>GovWiFi</a:t>
            </a:r>
            <a:r>
              <a:rPr lang="en-US" sz="1400">
                <a:solidFill>
                  <a:srgbClr val="000000"/>
                </a:solidFill>
                <a:latin typeface="Aptos"/>
              </a:rPr>
              <a:t> is now online in both the Manchester and London offices for NICE staff and guests, making connectivity seamless.</a:t>
            </a:r>
          </a:p>
          <a:p>
            <a:pPr marL="171450" indent="-171450">
              <a:buFont typeface="Arial" panose="020B0604020202020204" pitchFamily="34" charset="0"/>
              <a:buChar char="•"/>
            </a:pPr>
            <a:r>
              <a:rPr lang="en-GB" sz="1400">
                <a:solidFill>
                  <a:srgbClr val="000000"/>
                </a:solidFill>
                <a:latin typeface="Aptos"/>
              </a:rPr>
              <a:t>P1 service failure related to use of modern security gateway with legacy planning tools (ongoing issue due to compatibility)</a:t>
            </a:r>
            <a:endParaRPr lang="en-US" sz="1400">
              <a:solidFill>
                <a:srgbClr val="000000"/>
              </a:solidFill>
              <a:latin typeface="Aptos"/>
            </a:endParaRPr>
          </a:p>
        </p:txBody>
      </p:sp>
      <p:sp>
        <p:nvSpPr>
          <p:cNvPr id="28" name="TextBox 27">
            <a:extLst>
              <a:ext uri="{FF2B5EF4-FFF2-40B4-BE49-F238E27FC236}">
                <a16:creationId xmlns:a16="http://schemas.microsoft.com/office/drawing/2014/main" id="{2A0ACAB0-7ACD-DC85-ED0C-C39E2B24FAC0}"/>
              </a:ext>
            </a:extLst>
          </p:cNvPr>
          <p:cNvSpPr txBox="1"/>
          <p:nvPr/>
        </p:nvSpPr>
        <p:spPr>
          <a:xfrm>
            <a:off x="10537380" y="6561771"/>
            <a:ext cx="165462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ptos" panose="02110004020202020204"/>
                <a:ea typeface="+mn-ea"/>
                <a:cs typeface="+mn-cs"/>
              </a:rPr>
              <a:t>Data as at 31 March 2025</a:t>
            </a:r>
          </a:p>
        </p:txBody>
      </p:sp>
    </p:spTree>
    <p:extLst>
      <p:ext uri="{BB962C8B-B14F-4D97-AF65-F5344CB8AC3E}">
        <p14:creationId xmlns:p14="http://schemas.microsoft.com/office/powerpoint/2010/main" val="63849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44420-33BE-C2F6-B91A-FD42D20E6461}"/>
              </a:ext>
            </a:extLst>
          </p:cNvPr>
          <p:cNvSpPr>
            <a:spLocks noGrp="1"/>
          </p:cNvSpPr>
          <p:nvPr>
            <p:ph type="ctrTitle"/>
          </p:nvPr>
        </p:nvSpPr>
        <p:spPr>
          <a:xfrm>
            <a:off x="334596" y="372361"/>
            <a:ext cx="11145968" cy="423392"/>
          </a:xfrm>
        </p:spPr>
        <p:txBody>
          <a:bodyPr>
            <a:normAutofit fontScale="90000"/>
          </a:bodyPr>
          <a:lstStyle/>
          <a:p>
            <a:r>
              <a:rPr lang="en-US" sz="2800">
                <a:latin typeface="Arial" panose="020B0604020202020204" pitchFamily="34" charset="0"/>
                <a:cs typeface="Arial" panose="020B0604020202020204" pitchFamily="34" charset="0"/>
              </a:rPr>
              <a:t>Appendix A: Headline description of key projects to deliver NICE aims</a:t>
            </a:r>
          </a:p>
        </p:txBody>
      </p:sp>
      <p:graphicFrame>
        <p:nvGraphicFramePr>
          <p:cNvPr id="7" name="Table 6">
            <a:extLst>
              <a:ext uri="{FF2B5EF4-FFF2-40B4-BE49-F238E27FC236}">
                <a16:creationId xmlns:a16="http://schemas.microsoft.com/office/drawing/2014/main" id="{2AF90AA5-D6D7-E7CF-EF5A-F33BC892E22A}"/>
              </a:ext>
            </a:extLst>
          </p:cNvPr>
          <p:cNvGraphicFramePr>
            <a:graphicFrameLocks noGrp="1"/>
          </p:cNvGraphicFramePr>
          <p:nvPr>
            <p:extLst>
              <p:ext uri="{D42A27DB-BD31-4B8C-83A1-F6EECF244321}">
                <p14:modId xmlns:p14="http://schemas.microsoft.com/office/powerpoint/2010/main" val="2802158897"/>
              </p:ext>
            </p:extLst>
          </p:nvPr>
        </p:nvGraphicFramePr>
        <p:xfrm>
          <a:off x="174339" y="1348258"/>
          <a:ext cx="11843322" cy="4582318"/>
        </p:xfrm>
        <a:graphic>
          <a:graphicData uri="http://schemas.openxmlformats.org/drawingml/2006/table">
            <a:tbl>
              <a:tblPr firstRow="1" bandRow="1">
                <a:tableStyleId>{5C22544A-7EE6-4342-B048-85BDC9FD1C3A}</a:tableStyleId>
              </a:tblPr>
              <a:tblGrid>
                <a:gridCol w="1532541">
                  <a:extLst>
                    <a:ext uri="{9D8B030D-6E8A-4147-A177-3AD203B41FA5}">
                      <a16:colId xmlns:a16="http://schemas.microsoft.com/office/drawing/2014/main" val="1248132733"/>
                    </a:ext>
                  </a:extLst>
                </a:gridCol>
                <a:gridCol w="2569029">
                  <a:extLst>
                    <a:ext uri="{9D8B030D-6E8A-4147-A177-3AD203B41FA5}">
                      <a16:colId xmlns:a16="http://schemas.microsoft.com/office/drawing/2014/main" val="3285407288"/>
                    </a:ext>
                  </a:extLst>
                </a:gridCol>
                <a:gridCol w="7741752">
                  <a:extLst>
                    <a:ext uri="{9D8B030D-6E8A-4147-A177-3AD203B41FA5}">
                      <a16:colId xmlns:a16="http://schemas.microsoft.com/office/drawing/2014/main" val="2453268704"/>
                    </a:ext>
                  </a:extLst>
                </a:gridCol>
              </a:tblGrid>
              <a:tr h="278288">
                <a:tc>
                  <a:txBody>
                    <a:bodyPr/>
                    <a:lstStyle/>
                    <a:p>
                      <a:pPr lvl="0" algn="l">
                        <a:buNone/>
                      </a:pPr>
                      <a:r>
                        <a:rPr lang="en-US" sz="1000">
                          <a:latin typeface="Arial"/>
                          <a:cs typeface="Arial"/>
                        </a:rPr>
                        <a:t>NICE aim </a:t>
                      </a:r>
                    </a:p>
                  </a:txBody>
                  <a:tcPr>
                    <a:lnB w="12700" cap="flat" cmpd="sng" algn="ctr">
                      <a:solidFill>
                        <a:schemeClr val="bg1"/>
                      </a:solidFill>
                      <a:prstDash val="solid"/>
                      <a:round/>
                      <a:headEnd type="none" w="med" len="med"/>
                      <a:tailEnd type="none" w="med" len="med"/>
                    </a:lnB>
                  </a:tcPr>
                </a:tc>
                <a:tc>
                  <a:txBody>
                    <a:bodyPr/>
                    <a:lstStyle/>
                    <a:p>
                      <a:pPr algn="l"/>
                      <a:r>
                        <a:rPr lang="en-US" sz="1000">
                          <a:latin typeface="Arial"/>
                          <a:cs typeface="Arial"/>
                        </a:rPr>
                        <a:t>Project name</a:t>
                      </a:r>
                    </a:p>
                  </a:txBody>
                  <a:tcPr>
                    <a:lnB w="12700" cap="flat" cmpd="sng" algn="ctr">
                      <a:solidFill>
                        <a:schemeClr val="bg1"/>
                      </a:solidFill>
                      <a:prstDash val="solid"/>
                      <a:round/>
                      <a:headEnd type="none" w="med" len="med"/>
                      <a:tailEnd type="none" w="med" len="med"/>
                    </a:lnB>
                  </a:tcPr>
                </a:tc>
                <a:tc>
                  <a:txBody>
                    <a:bodyPr/>
                    <a:lstStyle/>
                    <a:p>
                      <a:pPr algn="l"/>
                      <a:r>
                        <a:rPr lang="en-US" sz="1000">
                          <a:latin typeface="Arial"/>
                          <a:cs typeface="Arial"/>
                        </a:rPr>
                        <a:t>Project headline description</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3307298"/>
                  </a:ext>
                </a:extLst>
              </a:tr>
              <a:tr h="373126">
                <a:tc rowSpan="3">
                  <a:txBody>
                    <a:bodyPr/>
                    <a:lstStyle/>
                    <a:p>
                      <a:r>
                        <a:rPr lang="en-US" sz="1000">
                          <a:latin typeface="Arial"/>
                          <a:cs typeface="Arial"/>
                        </a:rPr>
                        <a:t>Timely and High-Quality Guidance</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000">
                          <a:latin typeface="Arial"/>
                          <a:cs typeface="Arial"/>
                        </a:rPr>
                        <a:t>Rules Based Pathway (RBP)</a:t>
                      </a:r>
                    </a:p>
                  </a:txBody>
                  <a:tcPr>
                    <a:lnL w="12700" cmpd="sng">
                      <a:noFill/>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en-GB" sz="1000" kern="1200">
                          <a:effectLst/>
                          <a:latin typeface="Arial"/>
                          <a:cs typeface="Arial"/>
                        </a:rPr>
                        <a:t>Establishing the rules and principles on which NICE and NHS England will work in partnership to evaluate, commission and fund medical technologies</a:t>
                      </a:r>
                      <a:endParaRPr lang="en-US" sz="1000">
                        <a:latin typeface="Arial"/>
                        <a:cs typeface="Aria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057408857"/>
                  </a:ext>
                </a:extLst>
              </a:tr>
              <a:tr h="373126">
                <a:tc vMerge="1">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000">
                          <a:latin typeface="Arial"/>
                          <a:cs typeface="Arial"/>
                        </a:rPr>
                        <a:t>Improving Timeliness and Staff experience (ITSE)</a:t>
                      </a:r>
                    </a:p>
                  </a:txBody>
                  <a:tcPr>
                    <a:lnL w="12700" cmpd="sng">
                      <a:noFill/>
                    </a:lnL>
                    <a:solidFill>
                      <a:schemeClr val="accent1">
                        <a:lumMod val="20000"/>
                        <a:lumOff val="80000"/>
                      </a:schemeClr>
                    </a:solidFill>
                  </a:tcPr>
                </a:tc>
                <a:tc>
                  <a:txBody>
                    <a:bodyPr/>
                    <a:lstStyle/>
                    <a:p>
                      <a:r>
                        <a:rPr lang="en-US" sz="1000">
                          <a:latin typeface="Arial"/>
                          <a:cs typeface="Arial"/>
                        </a:rPr>
                        <a:t>Improved timeliness by standardising and improving processes across guidance producing centres, through the use of digital tools and continuous improvement approaches</a:t>
                      </a:r>
                    </a:p>
                  </a:txBody>
                  <a:tcPr>
                    <a:lnR w="127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406881725"/>
                  </a:ext>
                </a:extLst>
              </a:tr>
              <a:tr h="373126">
                <a:tc vMerge="1">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sz="1000">
                          <a:latin typeface="Arial"/>
                          <a:cs typeface="Arial"/>
                        </a:rPr>
                        <a:t>Incorporation of TAs into guidelines</a:t>
                      </a:r>
                    </a:p>
                  </a:txBody>
                  <a:tcPr>
                    <a:lnL w="12700" cmpd="sng">
                      <a:noFill/>
                    </a:lnL>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GB" sz="1000">
                          <a:latin typeface="Arial"/>
                          <a:cs typeface="Arial"/>
                        </a:rPr>
                        <a:t>Inclusion of medicines and HealthTech recommendations within guidelines to make NICE guidance more useful and useable</a:t>
                      </a:r>
                      <a:endParaRPr lang="en-US" sz="1000" i="0">
                        <a:latin typeface="Arial"/>
                        <a:cs typeface="Arial"/>
                      </a:endParaRPr>
                    </a:p>
                  </a:txBody>
                  <a:tcP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3387408"/>
                  </a:ext>
                </a:extLst>
              </a:tr>
              <a:tr h="650167">
                <a:tc rowSpan="2">
                  <a:txBody>
                    <a:bodyPr/>
                    <a:lstStyle/>
                    <a:p>
                      <a:r>
                        <a:rPr lang="en-US" sz="1000">
                          <a:latin typeface="Arial"/>
                          <a:cs typeface="Arial"/>
                        </a:rPr>
                        <a:t>Usable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Content governance and structured recommendations</a:t>
                      </a: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a:lnSpc>
                          <a:spcPct val="100000"/>
                        </a:lnSpc>
                        <a:spcBef>
                          <a:spcPts val="0"/>
                        </a:spcBef>
                        <a:spcAft>
                          <a:spcPts val="0"/>
                        </a:spcAft>
                        <a:buNone/>
                      </a:pPr>
                      <a:r>
                        <a:rPr lang="en-GB" sz="1000" kern="1200" noProof="0">
                          <a:solidFill>
                            <a:schemeClr val="dk1"/>
                          </a:solidFill>
                          <a:latin typeface="Arial"/>
                          <a:ea typeface="+mn-ea"/>
                          <a:cs typeface="Arial"/>
                        </a:rPr>
                        <a:t>Organisations that produce digital content need a process to ensure their content is produced efficiently, and is consistent, of high-quality and accurate. This is content governance. We will create </a:t>
                      </a:r>
                      <a:r>
                        <a:rPr lang="en-US" sz="1000" kern="1200">
                          <a:solidFill>
                            <a:schemeClr val="dk1"/>
                          </a:solidFill>
                          <a:latin typeface="Arial"/>
                          <a:ea typeface="+mn-ea"/>
                          <a:cs typeface="Arial"/>
                        </a:rPr>
                        <a:t>a governance framework that outlines how committee recommendations are converted into guidance products that are centred around user needs and agreed house style.</a:t>
                      </a:r>
                    </a:p>
                    <a:p>
                      <a:pPr marL="0" marR="0" lvl="0" indent="0" algn="l" rtl="0" eaLnBrk="1" fontAlgn="auto" latinLnBrk="0" hangingPunct="1">
                        <a:lnSpc>
                          <a:spcPct val="100000"/>
                        </a:lnSpc>
                        <a:spcBef>
                          <a:spcPts val="0"/>
                        </a:spcBef>
                        <a:spcAft>
                          <a:spcPts val="0"/>
                        </a:spcAft>
                        <a:buClrTx/>
                        <a:buSzTx/>
                        <a:buFontTx/>
                        <a:buNone/>
                      </a:pPr>
                      <a:endParaRPr lang="en-US" sz="1000" kern="1200">
                        <a:latin typeface="Arial"/>
                        <a:cs typeface="Arial"/>
                      </a:endParaRPr>
                    </a:p>
                    <a:p>
                      <a:pPr marL="0" marR="0" lvl="0" indent="0" algn="l" defTabSz="914400">
                        <a:lnSpc>
                          <a:spcPct val="100000"/>
                        </a:lnSpc>
                        <a:spcBef>
                          <a:spcPts val="0"/>
                        </a:spcBef>
                        <a:spcAft>
                          <a:spcPts val="0"/>
                        </a:spcAft>
                        <a:buClrTx/>
                        <a:buSzTx/>
                        <a:buFontTx/>
                        <a:buNone/>
                        <a:tabLst/>
                        <a:defRPr/>
                      </a:pPr>
                      <a:r>
                        <a:rPr lang="en-US" sz="1000" kern="1200">
                          <a:latin typeface="Arial"/>
                          <a:cs typeface="Arial"/>
                        </a:rPr>
                        <a:t>Create more actionable, structured recommendations across different types of guidance to benefit users.</a:t>
                      </a:r>
                      <a:endParaRPr lang="en-US" sz="1000"/>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448289358"/>
                  </a:ext>
                </a:extLst>
              </a:tr>
              <a:tr h="373126">
                <a:tc vMerge="1">
                  <a:txBody>
                    <a:bodyPr/>
                    <a:lstStyle/>
                    <a:p>
                      <a:endParaRPr lang="en-US"/>
                    </a:p>
                  </a:txBody>
                  <a:tcP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Knowledge platform</a:t>
                      </a:r>
                      <a:endParaRPr lang="en-US" sz="1000" kern="1200">
                        <a:solidFill>
                          <a:schemeClr val="dk1"/>
                        </a:solidFill>
                        <a:latin typeface="Arial"/>
                        <a:ea typeface="+mn-ea"/>
                        <a:cs typeface="Arial"/>
                      </a:endParaRPr>
                    </a:p>
                  </a:txBody>
                  <a:tcPr>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Procure and implement knowledge platform which structured content will be migrated to.</a:t>
                      </a:r>
                      <a:endParaRPr lang="en-US" sz="1000" kern="1200">
                        <a:solidFill>
                          <a:schemeClr val="dk1"/>
                        </a:solidFill>
                        <a:latin typeface="Arial"/>
                        <a:ea typeface="+mn-ea"/>
                        <a:cs typeface="Arial"/>
                      </a:endParaRPr>
                    </a:p>
                  </a:txBody>
                  <a:tcP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580141"/>
                  </a:ext>
                </a:extLst>
              </a:tr>
              <a:tr h="373126">
                <a:tc rowSpan="5">
                  <a:txBody>
                    <a:bodyPr/>
                    <a:lstStyle/>
                    <a:p>
                      <a:r>
                        <a:rPr lang="en-US" sz="1000">
                          <a:latin typeface="Arial"/>
                          <a:cs typeface="Arial"/>
                        </a:rPr>
                        <a:t>Impactful</a:t>
                      </a:r>
                    </a:p>
                    <a:p>
                      <a:endParaRPr lang="en-US" sz="1000">
                        <a:latin typeface="Arial" panose="020B0604020202020204" pitchFamily="34" charset="0"/>
                        <a:cs typeface="Arial" panose="020B0604020202020204" pitchFamily="34" charset="0"/>
                      </a:endParaRPr>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Measurement uptake</a:t>
                      </a:r>
                      <a:endParaRPr lang="en-US" sz="1000" kern="1200">
                        <a:solidFill>
                          <a:schemeClr val="dk1"/>
                        </a:solidFill>
                        <a:latin typeface="Arial"/>
                        <a:ea typeface="+mn-ea"/>
                        <a:cs typeface="Arial"/>
                      </a:endParaRPr>
                    </a:p>
                  </a:txBody>
                  <a:tcPr>
                    <a:lnT w="2857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Arial"/>
                          <a:cs typeface="Arial"/>
                        </a:rPr>
                        <a:t>Measure uptake of our guidance and use that data to ensure NICE focuses on our priorities.</a:t>
                      </a:r>
                      <a:endParaRPr lang="en-US" sz="1000" kern="1200">
                        <a:solidFill>
                          <a:schemeClr val="dk1"/>
                        </a:solidFill>
                        <a:latin typeface="Arial"/>
                        <a:ea typeface="+mn-ea"/>
                        <a:cs typeface="Arial"/>
                      </a:endParaRPr>
                    </a:p>
                  </a:txBody>
                  <a:tcPr>
                    <a:lnT w="28575"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92258855"/>
                  </a:ext>
                </a:extLst>
              </a:tr>
              <a:tr h="373126">
                <a:tc vMerge="1">
                  <a:txBody>
                    <a:bodyPr/>
                    <a:lstStyle/>
                    <a:p>
                      <a:endParaRPr/>
                    </a:p>
                  </a:txBody>
                  <a:tcPr>
                    <a:solidFill>
                      <a:schemeClr val="accent1">
                        <a:lumMod val="40000"/>
                        <a:lumOff val="60000"/>
                      </a:schemeClr>
                    </a:solidFill>
                  </a:tcPr>
                </a:tc>
                <a:tc>
                  <a:txBody>
                    <a:bodyPr/>
                    <a:lstStyle/>
                    <a:p>
                      <a:r>
                        <a:rPr lang="en-US" sz="1000" kern="1200">
                          <a:latin typeface="Arial"/>
                          <a:cs typeface="Arial"/>
                        </a:rPr>
                        <a:t>Amplify priority partnerships</a:t>
                      </a:r>
                      <a:endParaRPr lang="en-US" sz="1000" kern="1200">
                        <a:solidFill>
                          <a:schemeClr val="dk1"/>
                        </a:solidFill>
                        <a:latin typeface="Arial"/>
                        <a:ea typeface="+mn-ea"/>
                        <a:cs typeface="Arial"/>
                      </a:endParaRPr>
                    </a:p>
                  </a:txBody>
                  <a:tcPr>
                    <a:solidFill>
                      <a:schemeClr val="accent1">
                        <a:lumMod val="20000"/>
                        <a:lumOff val="80000"/>
                      </a:schemeClr>
                    </a:solidFill>
                  </a:tcPr>
                </a:tc>
                <a:tc>
                  <a:txBody>
                    <a:bodyPr/>
                    <a:lstStyle/>
                    <a:p>
                      <a:r>
                        <a:rPr lang="en-US" sz="1000" kern="1200">
                          <a:latin typeface="Arial"/>
                          <a:cs typeface="Arial"/>
                        </a:rPr>
                        <a:t>Work closely with critical stakeholders who can amplify our guidance in priority areas to help get the best care to patients fast.</a:t>
                      </a:r>
                      <a:endParaRPr lang="en-US" sz="1000" kern="1200">
                        <a:solidFill>
                          <a:schemeClr val="dk1"/>
                        </a:solidFill>
                        <a:latin typeface="Arial"/>
                        <a:ea typeface="+mn-ea"/>
                        <a:cs typeface="Arial"/>
                      </a:endParaRPr>
                    </a:p>
                  </a:txBody>
                  <a:tcPr>
                    <a:solidFill>
                      <a:schemeClr val="bg1">
                        <a:lumMod val="95000"/>
                      </a:schemeClr>
                    </a:solidFill>
                  </a:tcPr>
                </a:tc>
                <a:extLst>
                  <a:ext uri="{0D108BD9-81ED-4DB2-BD59-A6C34878D82A}">
                    <a16:rowId xmlns:a16="http://schemas.microsoft.com/office/drawing/2014/main" val="2880105307"/>
                  </a:ext>
                </a:extLst>
              </a:tr>
              <a:tr h="373126">
                <a:tc vMerge="1">
                  <a:txBody>
                    <a:bodyPr/>
                    <a:lstStyle/>
                    <a:p>
                      <a:endParaRPr lang="en-US"/>
                    </a:p>
                  </a:txBody>
                  <a:tcPr>
                    <a:solidFill>
                      <a:schemeClr val="accent1">
                        <a:lumMod val="40000"/>
                        <a:lumOff val="60000"/>
                      </a:schemeClr>
                    </a:solidFill>
                  </a:tcPr>
                </a:tc>
                <a:tc>
                  <a:txBody>
                    <a:bodyPr/>
                    <a:lstStyle/>
                    <a:p>
                      <a:r>
                        <a:rPr lang="en-US" sz="1000" kern="1200">
                          <a:latin typeface="Arial"/>
                          <a:cs typeface="Arial"/>
                        </a:rPr>
                        <a:t>Targeted implementation support</a:t>
                      </a:r>
                      <a:endParaRPr lang="en-US" sz="1000" kern="1200">
                        <a:solidFill>
                          <a:schemeClr val="dk1"/>
                        </a:solidFill>
                        <a:latin typeface="Arial"/>
                        <a:ea typeface="+mn-ea"/>
                        <a:cs typeface="Arial"/>
                      </a:endParaRPr>
                    </a:p>
                  </a:txBody>
                  <a:tcPr>
                    <a:solidFill>
                      <a:schemeClr val="accent1">
                        <a:lumMod val="20000"/>
                        <a:lumOff val="80000"/>
                      </a:schemeClr>
                    </a:solidFill>
                  </a:tcPr>
                </a:tc>
                <a:tc>
                  <a:txBody>
                    <a:bodyPr/>
                    <a:lstStyle/>
                    <a:p>
                      <a:r>
                        <a:rPr lang="en-US" sz="1000" kern="1200">
                          <a:latin typeface="Arial"/>
                          <a:cs typeface="Arial"/>
                        </a:rPr>
                        <a:t>We will use implementation science to focus on system priorities populations with identified health in equalities and other areas that matter most to people and communities.</a:t>
                      </a:r>
                      <a:endParaRPr lang="en-US" sz="1000" kern="1200">
                        <a:solidFill>
                          <a:schemeClr val="dk1"/>
                        </a:solidFill>
                        <a:latin typeface="Arial"/>
                        <a:ea typeface="+mn-ea"/>
                        <a:cs typeface="Arial"/>
                      </a:endParaRPr>
                    </a:p>
                  </a:txBody>
                  <a:tcPr>
                    <a:solidFill>
                      <a:schemeClr val="bg1">
                        <a:lumMod val="95000"/>
                      </a:schemeClr>
                    </a:solidFill>
                  </a:tcPr>
                </a:tc>
                <a:extLst>
                  <a:ext uri="{0D108BD9-81ED-4DB2-BD59-A6C34878D82A}">
                    <a16:rowId xmlns:a16="http://schemas.microsoft.com/office/drawing/2014/main" val="2459922616"/>
                  </a:ext>
                </a:extLst>
              </a:tr>
              <a:tr h="373126">
                <a:tc vMerge="1">
                  <a:txBody>
                    <a:bodyPr/>
                    <a:lstStyle/>
                    <a:p>
                      <a:endParaRPr lang="en-US"/>
                    </a:p>
                  </a:txBody>
                  <a:tcPr>
                    <a:solidFill>
                      <a:schemeClr val="accent1">
                        <a:lumMod val="40000"/>
                        <a:lumOff val="60000"/>
                      </a:schemeClr>
                    </a:solidFill>
                  </a:tcPr>
                </a:tc>
                <a:tc>
                  <a:txBody>
                    <a:bodyPr/>
                    <a:lstStyle/>
                    <a:p>
                      <a:r>
                        <a:rPr lang="en-US" sz="1000" kern="1200">
                          <a:latin typeface="Arial"/>
                          <a:cs typeface="Arial"/>
                        </a:rPr>
                        <a:t>Public involvement best practice approach</a:t>
                      </a:r>
                      <a:endParaRPr lang="en-US" sz="1000" kern="1200">
                        <a:solidFill>
                          <a:schemeClr val="dk1"/>
                        </a:solidFill>
                        <a:latin typeface="Arial"/>
                        <a:ea typeface="+mn-ea"/>
                        <a:cs typeface="Arial"/>
                      </a:endParaRPr>
                    </a:p>
                  </a:txBody>
                  <a:tcPr>
                    <a:solidFill>
                      <a:schemeClr val="accent1">
                        <a:lumMod val="20000"/>
                        <a:lumOff val="80000"/>
                      </a:schemeClr>
                    </a:solidFill>
                  </a:tcPr>
                </a:tc>
                <a:tc>
                  <a:txBody>
                    <a:bodyPr/>
                    <a:lstStyle/>
                    <a:p>
                      <a:r>
                        <a:rPr lang="en-US" sz="1000" kern="1200">
                          <a:latin typeface="Arial"/>
                          <a:cs typeface="Arial"/>
                        </a:rPr>
                        <a:t>Implementing a new way to reach the right members of the public at the right time in the right way to increase uptake of guidance and support getting the best care to people fast.</a:t>
                      </a:r>
                      <a:endParaRPr lang="en-US" sz="1000" kern="1200">
                        <a:solidFill>
                          <a:schemeClr val="dk1"/>
                        </a:solidFill>
                        <a:latin typeface="Arial"/>
                        <a:ea typeface="+mn-ea"/>
                        <a:cs typeface="Arial"/>
                      </a:endParaRPr>
                    </a:p>
                  </a:txBody>
                  <a:tcPr>
                    <a:solidFill>
                      <a:schemeClr val="bg1">
                        <a:lumMod val="95000"/>
                      </a:schemeClr>
                    </a:solidFill>
                  </a:tcPr>
                </a:tc>
                <a:extLst>
                  <a:ext uri="{0D108BD9-81ED-4DB2-BD59-A6C34878D82A}">
                    <a16:rowId xmlns:a16="http://schemas.microsoft.com/office/drawing/2014/main" val="1578460165"/>
                  </a:ext>
                </a:extLst>
              </a:tr>
              <a:tr h="373126">
                <a:tc vMerge="1">
                  <a:txBody>
                    <a:bodyPr/>
                    <a:lstStyle/>
                    <a:p>
                      <a:endParaRPr lang="en-US" sz="1200"/>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r>
                        <a:rPr lang="en-US" sz="1000" kern="1200">
                          <a:solidFill>
                            <a:schemeClr val="dk1"/>
                          </a:solidFill>
                          <a:latin typeface="Arial"/>
                          <a:ea typeface="+mn-ea"/>
                          <a:cs typeface="Arial"/>
                        </a:rPr>
                        <a:t>Implementation support toolkits</a:t>
                      </a:r>
                    </a:p>
                  </a:txBody>
                  <a:tcPr>
                    <a:solidFill>
                      <a:schemeClr val="accent1">
                        <a:lumMod val="20000"/>
                        <a:lumOff val="80000"/>
                      </a:schemeClr>
                    </a:solidFill>
                  </a:tcPr>
                </a:tc>
                <a:tc>
                  <a:txBody>
                    <a:bodyPr/>
                    <a:lstStyle/>
                    <a:p>
                      <a:r>
                        <a:rPr lang="en-US" sz="1000" kern="1200">
                          <a:solidFill>
                            <a:schemeClr val="dk1"/>
                          </a:solidFill>
                          <a:latin typeface="Arial"/>
                          <a:ea typeface="+mn-ea"/>
                          <a:cs typeface="Arial"/>
                        </a:rPr>
                        <a:t>Development of comprehensive implementation support toolkits where implementation challenges already exist or are anticipated</a:t>
                      </a:r>
                    </a:p>
                  </a:txBody>
                  <a:tcPr>
                    <a:solidFill>
                      <a:schemeClr val="bg1">
                        <a:lumMod val="95000"/>
                      </a:schemeClr>
                    </a:solidFill>
                  </a:tcPr>
                </a:tc>
                <a:extLst>
                  <a:ext uri="{0D108BD9-81ED-4DB2-BD59-A6C34878D82A}">
                    <a16:rowId xmlns:a16="http://schemas.microsoft.com/office/drawing/2014/main" val="1288938075"/>
                  </a:ext>
                </a:extLst>
              </a:tr>
            </a:tbl>
          </a:graphicData>
        </a:graphic>
      </p:graphicFrame>
    </p:spTree>
    <p:extLst>
      <p:ext uri="{BB962C8B-B14F-4D97-AF65-F5344CB8AC3E}">
        <p14:creationId xmlns:p14="http://schemas.microsoft.com/office/powerpoint/2010/main" val="185001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377645" y="277069"/>
            <a:ext cx="9852851" cy="585322"/>
          </a:xfrm>
        </p:spPr>
        <p:txBody>
          <a:bodyPr>
            <a:normAutofit/>
          </a:bodyPr>
          <a:lstStyle/>
          <a:p>
            <a:r>
              <a:rPr lang="en-GB" sz="3200">
                <a:latin typeface="Arial"/>
                <a:ea typeface="Inter"/>
                <a:cs typeface="Arial"/>
              </a:rPr>
              <a:t>Contents</a:t>
            </a:r>
            <a:endParaRPr lang="en-GB" sz="3200">
              <a:solidFill>
                <a:srgbClr val="FF0000"/>
              </a:solidFill>
              <a:latin typeface="Arial"/>
              <a:ea typeface="Inter"/>
              <a:cs typeface="Arial"/>
            </a:endParaRP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kumimoji="0" lang="en-GB" sz="1400" b="0" i="0" u="none" strike="noStrike" kern="1200" cap="none" spc="0" normalizeH="0" baseline="0" noProof="0" smtClean="0">
                <a:ln>
                  <a:noFill/>
                </a:ln>
                <a:solidFill>
                  <a:srgbClr val="000000"/>
                </a:solidFill>
                <a:effectLst/>
                <a:uLnTx/>
                <a:uFillTx/>
                <a:latin typeface="Inte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srgbClr val="000000"/>
              </a:solidFill>
              <a:effectLst/>
              <a:uLnTx/>
              <a:uFillTx/>
              <a:latin typeface="Inter"/>
              <a:ea typeface="+mn-ea"/>
              <a:cs typeface="+mn-cs"/>
            </a:endParaRPr>
          </a:p>
        </p:txBody>
      </p:sp>
      <p:graphicFrame>
        <p:nvGraphicFramePr>
          <p:cNvPr id="5" name="Table 5">
            <a:extLst>
              <a:ext uri="{FF2B5EF4-FFF2-40B4-BE49-F238E27FC236}">
                <a16:creationId xmlns:a16="http://schemas.microsoft.com/office/drawing/2014/main" id="{23C9EDC0-948B-72DD-E398-AA284CAC8ACE}"/>
              </a:ext>
            </a:extLst>
          </p:cNvPr>
          <p:cNvGraphicFramePr>
            <a:graphicFrameLocks noGrp="1"/>
          </p:cNvGraphicFramePr>
          <p:nvPr>
            <p:extLst>
              <p:ext uri="{D42A27DB-BD31-4B8C-83A1-F6EECF244321}">
                <p14:modId xmlns:p14="http://schemas.microsoft.com/office/powerpoint/2010/main" val="3437213627"/>
              </p:ext>
            </p:extLst>
          </p:nvPr>
        </p:nvGraphicFramePr>
        <p:xfrm>
          <a:off x="477472" y="862391"/>
          <a:ext cx="10904903" cy="4632979"/>
        </p:xfrm>
        <a:graphic>
          <a:graphicData uri="http://schemas.openxmlformats.org/drawingml/2006/table">
            <a:tbl>
              <a:tblPr firstRow="1" bandRow="1">
                <a:tableStyleId>{21E4AEA4-8DFA-4A89-87EB-49C32662AFE0}</a:tableStyleId>
              </a:tblPr>
              <a:tblGrid>
                <a:gridCol w="4923203">
                  <a:extLst>
                    <a:ext uri="{9D8B030D-6E8A-4147-A177-3AD203B41FA5}">
                      <a16:colId xmlns:a16="http://schemas.microsoft.com/office/drawing/2014/main" val="895819676"/>
                    </a:ext>
                  </a:extLst>
                </a:gridCol>
                <a:gridCol w="2066925">
                  <a:extLst>
                    <a:ext uri="{9D8B030D-6E8A-4147-A177-3AD203B41FA5}">
                      <a16:colId xmlns:a16="http://schemas.microsoft.com/office/drawing/2014/main" val="3735901729"/>
                    </a:ext>
                  </a:extLst>
                </a:gridCol>
                <a:gridCol w="3914775">
                  <a:extLst>
                    <a:ext uri="{9D8B030D-6E8A-4147-A177-3AD203B41FA5}">
                      <a16:colId xmlns:a16="http://schemas.microsoft.com/office/drawing/2014/main" val="2565304208"/>
                    </a:ext>
                  </a:extLst>
                </a:gridCol>
              </a:tblGrid>
              <a:tr h="320529">
                <a:tc>
                  <a:txBody>
                    <a:bodyPr/>
                    <a:lstStyle/>
                    <a:p>
                      <a:r>
                        <a:rPr lang="en-GB" sz="1400">
                          <a:latin typeface="Arial"/>
                          <a:cs typeface="Arial"/>
                        </a:rPr>
                        <a:t>Section</a:t>
                      </a:r>
                    </a:p>
                  </a:txBody>
                  <a:tcPr anchor="ctr"/>
                </a:tc>
                <a:tc>
                  <a:txBody>
                    <a:bodyPr/>
                    <a:lstStyle/>
                    <a:p>
                      <a:r>
                        <a:rPr lang="en-GB" sz="1400" b="1">
                          <a:latin typeface="Arial"/>
                          <a:cs typeface="Arial"/>
                        </a:rPr>
                        <a:t>Slide number</a:t>
                      </a:r>
                    </a:p>
                  </a:txBody>
                  <a:tcPr anchor="ctr"/>
                </a:tc>
                <a:tc>
                  <a:txBody>
                    <a:bodyPr/>
                    <a:lstStyle/>
                    <a:p>
                      <a:r>
                        <a:rPr lang="en-GB" sz="1400">
                          <a:latin typeface="Arial"/>
                          <a:cs typeface="Arial"/>
                        </a:rPr>
                        <a:t>Lead</a:t>
                      </a:r>
                    </a:p>
                  </a:txBody>
                  <a:tcPr anchor="ctr"/>
                </a:tc>
                <a:extLst>
                  <a:ext uri="{0D108BD9-81ED-4DB2-BD59-A6C34878D82A}">
                    <a16:rowId xmlns:a16="http://schemas.microsoft.com/office/drawing/2014/main" val="1694526003"/>
                  </a:ext>
                </a:extLst>
              </a:tr>
              <a:tr h="431245">
                <a:tc>
                  <a:txBody>
                    <a:bodyPr/>
                    <a:lstStyle/>
                    <a:p>
                      <a:r>
                        <a:rPr lang="en-GB" sz="1400" b="0">
                          <a:latin typeface="Arial"/>
                          <a:cs typeface="Arial"/>
                        </a:rPr>
                        <a:t>Executive summary – highlights and challenges</a:t>
                      </a:r>
                    </a:p>
                  </a:txBody>
                  <a:tcPr anchor="ctr"/>
                </a:tc>
                <a:tc>
                  <a:txBody>
                    <a:bodyPr/>
                    <a:lstStyle/>
                    <a:p>
                      <a:pPr algn="l"/>
                      <a:r>
                        <a:rPr lang="en-GB" sz="1400" b="0">
                          <a:latin typeface="Arial"/>
                          <a:cs typeface="Arial"/>
                        </a:rPr>
                        <a:t>3 </a:t>
                      </a:r>
                    </a:p>
                  </a:txBody>
                  <a:tcPr anchor="ctr"/>
                </a:tc>
                <a:tc>
                  <a:txBody>
                    <a:bodyPr/>
                    <a:lstStyle/>
                    <a:p>
                      <a:pPr lvl="0" algn="l">
                        <a:buNone/>
                      </a:pPr>
                      <a:r>
                        <a:rPr lang="en-GB" sz="1400" strike="noStrike">
                          <a:latin typeface="Arial"/>
                          <a:cs typeface="Arial"/>
                        </a:rPr>
                        <a:t>All ET</a:t>
                      </a:r>
                    </a:p>
                  </a:txBody>
                  <a:tcPr anchor="ctr"/>
                </a:tc>
                <a:extLst>
                  <a:ext uri="{0D108BD9-81ED-4DB2-BD59-A6C34878D82A}">
                    <a16:rowId xmlns:a16="http://schemas.microsoft.com/office/drawing/2014/main" val="3600036375"/>
                  </a:ext>
                </a:extLst>
              </a:tr>
              <a:tr h="431245">
                <a:tc>
                  <a:txBody>
                    <a:bodyPr/>
                    <a:lstStyle/>
                    <a:p>
                      <a:r>
                        <a:rPr lang="en-GB" sz="1400" b="0">
                          <a:latin typeface="Arial"/>
                          <a:cs typeface="Arial"/>
                        </a:rPr>
                        <a:t>Summary of performance – Relevance</a:t>
                      </a:r>
                    </a:p>
                  </a:txBody>
                  <a:tcPr anchor="ctr"/>
                </a:tc>
                <a:tc>
                  <a:txBody>
                    <a:bodyPr/>
                    <a:lstStyle/>
                    <a:p>
                      <a:pPr lvl="0" algn="l">
                        <a:buNone/>
                      </a:pPr>
                      <a:r>
                        <a:rPr lang="en-GB" sz="1400" b="0">
                          <a:solidFill>
                            <a:schemeClr val="tx1"/>
                          </a:solidFill>
                          <a:latin typeface="Arial"/>
                          <a:cs typeface="Arial"/>
                        </a:rPr>
                        <a:t>4-5</a:t>
                      </a:r>
                    </a:p>
                  </a:txBody>
                  <a:tcPr anchor="ctr"/>
                </a:tc>
                <a:tc>
                  <a:txBody>
                    <a:bodyPr/>
                    <a:lstStyle/>
                    <a:p>
                      <a:r>
                        <a:rPr lang="en-GB" sz="1400">
                          <a:latin typeface="Arial"/>
                          <a:cs typeface="Arial"/>
                        </a:rPr>
                        <a:t>Jonathan Benger</a:t>
                      </a:r>
                    </a:p>
                  </a:txBody>
                  <a:tcPr anchor="ctr"/>
                </a:tc>
                <a:extLst>
                  <a:ext uri="{0D108BD9-81ED-4DB2-BD59-A6C34878D82A}">
                    <a16:rowId xmlns:a16="http://schemas.microsoft.com/office/drawing/2014/main" val="2575591267"/>
                  </a:ext>
                </a:extLst>
              </a:tr>
              <a:tr h="431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latin typeface="Arial"/>
                          <a:cs typeface="Arial"/>
                        </a:rPr>
                        <a:t>Summary of performance – Timely and high quality</a:t>
                      </a:r>
                      <a:endParaRPr lang="en-US" sz="1400" b="0">
                        <a:latin typeface="Arial"/>
                        <a:cs typeface="Arial"/>
                      </a:endParaRPr>
                    </a:p>
                  </a:txBody>
                  <a:tcPr anchor="ctr"/>
                </a:tc>
                <a:tc>
                  <a:txBody>
                    <a:bodyPr/>
                    <a:lstStyle/>
                    <a:p>
                      <a:pPr lvl="0" algn="l">
                        <a:buNone/>
                      </a:pPr>
                      <a:r>
                        <a:rPr lang="en-GB" sz="1400" b="0">
                          <a:solidFill>
                            <a:schemeClr val="tx1"/>
                          </a:solidFill>
                          <a:latin typeface="Arial"/>
                          <a:cs typeface="Arial"/>
                        </a:rPr>
                        <a:t>6-9</a:t>
                      </a:r>
                    </a:p>
                  </a:txBody>
                  <a:tcPr anchor="ctr"/>
                </a:tc>
                <a:tc>
                  <a:txBody>
                    <a:bodyPr/>
                    <a:lstStyle/>
                    <a:p>
                      <a:pPr lvl="0">
                        <a:buNone/>
                      </a:pPr>
                      <a:r>
                        <a:rPr lang="en-GB" sz="1400">
                          <a:latin typeface="Arial"/>
                          <a:cs typeface="Arial"/>
                        </a:rPr>
                        <a:t>Sam Roberts</a:t>
                      </a:r>
                      <a:endParaRPr lang="en-GB" sz="1400" b="1">
                        <a:latin typeface="Arial"/>
                        <a:cs typeface="Arial"/>
                      </a:endParaRPr>
                    </a:p>
                  </a:txBody>
                  <a:tcPr anchor="ctr"/>
                </a:tc>
                <a:extLst>
                  <a:ext uri="{0D108BD9-81ED-4DB2-BD59-A6C34878D82A}">
                    <a16:rowId xmlns:a16="http://schemas.microsoft.com/office/drawing/2014/main" val="4168624177"/>
                  </a:ext>
                </a:extLst>
              </a:tr>
              <a:tr h="431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latin typeface="Arial"/>
                          <a:cs typeface="Arial"/>
                        </a:rPr>
                        <a:t>Summary of performance – </a:t>
                      </a:r>
                      <a:r>
                        <a:rPr lang="en-GB" sz="1400" b="0" u="none" strike="noStrike" noProof="0">
                          <a:solidFill>
                            <a:srgbClr val="000000"/>
                          </a:solidFill>
                          <a:latin typeface="Arial"/>
                          <a:cs typeface="Arial"/>
                        </a:rPr>
                        <a:t>Usable</a:t>
                      </a:r>
                      <a:endParaRPr lang="en-US" sz="1400" b="0" i="0" u="none" strike="noStrike" noProof="0">
                        <a:solidFill>
                          <a:srgbClr val="000000"/>
                        </a:solidFill>
                        <a:latin typeface="Arial"/>
                        <a:cs typeface="Arial"/>
                      </a:endParaRPr>
                    </a:p>
                  </a:txBody>
                  <a:tcPr anchor="ctr"/>
                </a:tc>
                <a:tc>
                  <a:txBody>
                    <a:bodyPr/>
                    <a:lstStyle/>
                    <a:p>
                      <a:pPr lvl="0" algn="l">
                        <a:buNone/>
                      </a:pPr>
                      <a:r>
                        <a:rPr lang="en-GB" sz="1400" b="0">
                          <a:latin typeface="Arial"/>
                          <a:cs typeface="Arial"/>
                        </a:rPr>
                        <a:t>10-11</a:t>
                      </a:r>
                    </a:p>
                  </a:txBody>
                  <a:tcPr anchor="ctr"/>
                </a:tc>
                <a:tc>
                  <a:txBody>
                    <a:bodyPr/>
                    <a:lstStyle/>
                    <a:p>
                      <a:pPr lvl="0">
                        <a:buNone/>
                      </a:pPr>
                      <a:r>
                        <a:rPr lang="en-GB" sz="1400">
                          <a:latin typeface="Arial"/>
                          <a:cs typeface="Arial"/>
                        </a:rPr>
                        <a:t>Clare Morgan</a:t>
                      </a:r>
                      <a:endParaRPr lang="en-GB" sz="1400" b="1">
                        <a:latin typeface="Arial"/>
                        <a:cs typeface="Arial"/>
                      </a:endParaRPr>
                    </a:p>
                  </a:txBody>
                  <a:tcPr anchor="ctr"/>
                </a:tc>
                <a:extLst>
                  <a:ext uri="{0D108BD9-81ED-4DB2-BD59-A6C34878D82A}">
                    <a16:rowId xmlns:a16="http://schemas.microsoft.com/office/drawing/2014/main" val="3150030084"/>
                  </a:ext>
                </a:extLst>
              </a:tr>
              <a:tr h="431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latin typeface="Arial"/>
                          <a:cs typeface="Arial"/>
                        </a:rPr>
                        <a:t>Summary of performance – Impactful</a:t>
                      </a:r>
                    </a:p>
                  </a:txBody>
                  <a:tcPr anchor="ctr"/>
                </a:tc>
                <a:tc>
                  <a:txBody>
                    <a:bodyPr/>
                    <a:lstStyle/>
                    <a:p>
                      <a:pPr lvl="0" algn="l">
                        <a:buNone/>
                      </a:pPr>
                      <a:r>
                        <a:rPr lang="en-GB" sz="1400" b="0">
                          <a:latin typeface="Arial"/>
                          <a:cs typeface="Arial"/>
                        </a:rPr>
                        <a:t>12-13</a:t>
                      </a:r>
                    </a:p>
                  </a:txBody>
                  <a:tcPr anchor="ctr"/>
                </a:tc>
                <a:tc>
                  <a:txBody>
                    <a:bodyPr/>
                    <a:lstStyle/>
                    <a:p>
                      <a:pPr lvl="0">
                        <a:buNone/>
                      </a:pPr>
                      <a:r>
                        <a:rPr lang="en-GB" sz="1400">
                          <a:latin typeface="Arial"/>
                          <a:cs typeface="Arial"/>
                        </a:rPr>
                        <a:t>Clare Morgan</a:t>
                      </a:r>
                      <a:endParaRPr lang="en-US" sz="1400" b="1">
                        <a:latin typeface="Arial"/>
                        <a:cs typeface="Arial"/>
                      </a:endParaRPr>
                    </a:p>
                  </a:txBody>
                  <a:tcPr anchor="ctr"/>
                </a:tc>
                <a:extLst>
                  <a:ext uri="{0D108BD9-81ED-4DB2-BD59-A6C34878D82A}">
                    <a16:rowId xmlns:a16="http://schemas.microsoft.com/office/drawing/2014/main" val="1440821425"/>
                  </a:ext>
                </a:extLst>
              </a:tr>
              <a:tr h="431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latin typeface="Arial"/>
                          <a:cs typeface="Arial"/>
                        </a:rPr>
                        <a:t>Summary of performance – Organisational Brilliance</a:t>
                      </a:r>
                    </a:p>
                  </a:txBody>
                  <a:tcPr anchor="ctr"/>
                </a:tc>
                <a:tc>
                  <a:txBody>
                    <a:bodyPr/>
                    <a:lstStyle/>
                    <a:p>
                      <a:pPr lvl="0" algn="l">
                        <a:buNone/>
                      </a:pPr>
                      <a:r>
                        <a:rPr lang="en-GB" sz="1400" b="0">
                          <a:latin typeface="Arial"/>
                          <a:cs typeface="Arial"/>
                        </a:rPr>
                        <a:t>14-16</a:t>
                      </a:r>
                    </a:p>
                  </a:txBody>
                  <a:tcPr anchor="ctr"/>
                </a:tc>
                <a:tc>
                  <a:txBody>
                    <a:bodyPr/>
                    <a:lstStyle/>
                    <a:p>
                      <a:pPr lvl="0">
                        <a:buNone/>
                      </a:pPr>
                      <a:r>
                        <a:rPr lang="en-US" sz="1400">
                          <a:latin typeface="Arial"/>
                          <a:cs typeface="Arial"/>
                        </a:rPr>
                        <a:t>Helen Williams</a:t>
                      </a:r>
                    </a:p>
                  </a:txBody>
                  <a:tcPr anchor="ctr"/>
                </a:tc>
                <a:extLst>
                  <a:ext uri="{0D108BD9-81ED-4DB2-BD59-A6C34878D82A}">
                    <a16:rowId xmlns:a16="http://schemas.microsoft.com/office/drawing/2014/main" val="2052227944"/>
                  </a:ext>
                </a:extLst>
              </a:tr>
              <a:tr h="431245">
                <a:tc>
                  <a:txBody>
                    <a:bodyPr/>
                    <a:lstStyle/>
                    <a:p>
                      <a:pPr lvl="0">
                        <a:buNone/>
                      </a:pPr>
                      <a:r>
                        <a:rPr lang="en-GB" sz="1400" b="0" i="0" u="none" strike="noStrike" baseline="0" noProof="0">
                          <a:solidFill>
                            <a:srgbClr val="000000"/>
                          </a:solidFill>
                          <a:latin typeface="Arial"/>
                          <a:cs typeface="Arial"/>
                        </a:rPr>
                        <a:t>Financial Performance</a:t>
                      </a:r>
                      <a:endParaRPr lang="en-US" sz="1400" b="0" i="0" u="none" strike="noStrike" noProof="0">
                        <a:solidFill>
                          <a:srgbClr val="FF0000"/>
                        </a:solidFill>
                        <a:latin typeface="Arial"/>
                        <a:cs typeface="Arial"/>
                      </a:endParaRPr>
                    </a:p>
                  </a:txBody>
                  <a:tcPr anchor="ctr"/>
                </a:tc>
                <a:tc>
                  <a:txBody>
                    <a:bodyPr/>
                    <a:lstStyle/>
                    <a:p>
                      <a:pPr lvl="0" algn="l">
                        <a:buNone/>
                      </a:pPr>
                      <a:r>
                        <a:rPr lang="en-GB" sz="1400" b="0">
                          <a:latin typeface="Arial"/>
                          <a:cs typeface="Arial"/>
                        </a:rPr>
                        <a:t>17</a:t>
                      </a:r>
                    </a:p>
                  </a:txBody>
                  <a:tcPr anchor="ctr"/>
                </a:tc>
                <a:tc>
                  <a:txBody>
                    <a:bodyPr/>
                    <a:lstStyle/>
                    <a:p>
                      <a:pPr lvl="0">
                        <a:buNone/>
                      </a:pPr>
                      <a:r>
                        <a:rPr lang="en-GB" sz="1400">
                          <a:latin typeface="Arial"/>
                          <a:cs typeface="Arial"/>
                        </a:rPr>
                        <a:t>Pete Thomas</a:t>
                      </a:r>
                    </a:p>
                  </a:txBody>
                  <a:tcPr anchor="ctr"/>
                </a:tc>
                <a:extLst>
                  <a:ext uri="{0D108BD9-81ED-4DB2-BD59-A6C34878D82A}">
                    <a16:rowId xmlns:a16="http://schemas.microsoft.com/office/drawing/2014/main" val="1269574362"/>
                  </a:ext>
                </a:extLst>
              </a:tr>
              <a:tr h="431245">
                <a:tc>
                  <a:txBody>
                    <a:bodyPr/>
                    <a:lstStyle/>
                    <a:p>
                      <a:pPr lvl="0">
                        <a:buNone/>
                      </a:pPr>
                      <a:r>
                        <a:rPr lang="en-GB" sz="1400" b="0" i="0" u="none" strike="noStrike" baseline="0" noProof="0">
                          <a:solidFill>
                            <a:srgbClr val="000000"/>
                          </a:solidFill>
                          <a:latin typeface="Arial"/>
                          <a:cs typeface="Arial"/>
                        </a:rPr>
                        <a:t>Digital, Data and Technology (DDAT) Report</a:t>
                      </a:r>
                    </a:p>
                  </a:txBody>
                  <a:tcPr anchor="ctr"/>
                </a:tc>
                <a:tc>
                  <a:txBody>
                    <a:bodyPr/>
                    <a:lstStyle/>
                    <a:p>
                      <a:pPr lvl="0" algn="l">
                        <a:buNone/>
                      </a:pPr>
                      <a:r>
                        <a:rPr lang="en-GB" sz="1400" b="0">
                          <a:latin typeface="Arial"/>
                          <a:cs typeface="Arial"/>
                        </a:rPr>
                        <a:t>18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Raghunath Vydyanath</a:t>
                      </a:r>
                    </a:p>
                  </a:txBody>
                  <a:tcPr anchor="ctr"/>
                </a:tc>
                <a:extLst>
                  <a:ext uri="{0D108BD9-81ED-4DB2-BD59-A6C34878D82A}">
                    <a16:rowId xmlns:a16="http://schemas.microsoft.com/office/drawing/2014/main" val="2290357644"/>
                  </a:ext>
                </a:extLst>
              </a:tr>
              <a:tr h="431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baseline="0" noProof="0">
                          <a:solidFill>
                            <a:srgbClr val="000000"/>
                          </a:solidFill>
                          <a:latin typeface="Arial"/>
                          <a:cs typeface="Arial"/>
                        </a:rPr>
                        <a:t>Appendix A: Headline description of key projects</a:t>
                      </a:r>
                      <a:endParaRPr lang="en-US" sz="1400" b="0" i="0" u="none" strike="noStrike" noProof="0">
                        <a:solidFill>
                          <a:srgbClr val="FF0000"/>
                        </a:solidFill>
                        <a:latin typeface="Arial"/>
                        <a:cs typeface="Arial"/>
                      </a:endParaRPr>
                    </a:p>
                  </a:txBody>
                  <a:tcPr anchor="ctr"/>
                </a:tc>
                <a:tc>
                  <a:txBody>
                    <a:bodyPr/>
                    <a:lstStyle/>
                    <a:p>
                      <a:pPr lvl="0" algn="l">
                        <a:buNone/>
                      </a:pPr>
                      <a:r>
                        <a:rPr lang="en-GB" sz="1400" b="0">
                          <a:latin typeface="Arial"/>
                          <a:cs typeface="Arial"/>
                        </a:rPr>
                        <a:t>19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N/A - appendix</a:t>
                      </a:r>
                    </a:p>
                  </a:txBody>
                  <a:tcPr anchor="ctr"/>
                </a:tc>
                <a:extLst>
                  <a:ext uri="{0D108BD9-81ED-4DB2-BD59-A6C34878D82A}">
                    <a16:rowId xmlns:a16="http://schemas.microsoft.com/office/drawing/2014/main" val="3235484439"/>
                  </a:ext>
                </a:extLst>
              </a:tr>
              <a:tr h="431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strike="noStrike" kern="1200" baseline="0" noProof="0">
                          <a:solidFill>
                            <a:srgbClr val="000000"/>
                          </a:solidFill>
                          <a:latin typeface="Arial"/>
                          <a:ea typeface="+mn-ea"/>
                          <a:cs typeface="Arial"/>
                        </a:rPr>
                        <a:t>Appendix B: </a:t>
                      </a:r>
                      <a:r>
                        <a:rPr lang="en-US" sz="1400" b="0" u="none" strike="noStrike" kern="1200" baseline="0">
                          <a:solidFill>
                            <a:srgbClr val="000000"/>
                          </a:solidFill>
                          <a:latin typeface="Arial"/>
                          <a:ea typeface="+mn-ea"/>
                          <a:cs typeface="Arial"/>
                        </a:rPr>
                        <a:t>Description of optimal and divergent topics</a:t>
                      </a:r>
                      <a:r>
                        <a:rPr lang="en-US" sz="1400" b="0" u="none" strike="noStrike" kern="1200" baseline="0" noProof="0">
                          <a:solidFill>
                            <a:srgbClr val="000000"/>
                          </a:solidFill>
                          <a:latin typeface="Arial"/>
                          <a:ea typeface="+mn-ea"/>
                          <a:cs typeface="Arial"/>
                        </a:rPr>
                        <a:t> </a:t>
                      </a:r>
                    </a:p>
                  </a:txBody>
                  <a:tcPr anchor="ctr"/>
                </a:tc>
                <a:tc>
                  <a:txBody>
                    <a:bodyPr/>
                    <a:lstStyle/>
                    <a:p>
                      <a:pPr lvl="0" algn="l">
                        <a:buNone/>
                      </a:pPr>
                      <a:r>
                        <a:rPr lang="en-GB" sz="1400" b="0" kern="1200">
                          <a:solidFill>
                            <a:schemeClr val="dk1"/>
                          </a:solidFill>
                          <a:latin typeface="Arial"/>
                          <a:ea typeface="+mn-ea"/>
                          <a:cs typeface="Arial"/>
                        </a:rPr>
                        <a:t>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cs typeface="Arial"/>
                        </a:rPr>
                        <a:t>N/A - appendix</a:t>
                      </a:r>
                    </a:p>
                  </a:txBody>
                  <a:tcPr anchor="ctr"/>
                </a:tc>
                <a:extLst>
                  <a:ext uri="{0D108BD9-81ED-4DB2-BD59-A6C34878D82A}">
                    <a16:rowId xmlns:a16="http://schemas.microsoft.com/office/drawing/2014/main" val="126310985"/>
                  </a:ext>
                </a:extLst>
              </a:tr>
            </a:tbl>
          </a:graphicData>
        </a:graphic>
      </p:graphicFrame>
    </p:spTree>
    <p:extLst>
      <p:ext uri="{BB962C8B-B14F-4D97-AF65-F5344CB8AC3E}">
        <p14:creationId xmlns:p14="http://schemas.microsoft.com/office/powerpoint/2010/main" val="263039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952C6EFB-220A-0890-8605-52BDAE962E4A}"/>
              </a:ext>
            </a:extLst>
          </p:cNvPr>
          <p:cNvSpPr txBox="1">
            <a:spLocks noGrp="1"/>
          </p:cNvSpPr>
          <p:nvPr>
            <p:ph type="title" idx="4294967295"/>
          </p:nvPr>
        </p:nvSpPr>
        <p:spPr>
          <a:xfrm>
            <a:off x="224692" y="129544"/>
            <a:ext cx="11545413" cy="1160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Arial" panose="020B0604020202020204" pitchFamily="34" charset="0"/>
                <a:ea typeface="Lora SemiBold" charset="0"/>
                <a:cs typeface="Arial" panose="020B0604020202020204" pitchFamily="34" charset="0"/>
              </a:rPr>
              <a:t>Appendix B: Description of optimal and divergent topics</a:t>
            </a:r>
          </a:p>
        </p:txBody>
      </p:sp>
      <p:sp>
        <p:nvSpPr>
          <p:cNvPr id="43" name="TextBox 42">
            <a:extLst>
              <a:ext uri="{FF2B5EF4-FFF2-40B4-BE49-F238E27FC236}">
                <a16:creationId xmlns:a16="http://schemas.microsoft.com/office/drawing/2014/main" id="{B818FF03-9885-ACCE-EC62-22BE92EC4278}"/>
              </a:ext>
            </a:extLst>
          </p:cNvPr>
          <p:cNvSpPr txBox="1"/>
          <p:nvPr/>
        </p:nvSpPr>
        <p:spPr>
          <a:xfrm>
            <a:off x="224692" y="882274"/>
            <a:ext cx="7039234" cy="917513"/>
          </a:xfrm>
          <a:prstGeom prst="rect">
            <a:avLst/>
          </a:prstGeom>
          <a:solidFill>
            <a:srgbClr val="EAD054"/>
          </a:solidFill>
        </p:spPr>
        <p:txBody>
          <a:bodyPr wrap="square" lIns="180000" tIns="180000" rIns="180000" bIns="180000" rtlCol="0" anchor="t">
            <a:spAutoFit/>
          </a:bodyPr>
          <a:lstStyle/>
          <a:p>
            <a:r>
              <a:rPr lang="en-GB" sz="1200"/>
              <a:t>Our ability to publish final technology appraisal or highly specialised technologies guidance within 90 days of a medicine gaining marketing authorisation (MA) depends on whether it is classified as ‘</a:t>
            </a:r>
            <a:r>
              <a:rPr lang="en-GB" sz="1200">
                <a:latin typeface="Inter SemiBold"/>
                <a:ea typeface="Inter SemiBold"/>
              </a:rPr>
              <a:t>optimal</a:t>
            </a:r>
            <a:r>
              <a:rPr lang="en-GB" sz="1200">
                <a:ea typeface="Inter SemiBold"/>
              </a:rPr>
              <a:t>’</a:t>
            </a:r>
            <a:r>
              <a:rPr lang="en-GB" sz="1200"/>
              <a:t> or ‘</a:t>
            </a:r>
            <a:r>
              <a:rPr lang="en-GB" sz="1200">
                <a:latin typeface="Inter SemiBold"/>
                <a:ea typeface="Inter SemiBold"/>
              </a:rPr>
              <a:t>divergent</a:t>
            </a:r>
            <a:r>
              <a:rPr lang="en-GB" sz="1200"/>
              <a:t>’.</a:t>
            </a:r>
          </a:p>
        </p:txBody>
      </p:sp>
      <p:sp>
        <p:nvSpPr>
          <p:cNvPr id="5" name="Rectangle 4">
            <a:extLst>
              <a:ext uri="{FF2B5EF4-FFF2-40B4-BE49-F238E27FC236}">
                <a16:creationId xmlns:a16="http://schemas.microsoft.com/office/drawing/2014/main" id="{D993A0EC-CD5C-F7EC-412E-94F8B24B5819}"/>
              </a:ext>
            </a:extLst>
          </p:cNvPr>
          <p:cNvSpPr/>
          <p:nvPr/>
        </p:nvSpPr>
        <p:spPr>
          <a:xfrm>
            <a:off x="8215031" y="996106"/>
            <a:ext cx="3804422" cy="670912"/>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Does the medicine meet all of the characteristics of an optimal topic? </a:t>
            </a:r>
          </a:p>
        </p:txBody>
      </p:sp>
      <p:sp>
        <p:nvSpPr>
          <p:cNvPr id="6" name="Rectangle 5">
            <a:extLst>
              <a:ext uri="{FF2B5EF4-FFF2-40B4-BE49-F238E27FC236}">
                <a16:creationId xmlns:a16="http://schemas.microsoft.com/office/drawing/2014/main" id="{994C854A-FA7B-2D96-514D-6D254189C527}"/>
              </a:ext>
            </a:extLst>
          </p:cNvPr>
          <p:cNvSpPr/>
          <p:nvPr/>
        </p:nvSpPr>
        <p:spPr>
          <a:xfrm>
            <a:off x="8215031" y="1952562"/>
            <a:ext cx="1827190" cy="342811"/>
          </a:xfrm>
          <a:prstGeom prst="rect">
            <a:avLst/>
          </a:prstGeom>
          <a:solidFill>
            <a:srgbClr val="379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Yes</a:t>
            </a:r>
          </a:p>
        </p:txBody>
      </p:sp>
      <p:sp>
        <p:nvSpPr>
          <p:cNvPr id="10" name="Rectangle 9">
            <a:extLst>
              <a:ext uri="{FF2B5EF4-FFF2-40B4-BE49-F238E27FC236}">
                <a16:creationId xmlns:a16="http://schemas.microsoft.com/office/drawing/2014/main" id="{7AEFE86E-E750-71DC-2D75-0EF95B6F61EE}"/>
              </a:ext>
            </a:extLst>
          </p:cNvPr>
          <p:cNvSpPr/>
          <p:nvPr/>
        </p:nvSpPr>
        <p:spPr>
          <a:xfrm>
            <a:off x="8215031" y="2524514"/>
            <a:ext cx="1827190" cy="8998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Medicine is categorised as </a:t>
            </a:r>
            <a:r>
              <a:rPr lang="en-GB" sz="1200" b="1">
                <a:solidFill>
                  <a:schemeClr val="bg1"/>
                </a:solidFill>
              </a:rPr>
              <a:t>optimal</a:t>
            </a:r>
          </a:p>
        </p:txBody>
      </p:sp>
      <p:sp>
        <p:nvSpPr>
          <p:cNvPr id="13" name="Rectangle 12">
            <a:extLst>
              <a:ext uri="{FF2B5EF4-FFF2-40B4-BE49-F238E27FC236}">
                <a16:creationId xmlns:a16="http://schemas.microsoft.com/office/drawing/2014/main" id="{4478E8F9-7202-0955-8483-981392194CCC}"/>
              </a:ext>
            </a:extLst>
          </p:cNvPr>
          <p:cNvSpPr/>
          <p:nvPr/>
        </p:nvSpPr>
        <p:spPr>
          <a:xfrm>
            <a:off x="8216569" y="3720903"/>
            <a:ext cx="1825652" cy="1330737"/>
          </a:xfrm>
          <a:prstGeom prst="rect">
            <a:avLst/>
          </a:prstGeom>
          <a:solidFill>
            <a:srgbClr val="379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NICE </a:t>
            </a:r>
            <a:r>
              <a:rPr lang="en-GB" sz="1200" b="1">
                <a:solidFill>
                  <a:schemeClr val="bg1"/>
                </a:solidFill>
              </a:rPr>
              <a:t>can</a:t>
            </a:r>
            <a:r>
              <a:rPr lang="en-GB" sz="1200">
                <a:solidFill>
                  <a:schemeClr val="bg1"/>
                </a:solidFill>
              </a:rPr>
              <a:t> publish guidance within 90 days of GB MA</a:t>
            </a:r>
          </a:p>
        </p:txBody>
      </p:sp>
      <p:sp>
        <p:nvSpPr>
          <p:cNvPr id="9" name="Rectangle 8">
            <a:extLst>
              <a:ext uri="{FF2B5EF4-FFF2-40B4-BE49-F238E27FC236}">
                <a16:creationId xmlns:a16="http://schemas.microsoft.com/office/drawing/2014/main" id="{26CF0E9D-C82D-3CAB-8E74-7345AF556040}"/>
              </a:ext>
            </a:extLst>
          </p:cNvPr>
          <p:cNvSpPr/>
          <p:nvPr/>
        </p:nvSpPr>
        <p:spPr>
          <a:xfrm>
            <a:off x="10212774" y="1938238"/>
            <a:ext cx="1808210" cy="342812"/>
          </a:xfrm>
          <a:prstGeom prst="rect">
            <a:avLst/>
          </a:prstGeom>
          <a:solidFill>
            <a:srgbClr val="D07B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No</a:t>
            </a:r>
          </a:p>
        </p:txBody>
      </p:sp>
      <p:sp>
        <p:nvSpPr>
          <p:cNvPr id="12" name="Rectangle 11">
            <a:extLst>
              <a:ext uri="{FF2B5EF4-FFF2-40B4-BE49-F238E27FC236}">
                <a16:creationId xmlns:a16="http://schemas.microsoft.com/office/drawing/2014/main" id="{1E970193-330A-370E-4E13-081E821E2F30}"/>
              </a:ext>
            </a:extLst>
          </p:cNvPr>
          <p:cNvSpPr/>
          <p:nvPr/>
        </p:nvSpPr>
        <p:spPr>
          <a:xfrm>
            <a:off x="10211242" y="2524427"/>
            <a:ext cx="1808211" cy="8998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Medicine is categorised as </a:t>
            </a:r>
            <a:r>
              <a:rPr lang="en-GB" sz="1200" b="1">
                <a:solidFill>
                  <a:schemeClr val="bg1"/>
                </a:solidFill>
              </a:rPr>
              <a:t>divergent</a:t>
            </a:r>
          </a:p>
        </p:txBody>
      </p:sp>
      <p:sp>
        <p:nvSpPr>
          <p:cNvPr id="14" name="Rectangle 13">
            <a:extLst>
              <a:ext uri="{FF2B5EF4-FFF2-40B4-BE49-F238E27FC236}">
                <a16:creationId xmlns:a16="http://schemas.microsoft.com/office/drawing/2014/main" id="{8F00941D-916E-B156-AB74-B0424126E8E0}"/>
              </a:ext>
            </a:extLst>
          </p:cNvPr>
          <p:cNvSpPr/>
          <p:nvPr/>
        </p:nvSpPr>
        <p:spPr>
          <a:xfrm>
            <a:off x="10209711" y="3720902"/>
            <a:ext cx="1809742" cy="1330737"/>
          </a:xfrm>
          <a:prstGeom prst="rect">
            <a:avLst/>
          </a:prstGeom>
          <a:solidFill>
            <a:srgbClr val="D07B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NICE </a:t>
            </a:r>
            <a:r>
              <a:rPr lang="en-GB" sz="1200" b="1">
                <a:solidFill>
                  <a:schemeClr val="bg1"/>
                </a:solidFill>
              </a:rPr>
              <a:t>cannot</a:t>
            </a:r>
            <a:r>
              <a:rPr lang="en-GB" sz="1200">
                <a:solidFill>
                  <a:schemeClr val="bg1"/>
                </a:solidFill>
              </a:rPr>
              <a:t> publish guidance within 90 days of GB MA due to external factors</a:t>
            </a:r>
          </a:p>
        </p:txBody>
      </p:sp>
      <p:cxnSp>
        <p:nvCxnSpPr>
          <p:cNvPr id="34" name="Connector: Elbow 33">
            <a:extLst>
              <a:ext uri="{FF2B5EF4-FFF2-40B4-BE49-F238E27FC236}">
                <a16:creationId xmlns:a16="http://schemas.microsoft.com/office/drawing/2014/main" id="{9DADE646-F4A2-B3A0-DE88-CBC737508773}"/>
              </a:ext>
              <a:ext uri="{C183D7F6-B498-43B3-948B-1728B52AA6E4}">
                <adec:decorative xmlns:adec="http://schemas.microsoft.com/office/drawing/2017/decorative" val="1"/>
              </a:ext>
            </a:extLst>
          </p:cNvPr>
          <p:cNvCxnSpPr>
            <a:cxnSpLocks/>
            <a:stCxn id="5" idx="2"/>
            <a:endCxn id="6" idx="0"/>
          </p:cNvCxnSpPr>
          <p:nvPr/>
        </p:nvCxnSpPr>
        <p:spPr>
          <a:xfrm rot="5400000">
            <a:off x="9480162" y="1315482"/>
            <a:ext cx="285544" cy="988616"/>
          </a:xfrm>
          <a:prstGeom prst="bentConnector3">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5C0C8DFE-3268-32C8-81DA-D27311977C13}"/>
              </a:ext>
              <a:ext uri="{C183D7F6-B498-43B3-948B-1728B52AA6E4}">
                <adec:decorative xmlns:adec="http://schemas.microsoft.com/office/drawing/2017/decorative" val="1"/>
              </a:ext>
            </a:extLst>
          </p:cNvPr>
          <p:cNvCxnSpPr>
            <a:cxnSpLocks/>
            <a:stCxn id="5" idx="2"/>
            <a:endCxn id="9" idx="0"/>
          </p:cNvCxnSpPr>
          <p:nvPr/>
        </p:nvCxnSpPr>
        <p:spPr>
          <a:xfrm rot="16200000" flipH="1">
            <a:off x="10481450" y="1302809"/>
            <a:ext cx="271220" cy="999637"/>
          </a:xfrm>
          <a:prstGeom prst="bentConnector3">
            <a:avLst>
              <a:gd name="adj1" fmla="val 50000"/>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6C914FB-D22D-0D9E-8460-5D24C46599B3}"/>
              </a:ext>
              <a:ext uri="{C183D7F6-B498-43B3-948B-1728B52AA6E4}">
                <adec:decorative xmlns:adec="http://schemas.microsoft.com/office/drawing/2017/decorative" val="1"/>
              </a:ext>
            </a:extLst>
          </p:cNvPr>
          <p:cNvCxnSpPr>
            <a:cxnSpLocks/>
            <a:stCxn id="6" idx="2"/>
            <a:endCxn id="10" idx="0"/>
          </p:cNvCxnSpPr>
          <p:nvPr/>
        </p:nvCxnSpPr>
        <p:spPr>
          <a:xfrm>
            <a:off x="9128626" y="2295373"/>
            <a:ext cx="0" cy="22914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88E24A5-C52E-80D3-519C-F7F1DA80DC5E}"/>
              </a:ext>
              <a:ext uri="{C183D7F6-B498-43B3-948B-1728B52AA6E4}">
                <adec:decorative xmlns:adec="http://schemas.microsoft.com/office/drawing/2017/decorative" val="1"/>
              </a:ext>
            </a:extLst>
          </p:cNvPr>
          <p:cNvCxnSpPr>
            <a:cxnSpLocks/>
            <a:stCxn id="9" idx="2"/>
            <a:endCxn id="12" idx="0"/>
          </p:cNvCxnSpPr>
          <p:nvPr/>
        </p:nvCxnSpPr>
        <p:spPr>
          <a:xfrm flipH="1">
            <a:off x="11115348" y="2281050"/>
            <a:ext cx="1531" cy="243377"/>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A8D653-67F4-B4CB-8213-F94BC8CE6457}"/>
              </a:ext>
              <a:ext uri="{C183D7F6-B498-43B3-948B-1728B52AA6E4}">
                <adec:decorative xmlns:adec="http://schemas.microsoft.com/office/drawing/2017/decorative" val="1"/>
              </a:ext>
            </a:extLst>
          </p:cNvPr>
          <p:cNvCxnSpPr>
            <a:cxnSpLocks/>
            <a:stCxn id="10" idx="2"/>
            <a:endCxn id="13" idx="0"/>
          </p:cNvCxnSpPr>
          <p:nvPr/>
        </p:nvCxnSpPr>
        <p:spPr>
          <a:xfrm>
            <a:off x="9128626" y="3424318"/>
            <a:ext cx="769" cy="2965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95E10F-3011-6674-98D1-7FDAFE954DEA}"/>
              </a:ext>
              <a:ext uri="{C183D7F6-B498-43B3-948B-1728B52AA6E4}">
                <adec:decorative xmlns:adec="http://schemas.microsoft.com/office/drawing/2017/decorative" val="1"/>
              </a:ext>
            </a:extLst>
          </p:cNvPr>
          <p:cNvCxnSpPr>
            <a:cxnSpLocks/>
            <a:stCxn id="12" idx="2"/>
            <a:endCxn id="14" idx="0"/>
          </p:cNvCxnSpPr>
          <p:nvPr/>
        </p:nvCxnSpPr>
        <p:spPr>
          <a:xfrm flipH="1">
            <a:off x="11114582" y="3424231"/>
            <a:ext cx="766" cy="29667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C9B65F6-66C3-54BE-EDD5-CB95346E5192}"/>
              </a:ext>
              <a:ext uri="{C183D7F6-B498-43B3-948B-1728B52AA6E4}">
                <adec:decorative xmlns:adec="http://schemas.microsoft.com/office/drawing/2017/decorative" val="1"/>
              </a:ext>
            </a:extLst>
          </p:cNvPr>
          <p:cNvCxnSpPr>
            <a:cxnSpLocks/>
            <a:stCxn id="43" idx="3"/>
            <a:endCxn id="5" idx="1"/>
          </p:cNvCxnSpPr>
          <p:nvPr/>
        </p:nvCxnSpPr>
        <p:spPr>
          <a:xfrm flipV="1">
            <a:off x="7263926" y="1331562"/>
            <a:ext cx="951105" cy="9469"/>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25" name="TextBox 24">
            <a:extLst>
              <a:ext uri="{FF2B5EF4-FFF2-40B4-BE49-F238E27FC236}">
                <a16:creationId xmlns:a16="http://schemas.microsoft.com/office/drawing/2014/main" id="{29AE4DBB-48D1-36F3-9EAC-DBAD77C86FEF}"/>
              </a:ext>
            </a:extLst>
          </p:cNvPr>
          <p:cNvSpPr txBox="1"/>
          <p:nvPr/>
        </p:nvSpPr>
        <p:spPr>
          <a:xfrm>
            <a:off x="281970" y="1982878"/>
            <a:ext cx="7039234" cy="660144"/>
          </a:xfrm>
          <a:prstGeom prst="rect">
            <a:avLst/>
          </a:prstGeom>
          <a:noFill/>
          <a:ln w="19050">
            <a:solidFill>
              <a:srgbClr val="228096"/>
            </a:solidFill>
          </a:ln>
        </p:spPr>
        <p:txBody>
          <a:bodyPr wrap="square" lIns="252000" tIns="144000" rIns="252000" bIns="144000">
            <a:spAutoFit/>
          </a:bodyPr>
          <a:lstStyle/>
          <a:p>
            <a:r>
              <a:rPr lang="en-GB" sz="1200"/>
              <a:t>We categorise medicines as either optimal or divergent based on whether it is possible to publish final guidance within 90 days of MA.</a:t>
            </a:r>
          </a:p>
        </p:txBody>
      </p:sp>
      <p:graphicFrame>
        <p:nvGraphicFramePr>
          <p:cNvPr id="26" name="Table 11">
            <a:extLst>
              <a:ext uri="{FF2B5EF4-FFF2-40B4-BE49-F238E27FC236}">
                <a16:creationId xmlns:a16="http://schemas.microsoft.com/office/drawing/2014/main" id="{1BDBC818-B35B-E3FA-943D-62910BCFD836}"/>
              </a:ext>
            </a:extLst>
          </p:cNvPr>
          <p:cNvGraphicFramePr>
            <a:graphicFrameLocks noGrp="1"/>
          </p:cNvGraphicFramePr>
          <p:nvPr>
            <p:extLst>
              <p:ext uri="{D42A27DB-BD31-4B8C-83A1-F6EECF244321}">
                <p14:modId xmlns:p14="http://schemas.microsoft.com/office/powerpoint/2010/main" val="1806062766"/>
              </p:ext>
            </p:extLst>
          </p:nvPr>
        </p:nvGraphicFramePr>
        <p:xfrm>
          <a:off x="294161" y="2757530"/>
          <a:ext cx="7039234" cy="3108960"/>
        </p:xfrm>
        <a:graphic>
          <a:graphicData uri="http://schemas.openxmlformats.org/drawingml/2006/table">
            <a:tbl>
              <a:tblPr firstRow="1" bandRow="1">
                <a:tableStyleId>{5C22544A-7EE6-4342-B048-85BDC9FD1C3A}</a:tableStyleId>
              </a:tblPr>
              <a:tblGrid>
                <a:gridCol w="7039234">
                  <a:extLst>
                    <a:ext uri="{9D8B030D-6E8A-4147-A177-3AD203B41FA5}">
                      <a16:colId xmlns:a16="http://schemas.microsoft.com/office/drawing/2014/main" val="138105"/>
                    </a:ext>
                  </a:extLst>
                </a:gridCol>
              </a:tblGrid>
              <a:tr h="161869">
                <a:tc>
                  <a:txBody>
                    <a:bodyPr/>
                    <a:lstStyle/>
                    <a:p>
                      <a:pPr algn="ctr"/>
                      <a:r>
                        <a:rPr lang="en-GB" sz="1200">
                          <a:solidFill>
                            <a:schemeClr val="tx1"/>
                          </a:solidFill>
                        </a:rPr>
                        <a:t>Characteristics of an ‘optimal’ topic</a:t>
                      </a:r>
                    </a:p>
                  </a:txBody>
                  <a:tcPr anchor="ctr">
                    <a:solidFill>
                      <a:schemeClr val="accent3"/>
                    </a:solidFill>
                  </a:tcPr>
                </a:tc>
                <a:extLst>
                  <a:ext uri="{0D108BD9-81ED-4DB2-BD59-A6C34878D82A}">
                    <a16:rowId xmlns:a16="http://schemas.microsoft.com/office/drawing/2014/main" val="907196623"/>
                  </a:ext>
                </a:extLst>
              </a:tr>
              <a:tr h="161869">
                <a:tc>
                  <a:txBody>
                    <a:bodyPr/>
                    <a:lstStyle/>
                    <a:p>
                      <a:pPr marL="0" marR="0" lvl="0" indent="0" algn="ctr" rtl="0" eaLnBrk="1" fontAlgn="auto" latinLnBrk="0" hangingPunct="1">
                        <a:lnSpc>
                          <a:spcPct val="100000"/>
                        </a:lnSpc>
                        <a:spcBef>
                          <a:spcPts val="0"/>
                        </a:spcBef>
                        <a:spcAft>
                          <a:spcPts val="0"/>
                        </a:spcAft>
                        <a:buClrTx/>
                        <a:buSzTx/>
                        <a:buFontTx/>
                        <a:buNone/>
                      </a:pPr>
                      <a:r>
                        <a:rPr lang="en-GB" sz="1200">
                          <a:latin typeface="+mn-lt"/>
                          <a:ea typeface="Inter"/>
                        </a:rPr>
                        <a:t>NICE is notified of topic &gt;16 months ahead of GB marketing authorisation (GB MA).</a:t>
                      </a:r>
                    </a:p>
                  </a:txBody>
                  <a:tcPr anchor="ctr">
                    <a:solidFill>
                      <a:srgbClr val="C8E0E6"/>
                    </a:solidFill>
                  </a:tcPr>
                </a:tc>
                <a:extLst>
                  <a:ext uri="{0D108BD9-81ED-4DB2-BD59-A6C34878D82A}">
                    <a16:rowId xmlns:a16="http://schemas.microsoft.com/office/drawing/2014/main" val="1272879433"/>
                  </a:ext>
                </a:extLst>
              </a:tr>
              <a:tr h="16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Company accepts the NICE topic</a:t>
                      </a:r>
                      <a:r>
                        <a:rPr lang="en-GB" sz="1200">
                          <a:latin typeface="+mn-lt"/>
                          <a:ea typeface="Inter"/>
                        </a:rPr>
                        <a:t> selection or routing decisions.</a:t>
                      </a:r>
                    </a:p>
                  </a:txBody>
                  <a:tcPr anchor="ctr">
                    <a:solidFill>
                      <a:srgbClr val="F7F4F1"/>
                    </a:solidFill>
                  </a:tcPr>
                </a:tc>
                <a:extLst>
                  <a:ext uri="{0D108BD9-81ED-4DB2-BD59-A6C34878D82A}">
                    <a16:rowId xmlns:a16="http://schemas.microsoft.com/office/drawing/2014/main" val="2248175011"/>
                  </a:ext>
                </a:extLst>
              </a:tr>
              <a:tr h="16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Company does not negotiate a delayed evidence submission date.</a:t>
                      </a:r>
                      <a:endParaRPr lang="en-GB" sz="1200">
                        <a:latin typeface="+mn-lt"/>
                      </a:endParaRPr>
                    </a:p>
                  </a:txBody>
                  <a:tcPr anchor="ctr">
                    <a:solidFill>
                      <a:srgbClr val="C8E0E6"/>
                    </a:solidFill>
                  </a:tcPr>
                </a:tc>
                <a:extLst>
                  <a:ext uri="{0D108BD9-81ED-4DB2-BD59-A6C34878D82A}">
                    <a16:rowId xmlns:a16="http://schemas.microsoft.com/office/drawing/2014/main" val="2010749446"/>
                  </a:ext>
                </a:extLst>
              </a:tr>
              <a:tr h="1640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The t</a:t>
                      </a:r>
                      <a:r>
                        <a:rPr lang="en-GB" sz="1200">
                          <a:latin typeface="+mn-lt"/>
                          <a:ea typeface="Inter"/>
                        </a:rPr>
                        <a:t>echnical engagement stage is not required.</a:t>
                      </a:r>
                    </a:p>
                  </a:txBody>
                  <a:tcPr anchor="ctr">
                    <a:solidFill>
                      <a:srgbClr val="F7F4F1"/>
                    </a:solidFill>
                  </a:tcPr>
                </a:tc>
                <a:extLst>
                  <a:ext uri="{0D108BD9-81ED-4DB2-BD59-A6C34878D82A}">
                    <a16:rowId xmlns:a16="http://schemas.microsoft.com/office/drawing/2014/main" val="3821140766"/>
                  </a:ext>
                </a:extLst>
              </a:tr>
              <a:tr h="16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A</a:t>
                      </a:r>
                      <a:r>
                        <a:rPr lang="en-GB" sz="1200">
                          <a:latin typeface="+mn-lt"/>
                          <a:ea typeface="Inter"/>
                        </a:rPr>
                        <a:t>dditional data is not provided post evidence submission date.</a:t>
                      </a:r>
                    </a:p>
                  </a:txBody>
                  <a:tcPr anchor="ctr">
                    <a:solidFill>
                      <a:srgbClr val="C8E0E6"/>
                    </a:solidFill>
                  </a:tcPr>
                </a:tc>
                <a:extLst>
                  <a:ext uri="{0D108BD9-81ED-4DB2-BD59-A6C34878D82A}">
                    <a16:rowId xmlns:a16="http://schemas.microsoft.com/office/drawing/2014/main" val="1381507759"/>
                  </a:ext>
                </a:extLst>
              </a:tr>
              <a:tr h="269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Cost effective ICER presented and agreed at the first committee meeting leading to final draft guidance (consultation not required).</a:t>
                      </a:r>
                      <a:endParaRPr lang="en-GB" sz="1200">
                        <a:latin typeface="+mn-lt"/>
                        <a:ea typeface="Inter"/>
                      </a:endParaRPr>
                    </a:p>
                  </a:txBody>
                  <a:tcPr anchor="ctr">
                    <a:solidFill>
                      <a:srgbClr val="F7F4F1"/>
                    </a:solidFill>
                  </a:tcPr>
                </a:tc>
                <a:extLst>
                  <a:ext uri="{0D108BD9-81ED-4DB2-BD59-A6C34878D82A}">
                    <a16:rowId xmlns:a16="http://schemas.microsoft.com/office/drawing/2014/main" val="1998950129"/>
                  </a:ext>
                </a:extLst>
              </a:tr>
              <a:tr h="269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The t</a:t>
                      </a:r>
                      <a:r>
                        <a:rPr lang="en-GB" sz="1200">
                          <a:latin typeface="+mn-lt"/>
                          <a:ea typeface="Inter"/>
                        </a:rPr>
                        <a:t>opic is not delayed/paused due to commercial discussions (pre or post the committee meeting).</a:t>
                      </a:r>
                    </a:p>
                  </a:txBody>
                  <a:tcPr anchor="ctr">
                    <a:solidFill>
                      <a:srgbClr val="C8E0E6"/>
                    </a:solidFill>
                  </a:tcPr>
                </a:tc>
                <a:extLst>
                  <a:ext uri="{0D108BD9-81ED-4DB2-BD59-A6C34878D82A}">
                    <a16:rowId xmlns:a16="http://schemas.microsoft.com/office/drawing/2014/main" val="1806454324"/>
                  </a:ext>
                </a:extLst>
              </a:tr>
              <a:tr h="16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cs typeface="Arial"/>
                        </a:rPr>
                        <a:t>No appeal received for the topic or, if appeal</a:t>
                      </a:r>
                      <a:r>
                        <a:rPr lang="en-GB" sz="1200">
                          <a:latin typeface="+mn-lt"/>
                          <a:ea typeface="Inter"/>
                        </a:rPr>
                        <a:t> received, appeal points are upheld.</a:t>
                      </a:r>
                    </a:p>
                  </a:txBody>
                  <a:tcPr anchor="ctr">
                    <a:solidFill>
                      <a:srgbClr val="F7F4F1"/>
                    </a:solidFill>
                  </a:tcPr>
                </a:tc>
                <a:extLst>
                  <a:ext uri="{0D108BD9-81ED-4DB2-BD59-A6C34878D82A}">
                    <a16:rowId xmlns:a16="http://schemas.microsoft.com/office/drawing/2014/main" val="3892564194"/>
                  </a:ext>
                </a:extLst>
              </a:tr>
              <a:tr h="267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latin typeface="+mn-lt"/>
                          <a:ea typeface="Inter"/>
                        </a:rPr>
                        <a:t>There aren’t other external factors that cause delay to the appraisal timelines.</a:t>
                      </a:r>
                    </a:p>
                  </a:txBody>
                  <a:tcPr anchor="ctr">
                    <a:solidFill>
                      <a:srgbClr val="C8E0E6"/>
                    </a:solidFill>
                  </a:tcPr>
                </a:tc>
                <a:extLst>
                  <a:ext uri="{0D108BD9-81ED-4DB2-BD59-A6C34878D82A}">
                    <a16:rowId xmlns:a16="http://schemas.microsoft.com/office/drawing/2014/main" val="710101101"/>
                  </a:ext>
                </a:extLst>
              </a:tr>
            </a:tbl>
          </a:graphicData>
        </a:graphic>
      </p:graphicFrame>
      <p:pic>
        <p:nvPicPr>
          <p:cNvPr id="27" name="Picture 26">
            <a:extLst>
              <a:ext uri="{FF2B5EF4-FFF2-40B4-BE49-F238E27FC236}">
                <a16:creationId xmlns:a16="http://schemas.microsoft.com/office/drawing/2014/main" id="{4EB01DDB-5CED-3F20-5E83-50E9FECEA66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17986" y="565829"/>
            <a:ext cx="587562" cy="444967"/>
          </a:xfrm>
          <a:prstGeom prst="rect">
            <a:avLst/>
          </a:prstGeom>
        </p:spPr>
      </p:pic>
    </p:spTree>
    <p:extLst>
      <p:ext uri="{BB962C8B-B14F-4D97-AF65-F5344CB8AC3E}">
        <p14:creationId xmlns:p14="http://schemas.microsoft.com/office/powerpoint/2010/main" val="133340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0B72047A-E855-AAD3-1D00-595B30F75E9E}"/>
              </a:ext>
            </a:extLst>
          </p:cNvPr>
          <p:cNvSpPr>
            <a:spLocks noGrp="1"/>
          </p:cNvSpPr>
          <p:nvPr>
            <p:ph type="ctrTitle"/>
          </p:nvPr>
        </p:nvSpPr>
        <p:spPr>
          <a:xfrm>
            <a:off x="182456" y="24747"/>
            <a:ext cx="11274711" cy="422037"/>
          </a:xfrm>
        </p:spPr>
        <p:txBody>
          <a:bodyPr>
            <a:noAutofit/>
          </a:bodyPr>
          <a:lstStyle/>
          <a:p>
            <a:r>
              <a:rPr lang="en-GB" sz="1800">
                <a:latin typeface="Arial"/>
                <a:cs typeface="Arial"/>
              </a:rPr>
              <a:t>Executive summary of NICE Business Plan progress</a:t>
            </a:r>
          </a:p>
        </p:txBody>
      </p:sp>
      <p:sp>
        <p:nvSpPr>
          <p:cNvPr id="2" name="Rectangle 1">
            <a:extLst>
              <a:ext uri="{FF2B5EF4-FFF2-40B4-BE49-F238E27FC236}">
                <a16:creationId xmlns:a16="http://schemas.microsoft.com/office/drawing/2014/main" id="{6819B2E5-22CE-93B8-0495-DACCD0BB72B6}"/>
              </a:ext>
            </a:extLst>
          </p:cNvPr>
          <p:cNvSpPr/>
          <p:nvPr/>
        </p:nvSpPr>
        <p:spPr>
          <a:xfrm>
            <a:off x="11552177" y="629710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3</a:t>
            </a:r>
            <a:endParaRPr lang="en-GB" sz="1600" b="1">
              <a:solidFill>
                <a:schemeClr val="tx1"/>
              </a:solidFill>
            </a:endParaRPr>
          </a:p>
        </p:txBody>
      </p:sp>
      <p:graphicFrame>
        <p:nvGraphicFramePr>
          <p:cNvPr id="40" name="Table 39">
            <a:extLst>
              <a:ext uri="{FF2B5EF4-FFF2-40B4-BE49-F238E27FC236}">
                <a16:creationId xmlns:a16="http://schemas.microsoft.com/office/drawing/2014/main" id="{A900C37E-C0F5-F261-A9AB-818A5D937EBB}"/>
              </a:ext>
            </a:extLst>
          </p:cNvPr>
          <p:cNvGraphicFramePr>
            <a:graphicFrameLocks noGrp="1"/>
          </p:cNvGraphicFramePr>
          <p:nvPr>
            <p:extLst>
              <p:ext uri="{D42A27DB-BD31-4B8C-83A1-F6EECF244321}">
                <p14:modId xmlns:p14="http://schemas.microsoft.com/office/powerpoint/2010/main" val="2446632724"/>
              </p:ext>
            </p:extLst>
          </p:nvPr>
        </p:nvGraphicFramePr>
        <p:xfrm>
          <a:off x="284711" y="389734"/>
          <a:ext cx="11771419" cy="6179920"/>
        </p:xfrm>
        <a:graphic>
          <a:graphicData uri="http://schemas.openxmlformats.org/drawingml/2006/table">
            <a:tbl>
              <a:tblPr firstRow="1" bandRow="1">
                <a:tableStyleId>{5C22544A-7EE6-4342-B048-85BDC9FD1C3A}</a:tableStyleId>
              </a:tblPr>
              <a:tblGrid>
                <a:gridCol w="928072">
                  <a:extLst>
                    <a:ext uri="{9D8B030D-6E8A-4147-A177-3AD203B41FA5}">
                      <a16:colId xmlns:a16="http://schemas.microsoft.com/office/drawing/2014/main" val="1304194542"/>
                    </a:ext>
                  </a:extLst>
                </a:gridCol>
                <a:gridCol w="847023">
                  <a:extLst>
                    <a:ext uri="{9D8B030D-6E8A-4147-A177-3AD203B41FA5}">
                      <a16:colId xmlns:a16="http://schemas.microsoft.com/office/drawing/2014/main" val="400807798"/>
                    </a:ext>
                  </a:extLst>
                </a:gridCol>
                <a:gridCol w="6248452">
                  <a:extLst>
                    <a:ext uri="{9D8B030D-6E8A-4147-A177-3AD203B41FA5}">
                      <a16:colId xmlns:a16="http://schemas.microsoft.com/office/drawing/2014/main" val="3403607435"/>
                    </a:ext>
                  </a:extLst>
                </a:gridCol>
                <a:gridCol w="3747872">
                  <a:extLst>
                    <a:ext uri="{9D8B030D-6E8A-4147-A177-3AD203B41FA5}">
                      <a16:colId xmlns:a16="http://schemas.microsoft.com/office/drawing/2014/main" val="1258050394"/>
                    </a:ext>
                  </a:extLst>
                </a:gridCol>
              </a:tblGrid>
              <a:tr h="149282">
                <a:tc>
                  <a:txBody>
                    <a:bodyPr/>
                    <a:lstStyle/>
                    <a:p>
                      <a:pPr algn="ctr">
                        <a:spcBef>
                          <a:spcPts val="200"/>
                        </a:spcBef>
                        <a:spcAft>
                          <a:spcPts val="200"/>
                        </a:spcAft>
                      </a:pPr>
                      <a:r>
                        <a:rPr lang="en-GB" sz="800">
                          <a:solidFill>
                            <a:schemeClr val="tx1"/>
                          </a:solidFill>
                          <a:latin typeface="Arial"/>
                          <a:cs typeface="Arial"/>
                        </a:rPr>
                        <a:t>Area</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spcBef>
                          <a:spcPts val="200"/>
                        </a:spcBef>
                        <a:spcAft>
                          <a:spcPts val="200"/>
                        </a:spcAft>
                      </a:pPr>
                      <a:r>
                        <a:rPr lang="en-GB" sz="800">
                          <a:solidFill>
                            <a:schemeClr val="tx1"/>
                          </a:solidFill>
                          <a:latin typeface="Arial"/>
                          <a:cs typeface="Arial"/>
                        </a:rPr>
                        <a:t>Status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l">
                        <a:spcBef>
                          <a:spcPts val="200"/>
                        </a:spcBef>
                        <a:spcAft>
                          <a:spcPts val="200"/>
                        </a:spcAft>
                      </a:pPr>
                      <a:r>
                        <a:rPr lang="en-GB" sz="800">
                          <a:solidFill>
                            <a:schemeClr val="tx1"/>
                          </a:solidFill>
                          <a:latin typeface="Arial"/>
                          <a:cs typeface="Arial"/>
                        </a:rPr>
                        <a:t>Key highlights and successes (March 2025)</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spcBef>
                          <a:spcPts val="200"/>
                        </a:spcBef>
                        <a:spcAft>
                          <a:spcPts val="200"/>
                        </a:spcAft>
                      </a:pPr>
                      <a:r>
                        <a:rPr lang="en-GB" sz="800">
                          <a:solidFill>
                            <a:schemeClr val="tx1"/>
                          </a:solidFill>
                          <a:latin typeface="Arial"/>
                          <a:cs typeface="Arial"/>
                        </a:rPr>
                        <a:t>Key challenges</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1314526159"/>
                  </a:ext>
                </a:extLst>
              </a:tr>
              <a:tr h="550573">
                <a:tc>
                  <a:txBody>
                    <a:bodyPr/>
                    <a:lstStyle/>
                    <a:p>
                      <a:pPr>
                        <a:spcBef>
                          <a:spcPts val="200"/>
                        </a:spcBef>
                        <a:spcAft>
                          <a:spcPts val="200"/>
                        </a:spcAft>
                      </a:pPr>
                      <a:r>
                        <a:rPr lang="en-GB" sz="800" b="1">
                          <a:solidFill>
                            <a:schemeClr val="tx1"/>
                          </a:solidFill>
                          <a:latin typeface="Arial"/>
                          <a:cs typeface="Arial"/>
                        </a:rPr>
                        <a:t>Focusing on What is Most Relevant</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800" b="0" i="0" u="none" strike="noStrike" kern="1200">
                          <a:solidFill>
                            <a:schemeClr val="tx1"/>
                          </a:solidFill>
                          <a:latin typeface="Arial"/>
                          <a:ea typeface="+mn-ea"/>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85725" lvl="0" indent="-85725" algn="l" rtl="0" eaLnBrk="1" latinLnBrk="0" hangingPunct="1">
                        <a:lnSpc>
                          <a:spcPct val="100000"/>
                        </a:lnSpc>
                        <a:spcBef>
                          <a:spcPts val="100"/>
                        </a:spcBef>
                        <a:spcAft>
                          <a:spcPts val="100"/>
                        </a:spcAft>
                        <a:buFont typeface="Arial"/>
                        <a:buChar char="•"/>
                      </a:pPr>
                      <a:r>
                        <a:rPr lang="en-US" sz="800" b="0" i="0" u="none" strike="noStrike" kern="1200" noProof="0">
                          <a:solidFill>
                            <a:schemeClr val="tx1"/>
                          </a:solidFill>
                          <a:latin typeface="Arial"/>
                          <a:ea typeface="+mn-ea"/>
                          <a:cs typeface="Arial"/>
                        </a:rPr>
                        <a:t>Published the revised Highly </a:t>
                      </a:r>
                      <a:r>
                        <a:rPr lang="en-US" sz="800" b="0" i="0" u="none" strike="noStrike" kern="1200" noProof="0" err="1">
                          <a:solidFill>
                            <a:schemeClr val="tx1"/>
                          </a:solidFill>
                          <a:latin typeface="Arial"/>
                          <a:ea typeface="+mn-ea"/>
                          <a:cs typeface="Arial"/>
                        </a:rPr>
                        <a:t>Specialised</a:t>
                      </a:r>
                      <a:r>
                        <a:rPr lang="en-US" sz="800" b="0" i="0" u="none" strike="noStrike" kern="1200" noProof="0">
                          <a:solidFill>
                            <a:schemeClr val="tx1"/>
                          </a:solidFill>
                          <a:latin typeface="Arial"/>
                          <a:ea typeface="+mn-ea"/>
                          <a:cs typeface="Arial"/>
                        </a:rPr>
                        <a:t> Technology (HST) routing decision criteria</a:t>
                      </a:r>
                    </a:p>
                    <a:p>
                      <a:pPr marL="85725" lvl="0" indent="-85725" algn="l">
                        <a:lnSpc>
                          <a:spcPct val="100000"/>
                        </a:lnSpc>
                        <a:spcBef>
                          <a:spcPts val="100"/>
                        </a:spcBef>
                        <a:spcAft>
                          <a:spcPts val="100"/>
                        </a:spcAft>
                        <a:buFont typeface="Arial"/>
                        <a:buChar char="•"/>
                      </a:pPr>
                      <a:r>
                        <a:rPr lang="en-US" sz="800" b="0" i="0" u="none" strike="noStrike" kern="1200" noProof="0" err="1">
                          <a:solidFill>
                            <a:schemeClr val="tx1"/>
                          </a:solidFill>
                          <a:latin typeface="Arial"/>
                          <a:ea typeface="+mn-ea"/>
                          <a:cs typeface="Arial"/>
                        </a:rPr>
                        <a:t>Prioritised</a:t>
                      </a:r>
                      <a:r>
                        <a:rPr lang="en-US" sz="800" b="0" i="0" u="none" strike="noStrike" kern="1200" noProof="0">
                          <a:solidFill>
                            <a:schemeClr val="tx1"/>
                          </a:solidFill>
                          <a:latin typeface="Arial"/>
                          <a:ea typeface="+mn-ea"/>
                          <a:cs typeface="Arial"/>
                        </a:rPr>
                        <a:t> 20 from 27 topics (74%) that aligned with the wider NHS and social care priorities</a:t>
                      </a:r>
                    </a:p>
                    <a:p>
                      <a:pPr marL="85725" lvl="0" indent="-85725" algn="l">
                        <a:lnSpc>
                          <a:spcPct val="100000"/>
                        </a:lnSpc>
                        <a:spcBef>
                          <a:spcPts val="100"/>
                        </a:spcBef>
                        <a:spcAft>
                          <a:spcPts val="100"/>
                        </a:spcAft>
                        <a:buFont typeface="Arial"/>
                        <a:buChar char="•"/>
                      </a:pPr>
                      <a:r>
                        <a:rPr lang="en-US" sz="800" b="0" i="0" u="none" strike="noStrike" kern="1200" noProof="0">
                          <a:solidFill>
                            <a:schemeClr val="tx1"/>
                          </a:solidFill>
                          <a:latin typeface="Arial"/>
                          <a:ea typeface="+mn-ea"/>
                          <a:cs typeface="Arial"/>
                        </a:rPr>
                        <a:t>Published our second annual Forward view</a:t>
                      </a:r>
                    </a:p>
                    <a:p>
                      <a:pPr marL="85725" lvl="0" indent="-85725" algn="l">
                        <a:lnSpc>
                          <a:spcPct val="100000"/>
                        </a:lnSpc>
                        <a:spcBef>
                          <a:spcPts val="100"/>
                        </a:spcBef>
                        <a:spcAft>
                          <a:spcPts val="100"/>
                        </a:spcAft>
                        <a:buFont typeface="Arial"/>
                        <a:buChar char="•"/>
                      </a:pPr>
                      <a:r>
                        <a:rPr lang="en-GB" sz="800" b="0" i="0" u="none" strike="noStrike" kern="1200" noProof="0">
                          <a:solidFill>
                            <a:schemeClr val="tx1"/>
                          </a:solidFill>
                          <a:latin typeface="Arial"/>
                          <a:ea typeface="+mn-ea"/>
                          <a:cs typeface="Arial"/>
                        </a:rPr>
                        <a:t>Ongoing positive safety team engagement with the MHRA on a range of topics to support issues relating to Regulation 28 coroner reports,  Drug Safety Updates and reciprocal exchange placement between safety teams.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marR="0" lvl="0" indent="-171450" algn="l">
                        <a:lnSpc>
                          <a:spcPct val="100000"/>
                        </a:lnSpc>
                        <a:spcBef>
                          <a:spcPts val="100"/>
                        </a:spcBef>
                        <a:spcAft>
                          <a:spcPts val="100"/>
                        </a:spcAft>
                        <a:buClrTx/>
                        <a:buSzTx/>
                        <a:buFont typeface="Arial"/>
                        <a:buChar char="•"/>
                      </a:pPr>
                      <a:r>
                        <a:rPr lang="en-GB" sz="800" kern="1200">
                          <a:solidFill>
                            <a:schemeClr val="tx1"/>
                          </a:solidFill>
                          <a:latin typeface="Arial"/>
                          <a:ea typeface="+mn-ea"/>
                          <a:cs typeface="Arial"/>
                        </a:rPr>
                        <a:t>Number and complexity of clarifications sought following prioritisation decisions, particularly Highly Specialised Technology routing decisions.</a:t>
                      </a:r>
                      <a:endParaRPr lang="en-US"/>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21052914"/>
                  </a:ext>
                </a:extLst>
              </a:tr>
              <a:tr h="1179431">
                <a:tc>
                  <a:txBody>
                    <a:bodyPr/>
                    <a:lstStyle/>
                    <a:p>
                      <a:pPr>
                        <a:spcBef>
                          <a:spcPts val="200"/>
                        </a:spcBef>
                        <a:spcAft>
                          <a:spcPts val="200"/>
                        </a:spcAft>
                      </a:pPr>
                      <a:r>
                        <a:rPr lang="en-GB" sz="800" b="1">
                          <a:solidFill>
                            <a:schemeClr val="tx1"/>
                          </a:solidFill>
                          <a:latin typeface="Arial"/>
                          <a:cs typeface="Arial"/>
                        </a:rPr>
                        <a:t>Providing High Quality &amp; Timely Advice</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800" b="1">
                          <a:solidFill>
                            <a:schemeClr val="tx1"/>
                          </a:solidFill>
                          <a:latin typeface="Arial"/>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85725" marR="0" lvl="0" indent="-85725" algn="l" defTabSz="914400" rtl="0" eaLnBrk="1" fontAlgn="auto" latinLnBrk="0" hangingPunct="1">
                        <a:lnSpc>
                          <a:spcPct val="100000"/>
                        </a:lnSpc>
                        <a:spcBef>
                          <a:spcPts val="100"/>
                        </a:spcBef>
                        <a:spcAft>
                          <a:spcPts val="100"/>
                        </a:spcAft>
                        <a:buClrTx/>
                        <a:buSzTx/>
                        <a:buFont typeface="Arial"/>
                        <a:buChar char="•"/>
                        <a:tabLst/>
                        <a:defRPr/>
                      </a:pPr>
                      <a:r>
                        <a:rPr lang="en-GB" sz="800" b="0" i="0" u="sng" strike="noStrike" noProof="0">
                          <a:solidFill>
                            <a:schemeClr val="tx1"/>
                          </a:solidFill>
                          <a:latin typeface="Arial"/>
                          <a:cs typeface="Arial"/>
                        </a:rPr>
                        <a:t>Timeliness</a:t>
                      </a:r>
                      <a:r>
                        <a:rPr lang="en-GB" sz="800" b="0" i="0" u="none" strike="noStrike" noProof="0">
                          <a:solidFill>
                            <a:schemeClr val="tx1"/>
                          </a:solidFill>
                          <a:latin typeface="Arial"/>
                          <a:cs typeface="Arial"/>
                        </a:rPr>
                        <a:t>: Improvement in timeliness of medicines evaluation: 26% reduction in average time from marketing authorisation to NICE recommendation</a:t>
                      </a:r>
                      <a:endParaRPr lang="en-US" sz="800">
                        <a:solidFill>
                          <a:schemeClr val="tx1"/>
                        </a:solidFill>
                        <a:latin typeface="Arial"/>
                        <a:cs typeface="Arial"/>
                      </a:endParaRPr>
                    </a:p>
                    <a:p>
                      <a:pPr marL="85725" marR="0" lvl="0" indent="-85725" algn="l" defTabSz="914400" rtl="0" eaLnBrk="1" fontAlgn="auto" latinLnBrk="0" hangingPunct="1">
                        <a:lnSpc>
                          <a:spcPct val="100000"/>
                        </a:lnSpc>
                        <a:spcBef>
                          <a:spcPts val="100"/>
                        </a:spcBef>
                        <a:spcAft>
                          <a:spcPts val="100"/>
                        </a:spcAft>
                        <a:buClrTx/>
                        <a:buSzTx/>
                        <a:buFont typeface="Arial"/>
                        <a:buChar char="•"/>
                        <a:tabLst>
                          <a:tab pos="85725" algn="l"/>
                        </a:tabLst>
                        <a:defRPr/>
                      </a:pPr>
                      <a:r>
                        <a:rPr lang="en-GB" sz="800" b="0" i="0" u="sng" strike="noStrike" noProof="0">
                          <a:solidFill>
                            <a:schemeClr val="tx1"/>
                          </a:solidFill>
                          <a:latin typeface="Arial"/>
                          <a:cs typeface="Arial"/>
                        </a:rPr>
                        <a:t>Methods:</a:t>
                      </a:r>
                      <a:r>
                        <a:rPr lang="en-GB" sz="800" b="0" i="0" u="none" strike="noStrike" noProof="0">
                          <a:solidFill>
                            <a:schemeClr val="tx1"/>
                          </a:solidFill>
                          <a:latin typeface="Arial"/>
                          <a:cs typeface="Arial"/>
                        </a:rPr>
                        <a:t> Health inequalities </a:t>
                      </a:r>
                      <a:r>
                        <a:rPr lang="en-GB" sz="800">
                          <a:solidFill>
                            <a:schemeClr val="tx1"/>
                          </a:solidFill>
                          <a:latin typeface="Arial"/>
                          <a:ea typeface="Inter"/>
                          <a:cs typeface="Arial"/>
                        </a:rPr>
                        <a:t>modular update revised following consultation. Final HTA Lab dementia report finalised and published. Severity modifier is working as intended.</a:t>
                      </a:r>
                      <a:endParaRPr lang="en-GB" sz="800" b="0" i="0" u="none" strike="noStrike" noProof="0">
                        <a:solidFill>
                          <a:schemeClr val="tx1"/>
                        </a:solidFill>
                        <a:latin typeface="Arial"/>
                        <a:cs typeface="Arial"/>
                      </a:endParaRPr>
                    </a:p>
                    <a:p>
                      <a:pPr marL="85725" marR="0" lvl="0" indent="-85725" algn="l" rtl="0" eaLnBrk="1" fontAlgn="auto" latinLnBrk="0" hangingPunct="1">
                        <a:lnSpc>
                          <a:spcPct val="100000"/>
                        </a:lnSpc>
                        <a:spcBef>
                          <a:spcPts val="100"/>
                        </a:spcBef>
                        <a:spcAft>
                          <a:spcPts val="100"/>
                        </a:spcAft>
                        <a:buClrTx/>
                        <a:buSzTx/>
                        <a:buFont typeface="Arial"/>
                        <a:buChar char="•"/>
                      </a:pPr>
                      <a:r>
                        <a:rPr lang="en-GB" sz="800" b="0" i="0" u="sng" strike="noStrike" noProof="0">
                          <a:solidFill>
                            <a:schemeClr val="tx1"/>
                          </a:solidFill>
                          <a:latin typeface="Arial"/>
                          <a:cs typeface="Arial"/>
                        </a:rPr>
                        <a:t>Incorporation of Technology Appraisals (TAs)</a:t>
                      </a:r>
                      <a:r>
                        <a:rPr lang="en-GB" sz="800" b="0" i="0" u="none" strike="noStrike" noProof="0">
                          <a:solidFill>
                            <a:schemeClr val="tx1"/>
                          </a:solidFill>
                          <a:latin typeface="Arial"/>
                          <a:cs typeface="Arial"/>
                        </a:rPr>
                        <a:t>: 35% T</a:t>
                      </a:r>
                      <a:r>
                        <a:rPr lang="en-GB" sz="800">
                          <a:solidFill>
                            <a:schemeClr val="tx1"/>
                          </a:solidFill>
                          <a:latin typeface="Arial"/>
                          <a:ea typeface="Inter"/>
                          <a:cs typeface="Arial"/>
                        </a:rPr>
                        <a:t>A incorporations (183 out of 520) by the end of March 24, exceeding target of 170. </a:t>
                      </a:r>
                      <a:r>
                        <a:rPr lang="en-GB" sz="800">
                          <a:solidFill>
                            <a:schemeClr val="tx1"/>
                          </a:solidFill>
                          <a:latin typeface="Arial"/>
                          <a:cs typeface="Arial"/>
                        </a:rPr>
                        <a:t>Significant stakeholder and board engagement.</a:t>
                      </a:r>
                    </a:p>
                    <a:p>
                      <a:pPr marL="85725" indent="-85725">
                        <a:spcBef>
                          <a:spcPts val="100"/>
                        </a:spcBef>
                        <a:spcAft>
                          <a:spcPts val="100"/>
                        </a:spcAft>
                        <a:buFont typeface="Arial" panose="020B0604020202020204" pitchFamily="34" charset="0"/>
                        <a:buChar char="•"/>
                      </a:pPr>
                      <a:r>
                        <a:rPr lang="en-GB" sz="800" b="0" i="0" u="sng" strike="noStrike" kern="1200" noProof="0">
                          <a:solidFill>
                            <a:schemeClr val="tx1"/>
                          </a:solidFill>
                          <a:latin typeface="Arial"/>
                          <a:ea typeface="+mn-ea"/>
                          <a:cs typeface="Arial"/>
                        </a:rPr>
                        <a:t>Rules Based Pathway</a:t>
                      </a:r>
                      <a:r>
                        <a:rPr lang="en-GB" sz="800" b="0" i="0" u="none" strike="noStrike" kern="1200" noProof="0">
                          <a:solidFill>
                            <a:schemeClr val="tx1"/>
                          </a:solidFill>
                          <a:latin typeface="Arial"/>
                          <a:ea typeface="+mn-ea"/>
                          <a:cs typeface="Arial"/>
                        </a:rPr>
                        <a:t>: Progress on manual to apply funding requirement to HealthTech guidance. Documented pathway and commercial framework in development</a:t>
                      </a:r>
                    </a:p>
                    <a:p>
                      <a:pPr marL="85725" lvl="0" indent="-85725">
                        <a:spcBef>
                          <a:spcPts val="100"/>
                        </a:spcBef>
                        <a:spcAft>
                          <a:spcPts val="100"/>
                        </a:spcAft>
                        <a:buFont typeface="Arial" panose="020B0604020202020204" pitchFamily="34" charset="0"/>
                        <a:buChar char="•"/>
                      </a:pPr>
                      <a:r>
                        <a:rPr lang="en-GB" sz="800" u="sng">
                          <a:solidFill>
                            <a:schemeClr val="tx1"/>
                          </a:solidFill>
                          <a:latin typeface="Arial"/>
                          <a:ea typeface="Inter"/>
                          <a:cs typeface="Arial"/>
                        </a:rPr>
                        <a:t>Late-stage assessment</a:t>
                      </a:r>
                      <a:r>
                        <a:rPr lang="en-GB" sz="800">
                          <a:solidFill>
                            <a:schemeClr val="tx1"/>
                          </a:solidFill>
                          <a:latin typeface="Arial"/>
                          <a:ea typeface="Inter"/>
                          <a:cs typeface="Arial"/>
                        </a:rPr>
                        <a:t>: </a:t>
                      </a:r>
                      <a:r>
                        <a:rPr lang="en-GB" sz="800" kern="1200" noProof="0">
                          <a:solidFill>
                            <a:schemeClr val="tx1"/>
                          </a:solidFill>
                          <a:latin typeface="Arial"/>
                          <a:ea typeface="Inter"/>
                          <a:cs typeface="Arial"/>
                        </a:rPr>
                        <a:t>Our 8 pilots have shown that assessing HealthTech products already in widespread use is valuable to NHS decision-makers. We found that evidence to differentiate between products, and to justify price variations between them, is not always readily available.  We will conduct after action reviews with stakeholders to capture learnings from the pilots before consulting on final methods and processes for the programme.</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Bef>
                          <a:spcPts val="100"/>
                        </a:spcBef>
                        <a:spcAft>
                          <a:spcPts val="100"/>
                        </a:spcAft>
                        <a:buFont typeface="Arial" panose="020B0604020202020204" pitchFamily="34" charset="0"/>
                        <a:buChar char="•"/>
                      </a:pPr>
                      <a:r>
                        <a:rPr lang="en-GB" sz="800" b="0" i="0" u="sng" strike="noStrike" noProof="0">
                          <a:solidFill>
                            <a:schemeClr val="tx1"/>
                          </a:solidFill>
                          <a:latin typeface="Arial"/>
                          <a:cs typeface="Arial"/>
                        </a:rPr>
                        <a:t>Timeliness</a:t>
                      </a:r>
                      <a:r>
                        <a:rPr lang="en-GB" sz="800" b="0" i="0" u="none" strike="noStrike" noProof="0">
                          <a:solidFill>
                            <a:schemeClr val="tx1"/>
                          </a:solidFill>
                          <a:latin typeface="Arial"/>
                          <a:cs typeface="Arial"/>
                        </a:rPr>
                        <a:t>: Challenges with staff capacity to test and scale change ideas. </a:t>
                      </a:r>
                    </a:p>
                    <a:p>
                      <a:pPr marL="171450" lvl="0" indent="-171450">
                        <a:spcBef>
                          <a:spcPts val="100"/>
                        </a:spcBef>
                        <a:spcAft>
                          <a:spcPts val="100"/>
                        </a:spcAft>
                        <a:buFont typeface="Arial" panose="020B0604020202020204" pitchFamily="34" charset="0"/>
                        <a:buChar char="•"/>
                      </a:pPr>
                      <a:r>
                        <a:rPr lang="en-GB" sz="800" b="0" i="0" u="sng" strike="noStrike" noProof="0">
                          <a:solidFill>
                            <a:schemeClr val="tx1"/>
                          </a:solidFill>
                          <a:latin typeface="Arial"/>
                          <a:cs typeface="Arial"/>
                        </a:rPr>
                        <a:t>Methods</a:t>
                      </a:r>
                      <a:r>
                        <a:rPr lang="en-GB" sz="800" b="0" i="0" u="none" strike="noStrike" noProof="0">
                          <a:solidFill>
                            <a:schemeClr val="tx1"/>
                          </a:solidFill>
                          <a:latin typeface="Arial"/>
                          <a:cs typeface="Arial"/>
                        </a:rPr>
                        <a:t>: Continuing to monitor the feedback from the severity modifier. </a:t>
                      </a:r>
                    </a:p>
                    <a:p>
                      <a:pPr marL="171450" marR="0" lvl="0"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GB" sz="800" b="0" i="0" u="sng" strike="noStrike" noProof="0">
                          <a:solidFill>
                            <a:schemeClr val="tx1"/>
                          </a:solidFill>
                          <a:latin typeface="Arial"/>
                          <a:cs typeface="Arial"/>
                        </a:rPr>
                        <a:t>Incorporation of TAs</a:t>
                      </a:r>
                      <a:r>
                        <a:rPr lang="en-GB" sz="800" b="0" i="0" u="none" strike="noStrike" noProof="0">
                          <a:solidFill>
                            <a:schemeClr val="tx1"/>
                          </a:solidFill>
                          <a:latin typeface="Arial"/>
                          <a:cs typeface="Arial"/>
                        </a:rPr>
                        <a:t>: Teams continue to face capacity challenges as work intensifies and complexity of incorporation topics increases. </a:t>
                      </a:r>
                      <a:r>
                        <a:rPr lang="en-GB" sz="800">
                          <a:solidFill>
                            <a:schemeClr val="tx1"/>
                          </a:solidFill>
                          <a:latin typeface="Arial"/>
                          <a:ea typeface="+mn-lt"/>
                          <a:cs typeface="Arial"/>
                        </a:rPr>
                        <a:t>Progress work looking at out we handle newly published </a:t>
                      </a:r>
                      <a:r>
                        <a:rPr lang="en-GB" sz="800" err="1">
                          <a:solidFill>
                            <a:schemeClr val="tx1"/>
                          </a:solidFill>
                          <a:latin typeface="Arial"/>
                          <a:ea typeface="+mn-lt"/>
                          <a:cs typeface="Arial"/>
                        </a:rPr>
                        <a:t>TAs.</a:t>
                      </a:r>
                      <a:endParaRPr lang="en-GB" sz="800" b="0" i="0" u="none" strike="noStrike" noProof="0">
                        <a:solidFill>
                          <a:schemeClr val="tx1"/>
                        </a:solidFill>
                        <a:latin typeface="Arial"/>
                        <a:cs typeface="Arial"/>
                      </a:endParaRPr>
                    </a:p>
                    <a:p>
                      <a:pPr marL="171450" lvl="0" indent="-171450">
                        <a:spcBef>
                          <a:spcPts val="100"/>
                        </a:spcBef>
                        <a:spcAft>
                          <a:spcPts val="100"/>
                        </a:spcAft>
                        <a:buFont typeface="Arial" panose="020B0604020202020204" pitchFamily="34" charset="0"/>
                        <a:buChar char="•"/>
                      </a:pPr>
                      <a:r>
                        <a:rPr lang="en-GB" sz="800" b="0" i="0" u="sng" strike="noStrike" noProof="0">
                          <a:solidFill>
                            <a:schemeClr val="tx1"/>
                          </a:solidFill>
                          <a:latin typeface="Arial"/>
                          <a:cs typeface="Arial"/>
                        </a:rPr>
                        <a:t>Rules Based pathway:</a:t>
                      </a:r>
                      <a:r>
                        <a:rPr lang="en-GB" sz="800" b="0" i="0" u="none" strike="noStrike" noProof="0">
                          <a:solidFill>
                            <a:schemeClr val="tx1"/>
                          </a:solidFill>
                          <a:latin typeface="Arial"/>
                          <a:cs typeface="Arial"/>
                        </a:rPr>
                        <a:t> Requires alignment with the 10 Year Health plan and spending review so may need to adapt approach when those policies conclude.</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470657775"/>
                  </a:ext>
                </a:extLst>
              </a:tr>
              <a:tr h="591084">
                <a:tc>
                  <a:txBody>
                    <a:bodyPr/>
                    <a:lstStyle/>
                    <a:p>
                      <a:pPr>
                        <a:spcBef>
                          <a:spcPts val="200"/>
                        </a:spcBef>
                        <a:spcAft>
                          <a:spcPts val="200"/>
                        </a:spcAft>
                      </a:pPr>
                      <a:r>
                        <a:rPr lang="en-GB" sz="800" b="1">
                          <a:solidFill>
                            <a:schemeClr val="tx1"/>
                          </a:solidFill>
                          <a:latin typeface="Arial"/>
                          <a:cs typeface="Arial"/>
                        </a:rPr>
                        <a:t>Ensuring our Advice is Usable</a:t>
                      </a:r>
                      <a:endParaRPr lang="en-US" sz="800" b="1">
                        <a:solidFill>
                          <a:schemeClr val="tx1"/>
                        </a:solidFill>
                        <a:latin typeface="Arial"/>
                        <a:cs typeface="Arial"/>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200"/>
                        </a:spcBef>
                        <a:spcAft>
                          <a:spcPts val="200"/>
                        </a:spcAft>
                        <a:buClrTx/>
                        <a:buSzTx/>
                        <a:buFontTx/>
                        <a:buNone/>
                      </a:pPr>
                      <a:r>
                        <a:rPr lang="en-GB" sz="800" b="1" kern="1200">
                          <a:solidFill>
                            <a:schemeClr val="tx1"/>
                          </a:solidFill>
                          <a:effectLst/>
                          <a:latin typeface="Arial"/>
                          <a:ea typeface="+mn-ea"/>
                          <a:cs typeface="Arial"/>
                        </a:rPr>
                        <a:t>Green</a:t>
                      </a:r>
                      <a:endParaRPr lang="en-GB" sz="800" b="0" kern="1200">
                        <a:solidFill>
                          <a:schemeClr val="tx1"/>
                        </a:solidFill>
                        <a:effectLst/>
                        <a:latin typeface="Arial"/>
                        <a:ea typeface="+mn-ea"/>
                        <a:cs typeface="Arial"/>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85725" indent="-85725">
                        <a:spcBef>
                          <a:spcPts val="100"/>
                        </a:spcBef>
                        <a:spcAft>
                          <a:spcPts val="100"/>
                        </a:spcAft>
                        <a:buFont typeface="Arial" panose="020B0604020202020204" pitchFamily="34" charset="0"/>
                        <a:buChar char="•"/>
                        <a:tabLst>
                          <a:tab pos="85725" algn="l"/>
                        </a:tabLst>
                      </a:pPr>
                      <a:r>
                        <a:rPr lang="en-GB" sz="800" b="0" i="0" u="sng" kern="1200">
                          <a:solidFill>
                            <a:schemeClr val="tx1"/>
                          </a:solidFill>
                          <a:effectLst/>
                          <a:latin typeface="Arial"/>
                          <a:ea typeface="+mn-ea"/>
                          <a:cs typeface="Arial"/>
                        </a:rPr>
                        <a:t>Content</a:t>
                      </a:r>
                      <a:r>
                        <a:rPr lang="en-GB" sz="800" b="0" i="0" u="none" kern="1200">
                          <a:solidFill>
                            <a:schemeClr val="tx1"/>
                          </a:solidFill>
                          <a:effectLst/>
                          <a:latin typeface="Arial"/>
                          <a:ea typeface="+mn-ea"/>
                          <a:cs typeface="Arial"/>
                        </a:rPr>
                        <a:t>: </a:t>
                      </a:r>
                      <a:r>
                        <a:rPr lang="en-GB" sz="800" b="0" i="0" kern="1200">
                          <a:solidFill>
                            <a:schemeClr val="tx1"/>
                          </a:solidFill>
                          <a:effectLst/>
                          <a:latin typeface="Arial"/>
                          <a:ea typeface="+mn-ea"/>
                          <a:cs typeface="Arial"/>
                        </a:rPr>
                        <a:t>NICE Digital Team has updated the existing Publishing system to enable publication of Structured Recommendations in guidance; planning started for User Testing of publishing Structured Recommendations for guidelines; started work within Timeliness Programme to consider improvements to content creation – a focus for 2025/26. </a:t>
                      </a:r>
                    </a:p>
                    <a:p>
                      <a:pPr marL="85725" indent="-85725">
                        <a:spcBef>
                          <a:spcPts val="100"/>
                        </a:spcBef>
                        <a:spcAft>
                          <a:spcPts val="100"/>
                        </a:spcAft>
                        <a:buFont typeface="Arial" panose="020B0604020202020204" pitchFamily="34" charset="0"/>
                        <a:buChar char="•"/>
                        <a:tabLst>
                          <a:tab pos="85725" algn="l"/>
                        </a:tabLst>
                      </a:pPr>
                      <a:r>
                        <a:rPr lang="en-GB" sz="800" b="0" i="0" u="sng" kern="1200">
                          <a:solidFill>
                            <a:schemeClr val="tx1"/>
                          </a:solidFill>
                          <a:effectLst/>
                          <a:latin typeface="Arial"/>
                          <a:ea typeface="+mn-ea"/>
                          <a:cs typeface="Arial"/>
                        </a:rPr>
                        <a:t>Product</a:t>
                      </a:r>
                      <a:r>
                        <a:rPr lang="en-GB" sz="800" b="0" i="0" u="none" kern="1200">
                          <a:solidFill>
                            <a:schemeClr val="tx1"/>
                          </a:solidFill>
                          <a:effectLst/>
                          <a:latin typeface="Arial"/>
                          <a:ea typeface="+mn-ea"/>
                          <a:cs typeface="Arial"/>
                        </a:rPr>
                        <a:t>:  User research f</a:t>
                      </a:r>
                      <a:r>
                        <a:rPr lang="en-GB" sz="800" b="0" i="0" kern="1200">
                          <a:solidFill>
                            <a:schemeClr val="tx1"/>
                          </a:solidFill>
                          <a:effectLst/>
                          <a:latin typeface="Arial"/>
                          <a:ea typeface="+mn-ea"/>
                          <a:cs typeface="Arial"/>
                        </a:rPr>
                        <a:t>indings shared on the way users interact with incorporated Technology Appraisals (TAs) within guidelines; established metrics for measuring NICE website search performance; reported on the research findings describing the “top tasks” that users come to NICE's website for.</a:t>
                      </a:r>
                    </a:p>
                    <a:p>
                      <a:pPr marL="85725" indent="-85725">
                        <a:spcBef>
                          <a:spcPts val="100"/>
                        </a:spcBef>
                        <a:spcAft>
                          <a:spcPts val="100"/>
                        </a:spcAft>
                        <a:buFont typeface="Arial" panose="020B0604020202020204" pitchFamily="34" charset="0"/>
                        <a:buChar char="•"/>
                        <a:tabLst>
                          <a:tab pos="85725" algn="l"/>
                        </a:tabLst>
                      </a:pPr>
                      <a:r>
                        <a:rPr lang="en-GB" sz="800" b="0" i="0" u="sng" kern="1200">
                          <a:solidFill>
                            <a:schemeClr val="tx1"/>
                          </a:solidFill>
                          <a:effectLst/>
                          <a:latin typeface="Arial"/>
                          <a:ea typeface="+mn-ea"/>
                          <a:cs typeface="Arial"/>
                        </a:rPr>
                        <a:t>Knowledge Platform</a:t>
                      </a:r>
                      <a:r>
                        <a:rPr lang="en-GB" sz="800" b="0" i="0" u="none" kern="1200">
                          <a:solidFill>
                            <a:schemeClr val="tx1"/>
                          </a:solidFill>
                          <a:effectLst/>
                          <a:latin typeface="Arial"/>
                          <a:ea typeface="+mn-ea"/>
                          <a:cs typeface="Arial"/>
                        </a:rPr>
                        <a:t>: F</a:t>
                      </a:r>
                      <a:r>
                        <a:rPr lang="en-GB" sz="800" b="0" i="0" kern="1200">
                          <a:solidFill>
                            <a:schemeClr val="tx1"/>
                          </a:solidFill>
                          <a:effectLst/>
                          <a:latin typeface="Arial"/>
                          <a:ea typeface="+mn-ea"/>
                          <a:cs typeface="Arial"/>
                        </a:rPr>
                        <a:t>urther co-development of the data model from the Amazon Web Services Proof of Concept, with content modelling and user interface demonstrated</a:t>
                      </a:r>
                    </a:p>
                    <a:p>
                      <a:pPr marL="85725" indent="-85725">
                        <a:spcBef>
                          <a:spcPts val="100"/>
                        </a:spcBef>
                        <a:spcAft>
                          <a:spcPts val="100"/>
                        </a:spcAft>
                        <a:buFont typeface="Arial" panose="020B0604020202020204" pitchFamily="34" charset="0"/>
                        <a:buChar char="•"/>
                        <a:tabLst>
                          <a:tab pos="85725" algn="l"/>
                        </a:tabLst>
                      </a:pPr>
                      <a:r>
                        <a:rPr lang="en-GB" sz="800" b="0" i="0" u="sng" kern="1200">
                          <a:solidFill>
                            <a:schemeClr val="tx1"/>
                          </a:solidFill>
                          <a:effectLst/>
                          <a:latin typeface="Arial"/>
                          <a:ea typeface="+mn-ea"/>
                          <a:cs typeface="Arial"/>
                        </a:rPr>
                        <a:t>Corporate Website Content- </a:t>
                      </a:r>
                      <a:r>
                        <a:rPr lang="en-GB" sz="800" b="0" i="0" kern="1200">
                          <a:solidFill>
                            <a:schemeClr val="tx1"/>
                          </a:solidFill>
                          <a:effectLst/>
                          <a:latin typeface="Arial"/>
                          <a:ea typeface="+mn-ea"/>
                          <a:cs typeface="Arial"/>
                        </a:rPr>
                        <a:t>Continued work on in-page navigation, with most corporate website pages expected to migrate by Q2 2025/26, including navigation to the Guidance section.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Bef>
                          <a:spcPts val="100"/>
                        </a:spcBef>
                        <a:spcAft>
                          <a:spcPts val="100"/>
                        </a:spcAft>
                        <a:buFont typeface="Arial"/>
                        <a:buChar char="•"/>
                      </a:pPr>
                      <a:r>
                        <a:rPr lang="en-GB" sz="800" u="sng" kern="1200">
                          <a:solidFill>
                            <a:schemeClr val="tx1"/>
                          </a:solidFill>
                          <a:latin typeface="Arial"/>
                          <a:ea typeface="+mn-ea"/>
                          <a:cs typeface="Arial"/>
                        </a:rPr>
                        <a:t>Knowledge platform:</a:t>
                      </a:r>
                      <a:r>
                        <a:rPr lang="en-GB" sz="800" u="none" kern="1200">
                          <a:solidFill>
                            <a:schemeClr val="tx1"/>
                          </a:solidFill>
                          <a:latin typeface="Arial"/>
                          <a:ea typeface="+mn-ea"/>
                          <a:cs typeface="Arial"/>
                        </a:rPr>
                        <a:t> To agree the next steps and develop business case for delivery and implementation of a solution to meet the business needs for content creation, management and publication based upon recommendations and learnings from the proof of concept, within the timelines required for the May NICE Board.</a:t>
                      </a:r>
                    </a:p>
                    <a:p>
                      <a:pPr marL="171450" lvl="0" indent="-171450">
                        <a:spcBef>
                          <a:spcPts val="100"/>
                        </a:spcBef>
                        <a:spcAft>
                          <a:spcPts val="100"/>
                        </a:spcAft>
                        <a:buFont typeface="Arial"/>
                        <a:buChar char="•"/>
                      </a:pPr>
                      <a:endParaRPr lang="en-GB" sz="800" u="none" kern="1200">
                        <a:solidFill>
                          <a:schemeClr val="tx1"/>
                        </a:solidFill>
                        <a:latin typeface="Arial"/>
                        <a:ea typeface="+mn-ea"/>
                        <a:cs typeface="Arial"/>
                      </a:endParaRP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232242556"/>
                  </a:ext>
                </a:extLst>
              </a:tr>
              <a:tr h="1065059">
                <a:tc>
                  <a:txBody>
                    <a:bodyPr/>
                    <a:lstStyle/>
                    <a:p>
                      <a:pPr>
                        <a:spcBef>
                          <a:spcPts val="200"/>
                        </a:spcBef>
                        <a:spcAft>
                          <a:spcPts val="200"/>
                        </a:spcAft>
                      </a:pPr>
                      <a:r>
                        <a:rPr lang="en-GB" sz="800" b="1">
                          <a:solidFill>
                            <a:schemeClr val="tx1"/>
                          </a:solidFill>
                          <a:latin typeface="Arial"/>
                          <a:cs typeface="Arial"/>
                        </a:rPr>
                        <a:t>Demonstrable impact</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800" b="1">
                          <a:solidFill>
                            <a:schemeClr val="tx1"/>
                          </a:solidFill>
                          <a:latin typeface="Arial"/>
                          <a:cs typeface="Arial"/>
                        </a:rPr>
                        <a:t>Green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85725" indent="-85725">
                        <a:spcBef>
                          <a:spcPts val="100"/>
                        </a:spcBef>
                        <a:spcAft>
                          <a:spcPts val="100"/>
                        </a:spcAft>
                        <a:buFont typeface="Arial" panose="020B0604020202020204" pitchFamily="34" charset="0"/>
                        <a:buChar char="•"/>
                      </a:pPr>
                      <a:r>
                        <a:rPr lang="en-GB" sz="800" b="0" i="0" u="sng" kern="1200">
                          <a:solidFill>
                            <a:schemeClr val="tx1"/>
                          </a:solidFill>
                          <a:effectLst/>
                          <a:latin typeface="Arial"/>
                          <a:ea typeface="+mn-ea"/>
                          <a:cs typeface="Arial"/>
                        </a:rPr>
                        <a:t>Uptake Measurement and System Intelligence.</a:t>
                      </a:r>
                      <a:r>
                        <a:rPr lang="en-GB" sz="800" b="0" i="0" kern="1200">
                          <a:solidFill>
                            <a:schemeClr val="tx1"/>
                          </a:solidFill>
                          <a:effectLst/>
                          <a:latin typeface="Arial"/>
                          <a:ea typeface="+mn-ea"/>
                          <a:cs typeface="Arial"/>
                        </a:rPr>
                        <a:t>Established new processes for routine updates on health and care system intelligence for NICE decision makers, with more detailed analysis provided in priority areas.</a:t>
                      </a:r>
                    </a:p>
                    <a:p>
                      <a:pPr marL="85725" indent="-85725">
                        <a:spcBef>
                          <a:spcPts val="100"/>
                        </a:spcBef>
                        <a:spcAft>
                          <a:spcPts val="100"/>
                        </a:spcAft>
                        <a:buFont typeface="Arial" panose="020B0604020202020204" pitchFamily="34" charset="0"/>
                        <a:buChar char="•"/>
                      </a:pPr>
                      <a:r>
                        <a:rPr lang="en-GB" sz="800" b="0" i="0" u="sng" kern="1200">
                          <a:solidFill>
                            <a:schemeClr val="tx1"/>
                          </a:solidFill>
                          <a:effectLst/>
                          <a:latin typeface="Arial"/>
                          <a:ea typeface="+mn-ea"/>
                          <a:cs typeface="Arial"/>
                        </a:rPr>
                        <a:t>Implementation Support</a:t>
                      </a:r>
                      <a:r>
                        <a:rPr lang="en-GB" sz="800" b="0" i="0" u="none" kern="1200">
                          <a:solidFill>
                            <a:schemeClr val="tx1"/>
                          </a:solidFill>
                          <a:effectLst/>
                          <a:latin typeface="Arial"/>
                          <a:ea typeface="+mn-ea"/>
                          <a:cs typeface="Arial"/>
                        </a:rPr>
                        <a:t>: </a:t>
                      </a:r>
                      <a:r>
                        <a:rPr lang="en-GB" sz="800" b="0" i="0" kern="1200">
                          <a:solidFill>
                            <a:schemeClr val="tx1"/>
                          </a:solidFill>
                          <a:effectLst/>
                          <a:latin typeface="Arial"/>
                          <a:ea typeface="+mn-ea"/>
                          <a:cs typeface="Arial"/>
                        </a:rPr>
                        <a:t>Draft strategy to improve the uptake and adoption of NICE guidance approved by Board. Dashboards developed showing traffic and usage stats for published obesity/tirzepetide resources and the antenatal toolkit. Second tirzepetide support tool (practical prescribing guide) published. Developing the suite of next implementation tools and resources supported by Voluntary Scheme for Branded Medicine Pricing, Access and Growth (VPAG) funding. Prepared the Health Inequalities update for the May Board.</a:t>
                      </a:r>
                    </a:p>
                    <a:p>
                      <a:pPr marL="85725" indent="-85725">
                        <a:spcBef>
                          <a:spcPts val="100"/>
                        </a:spcBef>
                        <a:spcAft>
                          <a:spcPts val="600"/>
                        </a:spcAft>
                        <a:buFont typeface="Arial" panose="020B0604020202020204" pitchFamily="34" charset="0"/>
                        <a:buChar char="•"/>
                      </a:pPr>
                      <a:r>
                        <a:rPr lang="en-GB" sz="800" b="0" i="0" u="sng" kern="1200">
                          <a:solidFill>
                            <a:schemeClr val="tx1"/>
                          </a:solidFill>
                          <a:effectLst/>
                          <a:latin typeface="Arial"/>
                          <a:ea typeface="+mn-ea"/>
                          <a:cs typeface="Arial"/>
                        </a:rPr>
                        <a:t>Public Involvement Best Practice Approach</a:t>
                      </a:r>
                      <a:r>
                        <a:rPr lang="en-GB" sz="800" b="0" i="0" u="none" kern="1200">
                          <a:solidFill>
                            <a:schemeClr val="tx1"/>
                          </a:solidFill>
                          <a:effectLst/>
                          <a:latin typeface="Arial"/>
                          <a:ea typeface="+mn-ea"/>
                          <a:cs typeface="Arial"/>
                        </a:rPr>
                        <a:t>: Progressing several Continuous Quality Improvement (CQI) projects to understand and improve the experience of public (including carers) involvement in NICE committees.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Bef>
                          <a:spcPts val="100"/>
                        </a:spcBef>
                        <a:spcAft>
                          <a:spcPts val="100"/>
                        </a:spcAft>
                        <a:buFont typeface="Arial"/>
                        <a:buChar char="•"/>
                      </a:pPr>
                      <a:r>
                        <a:rPr lang="en-GB" sz="800" i="0" u="none">
                          <a:solidFill>
                            <a:schemeClr val="tx1"/>
                          </a:solidFill>
                          <a:latin typeface="Arial"/>
                          <a:cs typeface="Arial"/>
                        </a:rPr>
                        <a:t>Implementation of the adoption and uptake strategy, aligning team activities and capacity to the strategy.</a:t>
                      </a:r>
                    </a:p>
                    <a:p>
                      <a:pPr marL="171450" lvl="0" indent="-171450">
                        <a:spcBef>
                          <a:spcPts val="100"/>
                        </a:spcBef>
                        <a:spcAft>
                          <a:spcPts val="100"/>
                        </a:spcAft>
                        <a:buFont typeface="Arial"/>
                        <a:buChar char="•"/>
                      </a:pPr>
                      <a:endParaRPr lang="en-GB" sz="800" i="0" u="none">
                        <a:solidFill>
                          <a:schemeClr val="tx1"/>
                        </a:solidFill>
                        <a:latin typeface="Arial"/>
                        <a:cs typeface="Arial"/>
                      </a:endParaRPr>
                    </a:p>
                    <a:p>
                      <a:pPr marL="171450" lvl="0" indent="-171450">
                        <a:spcBef>
                          <a:spcPts val="100"/>
                        </a:spcBef>
                        <a:spcAft>
                          <a:spcPts val="100"/>
                        </a:spcAft>
                        <a:buFont typeface="Arial"/>
                        <a:buChar char="•"/>
                      </a:pPr>
                      <a:r>
                        <a:rPr lang="en-GB" sz="800" i="0" u="none">
                          <a:solidFill>
                            <a:schemeClr val="tx1"/>
                          </a:solidFill>
                          <a:latin typeface="Arial"/>
                          <a:cs typeface="Arial"/>
                        </a:rPr>
                        <a:t>Uncertainty about the future role of Integrated Care Boards (ICBs) and NHS England are affecting partner organisations capacity to work on joint projects.</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915167903"/>
                  </a:ext>
                </a:extLst>
              </a:tr>
              <a:tr h="730423">
                <a:tc>
                  <a:txBody>
                    <a:bodyPr/>
                    <a:lstStyle/>
                    <a:p>
                      <a:pPr>
                        <a:spcBef>
                          <a:spcPts val="200"/>
                        </a:spcBef>
                        <a:spcAft>
                          <a:spcPts val="200"/>
                        </a:spcAft>
                      </a:pPr>
                      <a:r>
                        <a:rPr lang="en-GB" sz="800" b="1">
                          <a:solidFill>
                            <a:schemeClr val="tx1"/>
                          </a:solidFill>
                          <a:latin typeface="Arial"/>
                          <a:cs typeface="Arial"/>
                        </a:rPr>
                        <a:t>Brilliant organisation</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rtl="0" eaLnBrk="1" fontAlgn="auto" latinLnBrk="0" hangingPunct="1">
                        <a:lnSpc>
                          <a:spcPct val="100000"/>
                        </a:lnSpc>
                        <a:spcBef>
                          <a:spcPts val="200"/>
                        </a:spcBef>
                        <a:spcAft>
                          <a:spcPts val="200"/>
                        </a:spcAft>
                        <a:buClr>
                          <a:srgbClr val="000000"/>
                        </a:buClr>
                        <a:buSzTx/>
                        <a:buNone/>
                      </a:pPr>
                      <a:r>
                        <a:rPr lang="en-GB" sz="800" b="1" kern="1200">
                          <a:solidFill>
                            <a:schemeClr val="tx1"/>
                          </a:solidFill>
                          <a:latin typeface="Arial"/>
                          <a:ea typeface="+mn-ea"/>
                          <a:cs typeface="Arial"/>
                        </a:rPr>
                        <a:t>Amber –underspend​ exceeds target</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88900" indent="-88900">
                        <a:buFont typeface="Arial" panose="020B0604020202020204" pitchFamily="34" charset="0"/>
                        <a:buChar char="•"/>
                      </a:pPr>
                      <a:r>
                        <a:rPr lang="en-GB" sz="800" u="sng" kern="1200">
                          <a:solidFill>
                            <a:schemeClr val="dk1"/>
                          </a:solidFill>
                          <a:effectLst/>
                          <a:latin typeface="Arial" panose="020B0604020202020204" pitchFamily="34" charset="0"/>
                          <a:ea typeface="+mn-ea"/>
                          <a:cs typeface="Arial" panose="020B0604020202020204" pitchFamily="34" charset="0"/>
                        </a:rPr>
                        <a:t>People:</a:t>
                      </a:r>
                      <a:r>
                        <a:rPr lang="en-GB" sz="800" kern="1200">
                          <a:solidFill>
                            <a:schemeClr val="dk1"/>
                          </a:solidFill>
                          <a:effectLst/>
                          <a:latin typeface="Arial" panose="020B0604020202020204" pitchFamily="34" charset="0"/>
                          <a:ea typeface="+mn-ea"/>
                          <a:cs typeface="Arial" panose="020B0604020202020204" pitchFamily="34" charset="0"/>
                        </a:rPr>
                        <a:t> People strategy event and first session of Restorative Conversations held. Delivery of bullying and harassment recommendations has started; Active Bystander Commission is now live</a:t>
                      </a:r>
                    </a:p>
                    <a:p>
                      <a:pPr marL="88900" indent="-88900">
                        <a:buFont typeface="Arial" panose="020B0604020202020204" pitchFamily="34" charset="0"/>
                        <a:buChar char="•"/>
                      </a:pPr>
                      <a:r>
                        <a:rPr lang="en-GB" sz="800" u="sng" kern="1200">
                          <a:solidFill>
                            <a:schemeClr val="dk1"/>
                          </a:solidFill>
                          <a:effectLst/>
                          <a:latin typeface="Arial" panose="020B0604020202020204" pitchFamily="34" charset="0"/>
                          <a:ea typeface="+mn-ea"/>
                          <a:cs typeface="Arial" panose="020B0604020202020204" pitchFamily="34" charset="0"/>
                        </a:rPr>
                        <a:t>Continuous Quality Improvement (CQI)</a:t>
                      </a:r>
                      <a:r>
                        <a:rPr lang="en-GB" sz="800" kern="1200">
                          <a:solidFill>
                            <a:schemeClr val="dk1"/>
                          </a:solidFill>
                          <a:effectLst/>
                          <a:latin typeface="Arial" panose="020B0604020202020204" pitchFamily="34" charset="0"/>
                          <a:ea typeface="+mn-ea"/>
                          <a:cs typeface="Arial" panose="020B0604020202020204" pitchFamily="34" charset="0"/>
                        </a:rPr>
                        <a:t>: 60% of 25/26 Business Plan projects have stated intention to use CQI</a:t>
                      </a:r>
                    </a:p>
                    <a:p>
                      <a:pPr marL="85725" lvl="0" indent="-85725">
                        <a:spcBef>
                          <a:spcPts val="100"/>
                        </a:spcBef>
                        <a:spcAft>
                          <a:spcPts val="100"/>
                        </a:spcAft>
                        <a:buFont typeface="Arial" panose="020B0604020202020204" pitchFamily="34" charset="0"/>
                        <a:buChar char="•"/>
                      </a:pPr>
                      <a:r>
                        <a:rPr lang="en-GB" sz="800" b="0" i="0" u="sng" kern="1200">
                          <a:solidFill>
                            <a:schemeClr val="tx1"/>
                          </a:solidFill>
                          <a:effectLst/>
                          <a:latin typeface="Arial"/>
                          <a:ea typeface="+mn-ea"/>
                          <a:cs typeface="Arial"/>
                        </a:rPr>
                        <a:t>Comms</a:t>
                      </a:r>
                      <a:r>
                        <a:rPr lang="en-GB" sz="800" b="0" i="0" kern="1200">
                          <a:solidFill>
                            <a:schemeClr val="tx1"/>
                          </a:solidFill>
                          <a:effectLst/>
                          <a:latin typeface="Arial"/>
                          <a:ea typeface="+mn-ea"/>
                          <a:cs typeface="Arial"/>
                        </a:rPr>
                        <a:t>: 528 delegates attended a lively and engaging NICE Conference on 27 March, readout on the event evaluation is very positive. Thought leadership messaging about the vision for our HealthTech programme proactively placed in 14 trade publications.</a:t>
                      </a:r>
                    </a:p>
                    <a:p>
                      <a:pPr marL="85725"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800" b="0" i="0" u="sng" kern="1200">
                          <a:solidFill>
                            <a:schemeClr val="tx1"/>
                          </a:solidFill>
                          <a:effectLst/>
                          <a:latin typeface="Arial"/>
                          <a:ea typeface="+mn-ea"/>
                          <a:cs typeface="Arial"/>
                        </a:rPr>
                        <a:t>Technology</a:t>
                      </a:r>
                      <a:r>
                        <a:rPr lang="en-US" sz="800" b="0" i="0" kern="1200">
                          <a:solidFill>
                            <a:schemeClr val="tx1"/>
                          </a:solidFill>
                          <a:effectLst/>
                          <a:latin typeface="Arial"/>
                          <a:ea typeface="+mn-ea"/>
                          <a:cs typeface="Arial"/>
                        </a:rPr>
                        <a:t>: 100% compliance with service availability targets, Responses to NHS critical cyber alerting within expected timescales.</a:t>
                      </a:r>
                    </a:p>
                    <a:p>
                      <a:pPr marL="85725"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800" b="0" i="0" u="sng" kern="1200">
                          <a:solidFill>
                            <a:schemeClr val="tx1"/>
                          </a:solidFill>
                          <a:effectLst/>
                          <a:latin typeface="Arial"/>
                          <a:ea typeface="+mn-ea"/>
                          <a:cs typeface="Arial"/>
                        </a:rPr>
                        <a:t>Finance</a:t>
                      </a:r>
                      <a:r>
                        <a:rPr lang="en-US" sz="800" b="0" i="0" kern="1200">
                          <a:solidFill>
                            <a:schemeClr val="tx1"/>
                          </a:solidFill>
                          <a:effectLst/>
                          <a:latin typeface="Arial"/>
                          <a:ea typeface="+mn-ea"/>
                          <a:cs typeface="Arial"/>
                        </a:rPr>
                        <a:t>: Completion of 2024/25 financial year.</a:t>
                      </a:r>
                      <a:endParaRPr lang="en-GB"/>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171450" lvl="0" indent="-171450">
                        <a:spcBef>
                          <a:spcPts val="100"/>
                        </a:spcBef>
                        <a:spcAft>
                          <a:spcPts val="100"/>
                        </a:spcAft>
                        <a:buFont typeface="Arial"/>
                        <a:buChar char="•"/>
                      </a:pPr>
                      <a:r>
                        <a:rPr lang="en-GB" sz="800">
                          <a:solidFill>
                            <a:schemeClr val="tx1"/>
                          </a:solidFill>
                          <a:latin typeface="Arial"/>
                          <a:cs typeface="Arial"/>
                        </a:rPr>
                        <a:t>Full year underspend exceeds our KPI. Capacity constraints and spend controls has meant that we have been unable to fully utilise the underspend arising from vacancies and increased income. </a:t>
                      </a:r>
                    </a:p>
                    <a:p>
                      <a:pPr marL="171450" marR="0" lvl="0" indent="-171450" algn="l" defTabSz="914400" rtl="0" eaLnBrk="1" fontAlgn="auto" latinLnBrk="0" hangingPunct="1">
                        <a:lnSpc>
                          <a:spcPct val="100000"/>
                        </a:lnSpc>
                        <a:spcBef>
                          <a:spcPts val="100"/>
                        </a:spcBef>
                        <a:spcAft>
                          <a:spcPts val="100"/>
                        </a:spcAft>
                        <a:buClrTx/>
                        <a:buSzTx/>
                        <a:buFont typeface="Arial"/>
                        <a:buChar char="•"/>
                        <a:tabLst/>
                        <a:defRPr/>
                      </a:pPr>
                      <a:r>
                        <a:rPr lang="en-GB" sz="800">
                          <a:solidFill>
                            <a:schemeClr val="tx1"/>
                          </a:solidFill>
                          <a:latin typeface="Arial"/>
                          <a:cs typeface="Arial"/>
                        </a:rPr>
                        <a:t>Adapting to new ways of working within the People Team due to current changes for agility. Addressed through consistent, clear and open communication channels and need for colleagues to step up in respective spaces.</a:t>
                      </a:r>
                    </a:p>
                    <a:p>
                      <a:pPr marL="171450" lvl="0" indent="-171450">
                        <a:spcBef>
                          <a:spcPts val="100"/>
                        </a:spcBef>
                        <a:spcAft>
                          <a:spcPts val="100"/>
                        </a:spcAft>
                        <a:buFont typeface="Arial"/>
                        <a:buChar char="•"/>
                      </a:pPr>
                      <a:r>
                        <a:rPr lang="en-GB" sz="800">
                          <a:solidFill>
                            <a:schemeClr val="tx1"/>
                          </a:solidFill>
                          <a:latin typeface="Arial"/>
                          <a:cs typeface="Arial"/>
                        </a:rPr>
                        <a:t>Limited capacity to support teams applying CQI. To be addressed through the ‘embedding improvement’ project.</a:t>
                      </a:r>
                    </a:p>
                  </a:txBody>
                  <a:tcPr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2175230450"/>
                  </a:ext>
                </a:extLst>
              </a:tr>
            </a:tbl>
          </a:graphicData>
        </a:graphic>
      </p:graphicFrame>
      <p:sp>
        <p:nvSpPr>
          <p:cNvPr id="3" name="Rectangle 2">
            <a:extLst>
              <a:ext uri="{FF2B5EF4-FFF2-40B4-BE49-F238E27FC236}">
                <a16:creationId xmlns:a16="http://schemas.microsoft.com/office/drawing/2014/main" id="{32A3746B-6DCE-5B29-75D3-9F630B632BB1}"/>
              </a:ext>
            </a:extLst>
          </p:cNvPr>
          <p:cNvSpPr/>
          <p:nvPr/>
        </p:nvSpPr>
        <p:spPr>
          <a:xfrm>
            <a:off x="5844023" y="6473491"/>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3</a:t>
            </a:r>
            <a:endParaRPr lang="en-GB" sz="1100" b="1">
              <a:solidFill>
                <a:schemeClr val="tx1"/>
              </a:solidFill>
            </a:endParaRPr>
          </a:p>
        </p:txBody>
      </p:sp>
    </p:spTree>
    <p:extLst>
      <p:ext uri="{BB962C8B-B14F-4D97-AF65-F5344CB8AC3E}">
        <p14:creationId xmlns:p14="http://schemas.microsoft.com/office/powerpoint/2010/main" val="239520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DD19C3-202E-48C2-858A-6C3B6DF61681}"/>
              </a:ext>
              <a:ext uri="{C183D7F6-B498-43B3-948B-1728B52AA6E4}">
                <adec:decorative xmlns:adec="http://schemas.microsoft.com/office/drawing/2017/decorative" val="1"/>
              </a:ext>
            </a:extLst>
          </p:cNvPr>
          <p:cNvSpPr/>
          <p:nvPr/>
        </p:nvSpPr>
        <p:spPr>
          <a:xfrm>
            <a:off x="307050" y="3543242"/>
            <a:ext cx="11686511"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96000" y="699206"/>
            <a:ext cx="5915422" cy="6322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317694" y="700954"/>
            <a:ext cx="5687179" cy="6308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314268" y="142144"/>
            <a:ext cx="11076689" cy="504000"/>
          </a:xfrm>
        </p:spPr>
        <p:txBody>
          <a:bodyPr>
            <a:normAutofit/>
          </a:bodyPr>
          <a:lstStyle/>
          <a:p>
            <a:r>
              <a:rPr lang="en-GB" sz="2500">
                <a:latin typeface="Arial" panose="020B0604020202020204" pitchFamily="34" charset="0"/>
                <a:cs typeface="Arial" panose="020B0604020202020204" pitchFamily="34" charset="0"/>
              </a:rPr>
              <a:t>Relevance: Exception report  (March 2025)</a:t>
            </a:r>
          </a:p>
        </p:txBody>
      </p:sp>
      <p:sp>
        <p:nvSpPr>
          <p:cNvPr id="7" name="Rectangle 6">
            <a:extLst>
              <a:ext uri="{FF2B5EF4-FFF2-40B4-BE49-F238E27FC236}">
                <a16:creationId xmlns:a16="http://schemas.microsoft.com/office/drawing/2014/main" id="{F8E7EAC1-CC3E-7F40-609A-C7EA5C54F546}"/>
              </a:ext>
            </a:extLst>
          </p:cNvPr>
          <p:cNvSpPr/>
          <p:nvPr/>
        </p:nvSpPr>
        <p:spPr>
          <a:xfrm>
            <a:off x="9090567" y="76963"/>
            <a:ext cx="2920855" cy="5605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Inter"/>
                <a:ea typeface="+mn-ea"/>
                <a:cs typeface="+mn-cs"/>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04372" y="147037"/>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Inter"/>
                <a:ea typeface="+mn-ea"/>
                <a:cs typeface="+mn-cs"/>
              </a:rPr>
              <a:t>Green</a:t>
            </a:r>
          </a:p>
        </p:txBody>
      </p:sp>
      <p:sp>
        <p:nvSpPr>
          <p:cNvPr id="8" name="TextBox 7">
            <a:extLst>
              <a:ext uri="{FF2B5EF4-FFF2-40B4-BE49-F238E27FC236}">
                <a16:creationId xmlns:a16="http://schemas.microsoft.com/office/drawing/2014/main" id="{D3943C95-D5E6-A3CE-B167-96142A36149A}"/>
              </a:ext>
            </a:extLst>
          </p:cNvPr>
          <p:cNvSpPr txBox="1"/>
          <p:nvPr/>
        </p:nvSpPr>
        <p:spPr>
          <a:xfrm>
            <a:off x="958049" y="672673"/>
            <a:ext cx="4950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highlights / what’s been achieved and headline progress against outcomes and KPIs</a:t>
            </a:r>
          </a:p>
        </p:txBody>
      </p:sp>
      <p:sp>
        <p:nvSpPr>
          <p:cNvPr id="9" name="TextBox 8">
            <a:extLst>
              <a:ext uri="{FF2B5EF4-FFF2-40B4-BE49-F238E27FC236}">
                <a16:creationId xmlns:a16="http://schemas.microsoft.com/office/drawing/2014/main" id="{D47EDE79-9C78-F8DD-B967-B64E4699754D}"/>
              </a:ext>
            </a:extLst>
          </p:cNvPr>
          <p:cNvSpPr txBox="1"/>
          <p:nvPr/>
        </p:nvSpPr>
        <p:spPr>
          <a:xfrm>
            <a:off x="307051" y="1363184"/>
            <a:ext cx="5687179" cy="2103329"/>
          </a:xfrm>
          <a:prstGeom prst="rect">
            <a:avLst/>
          </a:prstGeom>
          <a:solidFill>
            <a:schemeClr val="accent1"/>
          </a:solidFill>
          <a:ln>
            <a:noFill/>
          </a:ln>
        </p:spPr>
        <p:txBody>
          <a:bodyPr wrap="square" lIns="180000" tIns="180000" rIns="180000" bIns="180000" rtlCol="0" anchor="t">
            <a:noAutofit/>
          </a:bodyPr>
          <a:lstStyle/>
          <a:p>
            <a:pPr marL="171450" indent="-171450">
              <a:spcBef>
                <a:spcPts val="1200"/>
              </a:spcBef>
              <a:buFont typeface="Arial"/>
              <a:buChar char="•"/>
              <a:defRPr/>
            </a:pPr>
            <a:r>
              <a:rPr lang="en-GB" sz="1100">
                <a:solidFill>
                  <a:schemeClr val="bg1"/>
                </a:solidFill>
                <a:latin typeface="Arial"/>
                <a:ea typeface="Inter"/>
                <a:cs typeface="Arial"/>
              </a:rPr>
              <a:t>We have published the revised Highly Specialised Technology (HST) criteria.</a:t>
            </a:r>
          </a:p>
          <a:p>
            <a:pPr marL="171450" indent="-171450">
              <a:spcBef>
                <a:spcPts val="1200"/>
              </a:spcBef>
              <a:buFont typeface="Arial"/>
              <a:buChar char="•"/>
              <a:defRPr/>
            </a:pPr>
            <a:r>
              <a:rPr lang="en-GB" sz="1100">
                <a:solidFill>
                  <a:schemeClr val="bg1"/>
                </a:solidFill>
                <a:latin typeface="Arial"/>
                <a:ea typeface="Inter"/>
                <a:cs typeface="Arial"/>
              </a:rPr>
              <a:t>We have published the interim Forward view for 2025/26.</a:t>
            </a:r>
          </a:p>
          <a:p>
            <a:pPr marL="171450" indent="-171450">
              <a:spcBef>
                <a:spcPts val="1200"/>
              </a:spcBef>
              <a:buFont typeface="Arial"/>
              <a:buChar char="•"/>
              <a:defRPr/>
            </a:pPr>
            <a:r>
              <a:rPr lang="en-GB" sz="1100">
                <a:solidFill>
                  <a:schemeClr val="bg1"/>
                </a:solidFill>
                <a:latin typeface="Arial"/>
                <a:ea typeface="Inter"/>
                <a:cs typeface="Arial"/>
              </a:rPr>
              <a:t>We have responded to recommendations following the Government Internal Audit Agency (GIAA) audit – this has been very positive overall.</a:t>
            </a:r>
          </a:p>
          <a:p>
            <a:pPr marL="171450" indent="-171450">
              <a:spcBef>
                <a:spcPts val="1200"/>
              </a:spcBef>
              <a:buFont typeface="Arial"/>
              <a:buChar char="•"/>
              <a:defRPr/>
            </a:pPr>
            <a:r>
              <a:rPr lang="en-GB" sz="1100">
                <a:solidFill>
                  <a:schemeClr val="bg1"/>
                </a:solidFill>
                <a:latin typeface="Arial"/>
                <a:ea typeface="Inter"/>
                <a:cs typeface="Arial"/>
              </a:rPr>
              <a:t>Held a very successful reflection, planning and improvement session for the Prioritisation Board.</a:t>
            </a:r>
          </a:p>
        </p:txBody>
      </p:sp>
      <p:sp>
        <p:nvSpPr>
          <p:cNvPr id="3" name="TextBox 2">
            <a:extLst>
              <a:ext uri="{FF2B5EF4-FFF2-40B4-BE49-F238E27FC236}">
                <a16:creationId xmlns:a16="http://schemas.microsoft.com/office/drawing/2014/main" id="{2EAA5DDD-1F04-9C2A-8A23-F8C24C026C00}"/>
              </a:ext>
            </a:extLst>
          </p:cNvPr>
          <p:cNvSpPr txBox="1"/>
          <p:nvPr/>
        </p:nvSpPr>
        <p:spPr>
          <a:xfrm>
            <a:off x="6845897" y="863407"/>
            <a:ext cx="327750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a:t>
            </a:r>
            <a:r>
              <a:rPr lang="en-GB" sz="1400" b="1">
                <a:solidFill>
                  <a:srgbClr val="FFFFFF"/>
                </a:solidFill>
                <a:latin typeface="Arial" panose="020B0604020202020204" pitchFamily="34" charset="0"/>
                <a:cs typeface="Arial" panose="020B0604020202020204" pitchFamily="34" charset="0"/>
              </a:rPr>
              <a:t>next steps</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96000" y="1363184"/>
            <a:ext cx="5915422" cy="2103329"/>
          </a:xfrm>
          <a:prstGeom prst="rect">
            <a:avLst/>
          </a:prstGeom>
          <a:solidFill>
            <a:schemeClr val="accent1"/>
          </a:solidFill>
          <a:ln>
            <a:noFill/>
          </a:ln>
        </p:spPr>
        <p:txBody>
          <a:bodyPr wrap="square" lIns="180000" tIns="180000" rIns="180000" bIns="180000" rtlCol="0" anchor="t">
            <a:noAutofit/>
          </a:bodyPr>
          <a:lstStyle>
            <a:defPPr>
              <a:defRPr lang="en-US"/>
            </a:defPPr>
            <a:lvl1pPr marL="171450" indent="-171450">
              <a:spcBef>
                <a:spcPts val="1200"/>
              </a:spcBef>
              <a:buFont typeface="Arial"/>
              <a:buChar char="•"/>
              <a:defRPr sz="1200">
                <a:solidFill>
                  <a:srgbClr val="FFFFFF"/>
                </a:solidFill>
                <a:latin typeface="Arial"/>
                <a:ea typeface="Inter"/>
                <a:cs typeface="Arial"/>
              </a:defRPr>
            </a:lvl1pPr>
            <a:lvl2pPr marL="179388" lvl="1">
              <a:defRPr sz="800" i="1">
                <a:solidFill>
                  <a:srgbClr val="FFFFFF"/>
                </a:solidFill>
                <a:latin typeface="Arial"/>
                <a:ea typeface="Inter"/>
                <a:cs typeface="Arial"/>
              </a:defRPr>
            </a:lvl2pPr>
          </a:lstStyle>
          <a:p>
            <a:pPr>
              <a:spcBef>
                <a:spcPts val="600"/>
              </a:spcBef>
            </a:pPr>
            <a:r>
              <a:rPr lang="en-GB" sz="1100">
                <a:solidFill>
                  <a:schemeClr val="bg1"/>
                </a:solidFill>
              </a:rPr>
              <a:t>We will review the terms of reference and membership of the Prioritisation Board.</a:t>
            </a:r>
          </a:p>
          <a:p>
            <a:pPr>
              <a:spcBef>
                <a:spcPts val="600"/>
              </a:spcBef>
            </a:pPr>
            <a:r>
              <a:rPr lang="en-GB" sz="1100">
                <a:solidFill>
                  <a:schemeClr val="bg1"/>
                </a:solidFill>
              </a:rPr>
              <a:t>Develop an improvement plan to address the recommendations from the GIAA audit and track the progress of improvements we have put in place during 2025-26.</a:t>
            </a:r>
          </a:p>
          <a:p>
            <a:pPr>
              <a:spcBef>
                <a:spcPts val="600"/>
              </a:spcBef>
            </a:pPr>
            <a:r>
              <a:rPr lang="en-GB" sz="1100">
                <a:solidFill>
                  <a:schemeClr val="bg1"/>
                </a:solidFill>
              </a:rPr>
              <a:t>Progress key internal actions required in response to patient safety issues raised by Regulation 28 reports, Drug Safety Updates and other sources, including Domestic Homicide Reviews. </a:t>
            </a:r>
          </a:p>
          <a:p>
            <a:pPr>
              <a:spcBef>
                <a:spcPts val="600"/>
              </a:spcBef>
            </a:pPr>
            <a:r>
              <a:rPr lang="en-GB" sz="1100">
                <a:solidFill>
                  <a:schemeClr val="bg1"/>
                </a:solidFill>
              </a:rPr>
              <a:t>Operationalise an exchange placement between safety teams with Medicines and Healthcare products Regulatory Agency (MHRA), expected to begin in June 25.</a:t>
            </a:r>
          </a:p>
          <a:p>
            <a:pPr>
              <a:spcBef>
                <a:spcPts val="600"/>
              </a:spcBef>
            </a:pPr>
            <a:endParaRPr lang="en-GB" sz="1100"/>
          </a:p>
          <a:p>
            <a:pPr marL="0" indent="0">
              <a:spcBef>
                <a:spcPts val="600"/>
              </a:spcBef>
              <a:buNone/>
            </a:pPr>
            <a:endParaRPr lang="en-GB" sz="1000"/>
          </a:p>
          <a:p>
            <a:pPr>
              <a:spcBef>
                <a:spcPts val="600"/>
              </a:spcBef>
            </a:pPr>
            <a:endParaRPr lang="en-GB" sz="1000"/>
          </a:p>
        </p:txBody>
      </p:sp>
      <p:sp>
        <p:nvSpPr>
          <p:cNvPr id="19" name="TextBox 18">
            <a:extLst>
              <a:ext uri="{FF2B5EF4-FFF2-40B4-BE49-F238E27FC236}">
                <a16:creationId xmlns:a16="http://schemas.microsoft.com/office/drawing/2014/main" id="{F2D51453-51B3-443A-E731-A21953DF69CE}"/>
              </a:ext>
            </a:extLst>
          </p:cNvPr>
          <p:cNvSpPr txBox="1"/>
          <p:nvPr/>
        </p:nvSpPr>
        <p:spPr>
          <a:xfrm>
            <a:off x="307051" y="4141048"/>
            <a:ext cx="402410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Inter"/>
              </a:rPr>
              <a:t>Key risks and mitigants</a:t>
            </a: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268" y="711038"/>
            <a:ext cx="743910" cy="563897"/>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95999" y="721761"/>
            <a:ext cx="813174" cy="565200"/>
          </a:xfrm>
          <a:prstGeom prst="rect">
            <a:avLst/>
          </a:prstGeom>
        </p:spPr>
      </p:pic>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872733338"/>
              </p:ext>
            </p:extLst>
          </p:nvPr>
        </p:nvGraphicFramePr>
        <p:xfrm>
          <a:off x="302666" y="3869742"/>
          <a:ext cx="11686508" cy="2194560"/>
        </p:xfrm>
        <a:graphic>
          <a:graphicData uri="http://schemas.openxmlformats.org/drawingml/2006/table">
            <a:tbl>
              <a:tblPr firstRow="1" bandRow="1">
                <a:tableStyleId>{5C22544A-7EE6-4342-B048-85BDC9FD1C3A}</a:tableStyleId>
              </a:tblPr>
              <a:tblGrid>
                <a:gridCol w="5480570">
                  <a:extLst>
                    <a:ext uri="{9D8B030D-6E8A-4147-A177-3AD203B41FA5}">
                      <a16:colId xmlns:a16="http://schemas.microsoft.com/office/drawing/2014/main" val="3799182394"/>
                    </a:ext>
                  </a:extLst>
                </a:gridCol>
                <a:gridCol w="299358">
                  <a:extLst>
                    <a:ext uri="{9D8B030D-6E8A-4147-A177-3AD203B41FA5}">
                      <a16:colId xmlns:a16="http://schemas.microsoft.com/office/drawing/2014/main" val="3984294952"/>
                    </a:ext>
                  </a:extLst>
                </a:gridCol>
                <a:gridCol w="287844">
                  <a:extLst>
                    <a:ext uri="{9D8B030D-6E8A-4147-A177-3AD203B41FA5}">
                      <a16:colId xmlns:a16="http://schemas.microsoft.com/office/drawing/2014/main" val="3838693969"/>
                    </a:ext>
                  </a:extLst>
                </a:gridCol>
                <a:gridCol w="375986">
                  <a:extLst>
                    <a:ext uri="{9D8B030D-6E8A-4147-A177-3AD203B41FA5}">
                      <a16:colId xmlns:a16="http://schemas.microsoft.com/office/drawing/2014/main" val="1133645282"/>
                    </a:ext>
                  </a:extLst>
                </a:gridCol>
                <a:gridCol w="5242750">
                  <a:extLst>
                    <a:ext uri="{9D8B030D-6E8A-4147-A177-3AD203B41FA5}">
                      <a16:colId xmlns:a16="http://schemas.microsoft.com/office/drawing/2014/main" val="1164021184"/>
                    </a:ext>
                  </a:extLst>
                </a:gridCol>
              </a:tblGrid>
              <a:tr h="243840">
                <a:tc>
                  <a:txBody>
                    <a:bodyPr/>
                    <a:lstStyle/>
                    <a:p>
                      <a:r>
                        <a:rPr lang="en-GB" sz="1000">
                          <a:solidFill>
                            <a:schemeClr val="tx1"/>
                          </a:solidFill>
                          <a:latin typeface="Arial"/>
                          <a:cs typeface="Arial"/>
                        </a:rPr>
                        <a:t>Risk</a:t>
                      </a:r>
                    </a:p>
                  </a:txBody>
                  <a:tcPr/>
                </a:tc>
                <a:tc>
                  <a:txBody>
                    <a:bodyPr/>
                    <a:lstStyle/>
                    <a:p>
                      <a:pPr algn="ctr"/>
                      <a:r>
                        <a:rPr lang="en-GB" sz="1000">
                          <a:solidFill>
                            <a:schemeClr val="tx1"/>
                          </a:solidFill>
                          <a:latin typeface="Arial"/>
                          <a:cs typeface="Arial"/>
                        </a:rPr>
                        <a:t>I</a:t>
                      </a:r>
                    </a:p>
                  </a:txBody>
                  <a:tcPr/>
                </a:tc>
                <a:tc>
                  <a:txBody>
                    <a:bodyPr/>
                    <a:lstStyle/>
                    <a:p>
                      <a:pPr algn="ctr"/>
                      <a:r>
                        <a:rPr lang="en-GB" sz="1000">
                          <a:solidFill>
                            <a:schemeClr val="tx1"/>
                          </a:solidFill>
                          <a:latin typeface="Arial"/>
                          <a:cs typeface="Arial"/>
                        </a:rPr>
                        <a:t>L</a:t>
                      </a:r>
                    </a:p>
                  </a:txBody>
                  <a:tcPr/>
                </a:tc>
                <a:tc>
                  <a:txBody>
                    <a:bodyPr/>
                    <a:lstStyle/>
                    <a:p>
                      <a:pPr algn="ctr"/>
                      <a:r>
                        <a:rPr lang="en-GB" sz="1000">
                          <a:solidFill>
                            <a:schemeClr val="tx1"/>
                          </a:solidFill>
                          <a:latin typeface="Arial"/>
                          <a:cs typeface="Arial"/>
                        </a:rPr>
                        <a:t>S</a:t>
                      </a:r>
                    </a:p>
                  </a:txBody>
                  <a:tcPr/>
                </a:tc>
                <a:tc>
                  <a:txBody>
                    <a:bodyPr/>
                    <a:lstStyle/>
                    <a:p>
                      <a:r>
                        <a:rPr lang="en-GB" sz="1000">
                          <a:solidFill>
                            <a:schemeClr val="tx1"/>
                          </a:solidFill>
                          <a:latin typeface="Arial"/>
                          <a:cs typeface="Arial"/>
                        </a:rPr>
                        <a:t>Key Controls</a:t>
                      </a:r>
                    </a:p>
                  </a:txBody>
                  <a:tcPr/>
                </a:tc>
                <a:extLst>
                  <a:ext uri="{0D108BD9-81ED-4DB2-BD59-A6C34878D82A}">
                    <a16:rowId xmlns:a16="http://schemas.microsoft.com/office/drawing/2014/main" val="1701266588"/>
                  </a:ext>
                </a:extLst>
              </a:tr>
              <a:tr h="339127">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cs typeface="Arial"/>
                        </a:rPr>
                        <a:t>Some developer teams could reach their capacity and be unable to take new topics from Prioritisation Board (PB).</a:t>
                      </a:r>
                    </a:p>
                  </a:txBody>
                  <a:tcPr anchor="ctr">
                    <a:solidFill>
                      <a:schemeClr val="bg1">
                        <a:lumMod val="95000"/>
                      </a:schemeClr>
                    </a:solidFill>
                  </a:tcPr>
                </a:tc>
                <a:tc>
                  <a:txBody>
                    <a:bodyPr/>
                    <a:lstStyle/>
                    <a:p>
                      <a:pPr algn="ctr"/>
                      <a:r>
                        <a:rPr lang="en-GB" sz="1000">
                          <a:solidFill>
                            <a:schemeClr val="tx1"/>
                          </a:solidFill>
                          <a:latin typeface="Arial"/>
                          <a:cs typeface="Arial"/>
                        </a:rPr>
                        <a:t>3</a:t>
                      </a:r>
                    </a:p>
                  </a:txBody>
                  <a:tcPr anchor="ctr">
                    <a:solidFill>
                      <a:srgbClr val="F7F4F1"/>
                    </a:solidFill>
                  </a:tcPr>
                </a:tc>
                <a:tc>
                  <a:txBody>
                    <a:bodyPr/>
                    <a:lstStyle/>
                    <a:p>
                      <a:pPr lvl="0" algn="ctr">
                        <a:buNone/>
                      </a:pPr>
                      <a:r>
                        <a:rPr lang="en-GB" sz="1000">
                          <a:solidFill>
                            <a:schemeClr val="tx1"/>
                          </a:solidFill>
                          <a:latin typeface="Arial"/>
                          <a:cs typeface="Arial"/>
                        </a:rPr>
                        <a:t>4</a:t>
                      </a:r>
                    </a:p>
                  </a:txBody>
                  <a:tcPr anchor="ctr">
                    <a:solidFill>
                      <a:srgbClr val="F7F4F1"/>
                    </a:solidFill>
                  </a:tcPr>
                </a:tc>
                <a:tc>
                  <a:txBody>
                    <a:bodyPr/>
                    <a:lstStyle/>
                    <a:p>
                      <a:pPr lvl="0" algn="ctr">
                        <a:buNone/>
                      </a:pPr>
                      <a:r>
                        <a:rPr lang="en-GB" sz="1000">
                          <a:solidFill>
                            <a:schemeClr val="tx1"/>
                          </a:solidFill>
                          <a:latin typeface="Arial"/>
                          <a:cs typeface="Arial"/>
                        </a:rPr>
                        <a:t>12</a:t>
                      </a:r>
                    </a:p>
                  </a:txBody>
                  <a:tcPr anchor="ctr">
                    <a:solidFill>
                      <a:srgbClr val="FFC0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rPr>
                        <a:t>Developing ways to explore relative priority of topics considered by the Prioritisation Board - looking at potentially using the voting scores to determine relative priority, but it may also be a matter of re-presenting prioritised topics to the Prioritisation Board and then asking them to undertake a relative prioritisation exercise. </a:t>
                      </a:r>
                      <a:endParaRPr lang="en-GB" sz="1000">
                        <a:solidFill>
                          <a:schemeClr val="tx1"/>
                        </a:solidFill>
                        <a:latin typeface="Arial"/>
                        <a:cs typeface="Arial"/>
                      </a:endParaRPr>
                    </a:p>
                  </a:txBody>
                  <a:tcPr>
                    <a:solidFill>
                      <a:schemeClr val="bg1">
                        <a:lumMod val="95000"/>
                      </a:schemeClr>
                    </a:solidFill>
                  </a:tcPr>
                </a:tc>
                <a:extLst>
                  <a:ext uri="{0D108BD9-81ED-4DB2-BD59-A6C34878D82A}">
                    <a16:rowId xmlns:a16="http://schemas.microsoft.com/office/drawing/2014/main" val="1637962769"/>
                  </a:ext>
                </a:extLst>
              </a:tr>
              <a:tr h="43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cs typeface="Arial"/>
                        </a:rPr>
                        <a:t>The Prioritisation Board could reach its capacity to work through and consider the volume of topic suggestions put forward.</a:t>
                      </a:r>
                    </a:p>
                  </a:txBody>
                  <a:tcPr anchor="ctr">
                    <a:solidFill>
                      <a:schemeClr val="bg1">
                        <a:lumMod val="95000"/>
                      </a:schemeClr>
                    </a:solidFill>
                  </a:tcPr>
                </a:tc>
                <a:tc>
                  <a:txBody>
                    <a:bodyPr/>
                    <a:lstStyle/>
                    <a:p>
                      <a:pPr algn="ctr"/>
                      <a:r>
                        <a:rPr lang="en-GB" sz="1000">
                          <a:solidFill>
                            <a:schemeClr val="tx1"/>
                          </a:solidFill>
                          <a:latin typeface="Arial"/>
                          <a:cs typeface="Arial"/>
                        </a:rPr>
                        <a:t>3</a:t>
                      </a:r>
                    </a:p>
                  </a:txBody>
                  <a:tcPr anchor="ctr">
                    <a:solidFill>
                      <a:srgbClr val="F7F4F1"/>
                    </a:solidFill>
                  </a:tcPr>
                </a:tc>
                <a:tc>
                  <a:txBody>
                    <a:bodyPr/>
                    <a:lstStyle/>
                    <a:p>
                      <a:pPr algn="ctr"/>
                      <a:r>
                        <a:rPr lang="en-GB" sz="1000">
                          <a:solidFill>
                            <a:schemeClr val="tx1"/>
                          </a:solidFill>
                          <a:latin typeface="Arial"/>
                          <a:cs typeface="Arial"/>
                        </a:rPr>
                        <a:t>3</a:t>
                      </a:r>
                    </a:p>
                  </a:txBody>
                  <a:tcPr anchor="ctr">
                    <a:solidFill>
                      <a:srgbClr val="F7F4F1"/>
                    </a:solidFill>
                  </a:tcPr>
                </a:tc>
                <a:tc>
                  <a:txBody>
                    <a:bodyPr/>
                    <a:lstStyle/>
                    <a:p>
                      <a:pPr algn="ctr"/>
                      <a:r>
                        <a:rPr lang="en-GB" sz="1000">
                          <a:solidFill>
                            <a:schemeClr val="tx1"/>
                          </a:solidFill>
                          <a:latin typeface="Arial"/>
                          <a:cs typeface="Arial"/>
                        </a:rPr>
                        <a:t>9</a:t>
                      </a:r>
                    </a:p>
                  </a:txBody>
                  <a:tcPr anchor="ctr">
                    <a:solidFill>
                      <a:srgbClr val="FFFF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a:solidFill>
                            <a:schemeClr val="tx1"/>
                          </a:solidFill>
                          <a:latin typeface="Arial"/>
                          <a:ea typeface="+mn-ea"/>
                          <a:cs typeface="Arial"/>
                        </a:rPr>
                        <a:t>Refining im</a:t>
                      </a:r>
                      <a:r>
                        <a:rPr lang="en-GB" sz="1000">
                          <a:solidFill>
                            <a:schemeClr val="tx1"/>
                          </a:solidFill>
                          <a:latin typeface="Arial"/>
                          <a:cs typeface="Arial"/>
                        </a:rPr>
                        <a:t>plementation of stage 1 process to improve efficiency and sustainability as we learn more now the ‘suggest a topic’ function is in use. We have refined the process by</a:t>
                      </a:r>
                      <a:r>
                        <a:rPr lang="en-GB" sz="1000" b="0" i="0" u="none" strike="noStrike" noProof="0">
                          <a:solidFill>
                            <a:schemeClr val="tx1"/>
                          </a:solidFill>
                          <a:latin typeface="Arial"/>
                        </a:rPr>
                        <a:t> embedding a review by Consultant Clinical Advisors before Prioritisation Board. They review the stage one briefings and the proposed prioritisation decision; PB then reviews those decisions. </a:t>
                      </a:r>
                    </a:p>
                  </a:txBody>
                  <a:tcPr>
                    <a:solidFill>
                      <a:schemeClr val="bg1">
                        <a:lumMod val="95000"/>
                      </a:schemeClr>
                    </a:solidFill>
                  </a:tcPr>
                </a:tc>
                <a:extLst>
                  <a:ext uri="{0D108BD9-81ED-4DB2-BD59-A6C34878D82A}">
                    <a16:rowId xmlns:a16="http://schemas.microsoft.com/office/drawing/2014/main" val="8313404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cs typeface="Arial"/>
                        </a:rPr>
                        <a:t>Volume and complexity of clarification requests impacts on Surveillance team capacity.</a:t>
                      </a:r>
                    </a:p>
                  </a:txBody>
                  <a:tcPr anchor="ctr">
                    <a:solidFill>
                      <a:schemeClr val="bg1">
                        <a:lumMod val="95000"/>
                      </a:schemeClr>
                    </a:solidFill>
                  </a:tcPr>
                </a:tc>
                <a:tc>
                  <a:txBody>
                    <a:bodyPr/>
                    <a:lstStyle/>
                    <a:p>
                      <a:pPr algn="ctr"/>
                      <a:r>
                        <a:rPr lang="en-GB" sz="1000">
                          <a:solidFill>
                            <a:schemeClr val="tx1"/>
                          </a:solidFill>
                          <a:latin typeface="Arial"/>
                          <a:cs typeface="Arial"/>
                        </a:rPr>
                        <a:t>3</a:t>
                      </a:r>
                    </a:p>
                  </a:txBody>
                  <a:tcPr anchor="ctr">
                    <a:solidFill>
                      <a:srgbClr val="F7F4F1"/>
                    </a:solidFill>
                  </a:tcPr>
                </a:tc>
                <a:tc>
                  <a:txBody>
                    <a:bodyPr/>
                    <a:lstStyle/>
                    <a:p>
                      <a:pPr algn="ctr"/>
                      <a:r>
                        <a:rPr lang="en-GB" sz="1000">
                          <a:solidFill>
                            <a:schemeClr val="tx1"/>
                          </a:solidFill>
                          <a:latin typeface="Arial"/>
                          <a:cs typeface="Arial"/>
                        </a:rPr>
                        <a:t>3</a:t>
                      </a:r>
                    </a:p>
                  </a:txBody>
                  <a:tcPr anchor="ctr">
                    <a:solidFill>
                      <a:srgbClr val="F7F4F1"/>
                    </a:solidFill>
                  </a:tcPr>
                </a:tc>
                <a:tc>
                  <a:txBody>
                    <a:bodyPr/>
                    <a:lstStyle/>
                    <a:p>
                      <a:pPr algn="ctr"/>
                      <a:r>
                        <a:rPr lang="en-GB" sz="1000">
                          <a:solidFill>
                            <a:schemeClr val="tx1"/>
                          </a:solidFill>
                          <a:latin typeface="Arial"/>
                          <a:cs typeface="Arial"/>
                        </a:rPr>
                        <a:t>9</a:t>
                      </a:r>
                    </a:p>
                  </a:txBody>
                  <a:tcPr anchor="ctr">
                    <a:solidFill>
                      <a:srgbClr val="FFFF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noProof="0">
                          <a:solidFill>
                            <a:schemeClr val="tx1"/>
                          </a:solidFill>
                          <a:latin typeface="Arial"/>
                        </a:rPr>
                        <a:t>Engaging with Medicines evaluation team colleagues to develop a processes for effectively responding to clarification requests.</a:t>
                      </a:r>
                    </a:p>
                  </a:txBody>
                  <a:tcPr>
                    <a:solidFill>
                      <a:schemeClr val="bg1">
                        <a:lumMod val="95000"/>
                      </a:schemeClr>
                    </a:solidFill>
                  </a:tcPr>
                </a:tc>
                <a:extLst>
                  <a:ext uri="{0D108BD9-81ED-4DB2-BD59-A6C34878D82A}">
                    <a16:rowId xmlns:a16="http://schemas.microsoft.com/office/drawing/2014/main" val="2771742189"/>
                  </a:ext>
                </a:extLst>
              </a:tr>
            </a:tbl>
          </a:graphicData>
        </a:graphic>
      </p:graphicFrame>
      <p:grpSp>
        <p:nvGrpSpPr>
          <p:cNvPr id="28" name="Group 27" descr="Key illustrating that light green is very low, dark green is low, yellow is medium, amber is high, red is very high.">
            <a:extLst>
              <a:ext uri="{FF2B5EF4-FFF2-40B4-BE49-F238E27FC236}">
                <a16:creationId xmlns:a16="http://schemas.microsoft.com/office/drawing/2014/main" id="{A5239921-5BCF-554D-F4A3-2705F5CA21FE}"/>
              </a:ext>
            </a:extLst>
          </p:cNvPr>
          <p:cNvGrpSpPr/>
          <p:nvPr/>
        </p:nvGrpSpPr>
        <p:grpSpPr>
          <a:xfrm>
            <a:off x="8853562" y="6158794"/>
            <a:ext cx="3138270" cy="215444"/>
            <a:chOff x="6420298" y="6183881"/>
            <a:chExt cx="3138270" cy="215444"/>
          </a:xfrm>
        </p:grpSpPr>
        <p:sp>
          <p:nvSpPr>
            <p:cNvPr id="14" name="TextBox 13">
              <a:extLst>
                <a:ext uri="{FF2B5EF4-FFF2-40B4-BE49-F238E27FC236}">
                  <a16:creationId xmlns:a16="http://schemas.microsoft.com/office/drawing/2014/main" id="{885A8FF1-B028-A2DC-07E6-D75F3728DAD1}"/>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7" name="TextBox 16">
              <a:extLst>
                <a:ext uri="{FF2B5EF4-FFF2-40B4-BE49-F238E27FC236}">
                  <a16:creationId xmlns:a16="http://schemas.microsoft.com/office/drawing/2014/main" id="{DE54C839-B28F-6EC1-A3EC-3A7517CE27F1}"/>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8" name="Rectangle 17">
              <a:extLst>
                <a:ext uri="{FF2B5EF4-FFF2-40B4-BE49-F238E27FC236}">
                  <a16:creationId xmlns:a16="http://schemas.microsoft.com/office/drawing/2014/main" id="{21971740-0E2D-673A-BA98-EDF34BE2BCA7}"/>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C92A89A-D5BF-7AEF-53B5-BA169B501132}"/>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48280FE-1D1B-650C-D7D8-8C20A1ED5117}"/>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22" name="Rectangle 21">
              <a:extLst>
                <a:ext uri="{FF2B5EF4-FFF2-40B4-BE49-F238E27FC236}">
                  <a16:creationId xmlns:a16="http://schemas.microsoft.com/office/drawing/2014/main" id="{75EAFEFF-273D-3CF0-053F-850ED08A2D25}"/>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E19CF8B-6DAE-7F6C-7E22-E9369434F20D}"/>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4756709-E7BF-CD2E-1C76-B2A5CCB28CE3}"/>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6" name="Rectangle 25">
              <a:extLst>
                <a:ext uri="{FF2B5EF4-FFF2-40B4-BE49-F238E27FC236}">
                  <a16:creationId xmlns:a16="http://schemas.microsoft.com/office/drawing/2014/main" id="{90189F4A-67D6-D0B7-894C-E65EA3BA9FB5}"/>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12D6E2E-3C89-3BAA-FF0F-83BC1E8B7183}"/>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Tree>
    <p:extLst>
      <p:ext uri="{BB962C8B-B14F-4D97-AF65-F5344CB8AC3E}">
        <p14:creationId xmlns:p14="http://schemas.microsoft.com/office/powerpoint/2010/main" val="100498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470486" y="257653"/>
            <a:ext cx="10958286" cy="777351"/>
          </a:xfrm>
        </p:spPr>
        <p:txBody>
          <a:bodyPr>
            <a:normAutofit/>
          </a:bodyPr>
          <a:lstStyle/>
          <a:p>
            <a:r>
              <a:rPr lang="en-US" sz="2500">
                <a:latin typeface="Arial" panose="020B0604020202020204" pitchFamily="34" charset="0"/>
                <a:cs typeface="Arial" panose="020B0604020202020204" pitchFamily="34" charset="0"/>
              </a:rPr>
              <a:t>Relevance: High-level summary of performance</a:t>
            </a:r>
          </a:p>
        </p:txBody>
      </p:sp>
      <p:graphicFrame>
        <p:nvGraphicFramePr>
          <p:cNvPr id="3" name="Table 2">
            <a:extLst>
              <a:ext uri="{FF2B5EF4-FFF2-40B4-BE49-F238E27FC236}">
                <a16:creationId xmlns:a16="http://schemas.microsoft.com/office/drawing/2014/main" id="{D713B882-870E-BCCC-70B3-7C0419151585}"/>
              </a:ext>
            </a:extLst>
          </p:cNvPr>
          <p:cNvGraphicFramePr>
            <a:graphicFrameLocks noGrp="1"/>
          </p:cNvGraphicFramePr>
          <p:nvPr>
            <p:extLst>
              <p:ext uri="{D42A27DB-BD31-4B8C-83A1-F6EECF244321}">
                <p14:modId xmlns:p14="http://schemas.microsoft.com/office/powerpoint/2010/main" val="251977144"/>
              </p:ext>
            </p:extLst>
          </p:nvPr>
        </p:nvGraphicFramePr>
        <p:xfrm>
          <a:off x="283012" y="1137423"/>
          <a:ext cx="6613089" cy="3520569"/>
        </p:xfrm>
        <a:graphic>
          <a:graphicData uri="http://schemas.openxmlformats.org/drawingml/2006/table">
            <a:tbl>
              <a:tblPr firstRow="1" bandRow="1">
                <a:tableStyleId>{5C22544A-7EE6-4342-B048-85BDC9FD1C3A}</a:tableStyleId>
              </a:tblPr>
              <a:tblGrid>
                <a:gridCol w="2270728">
                  <a:extLst>
                    <a:ext uri="{9D8B030D-6E8A-4147-A177-3AD203B41FA5}">
                      <a16:colId xmlns:a16="http://schemas.microsoft.com/office/drawing/2014/main" val="324831861"/>
                    </a:ext>
                  </a:extLst>
                </a:gridCol>
                <a:gridCol w="1124706">
                  <a:extLst>
                    <a:ext uri="{9D8B030D-6E8A-4147-A177-3AD203B41FA5}">
                      <a16:colId xmlns:a16="http://schemas.microsoft.com/office/drawing/2014/main" val="3943146200"/>
                    </a:ext>
                  </a:extLst>
                </a:gridCol>
                <a:gridCol w="1124706">
                  <a:extLst>
                    <a:ext uri="{9D8B030D-6E8A-4147-A177-3AD203B41FA5}">
                      <a16:colId xmlns:a16="http://schemas.microsoft.com/office/drawing/2014/main" val="708250283"/>
                    </a:ext>
                  </a:extLst>
                </a:gridCol>
                <a:gridCol w="1124706">
                  <a:extLst>
                    <a:ext uri="{9D8B030D-6E8A-4147-A177-3AD203B41FA5}">
                      <a16:colId xmlns:a16="http://schemas.microsoft.com/office/drawing/2014/main" val="2195783223"/>
                    </a:ext>
                  </a:extLst>
                </a:gridCol>
                <a:gridCol w="968243">
                  <a:extLst>
                    <a:ext uri="{9D8B030D-6E8A-4147-A177-3AD203B41FA5}">
                      <a16:colId xmlns:a16="http://schemas.microsoft.com/office/drawing/2014/main" val="3913680241"/>
                    </a:ext>
                  </a:extLst>
                </a:gridCol>
              </a:tblGrid>
              <a:tr h="1062852">
                <a:tc>
                  <a:txBody>
                    <a:bodyPr/>
                    <a:lstStyle/>
                    <a:p>
                      <a:pPr algn="l"/>
                      <a:r>
                        <a:rPr lang="en-GB" sz="1200">
                          <a:solidFill>
                            <a:schemeClr val="tx1"/>
                          </a:solidFill>
                          <a:latin typeface="Arial"/>
                          <a:ea typeface="Inter"/>
                          <a:cs typeface="Aria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ea typeface="Inter"/>
                          <a:cs typeface="Arial"/>
                        </a:rPr>
                        <a:t>24-25 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a:ea typeface="Inter"/>
                          <a:cs typeface="Arial"/>
                        </a:rPr>
                        <a:t>KPI performance target 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a:ea typeface="Inter"/>
                          <a:cs typeface="Arial"/>
                        </a:rPr>
                        <a:t>KPI starting performance 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a:ea typeface="Inter"/>
                          <a:cs typeface="Arial"/>
                        </a:rPr>
                        <a:t>Trajectory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4014640076"/>
                  </a:ext>
                </a:extLst>
              </a:tr>
              <a:tr h="1172873">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mn-lt"/>
                          <a:cs typeface="Arial"/>
                        </a:rPr>
                        <a:t>% of positive decisions made by the Prioritisation Board that align to key NHS and social care priorities, including those described in our annual Forward 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en-GB" sz="1000" b="1">
                          <a:solidFill>
                            <a:schemeClr val="tx1"/>
                          </a:solidFill>
                          <a:latin typeface="Arial"/>
                          <a:ea typeface="Inter"/>
                          <a:cs typeface="Arial"/>
                        </a:rPr>
                        <a:t>74%</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000" b="1">
                          <a:solidFill>
                            <a:schemeClr val="tx1"/>
                          </a:solidFill>
                          <a:latin typeface="Arial"/>
                          <a:ea typeface="Inter"/>
                          <a:cs typeface="Arial"/>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Not applicable (N/A) – new measure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N/A – new measure from Oct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131278"/>
                  </a:ext>
                </a:extLst>
              </a:tr>
              <a:tr h="1284844">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mn-lt"/>
                          <a:cs typeface="Arial"/>
                        </a:rPr>
                        <a:t>% of responses to Regulation 28 reports, Health Services Safety Investigation Body (HSSIB) safety recommendations and safety alerts within specified and/or statutory timeframes</a:t>
                      </a:r>
                      <a:endParaRPr lang="en-US" sz="1000">
                        <a:solidFill>
                          <a:schemeClr val="tx1"/>
                        </a:solidFill>
                        <a:latin typeface="Arial"/>
                        <a:ea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90-95%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GB" sz="1050">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47584"/>
                  </a:ext>
                </a:extLst>
              </a:tr>
            </a:tbl>
          </a:graphicData>
        </a:graphic>
      </p:graphicFrame>
      <p:sp>
        <p:nvSpPr>
          <p:cNvPr id="6" name="Arrow: Up 5">
            <a:extLst>
              <a:ext uri="{FF2B5EF4-FFF2-40B4-BE49-F238E27FC236}">
                <a16:creationId xmlns:a16="http://schemas.microsoft.com/office/drawing/2014/main" id="{2F07361F-9952-41AE-5340-78F271CF9C98}"/>
              </a:ext>
              <a:ext uri="{C183D7F6-B498-43B3-948B-1728B52AA6E4}">
                <adec:decorative xmlns:adec="http://schemas.microsoft.com/office/drawing/2017/decorative" val="1"/>
              </a:ext>
            </a:extLst>
          </p:cNvPr>
          <p:cNvSpPr/>
          <p:nvPr/>
        </p:nvSpPr>
        <p:spPr>
          <a:xfrm>
            <a:off x="6197454" y="3777993"/>
            <a:ext cx="484632" cy="40738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2320904132"/>
              </p:ext>
            </p:extLst>
          </p:nvPr>
        </p:nvGraphicFramePr>
        <p:xfrm>
          <a:off x="7195616" y="1137424"/>
          <a:ext cx="4713372" cy="3520569"/>
        </p:xfrm>
        <a:graphic>
          <a:graphicData uri="http://schemas.openxmlformats.org/drawingml/2006/table">
            <a:tbl>
              <a:tblPr firstRow="1" bandRow="1">
                <a:tableStyleId>{5C22544A-7EE6-4342-B048-85BDC9FD1C3A}</a:tableStyleId>
              </a:tblPr>
              <a:tblGrid>
                <a:gridCol w="3168506">
                  <a:extLst>
                    <a:ext uri="{9D8B030D-6E8A-4147-A177-3AD203B41FA5}">
                      <a16:colId xmlns:a16="http://schemas.microsoft.com/office/drawing/2014/main" val="2727980484"/>
                    </a:ext>
                  </a:extLst>
                </a:gridCol>
                <a:gridCol w="1000336">
                  <a:extLst>
                    <a:ext uri="{9D8B030D-6E8A-4147-A177-3AD203B41FA5}">
                      <a16:colId xmlns:a16="http://schemas.microsoft.com/office/drawing/2014/main" val="1637958658"/>
                    </a:ext>
                  </a:extLst>
                </a:gridCol>
                <a:gridCol w="544530">
                  <a:extLst>
                    <a:ext uri="{9D8B030D-6E8A-4147-A177-3AD203B41FA5}">
                      <a16:colId xmlns:a16="http://schemas.microsoft.com/office/drawing/2014/main" val="159653918"/>
                    </a:ext>
                  </a:extLst>
                </a:gridCol>
              </a:tblGrid>
              <a:tr h="446370">
                <a:tc>
                  <a:txBody>
                    <a:bodyPr/>
                    <a:lstStyle/>
                    <a:p>
                      <a:pPr algn="ctr"/>
                      <a:r>
                        <a:rPr lang="en-GB" sz="1200">
                          <a:solidFill>
                            <a:schemeClr val="tx1"/>
                          </a:solidFill>
                          <a:latin typeface="Arial" panose="020B0604020202020204" pitchFamily="34" charset="0"/>
                          <a:ea typeface="Inter"/>
                          <a:cs typeface="Arial" panose="020B0604020202020204" pitchFamily="34" charset="0"/>
                        </a:rPr>
                        <a:t>Business Plan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200">
                          <a:solidFill>
                            <a:schemeClr val="tx1"/>
                          </a:solidFill>
                          <a:latin typeface="Arial" panose="020B0604020202020204" pitchFamily="34" charset="0"/>
                          <a:ea typeface="Inter"/>
                          <a:cs typeface="Arial" panose="020B0604020202020204" pitchFamily="34" charset="0"/>
                        </a:rPr>
                        <a: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560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Lato"/>
                          <a:cs typeface="Arial" panose="020B0604020202020204" pitchFamily="34" charset="0"/>
                        </a:rPr>
                        <a:t>Common prioritisation framework published following public consultation and agreement with system partners</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71230206"/>
                  </a:ext>
                </a:extLst>
              </a:tr>
              <a:tr h="285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NICE’s </a:t>
                      </a:r>
                      <a:r>
                        <a:rPr lang="en-GB" sz="1000">
                          <a:solidFill>
                            <a:schemeClr val="tx1"/>
                          </a:solidFill>
                          <a:latin typeface="Arial" panose="020B0604020202020204" pitchFamily="34" charset="0"/>
                          <a:ea typeface="Lato"/>
                          <a:cs typeface="Arial" panose="020B0604020202020204" pitchFamily="34" charset="0"/>
                        </a:rPr>
                        <a:t>P</a:t>
                      </a:r>
                      <a:r>
                        <a:rPr kumimoji="0" lang="en-GB" sz="1000" b="0" i="0" u="none" strike="noStrike" kern="1200" cap="none" spc="0" normalizeH="0" baseline="0" noProof="0" err="1">
                          <a:ln>
                            <a:noFill/>
                          </a:ln>
                          <a:solidFill>
                            <a:schemeClr val="tx1"/>
                          </a:solidFill>
                          <a:effectLst/>
                          <a:uLnTx/>
                          <a:uFillTx/>
                          <a:latin typeface="Arial" panose="020B0604020202020204" pitchFamily="34" charset="0"/>
                          <a:ea typeface="Lato"/>
                          <a:cs typeface="Arial" panose="020B0604020202020204" pitchFamily="34" charset="0"/>
                        </a:rPr>
                        <a:t>rioritisation</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 Board launched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43138784"/>
                  </a:ext>
                </a:extLst>
              </a:tr>
              <a:tr h="285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Lato"/>
                          <a:cs typeface="Arial" panose="020B0604020202020204" pitchFamily="34" charset="0"/>
                        </a:rPr>
                        <a:t>P</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Lato"/>
                          <a:cs typeface="Arial" panose="020B0604020202020204" pitchFamily="34" charset="0"/>
                        </a:rPr>
                        <a:t>rioritisation Board’s forward look published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170541423"/>
                  </a:ext>
                </a:extLst>
              </a:tr>
              <a:tr h="521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Lato"/>
                          <a:cs typeface="Arial" panose="020B0604020202020204" pitchFamily="34" charset="0"/>
                        </a:rPr>
                        <a:t>Single horizon scanning function operational, linking with external providers</a:t>
                      </a:r>
                      <a:endParaRPr lang="en-GB" sz="1000">
                        <a:latin typeface="Arial" panose="020B0604020202020204" pitchFamily="34" charset="0"/>
                        <a:ea typeface="Lato"/>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50" b="1">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04713143"/>
                  </a:ext>
                </a:extLst>
              </a:tr>
              <a:tr h="740695">
                <a:tc>
                  <a:txBody>
                    <a:bodyPr/>
                    <a:lstStyle/>
                    <a:p>
                      <a:pPr marL="0" marR="0" lvl="0" indent="0" algn="l" rtl="0" eaLnBrk="1" fontAlgn="auto" latinLnBrk="0" hangingPunct="1">
                        <a:lnSpc>
                          <a:spcPct val="100000"/>
                        </a:lnSpc>
                        <a:spcBef>
                          <a:spcPts val="0"/>
                        </a:spcBef>
                        <a:spcAft>
                          <a:spcPts val="0"/>
                        </a:spcAft>
                        <a:buClrTx/>
                        <a:buSzTx/>
                        <a:buFontTx/>
                        <a:buNone/>
                      </a:pPr>
                      <a:r>
                        <a:rPr lang="en-GB" sz="1000">
                          <a:latin typeface="Arial" panose="020B0604020202020204" pitchFamily="34" charset="0"/>
                          <a:ea typeface="Lato"/>
                          <a:cs typeface="Arial" panose="020B0604020202020204" pitchFamily="34" charset="0"/>
                        </a:rPr>
                        <a:t>Agreed an approach for recognising guidance from other organisations in areas where NICE does not produce guidance </a:t>
                      </a:r>
                      <a:endParaRPr lang="en-GB" sz="1000">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18367413"/>
                  </a:ext>
                </a:extLst>
              </a:tr>
              <a:tr h="679183">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panose="020B0604020202020204" pitchFamily="34" charset="0"/>
                          <a:ea typeface="Lato"/>
                          <a:cs typeface="Arial" panose="020B0604020202020204" pitchFamily="34" charset="0"/>
                        </a:rPr>
                        <a:t>Consulted on any identified changes to routing criteria for Highly Specialised Technology Appraisals </a:t>
                      </a:r>
                      <a:endParaRPr lang="en-GB" sz="1000">
                        <a:solidFill>
                          <a:schemeClr val="tx1"/>
                        </a:solidFill>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latin typeface="Arial" panose="020B0604020202020204" pitchFamily="34" charset="0"/>
                          <a:ea typeface="Inter"/>
                          <a:cs typeface="Arial" panose="020B0604020202020204" pitchFamily="34" charset="0"/>
                        </a:rPr>
                        <a:t>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857675873"/>
                  </a:ext>
                </a:extLst>
              </a:tr>
            </a:tbl>
          </a:graphicData>
        </a:graphic>
      </p:graphicFrame>
      <p:sp>
        <p:nvSpPr>
          <p:cNvPr id="8" name="TextBox 7">
            <a:extLst>
              <a:ext uri="{FF2B5EF4-FFF2-40B4-BE49-F238E27FC236}">
                <a16:creationId xmlns:a16="http://schemas.microsoft.com/office/drawing/2014/main" id="{9B31E5A8-E95D-4C77-C301-FB65E36EB9FB}"/>
              </a:ext>
            </a:extLst>
          </p:cNvPr>
          <p:cNvSpPr txBox="1"/>
          <p:nvPr/>
        </p:nvSpPr>
        <p:spPr>
          <a:xfrm>
            <a:off x="7195616" y="4768491"/>
            <a:ext cx="5373367"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4" name="TextBox 3">
            <a:extLst>
              <a:ext uri="{FF2B5EF4-FFF2-40B4-BE49-F238E27FC236}">
                <a16:creationId xmlns:a16="http://schemas.microsoft.com/office/drawing/2014/main" id="{AA31326F-1AFA-5526-30E8-B4D1EC1069F8}"/>
              </a:ext>
            </a:extLst>
          </p:cNvPr>
          <p:cNvSpPr txBox="1"/>
          <p:nvPr/>
        </p:nvSpPr>
        <p:spPr>
          <a:xfrm>
            <a:off x="282038" y="5000253"/>
            <a:ext cx="11635502" cy="1015370"/>
          </a:xfrm>
          <a:prstGeom prst="rect">
            <a:avLst/>
          </a:prstGeom>
          <a:solidFill>
            <a:schemeClr val="bg1">
              <a:lumMod val="95000"/>
            </a:schemeClr>
          </a:solidFill>
          <a:ln>
            <a:solidFill>
              <a:schemeClr val="tx1"/>
            </a:solidFill>
          </a:ln>
        </p:spPr>
        <p:txBody>
          <a:bodyPr wrap="square" lIns="91440" tIns="45720" rIns="91440" bIns="45720" rtlCol="0" anchor="t">
            <a:noAutofit/>
          </a:bodyPr>
          <a:lstStyle/>
          <a:p>
            <a:pPr>
              <a:spcAft>
                <a:spcPts val="600"/>
              </a:spcAft>
            </a:pPr>
            <a:r>
              <a:rPr lang="en-GB" sz="1200" b="1">
                <a:latin typeface="Arial" panose="020B0604020202020204" pitchFamily="34" charset="0"/>
                <a:ea typeface="Inter SemiBold"/>
                <a:cs typeface="Arial" panose="020B0604020202020204" pitchFamily="34" charset="0"/>
              </a:rPr>
              <a:t>Notes on RAG status:</a:t>
            </a:r>
            <a:endParaRPr lang="en-GB" sz="1200">
              <a:latin typeface="Arial" panose="020B0604020202020204" pitchFamily="34" charset="0"/>
              <a:ea typeface="Inter SemiBold" panose="02000503000000020004" pitchFamily="2" charset="0"/>
              <a:cs typeface="Arial" panose="020B0604020202020204" pitchFamily="34" charset="0"/>
            </a:endParaRPr>
          </a:p>
        </p:txBody>
      </p:sp>
      <p:sp>
        <p:nvSpPr>
          <p:cNvPr id="10" name="Oval 9">
            <a:extLst>
              <a:ext uri="{FF2B5EF4-FFF2-40B4-BE49-F238E27FC236}">
                <a16:creationId xmlns:a16="http://schemas.microsoft.com/office/drawing/2014/main" id="{EF1CAEFE-BD28-4819-BB2D-C00D0C12C3B2}"/>
              </a:ext>
            </a:extLst>
          </p:cNvPr>
          <p:cNvSpPr/>
          <p:nvPr/>
        </p:nvSpPr>
        <p:spPr>
          <a:xfrm>
            <a:off x="403476" y="538899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
        <p:nvSpPr>
          <p:cNvPr id="9" name="TextBox 8">
            <a:extLst>
              <a:ext uri="{FF2B5EF4-FFF2-40B4-BE49-F238E27FC236}">
                <a16:creationId xmlns:a16="http://schemas.microsoft.com/office/drawing/2014/main" id="{23C8F710-378C-B2E6-C7F6-EBECD594D577}"/>
              </a:ext>
            </a:extLst>
          </p:cNvPr>
          <p:cNvSpPr txBox="1"/>
          <p:nvPr/>
        </p:nvSpPr>
        <p:spPr>
          <a:xfrm>
            <a:off x="584451" y="5325663"/>
            <a:ext cx="11058811" cy="400110"/>
          </a:xfrm>
          <a:prstGeom prst="rect">
            <a:avLst/>
          </a:prstGeom>
          <a:noFill/>
        </p:spPr>
        <p:txBody>
          <a:bodyPr wrap="square" lIns="91440" tIns="45720" rIns="91440" bIns="45720" anchor="t">
            <a:spAutoFit/>
          </a:bodyPr>
          <a:lstStyle/>
          <a:p>
            <a:r>
              <a:rPr lang="en-GB" sz="1000">
                <a:latin typeface="Arial"/>
                <a:cs typeface="Arial"/>
              </a:rPr>
              <a:t>27 positive decisions in total; 20 aligned with NHS and social care priorities including those described in forward view. This reflects the first year of Prioritisation Board operation, and will inform the current review of Prioritisation Board processes and activity as well as future forward view publications.</a:t>
            </a:r>
            <a:endParaRPr lang="en-GB" sz="10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B375A1A1-1C24-D9B5-0629-2C51AA69A922}"/>
              </a:ext>
              <a:ext uri="{C183D7F6-B498-43B3-948B-1728B52AA6E4}">
                <adec:decorative xmlns:adec="http://schemas.microsoft.com/office/drawing/2017/decorative" val="1"/>
              </a:ext>
            </a:extLst>
          </p:cNvPr>
          <p:cNvSpPr/>
          <p:nvPr/>
        </p:nvSpPr>
        <p:spPr>
          <a:xfrm>
            <a:off x="6913108" y="3891687"/>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3" name="Oval 12">
            <a:extLst>
              <a:ext uri="{FF2B5EF4-FFF2-40B4-BE49-F238E27FC236}">
                <a16:creationId xmlns:a16="http://schemas.microsoft.com/office/drawing/2014/main" id="{EC06614E-EC42-86E9-25B3-0DFFB22C7D72}"/>
              </a:ext>
              <a:ext uri="{C183D7F6-B498-43B3-948B-1728B52AA6E4}">
                <adec:decorative xmlns:adec="http://schemas.microsoft.com/office/drawing/2017/decorative" val="0"/>
              </a:ext>
            </a:extLst>
          </p:cNvPr>
          <p:cNvSpPr/>
          <p:nvPr/>
        </p:nvSpPr>
        <p:spPr>
          <a:xfrm>
            <a:off x="403476" y="575406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2</a:t>
            </a:r>
          </a:p>
        </p:txBody>
      </p:sp>
      <p:sp>
        <p:nvSpPr>
          <p:cNvPr id="16" name="TextBox 15">
            <a:extLst>
              <a:ext uri="{FF2B5EF4-FFF2-40B4-BE49-F238E27FC236}">
                <a16:creationId xmlns:a16="http://schemas.microsoft.com/office/drawing/2014/main" id="{0A9D1051-78FB-1F9B-F623-AAB23056F9BB}"/>
              </a:ext>
            </a:extLst>
          </p:cNvPr>
          <p:cNvSpPr txBox="1"/>
          <p:nvPr/>
        </p:nvSpPr>
        <p:spPr>
          <a:xfrm>
            <a:off x="593000" y="5724940"/>
            <a:ext cx="11445977" cy="246221"/>
          </a:xfrm>
          <a:prstGeom prst="rect">
            <a:avLst/>
          </a:prstGeom>
          <a:noFill/>
        </p:spPr>
        <p:txBody>
          <a:bodyPr wrap="square" lIns="91440" tIns="45720" rIns="91440" bIns="45720" anchor="t">
            <a:spAutoFit/>
          </a:bodyPr>
          <a:lstStyle/>
          <a:p>
            <a:r>
              <a:rPr lang="en-US" sz="1000">
                <a:solidFill>
                  <a:srgbClr val="000000"/>
                </a:solidFill>
                <a:latin typeface="Arial"/>
                <a:cs typeface="Arial"/>
              </a:rPr>
              <a:t>Responded to 1 Regulation 28 report in March within timelines. We are working on responses to two further reports received in March, however the responses are not due until April and May. </a:t>
            </a:r>
            <a:endParaRPr lang="en-GB" sz="100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D9A188-BE1D-F65D-4FC7-957A9B015BA2}"/>
              </a:ext>
            </a:extLst>
          </p:cNvPr>
          <p:cNvSpPr txBox="1"/>
          <p:nvPr/>
        </p:nvSpPr>
        <p:spPr>
          <a:xfrm>
            <a:off x="8849032" y="6191288"/>
            <a:ext cx="3185879" cy="215444"/>
          </a:xfrm>
          <a:prstGeom prst="rect">
            <a:avLst/>
          </a:prstGeom>
          <a:noFill/>
        </p:spPr>
        <p:txBody>
          <a:bodyPr wrap="square" lIns="91440" tIns="45720" rIns="91440" bIns="45720" rtlCol="0" anchor="t">
            <a:spAutoFit/>
          </a:bodyPr>
          <a:lstStyle/>
          <a:p>
            <a:r>
              <a:rPr lang="en-GB" sz="800"/>
              <a:t>All figures as of 28 February 2025 unless otherwise stated</a:t>
            </a:r>
          </a:p>
        </p:txBody>
      </p:sp>
      <p:sp>
        <p:nvSpPr>
          <p:cNvPr id="12" name="Oval 11">
            <a:extLst>
              <a:ext uri="{FF2B5EF4-FFF2-40B4-BE49-F238E27FC236}">
                <a16:creationId xmlns:a16="http://schemas.microsoft.com/office/drawing/2014/main" id="{6DF4F1D3-35D9-298B-829B-607BE56B4B65}"/>
              </a:ext>
              <a:ext uri="{C183D7F6-B498-43B3-948B-1728B52AA6E4}">
                <adec:decorative xmlns:adec="http://schemas.microsoft.com/office/drawing/2017/decorative" val="1"/>
              </a:ext>
            </a:extLst>
          </p:cNvPr>
          <p:cNvSpPr/>
          <p:nvPr/>
        </p:nvSpPr>
        <p:spPr>
          <a:xfrm>
            <a:off x="6952702" y="255867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1</a:t>
            </a:r>
          </a:p>
        </p:txBody>
      </p:sp>
    </p:spTree>
    <p:extLst>
      <p:ext uri="{BB962C8B-B14F-4D97-AF65-F5344CB8AC3E}">
        <p14:creationId xmlns:p14="http://schemas.microsoft.com/office/powerpoint/2010/main" val="291246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9FD6A-A5E9-F36F-AA10-BACB337D9893}"/>
              </a:ext>
              <a:ext uri="{C183D7F6-B498-43B3-948B-1728B52AA6E4}">
                <adec:decorative xmlns:adec="http://schemas.microsoft.com/office/drawing/2017/decorative" val="1"/>
              </a:ext>
            </a:extLst>
          </p:cNvPr>
          <p:cNvSpPr/>
          <p:nvPr/>
        </p:nvSpPr>
        <p:spPr>
          <a:xfrm>
            <a:off x="6078451" y="633454"/>
            <a:ext cx="5915422" cy="5261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Rectangle 5">
            <a:extLst>
              <a:ext uri="{FF2B5EF4-FFF2-40B4-BE49-F238E27FC236}">
                <a16:creationId xmlns:a16="http://schemas.microsoft.com/office/drawing/2014/main" id="{D4939C7B-C5D7-CABB-12D1-DABF6ED2E71B}"/>
              </a:ext>
              <a:ext uri="{C183D7F6-B498-43B3-948B-1728B52AA6E4}">
                <adec:decorative xmlns:adec="http://schemas.microsoft.com/office/drawing/2017/decorative" val="1"/>
              </a:ext>
            </a:extLst>
          </p:cNvPr>
          <p:cNvSpPr/>
          <p:nvPr/>
        </p:nvSpPr>
        <p:spPr>
          <a:xfrm>
            <a:off x="281666" y="629509"/>
            <a:ext cx="5674263" cy="5301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32" name="Title 31">
            <a:extLst>
              <a:ext uri="{FF2B5EF4-FFF2-40B4-BE49-F238E27FC236}">
                <a16:creationId xmlns:a16="http://schemas.microsoft.com/office/drawing/2014/main" id="{B1B9187F-0743-4BA0-9F28-3514BED53168}"/>
              </a:ext>
            </a:extLst>
          </p:cNvPr>
          <p:cNvSpPr>
            <a:spLocks noGrp="1"/>
          </p:cNvSpPr>
          <p:nvPr>
            <p:ph type="ctrTitle"/>
          </p:nvPr>
        </p:nvSpPr>
        <p:spPr>
          <a:xfrm>
            <a:off x="237597" y="101770"/>
            <a:ext cx="11076689" cy="504000"/>
          </a:xfrm>
        </p:spPr>
        <p:txBody>
          <a:bodyPr>
            <a:normAutofit/>
          </a:bodyPr>
          <a:lstStyle/>
          <a:p>
            <a:r>
              <a:rPr lang="en-GB" sz="2500">
                <a:latin typeface="Arial" panose="020B0604020202020204" pitchFamily="34" charset="0"/>
                <a:cs typeface="Arial" panose="020B0604020202020204" pitchFamily="34" charset="0"/>
              </a:rPr>
              <a:t>Timely &amp; High-Quality: Exception report (March 2025)</a:t>
            </a:r>
          </a:p>
        </p:txBody>
      </p:sp>
      <p:sp>
        <p:nvSpPr>
          <p:cNvPr id="7" name="Rectangle 6">
            <a:extLst>
              <a:ext uri="{FF2B5EF4-FFF2-40B4-BE49-F238E27FC236}">
                <a16:creationId xmlns:a16="http://schemas.microsoft.com/office/drawing/2014/main" id="{F8E7EAC1-CC3E-7F40-609A-C7EA5C54F546}"/>
              </a:ext>
            </a:extLst>
          </p:cNvPr>
          <p:cNvSpPr/>
          <p:nvPr/>
        </p:nvSpPr>
        <p:spPr>
          <a:xfrm>
            <a:off x="9062218" y="53027"/>
            <a:ext cx="2920855" cy="4323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RAG rating: </a:t>
            </a:r>
          </a:p>
        </p:txBody>
      </p:sp>
      <p:sp>
        <p:nvSpPr>
          <p:cNvPr id="16" name="TextBox 15">
            <a:extLst>
              <a:ext uri="{FF2B5EF4-FFF2-40B4-BE49-F238E27FC236}">
                <a16:creationId xmlns:a16="http://schemas.microsoft.com/office/drawing/2014/main" id="{C54B29CB-0AEB-6F95-8F5B-8A7CA26C4E22}"/>
              </a:ext>
            </a:extLst>
          </p:cNvPr>
          <p:cNvSpPr txBox="1"/>
          <p:nvPr/>
        </p:nvSpPr>
        <p:spPr>
          <a:xfrm>
            <a:off x="10752508" y="80094"/>
            <a:ext cx="1057778" cy="369332"/>
          </a:xfrm>
          <a:prstGeom prst="rect">
            <a:avLst/>
          </a:prstGeom>
          <a:solidFill>
            <a:srgbClr val="00B05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Green</a:t>
            </a:r>
          </a:p>
        </p:txBody>
      </p:sp>
      <p:sp>
        <p:nvSpPr>
          <p:cNvPr id="8" name="TextBox 7">
            <a:extLst>
              <a:ext uri="{FF2B5EF4-FFF2-40B4-BE49-F238E27FC236}">
                <a16:creationId xmlns:a16="http://schemas.microsoft.com/office/drawing/2014/main" id="{D3943C95-D5E6-A3CE-B167-96142A36149A}"/>
              </a:ext>
            </a:extLst>
          </p:cNvPr>
          <p:cNvSpPr txBox="1"/>
          <p:nvPr/>
        </p:nvSpPr>
        <p:spPr>
          <a:xfrm>
            <a:off x="919847" y="684699"/>
            <a:ext cx="470935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Inter"/>
                <a:ea typeface="+mn-ea"/>
                <a:cs typeface="+mn-cs"/>
              </a:rPr>
              <a:t>Key highlights / what’s been achieved and headline progress against outcomes and KPIs</a:t>
            </a:r>
          </a:p>
        </p:txBody>
      </p:sp>
      <p:sp>
        <p:nvSpPr>
          <p:cNvPr id="11" name="TextBox 10">
            <a:extLst>
              <a:ext uri="{FF2B5EF4-FFF2-40B4-BE49-F238E27FC236}">
                <a16:creationId xmlns:a16="http://schemas.microsoft.com/office/drawing/2014/main" id="{584283C1-E200-1078-DE35-F9B842ACA7D8}"/>
              </a:ext>
            </a:extLst>
          </p:cNvPr>
          <p:cNvSpPr txBox="1"/>
          <p:nvPr/>
        </p:nvSpPr>
        <p:spPr>
          <a:xfrm>
            <a:off x="270394" y="1201554"/>
            <a:ext cx="5674264" cy="3168669"/>
          </a:xfrm>
          <a:prstGeom prst="rect">
            <a:avLst/>
          </a:prstGeom>
          <a:solidFill>
            <a:schemeClr val="accent1"/>
          </a:solidFill>
          <a:ln>
            <a:noFill/>
          </a:ln>
        </p:spPr>
        <p:txBody>
          <a:bodyPr wrap="square" lIns="180000" tIns="180000" rIns="180000" bIns="180000" rtlCol="0" anchor="ctr">
            <a:noAutofit/>
          </a:bodyPr>
          <a:lstStyle/>
          <a:p>
            <a:pPr>
              <a:defRPr/>
            </a:pPr>
            <a:r>
              <a:rPr lang="en-GB" sz="900" u="sng">
                <a:solidFill>
                  <a:schemeClr val="bg1"/>
                </a:solidFill>
                <a:latin typeface="Arial"/>
                <a:ea typeface="Inter"/>
                <a:cs typeface="Arial"/>
              </a:rPr>
              <a:t>Timeliness</a:t>
            </a:r>
            <a:r>
              <a:rPr lang="en-GB" sz="900">
                <a:solidFill>
                  <a:schemeClr val="bg1"/>
                </a:solidFill>
                <a:latin typeface="Arial"/>
                <a:ea typeface="Inter"/>
                <a:cs typeface="Arial"/>
              </a:rPr>
              <a:t>:</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All guidance producing teams are now using MS Project to manage their timelines</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Each service team has held ‘Plan-Do-Study-Act’ (PDSA) cycles and agreed priorities for next phase</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Learning sessions and kick off workshops held to drive improved timeliness of Guidance Development</a:t>
            </a:r>
          </a:p>
          <a:p>
            <a:pPr>
              <a:spcBef>
                <a:spcPts val="300"/>
              </a:spcBef>
              <a:defRPr/>
            </a:pPr>
            <a:endParaRPr lang="en-GB" sz="500" u="sng">
              <a:solidFill>
                <a:schemeClr val="bg1"/>
              </a:solidFill>
              <a:latin typeface="Arial"/>
              <a:ea typeface="Inter"/>
              <a:cs typeface="Arial"/>
            </a:endParaRPr>
          </a:p>
          <a:p>
            <a:pPr>
              <a:spcBef>
                <a:spcPts val="300"/>
              </a:spcBef>
              <a:defRPr/>
            </a:pPr>
            <a:r>
              <a:rPr lang="en-GB" sz="900" u="sng">
                <a:solidFill>
                  <a:schemeClr val="bg1"/>
                </a:solidFill>
                <a:latin typeface="Arial"/>
                <a:ea typeface="Inter"/>
                <a:cs typeface="Arial"/>
              </a:rPr>
              <a:t>Methods</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Health inequalities modular update has been revised following consultation and taken to Guidance Executive (GE)</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Final HTA Lab dementia report published with recommendations for further work on infrastructure costs</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Severity modifier working as intended.</a:t>
            </a:r>
          </a:p>
          <a:p>
            <a:pPr>
              <a:spcBef>
                <a:spcPts val="300"/>
              </a:spcBef>
              <a:defRPr/>
            </a:pPr>
            <a:endParaRPr lang="en-GB" sz="600" u="sng">
              <a:solidFill>
                <a:schemeClr val="bg1"/>
              </a:solidFill>
              <a:latin typeface="Arial"/>
              <a:ea typeface="Inter"/>
              <a:cs typeface="Arial"/>
            </a:endParaRPr>
          </a:p>
          <a:p>
            <a:pPr>
              <a:spcBef>
                <a:spcPts val="300"/>
              </a:spcBef>
              <a:defRPr/>
            </a:pPr>
            <a:r>
              <a:rPr lang="en-GB" sz="900" u="sng">
                <a:solidFill>
                  <a:schemeClr val="bg1"/>
                </a:solidFill>
                <a:latin typeface="Arial"/>
                <a:ea typeface="Inter"/>
                <a:cs typeface="Arial"/>
              </a:rPr>
              <a:t>Incorporation of Technology Appraisals (TAs):</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183 TA incorporations published by the end of March 25, exceeding target of 170</a:t>
            </a:r>
          </a:p>
          <a:p>
            <a:pPr>
              <a:spcBef>
                <a:spcPts val="300"/>
              </a:spcBef>
              <a:defRPr/>
            </a:pPr>
            <a:endParaRPr lang="en-GB" sz="600" u="sng">
              <a:solidFill>
                <a:schemeClr val="bg1"/>
              </a:solidFill>
              <a:latin typeface="Arial"/>
              <a:ea typeface="Inter"/>
              <a:cs typeface="Arial"/>
            </a:endParaRPr>
          </a:p>
          <a:p>
            <a:pPr>
              <a:spcBef>
                <a:spcPts val="300"/>
              </a:spcBef>
              <a:defRPr/>
            </a:pPr>
            <a:r>
              <a:rPr lang="en-GB" sz="900" u="sng">
                <a:solidFill>
                  <a:schemeClr val="bg1"/>
                </a:solidFill>
                <a:latin typeface="Arial"/>
                <a:ea typeface="Inter"/>
                <a:cs typeface="Arial"/>
              </a:rPr>
              <a:t>Rules Based Pathways (RBP)</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Shortlist of topics for RBP developed</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Lifecycle approach including fast followers developed</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Commercial approach being explored with case studies</a:t>
            </a:r>
          </a:p>
          <a:p>
            <a:pPr>
              <a:spcBef>
                <a:spcPts val="300"/>
              </a:spcBef>
              <a:defRPr/>
            </a:pPr>
            <a:endParaRPr lang="en-GB" sz="900">
              <a:solidFill>
                <a:schemeClr val="bg1"/>
              </a:solidFill>
              <a:latin typeface="Arial"/>
              <a:ea typeface="Inter"/>
              <a:cs typeface="Arial"/>
            </a:endParaRPr>
          </a:p>
        </p:txBody>
      </p:sp>
      <p:sp>
        <p:nvSpPr>
          <p:cNvPr id="3" name="TextBox 2">
            <a:extLst>
              <a:ext uri="{FF2B5EF4-FFF2-40B4-BE49-F238E27FC236}">
                <a16:creationId xmlns:a16="http://schemas.microsoft.com/office/drawing/2014/main" id="{2EAA5DDD-1F04-9C2A-8A23-F8C24C026C00}"/>
              </a:ext>
            </a:extLst>
          </p:cNvPr>
          <p:cNvSpPr txBox="1"/>
          <p:nvPr/>
        </p:nvSpPr>
        <p:spPr>
          <a:xfrm>
            <a:off x="6763696" y="792421"/>
            <a:ext cx="327750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Inter"/>
                <a:ea typeface="+mn-ea"/>
                <a:cs typeface="+mn-cs"/>
              </a:rPr>
              <a:t>Key next steps</a:t>
            </a:r>
          </a:p>
        </p:txBody>
      </p:sp>
      <p:sp>
        <p:nvSpPr>
          <p:cNvPr id="24" name="TextBox 23">
            <a:extLst>
              <a:ext uri="{FF2B5EF4-FFF2-40B4-BE49-F238E27FC236}">
                <a16:creationId xmlns:a16="http://schemas.microsoft.com/office/drawing/2014/main" id="{D4D2D40D-5649-926E-52CB-C7E779CFB6BA}"/>
              </a:ext>
            </a:extLst>
          </p:cNvPr>
          <p:cNvSpPr txBox="1"/>
          <p:nvPr/>
        </p:nvSpPr>
        <p:spPr>
          <a:xfrm>
            <a:off x="6091151" y="1218240"/>
            <a:ext cx="5915422" cy="3151983"/>
          </a:xfrm>
          <a:prstGeom prst="rect">
            <a:avLst/>
          </a:prstGeom>
          <a:solidFill>
            <a:srgbClr val="228096"/>
          </a:solidFill>
          <a:ln>
            <a:noFill/>
          </a:ln>
        </p:spPr>
        <p:txBody>
          <a:bodyPr wrap="square" lIns="180000" tIns="180000" rIns="180000" bIns="180000" rtlCol="0" anchor="t">
            <a:noAutofit/>
          </a:bodyPr>
          <a:lstStyle/>
          <a:p>
            <a:pPr>
              <a:spcBef>
                <a:spcPts val="300"/>
              </a:spcBef>
              <a:defRPr/>
            </a:pPr>
            <a:r>
              <a:rPr lang="en-GB" sz="900" u="sng">
                <a:solidFill>
                  <a:schemeClr val="bg1"/>
                </a:solidFill>
                <a:latin typeface="Arial"/>
                <a:ea typeface="Inter"/>
                <a:cs typeface="Arial"/>
              </a:rPr>
              <a:t>Timeliness</a:t>
            </a:r>
            <a:r>
              <a:rPr lang="en-GB" sz="900">
                <a:solidFill>
                  <a:schemeClr val="bg1"/>
                </a:solidFill>
                <a:latin typeface="Arial"/>
                <a:ea typeface="Inter"/>
                <a:cs typeface="Arial"/>
              </a:rPr>
              <a:t>:</a:t>
            </a:r>
          </a:p>
          <a:p>
            <a:pPr marL="85725" indent="-85725">
              <a:spcBef>
                <a:spcPts val="300"/>
              </a:spcBef>
              <a:buFont typeface="Arial,Sans-Serif" panose="020B0604020202020204" pitchFamily="34" charset="0"/>
              <a:buChar char="•"/>
              <a:defRPr/>
            </a:pPr>
            <a:r>
              <a:rPr lang="en-GB" sz="900">
                <a:solidFill>
                  <a:schemeClr val="bg1"/>
                </a:solidFill>
                <a:latin typeface="Arial"/>
                <a:ea typeface="Inter"/>
                <a:cs typeface="Arial"/>
              </a:rPr>
              <a:t>Undertake programme level process mapping and data collection to baseline ‘as is’ with </a:t>
            </a:r>
            <a:r>
              <a:rPr lang="en-GB" sz="900" b="0" i="0">
                <a:solidFill>
                  <a:schemeClr val="bg1"/>
                </a:solidFill>
                <a:effectLst/>
                <a:latin typeface="Arial"/>
                <a:cs typeface="Arial"/>
              </a:rPr>
              <a:t>processes</a:t>
            </a:r>
          </a:p>
          <a:p>
            <a:pPr marL="85725" indent="-85725">
              <a:spcBef>
                <a:spcPts val="300"/>
              </a:spcBef>
              <a:buFont typeface="Arial,Sans-Serif" panose="020B0604020202020204" pitchFamily="34" charset="0"/>
              <a:buChar char="•"/>
              <a:defRPr/>
            </a:pPr>
            <a:r>
              <a:rPr lang="en-GB" sz="900">
                <a:solidFill>
                  <a:schemeClr val="bg1"/>
                </a:solidFill>
                <a:latin typeface="Arial"/>
                <a:ea typeface="Inter"/>
                <a:cs typeface="Arial"/>
              </a:rPr>
              <a:t>Work with guidance producing teams to plan focus areas and timelines for 25/26 Improving Timeliness and Content Creation service. Work will be planned in 90-day sprints to scale improvement work up rapidly.</a:t>
            </a:r>
          </a:p>
          <a:p>
            <a:pPr marL="85725" indent="-85725">
              <a:spcBef>
                <a:spcPts val="300"/>
              </a:spcBef>
              <a:buFont typeface="Arial,Sans-Serif" panose="020B0604020202020204" pitchFamily="34" charset="0"/>
              <a:buChar char="•"/>
              <a:defRPr/>
            </a:pPr>
            <a:r>
              <a:rPr lang="en-GB" sz="900">
                <a:solidFill>
                  <a:schemeClr val="bg1"/>
                </a:solidFill>
                <a:latin typeface="Arial"/>
                <a:ea typeface="Inter"/>
                <a:cs typeface="Arial"/>
              </a:rPr>
              <a:t>Planning 4-6 weekly virtual learning sessions with teams. </a:t>
            </a:r>
          </a:p>
          <a:p>
            <a:pPr marL="85725" indent="-85725">
              <a:spcBef>
                <a:spcPts val="300"/>
              </a:spcBef>
              <a:buFont typeface="Arial,Sans-Serif" panose="020B0604020202020204" pitchFamily="34" charset="0"/>
              <a:buChar char="•"/>
              <a:defRPr/>
            </a:pPr>
            <a:endParaRPr lang="en-GB" sz="500">
              <a:solidFill>
                <a:schemeClr val="bg1"/>
              </a:solidFill>
              <a:latin typeface="Arial"/>
              <a:ea typeface="Inter"/>
              <a:cs typeface="Arial"/>
            </a:endParaRPr>
          </a:p>
          <a:p>
            <a:pPr>
              <a:spcBef>
                <a:spcPts val="300"/>
              </a:spcBef>
              <a:defRPr/>
            </a:pPr>
            <a:r>
              <a:rPr lang="en-GB" sz="900" u="sng">
                <a:solidFill>
                  <a:schemeClr val="bg1"/>
                </a:solidFill>
                <a:latin typeface="Arial"/>
                <a:ea typeface="Inter"/>
                <a:cs typeface="Arial"/>
              </a:rPr>
              <a:t>Methods:</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Publish health inequalities modular update  </a:t>
            </a:r>
          </a:p>
          <a:p>
            <a:pPr marL="85725" indent="-85725">
              <a:spcBef>
                <a:spcPts val="300"/>
              </a:spcBef>
              <a:buFont typeface="Arial" panose="020B0604020202020204" pitchFamily="34" charset="0"/>
              <a:buChar char="•"/>
              <a:defRPr/>
            </a:pPr>
            <a:r>
              <a:rPr lang="en-GB" sz="900">
                <a:solidFill>
                  <a:schemeClr val="bg1"/>
                </a:solidFill>
                <a:latin typeface="Arial"/>
                <a:cs typeface="Arial"/>
              </a:rPr>
              <a:t>Initiate NICE Listens project on severity: started in May 2025; expected to read out by end of Dec 2025</a:t>
            </a:r>
          </a:p>
          <a:p>
            <a:pPr marL="85725" indent="-85725">
              <a:spcBef>
                <a:spcPts val="300"/>
              </a:spcBef>
              <a:buFont typeface="Arial" panose="020B0604020202020204" pitchFamily="34" charset="0"/>
              <a:buChar char="•"/>
              <a:defRPr/>
            </a:pPr>
            <a:r>
              <a:rPr lang="en-GB" sz="900">
                <a:solidFill>
                  <a:schemeClr val="bg1"/>
                </a:solidFill>
                <a:latin typeface="Arial"/>
                <a:cs typeface="Arial"/>
              </a:rPr>
              <a:t>Plan for selected modular updates (EQ-5D-5L value set and surrogate endpoints)</a:t>
            </a:r>
          </a:p>
          <a:p>
            <a:pPr>
              <a:spcBef>
                <a:spcPts val="300"/>
              </a:spcBef>
              <a:defRPr/>
            </a:pPr>
            <a:endParaRPr lang="en-GB" sz="400" u="sng">
              <a:solidFill>
                <a:schemeClr val="bg1"/>
              </a:solidFill>
              <a:latin typeface="Arial"/>
              <a:ea typeface="Inter"/>
              <a:cs typeface="Arial"/>
            </a:endParaRPr>
          </a:p>
          <a:p>
            <a:pPr>
              <a:spcBef>
                <a:spcPts val="300"/>
              </a:spcBef>
              <a:defRPr/>
            </a:pPr>
            <a:r>
              <a:rPr lang="en-GB" sz="900" u="sng">
                <a:solidFill>
                  <a:schemeClr val="bg1"/>
                </a:solidFill>
                <a:latin typeface="Arial"/>
                <a:ea typeface="Inter"/>
                <a:cs typeface="Arial"/>
              </a:rPr>
              <a:t>Incorporation of TAs</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Develop hypotheses of user behaviour driven by TA incorporation and develop further metrics</a:t>
            </a:r>
          </a:p>
          <a:p>
            <a:pPr>
              <a:spcBef>
                <a:spcPts val="300"/>
              </a:spcBef>
              <a:defRPr/>
            </a:pPr>
            <a:endParaRPr lang="en-GB" sz="400" u="sng">
              <a:solidFill>
                <a:schemeClr val="bg1"/>
              </a:solidFill>
              <a:latin typeface="Arial"/>
              <a:ea typeface="Inter"/>
              <a:cs typeface="Arial"/>
            </a:endParaRPr>
          </a:p>
          <a:p>
            <a:pPr>
              <a:spcBef>
                <a:spcPts val="300"/>
              </a:spcBef>
              <a:defRPr/>
            </a:pPr>
            <a:r>
              <a:rPr lang="en-GB" sz="900" u="sng">
                <a:solidFill>
                  <a:schemeClr val="bg1"/>
                </a:solidFill>
                <a:latin typeface="Arial"/>
                <a:ea typeface="Inter"/>
                <a:cs typeface="Arial"/>
              </a:rPr>
              <a:t>Rules Based Pathways</a:t>
            </a:r>
            <a:endParaRPr lang="en-GB" sz="900" u="sng">
              <a:solidFill>
                <a:schemeClr val="bg1"/>
              </a:solidFill>
              <a:latin typeface="Arial" panose="020B0604020202020204" pitchFamily="34" charset="0"/>
              <a:ea typeface="Inter"/>
              <a:cs typeface="Arial" panose="020B0604020202020204" pitchFamily="34" charset="0"/>
            </a:endParaRP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Final legal checks on operationalising Rules Based Pathway</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Finalise topic selection approach and criteria</a:t>
            </a:r>
          </a:p>
          <a:p>
            <a:pPr marL="85725" indent="-85725">
              <a:spcBef>
                <a:spcPts val="300"/>
              </a:spcBef>
              <a:buFont typeface="Arial" panose="020B0604020202020204" pitchFamily="34" charset="0"/>
              <a:buChar char="•"/>
              <a:defRPr/>
            </a:pPr>
            <a:r>
              <a:rPr lang="en-GB" sz="900">
                <a:solidFill>
                  <a:schemeClr val="bg1"/>
                </a:solidFill>
                <a:latin typeface="Arial"/>
                <a:ea typeface="Inter"/>
                <a:cs typeface="Arial"/>
              </a:rPr>
              <a:t>Finalise commercial approach</a:t>
            </a:r>
            <a:endParaRPr lang="en-GB" sz="900">
              <a:solidFill>
                <a:schemeClr val="bg1"/>
              </a:solidFill>
              <a:latin typeface="Arial" panose="020B0604020202020204" pitchFamily="34" charset="0"/>
              <a:ea typeface="Inter"/>
              <a:cs typeface="Arial" panose="020B0604020202020204" pitchFamily="34" charset="0"/>
            </a:endParaRPr>
          </a:p>
        </p:txBody>
      </p:sp>
      <p:pic>
        <p:nvPicPr>
          <p:cNvPr id="34" name="Picture 33">
            <a:extLst>
              <a:ext uri="{FF2B5EF4-FFF2-40B4-BE49-F238E27FC236}">
                <a16:creationId xmlns:a16="http://schemas.microsoft.com/office/drawing/2014/main" id="{F3204ED9-12C2-F7F0-04B1-158EDE0AF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9217" y="664362"/>
            <a:ext cx="568497" cy="430931"/>
          </a:xfrm>
          <a:prstGeom prst="rect">
            <a:avLst/>
          </a:prstGeom>
        </p:spPr>
      </p:pic>
      <p:pic>
        <p:nvPicPr>
          <p:cNvPr id="4" name="Picture 3">
            <a:extLst>
              <a:ext uri="{FF2B5EF4-FFF2-40B4-BE49-F238E27FC236}">
                <a16:creationId xmlns:a16="http://schemas.microsoft.com/office/drawing/2014/main" id="{4FFB4931-123D-433A-9360-B80E5A2E575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080022" y="618444"/>
            <a:ext cx="813174" cy="565200"/>
          </a:xfrm>
          <a:prstGeom prst="rect">
            <a:avLst/>
          </a:prstGeom>
        </p:spPr>
      </p:pic>
      <p:sp>
        <p:nvSpPr>
          <p:cNvPr id="13" name="TextBox 12">
            <a:extLst>
              <a:ext uri="{FF2B5EF4-FFF2-40B4-BE49-F238E27FC236}">
                <a16:creationId xmlns:a16="http://schemas.microsoft.com/office/drawing/2014/main" id="{80D68BEE-7DF0-540E-4D4D-B22EB5A23EF2}"/>
              </a:ext>
            </a:extLst>
          </p:cNvPr>
          <p:cNvSpPr txBox="1"/>
          <p:nvPr/>
        </p:nvSpPr>
        <p:spPr>
          <a:xfrm>
            <a:off x="293707" y="4435268"/>
            <a:ext cx="394284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Inter"/>
              </a:rPr>
              <a:t>Key risks and mitigants</a:t>
            </a:r>
          </a:p>
        </p:txBody>
      </p:sp>
      <p:graphicFrame>
        <p:nvGraphicFramePr>
          <p:cNvPr id="5" name="Table 4">
            <a:extLst>
              <a:ext uri="{FF2B5EF4-FFF2-40B4-BE49-F238E27FC236}">
                <a16:creationId xmlns:a16="http://schemas.microsoft.com/office/drawing/2014/main" id="{C031A1B4-D1F9-968B-7DC3-472C20615E9A}"/>
              </a:ext>
            </a:extLst>
          </p:cNvPr>
          <p:cNvGraphicFramePr>
            <a:graphicFrameLocks noGrp="1"/>
          </p:cNvGraphicFramePr>
          <p:nvPr>
            <p:extLst>
              <p:ext uri="{D42A27DB-BD31-4B8C-83A1-F6EECF244321}">
                <p14:modId xmlns:p14="http://schemas.microsoft.com/office/powerpoint/2010/main" val="3566368422"/>
              </p:ext>
            </p:extLst>
          </p:nvPr>
        </p:nvGraphicFramePr>
        <p:xfrm>
          <a:off x="235588" y="4683446"/>
          <a:ext cx="11762845" cy="1824990"/>
        </p:xfrm>
        <a:graphic>
          <a:graphicData uri="http://schemas.openxmlformats.org/drawingml/2006/table">
            <a:tbl>
              <a:tblPr firstRow="1" bandRow="1">
                <a:tableStyleId>{5C22544A-7EE6-4342-B048-85BDC9FD1C3A}</a:tableStyleId>
              </a:tblPr>
              <a:tblGrid>
                <a:gridCol w="1310630">
                  <a:extLst>
                    <a:ext uri="{9D8B030D-6E8A-4147-A177-3AD203B41FA5}">
                      <a16:colId xmlns:a16="http://schemas.microsoft.com/office/drawing/2014/main" val="1740715206"/>
                    </a:ext>
                  </a:extLst>
                </a:gridCol>
                <a:gridCol w="4552164">
                  <a:extLst>
                    <a:ext uri="{9D8B030D-6E8A-4147-A177-3AD203B41FA5}">
                      <a16:colId xmlns:a16="http://schemas.microsoft.com/office/drawing/2014/main" val="3799182394"/>
                    </a:ext>
                  </a:extLst>
                </a:gridCol>
                <a:gridCol w="331543">
                  <a:extLst>
                    <a:ext uri="{9D8B030D-6E8A-4147-A177-3AD203B41FA5}">
                      <a16:colId xmlns:a16="http://schemas.microsoft.com/office/drawing/2014/main" val="3984294952"/>
                    </a:ext>
                  </a:extLst>
                </a:gridCol>
                <a:gridCol w="308172">
                  <a:extLst>
                    <a:ext uri="{9D8B030D-6E8A-4147-A177-3AD203B41FA5}">
                      <a16:colId xmlns:a16="http://schemas.microsoft.com/office/drawing/2014/main" val="3838693969"/>
                    </a:ext>
                  </a:extLst>
                </a:gridCol>
                <a:gridCol w="400747">
                  <a:extLst>
                    <a:ext uri="{9D8B030D-6E8A-4147-A177-3AD203B41FA5}">
                      <a16:colId xmlns:a16="http://schemas.microsoft.com/office/drawing/2014/main" val="2760525615"/>
                    </a:ext>
                  </a:extLst>
                </a:gridCol>
                <a:gridCol w="4859589">
                  <a:extLst>
                    <a:ext uri="{9D8B030D-6E8A-4147-A177-3AD203B41FA5}">
                      <a16:colId xmlns:a16="http://schemas.microsoft.com/office/drawing/2014/main" val="1164021184"/>
                    </a:ext>
                  </a:extLst>
                </a:gridCol>
              </a:tblGrid>
              <a:tr h="0">
                <a:tc>
                  <a:txBody>
                    <a:bodyPr/>
                    <a:lstStyle/>
                    <a:p>
                      <a:r>
                        <a:rPr lang="en-GB" sz="1000">
                          <a:solidFill>
                            <a:schemeClr val="tx1"/>
                          </a:solidFill>
                          <a:latin typeface="Arial"/>
                          <a:cs typeface="Arial"/>
                        </a:rPr>
                        <a:t>Workstream</a:t>
                      </a:r>
                    </a:p>
                  </a:txBody>
                  <a:tcPr/>
                </a:tc>
                <a:tc>
                  <a:txBody>
                    <a:bodyPr/>
                    <a:lstStyle/>
                    <a:p>
                      <a:r>
                        <a:rPr lang="en-GB" sz="1000">
                          <a:solidFill>
                            <a:schemeClr val="tx1"/>
                          </a:solidFill>
                          <a:latin typeface="Arial"/>
                          <a:cs typeface="Arial"/>
                        </a:rPr>
                        <a:t>Risk</a:t>
                      </a:r>
                    </a:p>
                  </a:txBody>
                  <a:tcPr/>
                </a:tc>
                <a:tc>
                  <a:txBody>
                    <a:bodyPr/>
                    <a:lstStyle/>
                    <a:p>
                      <a:r>
                        <a:rPr lang="en-GB" sz="1000">
                          <a:solidFill>
                            <a:schemeClr val="tx1"/>
                          </a:solidFill>
                          <a:latin typeface="Arial"/>
                          <a:cs typeface="Arial"/>
                        </a:rPr>
                        <a:t>I</a:t>
                      </a:r>
                    </a:p>
                  </a:txBody>
                  <a:tcPr/>
                </a:tc>
                <a:tc>
                  <a:txBody>
                    <a:bodyPr/>
                    <a:lstStyle/>
                    <a:p>
                      <a:r>
                        <a:rPr lang="en-GB" sz="1000">
                          <a:solidFill>
                            <a:schemeClr val="tx1"/>
                          </a:solidFill>
                          <a:latin typeface="Arial"/>
                          <a:cs typeface="Arial"/>
                        </a:rPr>
                        <a:t>L</a:t>
                      </a:r>
                    </a:p>
                  </a:txBody>
                  <a:tcPr/>
                </a:tc>
                <a:tc>
                  <a:txBody>
                    <a:bodyPr/>
                    <a:lstStyle/>
                    <a:p>
                      <a:r>
                        <a:rPr lang="en-GB" sz="1000">
                          <a:solidFill>
                            <a:schemeClr val="tx1"/>
                          </a:solidFill>
                          <a:latin typeface="Arial"/>
                          <a:cs typeface="Arial"/>
                        </a:rPr>
                        <a:t>S</a:t>
                      </a:r>
                    </a:p>
                  </a:txBody>
                  <a:tcPr/>
                </a:tc>
                <a:tc>
                  <a:txBody>
                    <a:bodyPr/>
                    <a:lstStyle/>
                    <a:p>
                      <a:r>
                        <a:rPr lang="en-GB" sz="1000">
                          <a:solidFill>
                            <a:schemeClr val="tx1"/>
                          </a:solidFill>
                          <a:latin typeface="Arial"/>
                          <a:cs typeface="Arial"/>
                        </a:rPr>
                        <a:t>Key Controls</a:t>
                      </a:r>
                    </a:p>
                  </a:txBody>
                  <a:tcPr/>
                </a:tc>
                <a:extLst>
                  <a:ext uri="{0D108BD9-81ED-4DB2-BD59-A6C34878D82A}">
                    <a16:rowId xmlns:a16="http://schemas.microsoft.com/office/drawing/2014/main" val="1701266588"/>
                  </a:ext>
                </a:extLst>
              </a:tr>
              <a:tr h="411480">
                <a:tc rowSpan="2">
                  <a:txBody>
                    <a:bodyPr/>
                    <a:lstStyle/>
                    <a:p>
                      <a:pPr marL="0" marR="0" lvl="0" indent="0" algn="l" rtl="0" eaLnBrk="1" fontAlgn="auto" latinLnBrk="0" hangingPunct="1">
                        <a:lnSpc>
                          <a:spcPct val="100000"/>
                        </a:lnSpc>
                        <a:spcBef>
                          <a:spcPts val="0"/>
                        </a:spcBef>
                        <a:spcAft>
                          <a:spcPts val="0"/>
                        </a:spcAft>
                        <a:buClrTx/>
                        <a:buSzTx/>
                        <a:buFontTx/>
                        <a:buNone/>
                      </a:pPr>
                      <a:r>
                        <a:rPr lang="en-GB" sz="900" b="0" i="0" u="none" strike="noStrike" kern="1200" cap="none" spc="0" normalizeH="0" baseline="0" noProof="0">
                          <a:ln>
                            <a:noFill/>
                          </a:ln>
                          <a:solidFill>
                            <a:schemeClr val="tx1"/>
                          </a:solidFill>
                          <a:effectLst/>
                          <a:uLnTx/>
                          <a:uFillTx/>
                          <a:latin typeface="Arial"/>
                          <a:ea typeface="+mn-ea"/>
                          <a:cs typeface="Arial"/>
                        </a:rPr>
                        <a:t>Improving timeliness</a:t>
                      </a:r>
                    </a:p>
                  </a:txBody>
                  <a:tcPr marL="72000" marR="72000">
                    <a:solidFill>
                      <a:schemeClr val="accent1">
                        <a:lumMod val="40000"/>
                        <a:lumOff val="60000"/>
                      </a:schemeClr>
                    </a:solidFill>
                  </a:tcPr>
                </a:tc>
                <a:tc>
                  <a:txBody>
                    <a:bodyPr/>
                    <a:lstStyle/>
                    <a:p>
                      <a:pPr lvl="0" algn="l">
                        <a:lnSpc>
                          <a:spcPct val="100000"/>
                        </a:lnSpc>
                        <a:spcBef>
                          <a:spcPts val="0"/>
                        </a:spcBef>
                        <a:spcAft>
                          <a:spcPts val="0"/>
                        </a:spcAft>
                        <a:buNone/>
                      </a:pPr>
                      <a:r>
                        <a:rPr lang="en-US" sz="900" b="0" i="0" u="none" strike="noStrike" kern="1200">
                          <a:solidFill>
                            <a:schemeClr val="tx1"/>
                          </a:solidFill>
                          <a:latin typeface="Arial"/>
                          <a:ea typeface="+mn-ea"/>
                          <a:cs typeface="+mn-cs"/>
                        </a:rPr>
                        <a:t>Approach to the next phase of the timeliness programme (guidance production) might perpetuate siloed working and decrease standardisation</a:t>
                      </a:r>
                    </a:p>
                  </a:txBody>
                  <a:tcPr>
                    <a:solidFill>
                      <a:schemeClr val="bg1">
                        <a:lumMod val="95000"/>
                      </a:schemeClr>
                    </a:solidFill>
                  </a:tcPr>
                </a:tc>
                <a:tc>
                  <a:txBody>
                    <a:bodyPr/>
                    <a:lstStyle/>
                    <a:p>
                      <a:r>
                        <a:rPr lang="en-GB" sz="900">
                          <a:solidFill>
                            <a:schemeClr val="tx1"/>
                          </a:solidFill>
                        </a:rPr>
                        <a:t>4</a:t>
                      </a:r>
                    </a:p>
                  </a:txBody>
                  <a:tcPr>
                    <a:solidFill>
                      <a:srgbClr val="E8EDEF"/>
                    </a:solidFill>
                  </a:tcPr>
                </a:tc>
                <a:tc>
                  <a:txBody>
                    <a:bodyPr/>
                    <a:lstStyle/>
                    <a:p>
                      <a:r>
                        <a:rPr lang="en-GB" sz="900">
                          <a:solidFill>
                            <a:schemeClr val="tx1"/>
                          </a:solidFill>
                        </a:rPr>
                        <a:t>4</a:t>
                      </a:r>
                    </a:p>
                  </a:txBody>
                  <a:tcPr>
                    <a:solidFill>
                      <a:srgbClr val="E8EDEF"/>
                    </a:solidFill>
                  </a:tcPr>
                </a:tc>
                <a:tc>
                  <a:txBody>
                    <a:bodyPr/>
                    <a:lstStyle/>
                    <a:p>
                      <a:r>
                        <a:rPr lang="en-GB" sz="900">
                          <a:solidFill>
                            <a:schemeClr val="tx1"/>
                          </a:solidFill>
                        </a:rPr>
                        <a:t>16</a:t>
                      </a:r>
                    </a:p>
                  </a:txBody>
                  <a:tcPr>
                    <a:solidFill>
                      <a:srgbClr val="FFC00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b="0" i="0" u="none" strike="noStrike" noProof="0">
                          <a:solidFill>
                            <a:schemeClr val="tx1"/>
                          </a:solidFill>
                          <a:latin typeface="Arial"/>
                        </a:rPr>
                        <a:t>Incorporate subject matter experts from different directorates at key stages to ensure alignment and use formal communication channels to promote scale and spread of approach.</a:t>
                      </a:r>
                    </a:p>
                  </a:txBody>
                  <a:tcPr>
                    <a:solidFill>
                      <a:schemeClr val="bg1">
                        <a:lumMod val="95000"/>
                      </a:schemeClr>
                    </a:solidFill>
                  </a:tcPr>
                </a:tc>
                <a:extLst>
                  <a:ext uri="{0D108BD9-81ED-4DB2-BD59-A6C34878D82A}">
                    <a16:rowId xmlns:a16="http://schemas.microsoft.com/office/drawing/2014/main" val="1637962769"/>
                  </a:ext>
                </a:extLst>
              </a:tr>
              <a:tr h="219824">
                <a:tc vMerge="1">
                  <a:txBody>
                    <a:bodyPr/>
                    <a:lstStyle/>
                    <a:p>
                      <a:pPr marL="0" marR="0" lvl="0" indent="0" algn="l" rtl="0" eaLnBrk="1" fontAlgn="auto" latinLnBrk="0" hangingPunct="1">
                        <a:lnSpc>
                          <a:spcPct val="100000"/>
                        </a:lnSpc>
                        <a:spcBef>
                          <a:spcPts val="0"/>
                        </a:spcBef>
                        <a:spcAft>
                          <a:spcPts val="0"/>
                        </a:spcAft>
                        <a:buClrTx/>
                        <a:buSzTx/>
                        <a:buFontTx/>
                        <a:buNone/>
                      </a:pPr>
                      <a:endParaRPr lang="en-GB" sz="900" b="0" i="0" u="none" strike="noStrike" kern="1200" cap="none" spc="0" normalizeH="0" baseline="0" noProof="0">
                        <a:ln>
                          <a:noFill/>
                        </a:ln>
                        <a:solidFill>
                          <a:schemeClr val="tx1"/>
                        </a:solidFill>
                        <a:effectLst/>
                        <a:uLnTx/>
                        <a:uFillTx/>
                        <a:latin typeface="Arial"/>
                        <a:ea typeface="+mn-ea"/>
                        <a:cs typeface="Arial"/>
                      </a:endParaRPr>
                    </a:p>
                  </a:txBody>
                  <a:tcPr marL="72000" marR="72000">
                    <a:solidFill>
                      <a:schemeClr val="accent1">
                        <a:lumMod val="40000"/>
                        <a:lumOff val="60000"/>
                      </a:schemeClr>
                    </a:solidFill>
                  </a:tcPr>
                </a:tc>
                <a:tc>
                  <a:txBody>
                    <a:bodyPr/>
                    <a:lstStyle/>
                    <a:p>
                      <a:pPr lvl="0" algn="l">
                        <a:lnSpc>
                          <a:spcPct val="100000"/>
                        </a:lnSpc>
                        <a:spcBef>
                          <a:spcPts val="0"/>
                        </a:spcBef>
                        <a:spcAft>
                          <a:spcPts val="0"/>
                        </a:spcAft>
                        <a:buNone/>
                      </a:pPr>
                      <a:r>
                        <a:rPr lang="en-GB" sz="900" b="0" i="0" u="none" strike="noStrike" kern="1200" noProof="0">
                          <a:solidFill>
                            <a:schemeClr val="tx1"/>
                          </a:solidFill>
                          <a:latin typeface="Arial"/>
                          <a:ea typeface="+mn-ea"/>
                          <a:cs typeface="+mn-cs"/>
                        </a:rPr>
                        <a:t>Limited resources availability could reduce the effectiveness of PDSA and lead to missed opportunities for learning and improvement</a:t>
                      </a:r>
                      <a:endParaRPr lang="en-US" sz="900" b="0" i="0" u="none" strike="noStrike" kern="1200">
                        <a:solidFill>
                          <a:schemeClr val="tx1"/>
                        </a:solidFill>
                        <a:latin typeface="Arial"/>
                        <a:ea typeface="+mn-ea"/>
                        <a:cs typeface="+mn-cs"/>
                      </a:endParaRPr>
                    </a:p>
                  </a:txBody>
                  <a:tcPr>
                    <a:solidFill>
                      <a:schemeClr val="bg1">
                        <a:lumMod val="95000"/>
                      </a:schemeClr>
                    </a:solidFill>
                  </a:tcPr>
                </a:tc>
                <a:tc>
                  <a:txBody>
                    <a:bodyPr/>
                    <a:lstStyle/>
                    <a:p>
                      <a:pPr lvl="0">
                        <a:buNone/>
                      </a:pPr>
                      <a:r>
                        <a:rPr lang="en-GB" sz="900">
                          <a:solidFill>
                            <a:schemeClr val="tx1"/>
                          </a:solidFill>
                        </a:rPr>
                        <a:t>5</a:t>
                      </a:r>
                    </a:p>
                  </a:txBody>
                  <a:tcPr>
                    <a:solidFill>
                      <a:srgbClr val="E8EDEF"/>
                    </a:solidFill>
                  </a:tcPr>
                </a:tc>
                <a:tc>
                  <a:txBody>
                    <a:bodyPr/>
                    <a:lstStyle/>
                    <a:p>
                      <a:pPr lvl="0">
                        <a:buNone/>
                      </a:pPr>
                      <a:r>
                        <a:rPr lang="en-GB" sz="900">
                          <a:solidFill>
                            <a:schemeClr val="tx1"/>
                          </a:solidFill>
                        </a:rPr>
                        <a:t>3</a:t>
                      </a:r>
                    </a:p>
                  </a:txBody>
                  <a:tcPr>
                    <a:solidFill>
                      <a:srgbClr val="E8EDEF"/>
                    </a:solidFill>
                  </a:tcPr>
                </a:tc>
                <a:tc>
                  <a:txBody>
                    <a:bodyPr/>
                    <a:lstStyle/>
                    <a:p>
                      <a:pPr lvl="0">
                        <a:buNone/>
                      </a:pPr>
                      <a:r>
                        <a:rPr lang="en-GB" sz="900">
                          <a:solidFill>
                            <a:schemeClr val="tx1"/>
                          </a:solidFill>
                        </a:rPr>
                        <a:t>15</a:t>
                      </a:r>
                    </a:p>
                  </a:txBody>
                  <a:tcPr>
                    <a:solidFill>
                      <a:srgbClr val="FFC000"/>
                    </a:solidFill>
                  </a:tcPr>
                </a:tc>
                <a:tc>
                  <a:txBody>
                    <a:bodyPr/>
                    <a:lstStyle/>
                    <a:p>
                      <a:pPr lvl="0">
                        <a:buNone/>
                      </a:pPr>
                      <a:r>
                        <a:rPr lang="en-GB" sz="900" b="0" i="0" u="none" strike="noStrike" noProof="0">
                          <a:solidFill>
                            <a:schemeClr val="tx1"/>
                          </a:solidFill>
                          <a:latin typeface="Arial"/>
                        </a:rPr>
                        <a:t>Develop detailed project resource plan to inform project schedule.</a:t>
                      </a:r>
                    </a:p>
                    <a:p>
                      <a:pPr lvl="0">
                        <a:buNone/>
                      </a:pPr>
                      <a:r>
                        <a:rPr lang="en-GB" sz="900" b="0" i="0" u="none" strike="noStrike" noProof="0">
                          <a:solidFill>
                            <a:schemeClr val="tx1"/>
                          </a:solidFill>
                          <a:latin typeface="Arial"/>
                        </a:rPr>
                        <a:t>Identify ‘quick wins’ that could free up team members time which could be reinvested</a:t>
                      </a:r>
                      <a:endParaRPr lang="en-GB" sz="900">
                        <a:solidFill>
                          <a:schemeClr val="tx1"/>
                        </a:solidFill>
                      </a:endParaRPr>
                    </a:p>
                  </a:txBody>
                  <a:tcPr>
                    <a:solidFill>
                      <a:schemeClr val="bg1">
                        <a:lumMod val="95000"/>
                      </a:schemeClr>
                    </a:solidFill>
                  </a:tcPr>
                </a:tc>
                <a:extLst>
                  <a:ext uri="{0D108BD9-81ED-4DB2-BD59-A6C34878D82A}">
                    <a16:rowId xmlns:a16="http://schemas.microsoft.com/office/drawing/2014/main" val="228674671"/>
                  </a:ext>
                </a:extLst>
              </a:tr>
              <a:tr h="209016">
                <a:tc>
                  <a:txBody>
                    <a:bodyPr/>
                    <a:lstStyle/>
                    <a:p>
                      <a:pPr marL="0" marR="0" lvl="0" indent="0" algn="l" rtl="0" eaLnBrk="1" fontAlgn="auto" latinLnBrk="0" hangingPunct="1">
                        <a:lnSpc>
                          <a:spcPct val="100000"/>
                        </a:lnSpc>
                        <a:spcBef>
                          <a:spcPts val="0"/>
                        </a:spcBef>
                        <a:spcAft>
                          <a:spcPts val="0"/>
                        </a:spcAft>
                        <a:buClrTx/>
                        <a:buSzTx/>
                        <a:buFontTx/>
                        <a:buNone/>
                      </a:pPr>
                      <a:r>
                        <a:rPr lang="en-GB" sz="900" b="0" i="0" u="none" strike="noStrike" kern="1200" cap="none" spc="0" normalizeH="0" baseline="0" noProof="0">
                          <a:ln>
                            <a:noFill/>
                          </a:ln>
                          <a:solidFill>
                            <a:schemeClr val="tx1"/>
                          </a:solidFill>
                          <a:effectLst/>
                          <a:uLnTx/>
                          <a:uFillTx/>
                          <a:latin typeface="Arial"/>
                          <a:ea typeface="+mn-ea"/>
                          <a:cs typeface="Arial"/>
                        </a:rPr>
                        <a:t>Rules Based Pathway</a:t>
                      </a:r>
                    </a:p>
                  </a:txBody>
                  <a:tcPr marL="72000" marR="72000">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a:solidFill>
                            <a:schemeClr val="tx1"/>
                          </a:solidFill>
                          <a:latin typeface="Arial"/>
                          <a:ea typeface="+mn-ea"/>
                          <a:cs typeface="+mn-cs"/>
                        </a:rPr>
                        <a:t>Funding may not be available for NICE approved technologies</a:t>
                      </a:r>
                    </a:p>
                  </a:txBody>
                  <a:tcPr marT="36000" marB="36000">
                    <a:solidFill>
                      <a:schemeClr val="bg1">
                        <a:lumMod val="95000"/>
                      </a:schemeClr>
                    </a:solidFill>
                  </a:tcPr>
                </a:tc>
                <a:tc>
                  <a:txBody>
                    <a:bodyPr/>
                    <a:lstStyle/>
                    <a:p>
                      <a:r>
                        <a:rPr lang="en-GB" sz="900"/>
                        <a:t>4</a:t>
                      </a:r>
                    </a:p>
                  </a:txBody>
                  <a:tcPr marT="36000" marB="36000">
                    <a:solidFill>
                      <a:srgbClr val="E8EDEF"/>
                    </a:solidFill>
                  </a:tcPr>
                </a:tc>
                <a:tc>
                  <a:txBody>
                    <a:bodyPr/>
                    <a:lstStyle/>
                    <a:p>
                      <a:r>
                        <a:rPr lang="en-GB" sz="900"/>
                        <a:t>4</a:t>
                      </a:r>
                    </a:p>
                  </a:txBody>
                  <a:tcPr marT="36000" marB="36000">
                    <a:solidFill>
                      <a:srgbClr val="E8EDEF"/>
                    </a:solidFill>
                  </a:tcPr>
                </a:tc>
                <a:tc>
                  <a:txBody>
                    <a:bodyPr/>
                    <a:lstStyle/>
                    <a:p>
                      <a:pPr lvl="0">
                        <a:buNone/>
                      </a:pPr>
                      <a:r>
                        <a:rPr lang="en-GB" sz="900"/>
                        <a:t>16</a:t>
                      </a:r>
                    </a:p>
                  </a:txBody>
                  <a:tcPr marT="36000" marB="36000">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Arial"/>
                          <a:cs typeface="Arial"/>
                        </a:rPr>
                        <a:t>RBP project will explore potential funding routes for approved technologies. </a:t>
                      </a:r>
                    </a:p>
                  </a:txBody>
                  <a:tcPr marT="36000" marB="36000">
                    <a:solidFill>
                      <a:schemeClr val="bg1">
                        <a:lumMod val="95000"/>
                      </a:schemeClr>
                    </a:solidFill>
                  </a:tcPr>
                </a:tc>
                <a:extLst>
                  <a:ext uri="{0D108BD9-81ED-4DB2-BD59-A6C34878D82A}">
                    <a16:rowId xmlns:a16="http://schemas.microsoft.com/office/drawing/2014/main" val="300043582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900" b="0" i="0" u="none" strike="noStrike" kern="1200" cap="none" spc="0" normalizeH="0" baseline="0">
                          <a:ln>
                            <a:noFill/>
                          </a:ln>
                          <a:solidFill>
                            <a:schemeClr val="tx1"/>
                          </a:solidFill>
                          <a:effectLst/>
                          <a:uLnTx/>
                          <a:uFillTx/>
                          <a:latin typeface="Arial"/>
                          <a:ea typeface="+mn-ea"/>
                          <a:cs typeface="Arial"/>
                        </a:rPr>
                        <a:t>Methods</a:t>
                      </a:r>
                    </a:p>
                  </a:txBody>
                  <a:tcPr marL="72000" marR="72000" marT="0" marB="0" horzOverflow="overflow">
                    <a:solidFill>
                      <a:srgbClr val="95D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a:solidFill>
                            <a:schemeClr val="tx1"/>
                          </a:solidFill>
                          <a:latin typeface="Arial"/>
                          <a:ea typeface="+mn-ea"/>
                          <a:cs typeface="+mn-cs"/>
                        </a:rPr>
                        <a:t>NICE’s decision around the severity modifier is not universally understood and may be challenged by stakeholders</a:t>
                      </a:r>
                    </a:p>
                  </a:txBody>
                  <a:tcPr marT="36000" marB="36000">
                    <a:solidFill>
                      <a:schemeClr val="bg1">
                        <a:lumMod val="95000"/>
                      </a:schemeClr>
                    </a:solidFill>
                  </a:tcPr>
                </a:tc>
                <a:tc>
                  <a:txBody>
                    <a:bodyPr/>
                    <a:lstStyle/>
                    <a:p>
                      <a:r>
                        <a:rPr lang="en-GB" sz="900">
                          <a:solidFill>
                            <a:schemeClr val="tx1"/>
                          </a:solidFill>
                        </a:rPr>
                        <a:t>3</a:t>
                      </a:r>
                    </a:p>
                  </a:txBody>
                  <a:tcPr marT="36000" marB="36000">
                    <a:solidFill>
                      <a:srgbClr val="E8EDEF"/>
                    </a:solidFill>
                  </a:tcPr>
                </a:tc>
                <a:tc>
                  <a:txBody>
                    <a:bodyPr/>
                    <a:lstStyle/>
                    <a:p>
                      <a:r>
                        <a:rPr lang="en-GB" sz="900">
                          <a:solidFill>
                            <a:schemeClr val="tx1"/>
                          </a:solidFill>
                        </a:rPr>
                        <a:t>4</a:t>
                      </a:r>
                    </a:p>
                  </a:txBody>
                  <a:tcPr marT="36000" marB="36000">
                    <a:solidFill>
                      <a:srgbClr val="E8EDEF"/>
                    </a:solidFill>
                  </a:tcPr>
                </a:tc>
                <a:tc>
                  <a:txBody>
                    <a:bodyPr/>
                    <a:lstStyle/>
                    <a:p>
                      <a:r>
                        <a:rPr lang="en-GB" sz="900">
                          <a:solidFill>
                            <a:schemeClr val="tx1"/>
                          </a:solidFill>
                        </a:rPr>
                        <a:t>12</a:t>
                      </a:r>
                    </a:p>
                  </a:txBody>
                  <a:tcPr marT="36000" marB="36000">
                    <a:solidFill>
                      <a:srgbClr val="FFC000"/>
                    </a:solidFill>
                  </a:tcPr>
                </a:tc>
                <a:tc>
                  <a:txBody>
                    <a:bodyPr/>
                    <a:lstStyle/>
                    <a:p>
                      <a:pPr marL="0" lvl="0" algn="l" rtl="0" eaLnBrk="1" latinLnBrk="0" hangingPunct="1">
                        <a:lnSpc>
                          <a:spcPct val="100000"/>
                        </a:lnSpc>
                        <a:spcBef>
                          <a:spcPts val="0"/>
                        </a:spcBef>
                        <a:spcAft>
                          <a:spcPts val="0"/>
                        </a:spcAft>
                        <a:buNone/>
                      </a:pPr>
                      <a:r>
                        <a:rPr lang="en-GB" sz="900" b="0" i="0" u="none" strike="noStrike" kern="1200">
                          <a:solidFill>
                            <a:schemeClr val="tx1"/>
                          </a:solidFill>
                          <a:latin typeface="Arial"/>
                          <a:ea typeface="+mn-ea"/>
                          <a:cs typeface="+mn-cs"/>
                        </a:rPr>
                        <a:t>Monitor use of the severity modifier.</a:t>
                      </a:r>
                    </a:p>
                    <a:p>
                      <a:pPr marL="0" lvl="0" algn="l" rtl="0" eaLnBrk="1" latinLnBrk="0" hangingPunct="1">
                        <a:lnSpc>
                          <a:spcPct val="100000"/>
                        </a:lnSpc>
                        <a:spcBef>
                          <a:spcPts val="0"/>
                        </a:spcBef>
                        <a:spcAft>
                          <a:spcPts val="0"/>
                        </a:spcAft>
                        <a:buNone/>
                      </a:pPr>
                      <a:r>
                        <a:rPr lang="en-GB" sz="900" b="0" i="0" u="none" strike="noStrike" kern="1200">
                          <a:solidFill>
                            <a:schemeClr val="tx1"/>
                          </a:solidFill>
                          <a:latin typeface="Arial"/>
                          <a:ea typeface="+mn-ea"/>
                          <a:cs typeface="+mn-cs"/>
                        </a:rPr>
                        <a:t>Engagement on industry-funded societal preference work.</a:t>
                      </a:r>
                    </a:p>
                    <a:p>
                      <a:pPr marL="0" lvl="0" algn="l" rtl="0" eaLnBrk="1" latinLnBrk="0" hangingPunct="1">
                        <a:lnSpc>
                          <a:spcPct val="100000"/>
                        </a:lnSpc>
                        <a:spcBef>
                          <a:spcPts val="0"/>
                        </a:spcBef>
                        <a:spcAft>
                          <a:spcPts val="0"/>
                        </a:spcAft>
                        <a:buNone/>
                      </a:pPr>
                      <a:r>
                        <a:rPr lang="en-GB" sz="900" b="0" i="0" u="none" strike="noStrike" kern="1200">
                          <a:solidFill>
                            <a:schemeClr val="tx1"/>
                          </a:solidFill>
                          <a:latin typeface="Arial"/>
                          <a:ea typeface="+mn-ea"/>
                          <a:cs typeface="+mn-cs"/>
                        </a:rPr>
                        <a:t>Launch NICE Listens severity weighting project</a:t>
                      </a:r>
                    </a:p>
                  </a:txBody>
                  <a:tcPr marT="36195" marB="36195">
                    <a:solidFill>
                      <a:schemeClr val="bg1">
                        <a:lumMod val="95000"/>
                      </a:schemeClr>
                    </a:solidFill>
                  </a:tcPr>
                </a:tc>
                <a:extLst>
                  <a:ext uri="{0D108BD9-81ED-4DB2-BD59-A6C34878D82A}">
                    <a16:rowId xmlns:a16="http://schemas.microsoft.com/office/drawing/2014/main" val="4255368104"/>
                  </a:ext>
                </a:extLst>
              </a:tr>
            </a:tbl>
          </a:graphicData>
        </a:graphic>
      </p:graphicFrame>
      <p:sp>
        <p:nvSpPr>
          <p:cNvPr id="12" name="Rectangle 11">
            <a:extLst>
              <a:ext uri="{FF2B5EF4-FFF2-40B4-BE49-F238E27FC236}">
                <a16:creationId xmlns:a16="http://schemas.microsoft.com/office/drawing/2014/main" id="{0A785969-5FB7-C883-AC2A-3A74B50D095E}"/>
              </a:ext>
              <a:ext uri="{C183D7F6-B498-43B3-948B-1728B52AA6E4}">
                <adec:decorative xmlns:adec="http://schemas.microsoft.com/office/drawing/2017/decorative" val="1"/>
              </a:ext>
            </a:extLst>
          </p:cNvPr>
          <p:cNvSpPr/>
          <p:nvPr/>
        </p:nvSpPr>
        <p:spPr>
          <a:xfrm>
            <a:off x="235587" y="4435268"/>
            <a:ext cx="11739705" cy="237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ndParaRPr>
          </a:p>
        </p:txBody>
      </p:sp>
      <p:grpSp>
        <p:nvGrpSpPr>
          <p:cNvPr id="10" name="Group 9" descr="Key illustrating that light green is very low, dark green is low, yellow is medium, amber is high, red is very high.">
            <a:extLst>
              <a:ext uri="{FF2B5EF4-FFF2-40B4-BE49-F238E27FC236}">
                <a16:creationId xmlns:a16="http://schemas.microsoft.com/office/drawing/2014/main" id="{6B4B3C18-8EA3-A3EE-5DF7-CABB5BD28112}"/>
              </a:ext>
            </a:extLst>
          </p:cNvPr>
          <p:cNvGrpSpPr/>
          <p:nvPr/>
        </p:nvGrpSpPr>
        <p:grpSpPr>
          <a:xfrm>
            <a:off x="8837023" y="6638854"/>
            <a:ext cx="3138270" cy="215444"/>
            <a:chOff x="6420298" y="6183881"/>
            <a:chExt cx="3138270" cy="215444"/>
          </a:xfrm>
        </p:grpSpPr>
        <p:sp>
          <p:nvSpPr>
            <p:cNvPr id="14" name="TextBox 13">
              <a:extLst>
                <a:ext uri="{FF2B5EF4-FFF2-40B4-BE49-F238E27FC236}">
                  <a16:creationId xmlns:a16="http://schemas.microsoft.com/office/drawing/2014/main" id="{F1922C9C-ECDC-81F3-013B-F0C26E94B57E}"/>
                </a:ext>
              </a:extLst>
            </p:cNvPr>
            <p:cNvSpPr txBox="1"/>
            <p:nvPr/>
          </p:nvSpPr>
          <p:spPr>
            <a:xfrm>
              <a:off x="652979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low</a:t>
              </a:r>
            </a:p>
          </p:txBody>
        </p:sp>
        <p:sp>
          <p:nvSpPr>
            <p:cNvPr id="15" name="TextBox 14">
              <a:extLst>
                <a:ext uri="{FF2B5EF4-FFF2-40B4-BE49-F238E27FC236}">
                  <a16:creationId xmlns:a16="http://schemas.microsoft.com/office/drawing/2014/main" id="{CA86C7CC-9FE9-E4B5-B753-DB9788E01FC0}"/>
                </a:ext>
              </a:extLst>
            </p:cNvPr>
            <p:cNvSpPr txBox="1"/>
            <p:nvPr/>
          </p:nvSpPr>
          <p:spPr>
            <a:xfrm>
              <a:off x="7243284"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Low</a:t>
              </a:r>
            </a:p>
          </p:txBody>
        </p:sp>
        <p:sp>
          <p:nvSpPr>
            <p:cNvPr id="17" name="Rectangle 16">
              <a:extLst>
                <a:ext uri="{FF2B5EF4-FFF2-40B4-BE49-F238E27FC236}">
                  <a16:creationId xmlns:a16="http://schemas.microsoft.com/office/drawing/2014/main" id="{CF8826E9-F245-0AB4-18B1-48180FBB8BBD}"/>
                </a:ext>
              </a:extLst>
            </p:cNvPr>
            <p:cNvSpPr/>
            <p:nvPr/>
          </p:nvSpPr>
          <p:spPr>
            <a:xfrm>
              <a:off x="6420298" y="6255114"/>
              <a:ext cx="153909" cy="7297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24BE436-34EB-78F5-085C-A3502DB9433C}"/>
                </a:ext>
              </a:extLst>
            </p:cNvPr>
            <p:cNvSpPr/>
            <p:nvPr/>
          </p:nvSpPr>
          <p:spPr>
            <a:xfrm>
              <a:off x="7120677" y="6255114"/>
              <a:ext cx="153909" cy="729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0B8C320-9564-E33B-3FE9-A8E98BA20B12}"/>
                </a:ext>
              </a:extLst>
            </p:cNvPr>
            <p:cNvSpPr txBox="1"/>
            <p:nvPr/>
          </p:nvSpPr>
          <p:spPr>
            <a:xfrm>
              <a:off x="7725912"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Medium</a:t>
              </a:r>
            </a:p>
          </p:txBody>
        </p:sp>
        <p:sp>
          <p:nvSpPr>
            <p:cNvPr id="20" name="Rectangle 19">
              <a:extLst>
                <a:ext uri="{FF2B5EF4-FFF2-40B4-BE49-F238E27FC236}">
                  <a16:creationId xmlns:a16="http://schemas.microsoft.com/office/drawing/2014/main" id="{05F356DC-B9DF-0E75-7AE9-D9F8092570FC}"/>
                </a:ext>
              </a:extLst>
            </p:cNvPr>
            <p:cNvSpPr/>
            <p:nvPr/>
          </p:nvSpPr>
          <p:spPr>
            <a:xfrm>
              <a:off x="7605505" y="6255114"/>
              <a:ext cx="153909" cy="7297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45DEC61-BD5A-8114-C7A1-A86F333F77E3}"/>
                </a:ext>
              </a:extLst>
            </p:cNvPr>
            <p:cNvSpPr/>
            <p:nvPr/>
          </p:nvSpPr>
          <p:spPr>
            <a:xfrm>
              <a:off x="8254192" y="6255114"/>
              <a:ext cx="153909" cy="7297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C787781-EE0C-15AB-4D5A-A1DABD1AE925}"/>
                </a:ext>
              </a:extLst>
            </p:cNvPr>
            <p:cNvSpPr txBox="1"/>
            <p:nvPr/>
          </p:nvSpPr>
          <p:spPr>
            <a:xfrm>
              <a:off x="8403963"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High</a:t>
              </a:r>
            </a:p>
          </p:txBody>
        </p:sp>
        <p:sp>
          <p:nvSpPr>
            <p:cNvPr id="23" name="Rectangle 22">
              <a:extLst>
                <a:ext uri="{FF2B5EF4-FFF2-40B4-BE49-F238E27FC236}">
                  <a16:creationId xmlns:a16="http://schemas.microsoft.com/office/drawing/2014/main" id="{F1A129EF-8DCB-2AA4-28F2-E59E1DC817A7}"/>
                </a:ext>
              </a:extLst>
            </p:cNvPr>
            <p:cNvSpPr/>
            <p:nvPr/>
          </p:nvSpPr>
          <p:spPr>
            <a:xfrm>
              <a:off x="8782472" y="6255114"/>
              <a:ext cx="153909" cy="7297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010283D-5E21-DEEB-F8E3-88A1C05C7C96}"/>
                </a:ext>
              </a:extLst>
            </p:cNvPr>
            <p:cNvSpPr txBox="1"/>
            <p:nvPr/>
          </p:nvSpPr>
          <p:spPr>
            <a:xfrm>
              <a:off x="8922031" y="6183881"/>
              <a:ext cx="636537" cy="21544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Very high</a:t>
              </a:r>
            </a:p>
          </p:txBody>
        </p:sp>
      </p:grpSp>
      <p:sp>
        <p:nvSpPr>
          <p:cNvPr id="27" name="Rectangle 26">
            <a:extLst>
              <a:ext uri="{FF2B5EF4-FFF2-40B4-BE49-F238E27FC236}">
                <a16:creationId xmlns:a16="http://schemas.microsoft.com/office/drawing/2014/main" id="{6240E838-EBC3-7331-E25E-915BAA0A0C02}"/>
              </a:ext>
              <a:ext uri="{C183D7F6-B498-43B3-948B-1728B52AA6E4}">
                <adec:decorative xmlns:adec="http://schemas.microsoft.com/office/drawing/2017/decorative" val="1"/>
              </a:ext>
            </a:extLst>
          </p:cNvPr>
          <p:cNvSpPr/>
          <p:nvPr/>
        </p:nvSpPr>
        <p:spPr>
          <a:xfrm>
            <a:off x="5826474" y="6448635"/>
            <a:ext cx="503953" cy="5151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6</a:t>
            </a:r>
            <a:endParaRPr lang="en-GB" sz="1600" b="1">
              <a:solidFill>
                <a:schemeClr val="tx1"/>
              </a:solidFill>
            </a:endParaRPr>
          </a:p>
        </p:txBody>
      </p:sp>
    </p:spTree>
    <p:extLst>
      <p:ext uri="{BB962C8B-B14F-4D97-AF65-F5344CB8AC3E}">
        <p14:creationId xmlns:p14="http://schemas.microsoft.com/office/powerpoint/2010/main" val="140212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02493" y="60274"/>
            <a:ext cx="11869844" cy="754053"/>
          </a:xfrm>
        </p:spPr>
        <p:txBody>
          <a:bodyPr>
            <a:normAutofit fontScale="90000"/>
          </a:bodyPr>
          <a:lstStyle/>
          <a:p>
            <a:r>
              <a:rPr lang="en-US" sz="2500">
                <a:latin typeface="Arial" panose="020B0604020202020204" pitchFamily="34" charset="0"/>
                <a:cs typeface="Arial" panose="020B0604020202020204" pitchFamily="34" charset="0"/>
              </a:rPr>
              <a:t>Timely &amp; High-Quality: High-level summary of performance (1 of 3) </a:t>
            </a:r>
            <a:r>
              <a:rPr lang="en-GB" sz="2500">
                <a:latin typeface="Arial" panose="020B0604020202020204" pitchFamily="34" charset="0"/>
                <a:cs typeface="Arial" panose="020B0604020202020204" pitchFamily="34" charset="0"/>
              </a:rPr>
              <a:t>(March 2025)</a:t>
            </a:r>
            <a:endParaRPr lang="en-US" sz="250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7A9D3AE2-79C3-EDDA-9E97-F4608FCCFA49}"/>
              </a:ext>
            </a:extLst>
          </p:cNvPr>
          <p:cNvGraphicFramePr>
            <a:graphicFrameLocks noGrp="1"/>
          </p:cNvGraphicFramePr>
          <p:nvPr>
            <p:extLst>
              <p:ext uri="{D42A27DB-BD31-4B8C-83A1-F6EECF244321}">
                <p14:modId xmlns:p14="http://schemas.microsoft.com/office/powerpoint/2010/main" val="3184533672"/>
              </p:ext>
            </p:extLst>
          </p:nvPr>
        </p:nvGraphicFramePr>
        <p:xfrm>
          <a:off x="306907" y="655622"/>
          <a:ext cx="7007547" cy="5233895"/>
        </p:xfrm>
        <a:graphic>
          <a:graphicData uri="http://schemas.openxmlformats.org/drawingml/2006/table">
            <a:tbl>
              <a:tblPr firstRow="1" bandRow="1">
                <a:tableStyleId>{5C22544A-7EE6-4342-B048-85BDC9FD1C3A}</a:tableStyleId>
              </a:tblPr>
              <a:tblGrid>
                <a:gridCol w="2224136">
                  <a:extLst>
                    <a:ext uri="{9D8B030D-6E8A-4147-A177-3AD203B41FA5}">
                      <a16:colId xmlns:a16="http://schemas.microsoft.com/office/drawing/2014/main" val="2304097070"/>
                    </a:ext>
                  </a:extLst>
                </a:gridCol>
                <a:gridCol w="1117559">
                  <a:extLst>
                    <a:ext uri="{9D8B030D-6E8A-4147-A177-3AD203B41FA5}">
                      <a16:colId xmlns:a16="http://schemas.microsoft.com/office/drawing/2014/main" val="3651755407"/>
                    </a:ext>
                  </a:extLst>
                </a:gridCol>
                <a:gridCol w="1117559">
                  <a:extLst>
                    <a:ext uri="{9D8B030D-6E8A-4147-A177-3AD203B41FA5}">
                      <a16:colId xmlns:a16="http://schemas.microsoft.com/office/drawing/2014/main" val="3301362150"/>
                    </a:ext>
                  </a:extLst>
                </a:gridCol>
                <a:gridCol w="1117559">
                  <a:extLst>
                    <a:ext uri="{9D8B030D-6E8A-4147-A177-3AD203B41FA5}">
                      <a16:colId xmlns:a16="http://schemas.microsoft.com/office/drawing/2014/main" val="3265154386"/>
                    </a:ext>
                  </a:extLst>
                </a:gridCol>
                <a:gridCol w="1430734">
                  <a:extLst>
                    <a:ext uri="{9D8B030D-6E8A-4147-A177-3AD203B41FA5}">
                      <a16:colId xmlns:a16="http://schemas.microsoft.com/office/drawing/2014/main" val="1255037757"/>
                    </a:ext>
                  </a:extLst>
                </a:gridCol>
              </a:tblGrid>
              <a:tr h="751924">
                <a:tc>
                  <a:txBody>
                    <a:bodyPr/>
                    <a:lstStyle/>
                    <a:p>
                      <a:pPr algn="l"/>
                      <a:r>
                        <a:rPr lang="en-GB" sz="1000">
                          <a:solidFill>
                            <a:schemeClr val="tx1"/>
                          </a:solidFill>
                          <a:latin typeface="Arial"/>
                          <a:ea typeface="Inter"/>
                          <a:cs typeface="Arial"/>
                        </a:rPr>
                        <a:t>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24-25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a:ea typeface="Inter"/>
                          <a:cs typeface="Arial"/>
                        </a:rPr>
                        <a:t>24-25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a:solidFill>
                            <a:schemeClr val="tx1"/>
                          </a:solidFill>
                          <a:latin typeface="Arial"/>
                          <a:ea typeface="Inter"/>
                          <a:cs typeface="Arial"/>
                        </a:rPr>
                        <a:t>23-24 starting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Change from 23-24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7221365"/>
                  </a:ext>
                </a:extLst>
              </a:tr>
              <a:tr h="1009650">
                <a:tc>
                  <a:txBody>
                    <a:bodyPr/>
                    <a:lstStyle/>
                    <a:p>
                      <a:pPr marL="0" indent="0">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(optimal and divergent)</a:t>
                      </a:r>
                      <a:r>
                        <a:rPr lang="en-GB" sz="1000" b="0" i="0" u="none" strike="noStrike" kern="1200" noProof="0">
                          <a:solidFill>
                            <a:schemeClr val="tx1"/>
                          </a:solidFill>
                          <a:latin typeface="Arial"/>
                          <a:ea typeface="+mn-ea"/>
                          <a:cs typeface="Arial"/>
                        </a:rPr>
                        <a:t>*</a:t>
                      </a:r>
                      <a:endParaRPr lang="en-GB" sz="1000">
                        <a:solidFill>
                          <a:schemeClr val="tx1"/>
                        </a:solidFill>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335</a:t>
                      </a:r>
                    </a:p>
                    <a:p>
                      <a:pPr algn="ctr"/>
                      <a:r>
                        <a:rPr lang="en-GB" sz="1000" b="1">
                          <a:solidFill>
                            <a:schemeClr val="tx1"/>
                          </a:solidFill>
                          <a:latin typeface="Arial"/>
                          <a:ea typeface="Inter"/>
                          <a:cs typeface="Arial"/>
                        </a:rPr>
                        <a:t>calendar days </a:t>
                      </a:r>
                    </a:p>
                    <a:p>
                      <a:pPr algn="ctr"/>
                      <a:r>
                        <a:rPr lang="en-GB" sz="1000" b="1">
                          <a:solidFill>
                            <a:schemeClr val="tx1"/>
                          </a:solidFill>
                          <a:latin typeface="Arial"/>
                          <a:ea typeface="Inter"/>
                          <a:cs typeface="Arial"/>
                        </a:rPr>
                        <a:t>(N=53)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23-24 baseline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452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calendar days</a:t>
                      </a:r>
                      <a:endParaRPr lang="en-GB" sz="1000" b="1">
                        <a:latin typeface="Arial" panose="020B0604020202020204" pitchFamily="34" charset="0"/>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26% </a:t>
                      </a:r>
                    </a:p>
                    <a:p>
                      <a:pPr algn="ctr"/>
                      <a:r>
                        <a:rPr lang="en-GB" sz="1000" b="1">
                          <a:solidFill>
                            <a:schemeClr val="tx1"/>
                          </a:solidFill>
                          <a:latin typeface="Arial"/>
                          <a:ea typeface="Inter"/>
                          <a:cs typeface="Arial"/>
                        </a:rPr>
                        <a:t>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453577"/>
                  </a:ext>
                </a:extLst>
              </a:tr>
              <a:tr h="1081168">
                <a:tc>
                  <a:txBody>
                    <a:bodyPr/>
                    <a:lstStyle/>
                    <a:p>
                      <a:pPr marL="0" lvl="0" indent="0">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(optimal and divergent)*</a:t>
                      </a:r>
                      <a:endParaRPr lang="en-US">
                        <a:latin typeface="Arial"/>
                        <a:cs typeface="Arial"/>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GB" sz="1000" b="1" i="0" u="none" strike="noStrike" noProof="0">
                          <a:solidFill>
                            <a:schemeClr val="tx1"/>
                          </a:solidFill>
                          <a:latin typeface="Arial"/>
                          <a:cs typeface="Arial"/>
                        </a:rPr>
                        <a:t>328</a:t>
                      </a:r>
                    </a:p>
                    <a:p>
                      <a:pPr lvl="0" algn="ctr">
                        <a:buNone/>
                      </a:pPr>
                      <a:r>
                        <a:rPr lang="en-GB" sz="1000" b="1" i="0" u="none" strike="noStrike" noProof="0">
                          <a:solidFill>
                            <a:schemeClr val="tx1"/>
                          </a:solidFill>
                          <a:latin typeface="Arial"/>
                          <a:cs typeface="Arial"/>
                        </a:rPr>
                        <a:t>calendar days </a:t>
                      </a:r>
                    </a:p>
                    <a:p>
                      <a:pPr lvl="0" algn="ctr">
                        <a:buNone/>
                      </a:pPr>
                      <a:r>
                        <a:rPr lang="en-GB" sz="1000" b="1" i="0" u="none" strike="noStrike" noProof="0">
                          <a:solidFill>
                            <a:schemeClr val="tx1"/>
                          </a:solidFill>
                          <a:latin typeface="Arial"/>
                          <a:cs typeface="Arial"/>
                        </a:rPr>
                        <a:t>(</a:t>
                      </a:r>
                      <a:r>
                        <a:rPr lang="en-GB" sz="1000" b="1">
                          <a:solidFill>
                            <a:schemeClr val="tx1"/>
                          </a:solidFill>
                          <a:latin typeface="Arial"/>
                          <a:ea typeface="Inter"/>
                          <a:cs typeface="Arial"/>
                        </a:rPr>
                        <a:t>N=53</a:t>
                      </a:r>
                      <a:r>
                        <a:rPr lang="en-GB" sz="1000" b="1" i="0" u="none" strike="noStrike" noProof="0">
                          <a:solidFill>
                            <a:schemeClr val="tx1"/>
                          </a:solidFill>
                          <a:latin typeface="Arial"/>
                          <a:cs typeface="Arial"/>
                        </a:rPr>
                        <a:t>)</a:t>
                      </a:r>
                      <a:endParaRPr lang="en-GB">
                        <a:solidFill>
                          <a:schemeClr val="tx1"/>
                        </a:solidFill>
                        <a:latin typeface="Arial"/>
                        <a:cs typeface="Arial"/>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GB" sz="1000" b="1" i="0" u="none" strike="noStrike" noProof="0">
                          <a:solidFill>
                            <a:schemeClr val="tx1"/>
                          </a:solidFill>
                          <a:latin typeface="Arial"/>
                          <a:cs typeface="Arial"/>
                        </a:rPr>
                        <a:t>Improvement on 23-24 baseline</a:t>
                      </a:r>
                      <a:endParaRPr lang="en-US">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322</a:t>
                      </a:r>
                    </a:p>
                    <a:p>
                      <a:pPr lvl="0" algn="ctr">
                        <a:buNone/>
                      </a:pPr>
                      <a:r>
                        <a:rPr lang="en-GB" sz="1000" b="1" i="0" u="none" strike="noStrike" noProof="0">
                          <a:solidFill>
                            <a:schemeClr val="tx1"/>
                          </a:solidFill>
                          <a:latin typeface="Arial"/>
                          <a:cs typeface="Arial"/>
                        </a:rPr>
                        <a:t>calendar days</a:t>
                      </a:r>
                      <a:endParaRPr lang="en-GB" sz="1000" b="1" i="0" u="none" strike="noStrike" noProof="0">
                        <a:solidFill>
                          <a:srgbClr val="000000"/>
                        </a:solidFill>
                        <a:latin typeface="Arial"/>
                        <a:cs typeface="Arial"/>
                      </a:endParaRP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DED5CA"/>
                    </a:solidFill>
                  </a:tcPr>
                </a:tc>
                <a:tc>
                  <a:txBody>
                    <a:bodyPr/>
                    <a:lstStyle/>
                    <a:p>
                      <a:pPr lvl="0" algn="ctr">
                        <a:buNone/>
                      </a:pPr>
                      <a:r>
                        <a:rPr lang="en-GB" sz="1000" b="1" i="0" u="none" strike="noStrike" noProof="0">
                          <a:solidFill>
                            <a:schemeClr val="tx1"/>
                          </a:solidFill>
                          <a:latin typeface="Arial"/>
                          <a:cs typeface="Arial"/>
                        </a:rPr>
                        <a:t>2% </a:t>
                      </a:r>
                    </a:p>
                    <a:p>
                      <a:pPr lvl="0" algn="ctr">
                        <a:buNone/>
                      </a:pPr>
                      <a:r>
                        <a:rPr lang="en-GB" sz="1000" b="1" i="0" u="none" strike="noStrike" noProof="0">
                          <a:solidFill>
                            <a:schemeClr val="tx1"/>
                          </a:solidFill>
                          <a:latin typeface="Arial"/>
                          <a:cs typeface="Arial"/>
                        </a:rPr>
                        <a:t>Slower</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8775965"/>
                  </a:ext>
                </a:extLst>
              </a:tr>
              <a:tr h="108304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(optimal)</a:t>
                      </a:r>
                      <a:r>
                        <a:rPr lang="en-GB" sz="1000" b="0" i="0" u="none" strike="noStrike" noProof="0">
                          <a:solidFill>
                            <a:schemeClr val="tx1"/>
                          </a:solidFill>
                          <a:latin typeface="Arial"/>
                          <a:cs typeface="Arial"/>
                        </a:rPr>
                        <a:t>*</a:t>
                      </a:r>
                      <a:endParaRPr lang="en-GB" sz="1000">
                        <a:solidFill>
                          <a:schemeClr val="tx1"/>
                        </a:solidFill>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48</a:t>
                      </a:r>
                    </a:p>
                    <a:p>
                      <a:pPr algn="ctr"/>
                      <a:r>
                        <a:rPr lang="en-GB" sz="1000" b="1" i="0" u="none" strike="noStrike" noProof="0">
                          <a:solidFill>
                            <a:schemeClr val="tx1"/>
                          </a:solidFill>
                          <a:latin typeface="Arial"/>
                          <a:cs typeface="Arial"/>
                        </a:rPr>
                        <a:t>calendar days</a:t>
                      </a:r>
                      <a:endParaRPr lang="en-GB" sz="1000" b="1">
                        <a:solidFill>
                          <a:schemeClr val="tx1"/>
                        </a:solidFill>
                        <a:latin typeface="Arial"/>
                        <a:ea typeface="Inter"/>
                        <a:cs typeface="Arial"/>
                      </a:endParaRPr>
                    </a:p>
                    <a:p>
                      <a:pPr algn="ctr"/>
                      <a:r>
                        <a:rPr lang="en-GB" sz="1000" b="1">
                          <a:solidFill>
                            <a:schemeClr val="tx1"/>
                          </a:solidFill>
                          <a:latin typeface="Arial"/>
                          <a:ea typeface="Inter"/>
                          <a:cs typeface="Arial"/>
                        </a:rPr>
                        <a:t>(N=11)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1000" b="1" i="0" u="none" strike="noStrike" kern="1200" cap="none" spc="0" normalizeH="0" baseline="0" noProof="0">
                          <a:ln>
                            <a:noFill/>
                          </a:ln>
                          <a:solidFill>
                            <a:srgbClr val="000000"/>
                          </a:solidFill>
                          <a:effectLst/>
                          <a:uLnTx/>
                          <a:uFillTx/>
                          <a:latin typeface="Arial"/>
                          <a:ea typeface="Inter"/>
                          <a:cs typeface="Arial"/>
                        </a:rPr>
                        <a:t>90</a:t>
                      </a:r>
                    </a:p>
                    <a:p>
                      <a:pPr marL="0" marR="0" lvl="0" indent="0" algn="ctr" rtl="0" eaLnBrk="1" fontAlgn="auto" latinLnBrk="0" hangingPunct="1">
                        <a:lnSpc>
                          <a:spcPct val="100000"/>
                        </a:lnSpc>
                        <a:spcBef>
                          <a:spcPts val="0"/>
                        </a:spcBef>
                        <a:spcAft>
                          <a:spcPts val="0"/>
                        </a:spcAft>
                        <a:buClrTx/>
                        <a:buSzTx/>
                        <a:buFontTx/>
                        <a:buNone/>
                      </a:pPr>
                      <a:r>
                        <a:rPr lang="en-GB" sz="1000" b="1" i="0" u="none" strike="noStrike" noProof="0">
                          <a:solidFill>
                            <a:schemeClr val="tx1"/>
                          </a:solidFill>
                          <a:latin typeface="Arial"/>
                          <a:cs typeface="Arial"/>
                        </a:rPr>
                        <a:t>calendar days</a:t>
                      </a:r>
                      <a:r>
                        <a:rPr lang="en-GB" sz="1000" b="1" i="0" u="none" strike="noStrike" kern="1200" cap="none" spc="0" normalizeH="0" baseline="0" noProof="0">
                          <a:ln>
                            <a:noFill/>
                          </a:ln>
                          <a:solidFill>
                            <a:srgbClr val="000000"/>
                          </a:solidFill>
                          <a:effectLst/>
                          <a:uLnTx/>
                          <a:uFillTx/>
                          <a:latin typeface="Arial"/>
                          <a:ea typeface="Inter"/>
                          <a:cs typeface="Arial"/>
                        </a:rPr>
                        <a:t> </a:t>
                      </a:r>
                      <a:endParaRPr kumimoji="0" lang="en-GB" sz="1000" b="1" i="0" u="none" strike="noStrike" kern="1200" cap="none" spc="0" normalizeH="0" baseline="0" noProof="0">
                        <a:ln>
                          <a:noFill/>
                        </a:ln>
                        <a:solidFill>
                          <a:srgbClr val="000000"/>
                        </a:solidFill>
                        <a:effectLst/>
                        <a:uLnTx/>
                        <a:uFillTx/>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36</a:t>
                      </a:r>
                    </a:p>
                    <a:p>
                      <a:pPr algn="ctr"/>
                      <a:r>
                        <a:rPr lang="en-GB" sz="1000" b="1" i="0" u="none" strike="noStrike" noProof="0">
                          <a:solidFill>
                            <a:schemeClr val="tx1"/>
                          </a:solidFill>
                          <a:latin typeface="Arial"/>
                          <a:cs typeface="Arial"/>
                        </a:rPr>
                        <a:t>calendar days</a:t>
                      </a:r>
                      <a:endParaRPr lang="en-GB" sz="1000" b="1">
                        <a:latin typeface="Arial" panose="020B0604020202020204" pitchFamily="34" charset="0"/>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Within target, but 33% above 23/24 mean</a:t>
                      </a:r>
                      <a:endParaRPr lang="en-GB" sz="1000" b="1" i="1" u="none" strike="noStrike" noProof="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123710"/>
                  </a:ext>
                </a:extLst>
              </a:tr>
              <a:tr h="1308113">
                <a:tc>
                  <a:txBody>
                    <a:bodyPr/>
                    <a:lstStyle/>
                    <a:p>
                      <a:pPr marL="0" lvl="0" indent="0" algn="l">
                        <a:lnSpc>
                          <a:spcPct val="100000"/>
                        </a:lnSpc>
                        <a:spcBef>
                          <a:spcPts val="0"/>
                        </a:spcBef>
                        <a:spcAft>
                          <a:spcPts val="0"/>
                        </a:spcAft>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a:t>
                      </a:r>
                      <a:r>
                        <a:rPr lang="en-GB" sz="1000" b="0" i="0" u="none" strike="noStrike" kern="1200" noProof="0">
                          <a:solidFill>
                            <a:schemeClr val="tx1"/>
                          </a:solidFill>
                          <a:latin typeface="Arial"/>
                          <a:ea typeface="+mn-ea"/>
                          <a:cs typeface="Arial"/>
                        </a:rPr>
                        <a:t>optimal)*</a:t>
                      </a:r>
                      <a:endParaRPr lang="en-US" sz="1000" b="0" i="0" u="none" strike="noStrike" kern="1200">
                        <a:solidFill>
                          <a:schemeClr val="tx1"/>
                        </a:solidFill>
                        <a:latin typeface="Arial"/>
                        <a:ea typeface="+mn-ea"/>
                        <a:cs typeface="Arial"/>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lnSpc>
                          <a:spcPct val="100000"/>
                        </a:lnSpc>
                        <a:spcBef>
                          <a:spcPts val="0"/>
                        </a:spcBef>
                        <a:spcAft>
                          <a:spcPts val="0"/>
                        </a:spcAft>
                        <a:buNone/>
                      </a:pPr>
                      <a:r>
                        <a:rPr lang="en-GB" sz="1000" b="1" i="0" u="none" strike="noStrike" noProof="0">
                          <a:solidFill>
                            <a:schemeClr val="tx1"/>
                          </a:solidFill>
                          <a:latin typeface="Arial"/>
                          <a:cs typeface="Arial"/>
                        </a:rPr>
                        <a:t>44</a:t>
                      </a:r>
                    </a:p>
                    <a:p>
                      <a:pPr lvl="0" algn="ctr">
                        <a:lnSpc>
                          <a:spcPct val="100000"/>
                        </a:lnSpc>
                        <a:spcBef>
                          <a:spcPts val="0"/>
                        </a:spcBef>
                        <a:spcAft>
                          <a:spcPts val="0"/>
                        </a:spcAft>
                        <a:buNone/>
                      </a:pPr>
                      <a:r>
                        <a:rPr lang="en-GB" sz="1000" b="1" i="0" u="none" strike="noStrike" noProof="0">
                          <a:solidFill>
                            <a:schemeClr val="tx1"/>
                          </a:solidFill>
                          <a:latin typeface="Arial"/>
                          <a:cs typeface="Arial"/>
                        </a:rPr>
                        <a:t>calendar days </a:t>
                      </a:r>
                      <a:r>
                        <a:rPr lang="en-GB" sz="1000" b="1">
                          <a:solidFill>
                            <a:schemeClr val="tx1"/>
                          </a:solidFill>
                          <a:latin typeface="Arial"/>
                          <a:ea typeface="Inter"/>
                          <a:cs typeface="Arial"/>
                        </a:rPr>
                        <a:t>(N=11)</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B050"/>
                    </a:solidFill>
                  </a:tcPr>
                </a:tc>
                <a:tc>
                  <a:txBody>
                    <a:bodyPr/>
                    <a:lstStyle/>
                    <a:p>
                      <a:pPr lvl="0" algn="ctr">
                        <a:buNone/>
                      </a:pPr>
                      <a:r>
                        <a:rPr lang="en-GB" sz="1000" b="1" i="0" u="none" strike="noStrike" noProof="0">
                          <a:solidFill>
                            <a:srgbClr val="000000"/>
                          </a:solidFill>
                          <a:latin typeface="Arial"/>
                          <a:cs typeface="Arial"/>
                        </a:rPr>
                        <a:t>90</a:t>
                      </a:r>
                    </a:p>
                    <a:p>
                      <a:pPr lvl="0" algn="ctr">
                        <a:buNone/>
                      </a:pPr>
                      <a:r>
                        <a:rPr lang="en-GB" sz="1000" b="1" i="0" u="none" strike="noStrike" noProof="0">
                          <a:solidFill>
                            <a:schemeClr val="tx1"/>
                          </a:solidFill>
                          <a:latin typeface="Arial"/>
                          <a:cs typeface="Arial"/>
                        </a:rPr>
                        <a:t>calendar days</a:t>
                      </a:r>
                      <a:endParaRPr lang="en-GB" sz="1000" b="1" i="0" u="none" strike="noStrike" noProof="0">
                        <a:solidFill>
                          <a:srgbClr val="000000"/>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DED5CA"/>
                    </a:solidFill>
                  </a:tcPr>
                </a:tc>
                <a:tc>
                  <a:txBody>
                    <a:bodyPr/>
                    <a:lstStyle/>
                    <a:p>
                      <a:pPr lvl="0" algn="ctr">
                        <a:buNone/>
                      </a:pPr>
                      <a:r>
                        <a:rPr lang="en-GB" sz="1000" b="1" i="0" u="none" strike="noStrike" noProof="0">
                          <a:solidFill>
                            <a:srgbClr val="000000"/>
                          </a:solidFill>
                          <a:latin typeface="Arial"/>
                          <a:cs typeface="Arial"/>
                        </a:rPr>
                        <a:t>43</a:t>
                      </a:r>
                    </a:p>
                    <a:p>
                      <a:pPr lvl="0" algn="ctr">
                        <a:buNone/>
                      </a:pPr>
                      <a:r>
                        <a:rPr lang="en-GB" sz="1000" b="1" i="0" u="none" strike="noStrike" noProof="0">
                          <a:solidFill>
                            <a:schemeClr val="tx1"/>
                          </a:solidFill>
                          <a:latin typeface="Arial"/>
                          <a:cs typeface="Arial"/>
                        </a:rPr>
                        <a:t>calendar days</a:t>
                      </a:r>
                      <a:endParaRPr lang="en-GB" sz="1000" b="1" i="0" u="none" strike="noStrike" noProof="0">
                        <a:solidFill>
                          <a:srgbClr val="000000"/>
                        </a:solidFill>
                        <a:latin typeface="Arial"/>
                        <a:cs typeface="Arial"/>
                      </a:endParaRP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Arial"/>
                          <a:ea typeface="Inter"/>
                          <a:cs typeface="Arial"/>
                        </a:rPr>
                        <a:t>Within target, but 2% above 23/24 mean</a:t>
                      </a:r>
                      <a:endParaRPr kumimoji="0" lang="en-GB" sz="1000" b="1" i="0" u="none" strike="noStrike" kern="1200" cap="none" spc="0" normalizeH="0" baseline="0" noProof="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620371564"/>
                  </a:ext>
                </a:extLst>
              </a:tr>
            </a:tbl>
          </a:graphicData>
        </a:graphic>
      </p:graphicFrame>
      <p:graphicFrame>
        <p:nvGraphicFramePr>
          <p:cNvPr id="5" name="Content Placeholder 4">
            <a:extLst>
              <a:ext uri="{FF2B5EF4-FFF2-40B4-BE49-F238E27FC236}">
                <a16:creationId xmlns:a16="http://schemas.microsoft.com/office/drawing/2014/main" id="{30916E19-851E-0495-00E6-B92ED0DD6FD0}"/>
              </a:ext>
            </a:extLst>
          </p:cNvPr>
          <p:cNvGraphicFramePr>
            <a:graphicFrameLocks noGrp="1"/>
          </p:cNvGraphicFramePr>
          <p:nvPr>
            <p:ph idx="4294967295"/>
            <p:extLst>
              <p:ext uri="{D42A27DB-BD31-4B8C-83A1-F6EECF244321}">
                <p14:modId xmlns:p14="http://schemas.microsoft.com/office/powerpoint/2010/main" val="1289018249"/>
              </p:ext>
            </p:extLst>
          </p:nvPr>
        </p:nvGraphicFramePr>
        <p:xfrm>
          <a:off x="7454981" y="655622"/>
          <a:ext cx="4471469" cy="5233896"/>
        </p:xfrm>
        <a:graphic>
          <a:graphicData uri="http://schemas.openxmlformats.org/drawingml/2006/table">
            <a:tbl>
              <a:tblPr firstRow="1" bandRow="1">
                <a:tableStyleId>{5C22544A-7EE6-4342-B048-85BDC9FD1C3A}</a:tableStyleId>
              </a:tblPr>
              <a:tblGrid>
                <a:gridCol w="3349871">
                  <a:extLst>
                    <a:ext uri="{9D8B030D-6E8A-4147-A177-3AD203B41FA5}">
                      <a16:colId xmlns:a16="http://schemas.microsoft.com/office/drawing/2014/main" val="2727980484"/>
                    </a:ext>
                  </a:extLst>
                </a:gridCol>
                <a:gridCol w="521909">
                  <a:extLst>
                    <a:ext uri="{9D8B030D-6E8A-4147-A177-3AD203B41FA5}">
                      <a16:colId xmlns:a16="http://schemas.microsoft.com/office/drawing/2014/main" val="1637958658"/>
                    </a:ext>
                  </a:extLst>
                </a:gridCol>
                <a:gridCol w="599689">
                  <a:extLst>
                    <a:ext uri="{9D8B030D-6E8A-4147-A177-3AD203B41FA5}">
                      <a16:colId xmlns:a16="http://schemas.microsoft.com/office/drawing/2014/main" val="159653918"/>
                    </a:ext>
                  </a:extLst>
                </a:gridCol>
              </a:tblGrid>
              <a:tr h="321902">
                <a:tc>
                  <a:txBody>
                    <a:bodyPr/>
                    <a:lstStyle/>
                    <a:p>
                      <a:pPr algn="ctr"/>
                      <a:r>
                        <a:rPr lang="en-GB" sz="1000">
                          <a:solidFill>
                            <a:schemeClr val="tx1"/>
                          </a:solidFill>
                          <a:latin typeface="Arial" panose="020B0604020202020204" pitchFamily="34" charset="0"/>
                          <a:ea typeface="Inter"/>
                          <a:cs typeface="Arial" panose="020B0604020202020204" pitchFamily="34" charset="0"/>
                        </a:rPr>
                        <a:t>Business Plan Milestones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Date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a:solidFill>
                            <a:schemeClr val="tx1"/>
                          </a:solidFill>
                          <a:latin typeface="Arial" panose="020B0604020202020204" pitchFamily="34" charset="0"/>
                          <a:ea typeface="Inter"/>
                          <a:cs typeface="Arial" panose="020B0604020202020204" pitchFamily="34" charset="0"/>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extLst>
                  <a:ext uri="{0D108BD9-81ED-4DB2-BD59-A6C34878D82A}">
                    <a16:rowId xmlns:a16="http://schemas.microsoft.com/office/drawing/2014/main" val="3914420518"/>
                  </a:ext>
                </a:extLst>
              </a:tr>
              <a:tr h="524582">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kern="1200" cap="none" spc="0" normalizeH="0" baseline="0" noProof="0">
                          <a:ln>
                            <a:noFill/>
                          </a:ln>
                          <a:effectLst/>
                          <a:uLnTx/>
                          <a:uFillTx/>
                          <a:latin typeface="Arial" panose="020B0604020202020204" pitchFamily="34" charset="0"/>
                          <a:ea typeface="Lato"/>
                          <a:cs typeface="Arial" panose="020B0604020202020204" pitchFamily="34" charset="0"/>
                        </a:rPr>
                        <a:t>Start routinely incorporating relevant medicine technology appraisals in guidelines</a:t>
                      </a:r>
                      <a:endParaRPr kumimoji="0" lang="en-GB" sz="1000" b="0" i="0" u="none" strike="noStrike" kern="1200" cap="none" spc="0" normalizeH="0" baseline="0" noProof="0">
                        <a:ln>
                          <a:noFill/>
                        </a:ln>
                        <a:effectLst/>
                        <a:uLnTx/>
                        <a:uFillTx/>
                        <a:latin typeface="Arial" panose="020B0604020202020204" pitchFamily="34" charset="0"/>
                        <a:ea typeface="Lato" panose="020F0502020204030203"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solidFill>
                            <a:schemeClr val="tx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409037"/>
                  </a:ext>
                </a:extLst>
              </a:tr>
              <a:tr h="524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Understood baseline and opportunities for improvement</a:t>
                      </a: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rPr>
                        <a:t> in guidance producing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lvl="0" algn="ctr">
                        <a:buNone/>
                      </a:pPr>
                      <a:r>
                        <a:rPr lang="en-GB" sz="1000" b="1">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71230206"/>
                  </a:ext>
                </a:extLst>
              </a:tr>
              <a:tr h="536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Rolled out digital tools that support planning and identified future planning/scheduling needs</a:t>
                      </a:r>
                      <a:endParaRPr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43138784"/>
                  </a:ext>
                </a:extLst>
              </a:tr>
              <a:tr h="488814">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rPr>
                        <a:t>Aligned and digitised some key steps in guidance producing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70541423"/>
                  </a:ext>
                </a:extLst>
              </a:tr>
              <a:tr h="679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Reviewed the use of the severity modifier in medicines evaluation and identified remedial actions if needed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C</a:t>
                      </a:r>
                      <a:endParaRPr lang="en-GB" sz="1000">
                        <a:latin typeface="Arial" panose="020B0604020202020204" pitchFamily="34" charset="0"/>
                        <a:ea typeface="Inter" panose="02000503000000020004" pitchFamily="2"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516768234"/>
                  </a:ext>
                </a:extLst>
              </a:tr>
              <a:tr h="488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Updated methods for assessing health inequalities in guidance production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algn="ctr"/>
                      <a:r>
                        <a:rPr lang="en-GB" sz="1000" b="1">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04713143"/>
                  </a:ext>
                </a:extLst>
              </a:tr>
              <a:tr h="763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Arial" panose="020B0604020202020204" pitchFamily="34" charset="0"/>
                          <a:ea typeface="Inter"/>
                          <a:cs typeface="Arial" panose="020B0604020202020204" pitchFamily="34" charset="0"/>
                        </a:rPr>
                        <a:t>Expanded HTA Lab capacity in line with new VPAG funding and delivered insightful outputs supporting high quality guidance</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18367413"/>
                  </a:ext>
                </a:extLst>
              </a:tr>
              <a:tr h="381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Inter"/>
                          <a:cs typeface="Arial" panose="020B0604020202020204" pitchFamily="34" charset="0"/>
                        </a:rPr>
                        <a:t>Launched 8 Late-Stage Assessment topics</a:t>
                      </a:r>
                      <a:endParaRPr kumimoji="0" lang="en-GB" sz="1000" b="0" i="0" u="none" strike="noStrike" kern="1200" cap="none" spc="0" normalizeH="0" baseline="0" noProof="0">
                        <a:ln>
                          <a:noFill/>
                        </a:ln>
                        <a:effectLst/>
                        <a:uLnTx/>
                        <a:uFillTx/>
                        <a:latin typeface="Arial" panose="020B0604020202020204" pitchFamily="34" charset="0"/>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00">
                          <a:latin typeface="Arial" panose="020B0604020202020204" pitchFamily="34" charset="0"/>
                          <a:ea typeface="Inter"/>
                          <a:cs typeface="Arial" panose="020B0604020202020204" pitchFamily="34" charset="0"/>
                        </a:rPr>
                        <a:t>Q4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a:solidFill>
                            <a:schemeClr val="dk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857675873"/>
                  </a:ext>
                </a:extLst>
              </a:tr>
              <a:tr h="524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ea typeface="Lato"/>
                          <a:cs typeface="Arial" panose="020B0604020202020204" pitchFamily="34" charset="0"/>
                        </a:rPr>
                        <a:t>Consulted (with NHS England) on a </a:t>
                      </a:r>
                      <a:r>
                        <a:rPr lang="en-GB" sz="1000" err="1">
                          <a:latin typeface="Arial" panose="020B0604020202020204" pitchFamily="34" charset="0"/>
                          <a:ea typeface="Lato"/>
                          <a:cs typeface="Arial" panose="020B0604020202020204" pitchFamily="34" charset="0"/>
                        </a:rPr>
                        <a:t>medtech</a:t>
                      </a:r>
                      <a:r>
                        <a:rPr lang="en-GB" sz="1000">
                          <a:latin typeface="Arial" panose="020B0604020202020204" pitchFamily="34" charset="0"/>
                          <a:ea typeface="Lato"/>
                          <a:cs typeface="Arial" panose="020B0604020202020204" pitchFamily="34" charset="0"/>
                        </a:rPr>
                        <a:t> rules-based pathway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r>
                        <a:rPr lang="en-GB" sz="1050">
                          <a:latin typeface="Arial" panose="020B0604020202020204" pitchFamily="34" charset="0"/>
                          <a:ea typeface="Inter"/>
                          <a:cs typeface="Arial" panose="020B0604020202020204" pitchFamily="34" charset="0"/>
                        </a:rPr>
                        <a:t>Q1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4F1"/>
                    </a:solidFill>
                  </a:tcPr>
                </a:tc>
                <a:tc>
                  <a:txBody>
                    <a:bodyPr/>
                    <a:lstStyle/>
                    <a:p>
                      <a:pPr marL="0" marR="0" lvl="0" indent="0" algn="ctr" defTabSz="914400" rtl="0">
                        <a:lnSpc>
                          <a:spcPct val="100000"/>
                        </a:lnSpc>
                        <a:spcBef>
                          <a:spcPts val="0"/>
                        </a:spcBef>
                        <a:spcAft>
                          <a:spcPts val="0"/>
                        </a:spcAft>
                        <a:buClrTx/>
                        <a:buSzTx/>
                        <a:buFontTx/>
                        <a:buNone/>
                        <a:tabLst/>
                        <a:defRPr/>
                      </a:pPr>
                      <a:r>
                        <a:rPr lang="en-GB" sz="1000" b="1" kern="1200">
                          <a:solidFill>
                            <a:schemeClr val="dk1"/>
                          </a:solidFill>
                          <a:latin typeface="Arial" panose="020B0604020202020204" pitchFamily="34" charset="0"/>
                          <a:ea typeface="Inter"/>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19839227"/>
                  </a:ext>
                </a:extLst>
              </a:tr>
            </a:tbl>
          </a:graphicData>
        </a:graphic>
      </p:graphicFrame>
      <p:sp>
        <p:nvSpPr>
          <p:cNvPr id="4" name="TextBox 3">
            <a:extLst>
              <a:ext uri="{FF2B5EF4-FFF2-40B4-BE49-F238E27FC236}">
                <a16:creationId xmlns:a16="http://schemas.microsoft.com/office/drawing/2014/main" id="{4095BD0A-A83B-8F3D-683E-DCBA42086378}"/>
              </a:ext>
            </a:extLst>
          </p:cNvPr>
          <p:cNvSpPr txBox="1"/>
          <p:nvPr/>
        </p:nvSpPr>
        <p:spPr>
          <a:xfrm>
            <a:off x="7454981" y="6017224"/>
            <a:ext cx="4091008" cy="230832"/>
          </a:xfrm>
          <a:prstGeom prst="rect">
            <a:avLst/>
          </a:prstGeom>
          <a:noFill/>
        </p:spPr>
        <p:txBody>
          <a:bodyPr wrap="square">
            <a:spAutoFit/>
          </a:bodyPr>
          <a:lstStyle/>
          <a:p>
            <a:r>
              <a:rPr lang="en-GB" sz="900" b="1">
                <a:latin typeface="Arial" panose="020B0604020202020204" pitchFamily="34" charset="0"/>
                <a:cs typeface="Arial" panose="020B0604020202020204" pitchFamily="34" charset="0"/>
              </a:rPr>
              <a:t>RAG rating key: C= complete; G= green; A= amber; R= red</a:t>
            </a:r>
          </a:p>
        </p:txBody>
      </p:sp>
      <p:sp>
        <p:nvSpPr>
          <p:cNvPr id="3" name="TextBox 2">
            <a:extLst>
              <a:ext uri="{FF2B5EF4-FFF2-40B4-BE49-F238E27FC236}">
                <a16:creationId xmlns:a16="http://schemas.microsoft.com/office/drawing/2014/main" id="{2F7A0BB3-0F57-A874-0BC7-CE085ED6B59C}"/>
              </a:ext>
            </a:extLst>
          </p:cNvPr>
          <p:cNvSpPr txBox="1"/>
          <p:nvPr/>
        </p:nvSpPr>
        <p:spPr>
          <a:xfrm>
            <a:off x="8686800" y="6387934"/>
            <a:ext cx="3380177" cy="338554"/>
          </a:xfrm>
          <a:prstGeom prst="rect">
            <a:avLst/>
          </a:prstGeom>
          <a:noFill/>
        </p:spPr>
        <p:txBody>
          <a:bodyPr wrap="square" lIns="91440" tIns="45720" rIns="91440" bIns="45720" rtlCol="0" anchor="t">
            <a:spAutoFit/>
          </a:bodyPr>
          <a:lstStyle/>
          <a:p>
            <a:r>
              <a:rPr lang="en-GB" sz="800"/>
              <a:t>All figures as of 31 March 2025 unless otherwise stated</a:t>
            </a:r>
          </a:p>
          <a:p>
            <a:r>
              <a:rPr lang="en-GB" sz="800" b="0" i="0" u="none" strike="noStrike" noProof="0">
                <a:solidFill>
                  <a:schemeClr val="tx1"/>
                </a:solidFill>
                <a:latin typeface="Arial"/>
                <a:cs typeface="Arial"/>
              </a:rPr>
              <a:t>*</a:t>
            </a:r>
            <a:r>
              <a:rPr lang="en-GB" sz="800"/>
              <a:t>Definition of optimal and divergent topics included on slide 21</a:t>
            </a:r>
          </a:p>
        </p:txBody>
      </p:sp>
    </p:spTree>
    <p:extLst>
      <p:ext uri="{BB962C8B-B14F-4D97-AF65-F5344CB8AC3E}">
        <p14:creationId xmlns:p14="http://schemas.microsoft.com/office/powerpoint/2010/main" val="223622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5769-D3E4-001D-A197-2AAD0FD38595}"/>
              </a:ext>
            </a:extLst>
          </p:cNvPr>
          <p:cNvSpPr>
            <a:spLocks noGrp="1"/>
          </p:cNvSpPr>
          <p:nvPr>
            <p:ph type="ctrTitle"/>
          </p:nvPr>
        </p:nvSpPr>
        <p:spPr>
          <a:xfrm>
            <a:off x="333375" y="150493"/>
            <a:ext cx="11858625" cy="754053"/>
          </a:xfrm>
        </p:spPr>
        <p:txBody>
          <a:bodyPr>
            <a:normAutofit fontScale="90000"/>
          </a:bodyPr>
          <a:lstStyle/>
          <a:p>
            <a:r>
              <a:rPr lang="en-US" sz="2500">
                <a:latin typeface="Arial" panose="020B0604020202020204" pitchFamily="34" charset="0"/>
                <a:cs typeface="Arial" panose="020B0604020202020204" pitchFamily="34" charset="0"/>
              </a:rPr>
              <a:t>Timely &amp; High-Quality: High-level summary of performance (2 of 3) </a:t>
            </a:r>
            <a:r>
              <a:rPr lang="en-GB" sz="2500">
                <a:latin typeface="Arial" panose="020B0604020202020204" pitchFamily="34" charset="0"/>
                <a:cs typeface="Arial" panose="020B0604020202020204" pitchFamily="34" charset="0"/>
              </a:rPr>
              <a:t>(March 2025)</a:t>
            </a:r>
            <a:endParaRPr lang="en-US" sz="250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7A9D3AE2-79C3-EDDA-9E97-F4608FCCFA49}"/>
              </a:ext>
            </a:extLst>
          </p:cNvPr>
          <p:cNvGraphicFramePr>
            <a:graphicFrameLocks noGrp="1"/>
          </p:cNvGraphicFramePr>
          <p:nvPr>
            <p:extLst>
              <p:ext uri="{D42A27DB-BD31-4B8C-83A1-F6EECF244321}">
                <p14:modId xmlns:p14="http://schemas.microsoft.com/office/powerpoint/2010/main" val="1094756029"/>
              </p:ext>
            </p:extLst>
          </p:nvPr>
        </p:nvGraphicFramePr>
        <p:xfrm>
          <a:off x="314631" y="845399"/>
          <a:ext cx="11421843" cy="4773172"/>
        </p:xfrm>
        <a:graphic>
          <a:graphicData uri="http://schemas.openxmlformats.org/drawingml/2006/table">
            <a:tbl>
              <a:tblPr firstRow="1" bandRow="1">
                <a:tableStyleId>{5C22544A-7EE6-4342-B048-85BDC9FD1C3A}</a:tableStyleId>
              </a:tblPr>
              <a:tblGrid>
                <a:gridCol w="3795145">
                  <a:extLst>
                    <a:ext uri="{9D8B030D-6E8A-4147-A177-3AD203B41FA5}">
                      <a16:colId xmlns:a16="http://schemas.microsoft.com/office/drawing/2014/main" val="2304097070"/>
                    </a:ext>
                  </a:extLst>
                </a:gridCol>
                <a:gridCol w="2089292">
                  <a:extLst>
                    <a:ext uri="{9D8B030D-6E8A-4147-A177-3AD203B41FA5}">
                      <a16:colId xmlns:a16="http://schemas.microsoft.com/office/drawing/2014/main" val="3216036580"/>
                    </a:ext>
                  </a:extLst>
                </a:gridCol>
                <a:gridCol w="1931302">
                  <a:extLst>
                    <a:ext uri="{9D8B030D-6E8A-4147-A177-3AD203B41FA5}">
                      <a16:colId xmlns:a16="http://schemas.microsoft.com/office/drawing/2014/main" val="2313668231"/>
                    </a:ext>
                  </a:extLst>
                </a:gridCol>
                <a:gridCol w="1780419">
                  <a:extLst>
                    <a:ext uri="{9D8B030D-6E8A-4147-A177-3AD203B41FA5}">
                      <a16:colId xmlns:a16="http://schemas.microsoft.com/office/drawing/2014/main" val="3423311158"/>
                    </a:ext>
                  </a:extLst>
                </a:gridCol>
                <a:gridCol w="1825685">
                  <a:extLst>
                    <a:ext uri="{9D8B030D-6E8A-4147-A177-3AD203B41FA5}">
                      <a16:colId xmlns:a16="http://schemas.microsoft.com/office/drawing/2014/main" val="1255037757"/>
                    </a:ext>
                  </a:extLst>
                </a:gridCol>
              </a:tblGrid>
              <a:tr h="632347">
                <a:tc>
                  <a:txBody>
                    <a:bodyPr/>
                    <a:lstStyle/>
                    <a:p>
                      <a:pPr algn="l"/>
                      <a:r>
                        <a:rPr lang="en-GB" sz="1100">
                          <a:solidFill>
                            <a:schemeClr val="tx1"/>
                          </a:solidFill>
                          <a:latin typeface="Arial"/>
                          <a:ea typeface="Inter"/>
                          <a:cs typeface="Aria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solidFill>
                            <a:schemeClr val="tx1"/>
                          </a:solidFill>
                          <a:latin typeface="Arial"/>
                          <a:ea typeface="Inter"/>
                          <a:cs typeface="Arial"/>
                        </a:rPr>
                        <a:t>24-25 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Arial"/>
                          <a:ea typeface="Inter"/>
                          <a:cs typeface="Arial"/>
                        </a:rPr>
                        <a:t>24-25 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100">
                          <a:solidFill>
                            <a:schemeClr val="tx1"/>
                          </a:solidFill>
                          <a:latin typeface="Arial"/>
                          <a:ea typeface="Inter"/>
                          <a:cs typeface="Arial"/>
                        </a:rPr>
                        <a:t>23-24 starting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solidFill>
                            <a:schemeClr val="tx1"/>
                          </a:solidFill>
                          <a:latin typeface="Arial"/>
                          <a:ea typeface="Inter"/>
                          <a:cs typeface="Arial"/>
                        </a:rPr>
                        <a:t>Change since 23-24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17221365"/>
                  </a:ext>
                </a:extLst>
              </a:tr>
              <a:tr h="646552">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b="1">
                          <a:solidFill>
                            <a:schemeClr val="tx1"/>
                          </a:solidFill>
                          <a:latin typeface="Arial"/>
                          <a:ea typeface="Inter"/>
                          <a:cs typeface="Arial"/>
                        </a:rPr>
                        <a:t>Medicines</a:t>
                      </a:r>
                      <a:r>
                        <a:rPr lang="en-GB" sz="1000">
                          <a:solidFill>
                            <a:schemeClr val="tx1"/>
                          </a:solidFill>
                          <a:latin typeface="Arial"/>
                          <a:ea typeface="Inter"/>
                          <a:cs typeface="Arial"/>
                        </a:rPr>
                        <a:t> - Mean time between marketing authorisation and NICE recommendation (divergent)</a:t>
                      </a:r>
                      <a:r>
                        <a:rPr lang="en-GB" sz="1000" b="0" i="0" u="none" strike="noStrike" kern="1200" noProof="0">
                          <a:solidFill>
                            <a:schemeClr val="tx1"/>
                          </a:solidFill>
                          <a:latin typeface="Arial"/>
                          <a:ea typeface="+mn-ea"/>
                          <a:cs typeface="Arial"/>
                        </a:rPr>
                        <a:t>*</a:t>
                      </a:r>
                      <a:endParaRPr lang="en-GB" sz="1000">
                        <a:solidFill>
                          <a:schemeClr val="tx1"/>
                        </a:solidFill>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ea typeface="Inter"/>
                          <a:cs typeface="Arial"/>
                        </a:rPr>
                        <a:t>410 </a:t>
                      </a:r>
                    </a:p>
                    <a:p>
                      <a:pPr algn="ctr"/>
                      <a:r>
                        <a:rPr lang="en-GB" sz="1000" b="1" i="0" u="none" strike="noStrike" noProof="0">
                          <a:solidFill>
                            <a:schemeClr val="tx1"/>
                          </a:solidFill>
                          <a:latin typeface="Arial"/>
                          <a:cs typeface="Arial"/>
                        </a:rPr>
                        <a:t>calendar days</a:t>
                      </a:r>
                    </a:p>
                    <a:p>
                      <a:pPr algn="ctr"/>
                      <a:r>
                        <a:rPr lang="en-GB" sz="1000" b="1">
                          <a:solidFill>
                            <a:schemeClr val="tx1"/>
                          </a:solidFill>
                          <a:latin typeface="Arial"/>
                          <a:ea typeface="Inter"/>
                          <a:cs typeface="Arial"/>
                        </a:rPr>
                        <a:t>(N=42)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baseline 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540 days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24%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3662302"/>
                  </a:ext>
                </a:extLst>
              </a:tr>
              <a:tr h="646552">
                <a:tc>
                  <a:txBody>
                    <a:bodyPr/>
                    <a:lstStyle/>
                    <a:p>
                      <a:pPr marL="0" lvl="0" indent="0">
                        <a:buNone/>
                      </a:pPr>
                      <a:r>
                        <a:rPr lang="en-GB" sz="1000" b="1" i="0" u="none" strike="noStrike" noProof="0">
                          <a:solidFill>
                            <a:schemeClr val="tx1"/>
                          </a:solidFill>
                          <a:latin typeface="Arial"/>
                          <a:cs typeface="Arial"/>
                        </a:rPr>
                        <a:t>Medicines</a:t>
                      </a:r>
                      <a:r>
                        <a:rPr lang="en-GB" sz="1000" b="0" i="0" u="none" strike="noStrike" noProof="0">
                          <a:solidFill>
                            <a:schemeClr val="tx1"/>
                          </a:solidFill>
                          <a:latin typeface="Arial"/>
                          <a:cs typeface="Arial"/>
                        </a:rPr>
                        <a:t> - Median time between marketing authorisation and NICE recommendation (</a:t>
                      </a:r>
                      <a:r>
                        <a:rPr lang="en-GB" sz="1000" b="0" i="0" u="none" strike="noStrike" kern="1200" noProof="0">
                          <a:solidFill>
                            <a:schemeClr val="tx1"/>
                          </a:solidFill>
                          <a:latin typeface="Arial"/>
                          <a:ea typeface="+mn-ea"/>
                          <a:cs typeface="Arial"/>
                        </a:rPr>
                        <a:t>divergent)*</a:t>
                      </a:r>
                      <a:endParaRPr lang="en-US" sz="1000" b="0" i="0" u="none" strike="noStrike" kern="1200">
                        <a:solidFill>
                          <a:schemeClr val="tx1"/>
                        </a:solidFill>
                        <a:latin typeface="Arial"/>
                        <a:ea typeface="+mn-ea"/>
                        <a:cs typeface="Arial"/>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GB" sz="1000" b="1" i="0" u="none" strike="noStrike" noProof="0">
                          <a:solidFill>
                            <a:schemeClr val="tx1"/>
                          </a:solidFill>
                          <a:latin typeface="Arial"/>
                          <a:cs typeface="Arial"/>
                        </a:rPr>
                        <a:t>413</a:t>
                      </a:r>
                    </a:p>
                    <a:p>
                      <a:pPr lvl="0" algn="ctr">
                        <a:buNone/>
                      </a:pPr>
                      <a:r>
                        <a:rPr lang="en-GB" sz="1000" b="1" i="0" u="none" strike="noStrike" noProof="0">
                          <a:solidFill>
                            <a:schemeClr val="tx1"/>
                          </a:solidFill>
                          <a:latin typeface="Arial"/>
                          <a:cs typeface="Arial"/>
                        </a:rPr>
                        <a:t>calendar 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(N=42)</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GB" sz="1000" b="1" i="0" u="none" strike="noStrike" noProof="0">
                          <a:solidFill>
                            <a:schemeClr val="tx1"/>
                          </a:solidFill>
                          <a:latin typeface="Arial"/>
                          <a:cs typeface="Arial"/>
                        </a:rPr>
                        <a:t>Improvement on baseline 23-24</a:t>
                      </a:r>
                      <a:endParaRPr lang="en-US">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365 days </a:t>
                      </a:r>
                      <a:endParaRPr lang="en-US" sz="1000" b="0" i="0" u="none" strike="noStrike" noProof="0">
                        <a:solidFill>
                          <a:srgbClr val="000000"/>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000" b="1" i="0" u="none" strike="noStrike" noProof="0">
                          <a:solidFill>
                            <a:schemeClr val="tx1"/>
                          </a:solidFill>
                          <a:latin typeface="Arial"/>
                          <a:cs typeface="Arial"/>
                        </a:rPr>
                        <a:t>13% slower</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081417"/>
                  </a:ext>
                </a:extLst>
              </a:tr>
              <a:tr h="542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Medicines </a:t>
                      </a:r>
                      <a:r>
                        <a:rPr lang="en-GB" sz="1000">
                          <a:solidFill>
                            <a:schemeClr val="tx1"/>
                          </a:solidFill>
                          <a:latin typeface="Arial"/>
                          <a:ea typeface="Inter"/>
                          <a:cs typeface="Arial"/>
                        </a:rPr>
                        <a:t>- Percentage of optimal topics published in 2024/25 (year to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chemeClr val="tx1"/>
                          </a:solidFill>
                          <a:latin typeface="Arial"/>
                          <a:cs typeface="Arial"/>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(N=11)</a:t>
                      </a:r>
                      <a:endParaRPr lang="en-GB" sz="1000" b="1">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Improvement on 23-24 baseline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a:solidFill>
                            <a:schemeClr val="tx1"/>
                          </a:solidFill>
                          <a:latin typeface="Arial"/>
                          <a:cs typeface="Arial"/>
                        </a:rPr>
                        <a:t>+3.5 percentage</a:t>
                      </a:r>
                    </a:p>
                    <a:p>
                      <a:pPr lvl="0" algn="ctr">
                        <a:buNone/>
                      </a:pPr>
                      <a:r>
                        <a:rPr lang="en-GB" sz="1000" b="1">
                          <a:solidFill>
                            <a:schemeClr val="tx1"/>
                          </a:solidFill>
                          <a:latin typeface="Arial"/>
                          <a:cs typeface="Arial"/>
                        </a:rPr>
                        <a:t>point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9444244"/>
                  </a:ext>
                </a:extLst>
              </a:tr>
              <a:tr h="646552">
                <a:tc>
                  <a:txBody>
                    <a:bodyPr/>
                    <a:lstStyle/>
                    <a:p>
                      <a:pPr marL="0" indent="0">
                        <a:buFont typeface="Arial" panose="020B0604020202020204" pitchFamily="34" charset="0"/>
                        <a:buNone/>
                      </a:pPr>
                      <a:r>
                        <a:rPr lang="en-GB" sz="1000" b="1">
                          <a:solidFill>
                            <a:schemeClr val="tx1"/>
                          </a:solidFill>
                          <a:latin typeface="Arial"/>
                          <a:ea typeface="Inter"/>
                          <a:cs typeface="Arial"/>
                        </a:rPr>
                        <a:t>HealthTech </a:t>
                      </a:r>
                      <a:r>
                        <a:rPr lang="en-GB" sz="1000">
                          <a:solidFill>
                            <a:schemeClr val="tx1"/>
                          </a:solidFill>
                          <a:latin typeface="Arial"/>
                          <a:ea typeface="Inter"/>
                          <a:cs typeface="Arial"/>
                        </a:rPr>
                        <a:t>- Mean time to publish HealthTech guidance </a:t>
                      </a:r>
                      <a:endParaRPr lang="en-GB" sz="1000">
                        <a:solidFill>
                          <a:srgbClr val="FF0000"/>
                        </a:solidFill>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000" b="1">
                          <a:solidFill>
                            <a:srgbClr val="222222"/>
                          </a:solidFill>
                          <a:latin typeface="Arial"/>
                          <a:cs typeface="Arial"/>
                        </a:rPr>
                        <a:t> 437</a:t>
                      </a:r>
                    </a:p>
                    <a:p>
                      <a:pPr algn="ctr"/>
                      <a:r>
                        <a:rPr lang="en-GB" sz="1000" b="1" i="0" u="none" strike="noStrike" noProof="0">
                          <a:solidFill>
                            <a:schemeClr val="tx1"/>
                          </a:solidFill>
                          <a:latin typeface="Arial"/>
                          <a:cs typeface="Arial"/>
                        </a:rPr>
                        <a:t>calendar days</a:t>
                      </a:r>
                      <a:endParaRPr lang="en-GB" sz="1000" b="1">
                        <a:solidFill>
                          <a:srgbClr val="222222"/>
                        </a:solidFill>
                        <a:latin typeface="Arial"/>
                        <a:cs typeface="Arial"/>
                      </a:endParaRPr>
                    </a:p>
                    <a:p>
                      <a:pPr algn="ctr"/>
                      <a:r>
                        <a:rPr lang="en-GB" sz="1000" b="1">
                          <a:solidFill>
                            <a:srgbClr val="222222"/>
                          </a:solidFill>
                          <a:latin typeface="Arial"/>
                          <a:cs typeface="Arial"/>
                        </a:rPr>
                        <a:t>(N=28)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000" b="1">
                          <a:solidFill>
                            <a:schemeClr val="tx1"/>
                          </a:solidFill>
                          <a:latin typeface="Arial"/>
                          <a:ea typeface="Inter"/>
                          <a:cs typeface="Arial"/>
                        </a:rPr>
                        <a:t>Improvement on 23-24 baseline</a:t>
                      </a:r>
                      <a:endParaRPr lang="en-US">
                        <a:latin typeface="Arial"/>
                        <a:ea typeface="Inter"/>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latin typeface="Arial"/>
                          <a:ea typeface="Inter"/>
                          <a:cs typeface="Arial"/>
                        </a:rPr>
                        <a:t> 490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11% improvement</a:t>
                      </a:r>
                      <a:endParaRPr lang="en-GB" sz="1000" b="1">
                        <a:solidFill>
                          <a:schemeClr val="tx1"/>
                        </a:solidFill>
                        <a:latin typeface="Arial" panose="020B0604020202020204" pitchFamily="34" charset="0"/>
                        <a:ea typeface="Inter"/>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23477"/>
                  </a:ext>
                </a:extLst>
              </a:tr>
              <a:tr h="646552">
                <a:tc>
                  <a:txBody>
                    <a:bodyPr/>
                    <a:lstStyle/>
                    <a:p>
                      <a:pPr marL="0" lvl="0" indent="0">
                        <a:buNone/>
                      </a:pPr>
                      <a:r>
                        <a:rPr lang="en-GB" sz="1000" b="1" i="0" u="none" strike="noStrike" noProof="0">
                          <a:solidFill>
                            <a:schemeClr val="tx1"/>
                          </a:solidFill>
                          <a:latin typeface="Arial"/>
                          <a:cs typeface="Arial"/>
                        </a:rPr>
                        <a:t>HealthTech </a:t>
                      </a:r>
                      <a:r>
                        <a:rPr lang="en-GB" sz="1000" b="0" i="0" u="none" strike="noStrike" noProof="0">
                          <a:solidFill>
                            <a:schemeClr val="tx1"/>
                          </a:solidFill>
                          <a:latin typeface="Arial"/>
                          <a:cs typeface="Arial"/>
                        </a:rPr>
                        <a:t>- Median time to publish HealthTech guidance </a:t>
                      </a:r>
                      <a:endParaRPr lang="en-US">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noProof="0">
                          <a:solidFill>
                            <a:srgbClr val="222222"/>
                          </a:solidFill>
                          <a:latin typeface="Arial"/>
                          <a:cs typeface="Arial"/>
                        </a:rPr>
                        <a:t>  400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noProof="0">
                          <a:solidFill>
                            <a:schemeClr val="tx1"/>
                          </a:solidFill>
                          <a:latin typeface="Arial"/>
                          <a:cs typeface="Arial"/>
                        </a:rPr>
                        <a:t>calendar days</a:t>
                      </a:r>
                      <a:endParaRPr lang="en-GB" sz="1000" b="1" i="0" u="none" strike="noStrike" noProof="0">
                        <a:solidFill>
                          <a:srgbClr val="222222"/>
                        </a:solidFill>
                        <a:latin typeface="Arial"/>
                        <a:cs typeface="Arial"/>
                      </a:endParaRPr>
                    </a:p>
                    <a:p>
                      <a:pPr lvl="0" algn="ctr">
                        <a:buNone/>
                      </a:pPr>
                      <a:r>
                        <a:rPr lang="en-GB" sz="1000" b="1" i="0" u="none" strike="noStrike" noProof="0">
                          <a:solidFill>
                            <a:srgbClr val="222222"/>
                          </a:solidFill>
                          <a:latin typeface="Arial"/>
                          <a:cs typeface="Arial"/>
                        </a:rPr>
                        <a:t>(N=28)</a:t>
                      </a:r>
                      <a:endParaRPr lang="en-US">
                        <a:solidFill>
                          <a:srgbClr val="222222"/>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lvl="0" algn="ctr">
                        <a:buNone/>
                      </a:pPr>
                      <a:r>
                        <a:rPr lang="en-GB" sz="1000" b="1" i="0" u="none" strike="noStrike" noProof="0">
                          <a:solidFill>
                            <a:schemeClr val="tx1"/>
                          </a:solidFill>
                          <a:latin typeface="Arial"/>
                          <a:cs typeface="Arial"/>
                        </a:rPr>
                        <a:t>Improvement on 23-24 baseline</a:t>
                      </a:r>
                      <a:endParaRPr lang="en-US">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rgbClr val="000000"/>
                          </a:solidFill>
                          <a:latin typeface="Arial"/>
                          <a:cs typeface="Arial"/>
                        </a:rPr>
                        <a:t>402 Days</a:t>
                      </a:r>
                      <a:endParaRPr lang="en-US">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chemeClr val="tx1"/>
                          </a:solidFill>
                          <a:latin typeface="Arial"/>
                          <a:cs typeface="Arial"/>
                        </a:rPr>
                        <a:t>0.5% improvement</a:t>
                      </a:r>
                      <a:endParaRPr lang="en-GB" sz="1000" b="1" i="0" u="none" strike="noStrike"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678625"/>
                  </a:ext>
                </a:extLst>
              </a:tr>
              <a:tr h="505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cs typeface="Arial"/>
                        </a:rPr>
                        <a:t>Centre for Guidelines (</a:t>
                      </a:r>
                      <a:r>
                        <a:rPr lang="en-GB" sz="1000" b="1" err="1">
                          <a:solidFill>
                            <a:schemeClr val="tx1"/>
                          </a:solidFill>
                          <a:latin typeface="Arial"/>
                          <a:cs typeface="Arial"/>
                        </a:rPr>
                        <a:t>CfG</a:t>
                      </a:r>
                      <a:r>
                        <a:rPr lang="en-GB" sz="1000" b="1">
                          <a:solidFill>
                            <a:schemeClr val="tx1"/>
                          </a:solidFill>
                          <a:latin typeface="Arial"/>
                          <a:cs typeface="Arial"/>
                        </a:rPr>
                        <a:t>)</a:t>
                      </a:r>
                      <a:r>
                        <a:rPr lang="en-GB" sz="1000">
                          <a:solidFill>
                            <a:schemeClr val="tx1"/>
                          </a:solidFill>
                          <a:latin typeface="Arial"/>
                          <a:cs typeface="Arial"/>
                        </a:rPr>
                        <a:t> – % of quality standard updates published alongside guideline updates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latinLnBrk="0" hangingPunct="1">
                        <a:lnSpc>
                          <a:spcPct val="100000"/>
                        </a:lnSpc>
                        <a:spcBef>
                          <a:spcPts val="0"/>
                        </a:spcBef>
                        <a:spcAft>
                          <a:spcPts val="0"/>
                        </a:spcAft>
                        <a:buClrTx/>
                        <a:buSzTx/>
                        <a:buFontTx/>
                        <a:buNone/>
                      </a:pPr>
                      <a:r>
                        <a:rPr lang="en-GB" sz="1000" b="1" i="0" u="none" strike="noStrike" kern="1200">
                          <a:solidFill>
                            <a:srgbClr val="222222"/>
                          </a:solidFill>
                          <a:latin typeface="Arial"/>
                          <a:ea typeface="+mn-ea"/>
                          <a:cs typeface="Arial"/>
                        </a:rPr>
                        <a:t>100%</a:t>
                      </a:r>
                    </a:p>
                    <a:p>
                      <a:pPr marL="0" marR="0" lvl="0" indent="0" algn="ctr" defTabSz="914400" rtl="0" eaLnBrk="1" latinLnBrk="0" hangingPunct="1">
                        <a:lnSpc>
                          <a:spcPct val="100000"/>
                        </a:lnSpc>
                        <a:spcBef>
                          <a:spcPts val="0"/>
                        </a:spcBef>
                        <a:spcAft>
                          <a:spcPts val="0"/>
                        </a:spcAft>
                        <a:buClrTx/>
                        <a:buSzTx/>
                        <a:buFontTx/>
                        <a:buNone/>
                      </a:pPr>
                      <a:r>
                        <a:rPr lang="en-GB" sz="1000" b="1" i="0" u="none" strike="noStrike" kern="1200">
                          <a:solidFill>
                            <a:srgbClr val="222222"/>
                          </a:solidFill>
                          <a:latin typeface="Arial"/>
                          <a:ea typeface="+mn-ea"/>
                          <a:cs typeface="Arial"/>
                        </a:rPr>
                        <a:t>(N =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a:lnSpc>
                          <a:spcPct val="100000"/>
                        </a:lnSpc>
                        <a:spcBef>
                          <a:spcPts val="0"/>
                        </a:spcBef>
                        <a:spcAft>
                          <a:spcPts val="0"/>
                        </a:spcAft>
                        <a:buClrTx/>
                        <a:buSzTx/>
                        <a:buFontTx/>
                        <a:buNone/>
                      </a:pPr>
                      <a:r>
                        <a:rPr lang="en-GB" sz="1000" b="1">
                          <a:solidFill>
                            <a:schemeClr val="tx1"/>
                          </a:solidFill>
                          <a:latin typeface="Arial"/>
                          <a:cs typeface="Aria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algn="ctr"/>
                      <a:r>
                        <a:rPr lang="en-GB" sz="1000" b="1">
                          <a:solidFill>
                            <a:schemeClr val="tx1"/>
                          </a:solidFill>
                          <a:latin typeface="Arial"/>
                          <a:ea typeface="Inter"/>
                          <a:cs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481727"/>
                  </a:ext>
                </a:extLst>
              </a:tr>
              <a:tr h="505998">
                <a:tc>
                  <a:txBody>
                    <a:bodyPr/>
                    <a:lstStyle/>
                    <a:p>
                      <a:pPr marL="0" marR="0" lvl="0" indent="0" algn="l" rtl="0" eaLnBrk="1" fontAlgn="auto" latinLnBrk="0" hangingPunct="1">
                        <a:lnSpc>
                          <a:spcPct val="100000"/>
                        </a:lnSpc>
                        <a:spcBef>
                          <a:spcPts val="0"/>
                        </a:spcBef>
                        <a:spcAft>
                          <a:spcPts val="0"/>
                        </a:spcAft>
                        <a:buClrTx/>
                        <a:buSzTx/>
                        <a:buFontTx/>
                        <a:buNone/>
                      </a:pPr>
                      <a:r>
                        <a:rPr lang="en-GB" sz="1000">
                          <a:solidFill>
                            <a:schemeClr val="tx1"/>
                          </a:solidFill>
                          <a:latin typeface="Arial"/>
                          <a:ea typeface="Inter"/>
                          <a:cs typeface="Arial"/>
                        </a:rPr>
                        <a:t>% of Technology Appraisals (TAs) retrospectively incorporated into guidelines by end of 24/25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35%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rgbClr val="222222"/>
                          </a:solidFill>
                          <a:latin typeface="Arial"/>
                          <a:ea typeface="Inter"/>
                          <a:cs typeface="Arial"/>
                        </a:rPr>
                        <a:t>(N=183)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a:ea typeface="Inter"/>
                          <a:cs typeface="Arial"/>
                        </a:rPr>
                        <a:t>(170 out of 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rial"/>
                          <a:ea typeface="Inter"/>
                          <a:cs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CA"/>
                    </a:solidFill>
                  </a:tcPr>
                </a:tc>
                <a:tc>
                  <a:txBody>
                    <a:bodyPr/>
                    <a:lstStyle/>
                    <a:p>
                      <a:pPr lvl="0" algn="ctr">
                        <a:buNone/>
                      </a:pPr>
                      <a:r>
                        <a:rPr lang="en-GB" sz="1000" b="1" i="0" u="none" strike="noStrike" noProof="0">
                          <a:solidFill>
                            <a:schemeClr val="tx1"/>
                          </a:solidFill>
                          <a:latin typeface="Arial"/>
                          <a:cs typeface="Arial"/>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3986993"/>
                  </a:ext>
                </a:extLst>
              </a:tr>
            </a:tbl>
          </a:graphicData>
        </a:graphic>
      </p:graphicFrame>
      <p:sp>
        <p:nvSpPr>
          <p:cNvPr id="4" name="TextBox 3">
            <a:extLst>
              <a:ext uri="{FF2B5EF4-FFF2-40B4-BE49-F238E27FC236}">
                <a16:creationId xmlns:a16="http://schemas.microsoft.com/office/drawing/2014/main" id="{20758A60-8347-2918-FA65-94D01E5EF7B4}"/>
              </a:ext>
            </a:extLst>
          </p:cNvPr>
          <p:cNvSpPr txBox="1"/>
          <p:nvPr/>
        </p:nvSpPr>
        <p:spPr>
          <a:xfrm>
            <a:off x="8922774" y="6492062"/>
            <a:ext cx="3185879" cy="215444"/>
          </a:xfrm>
          <a:prstGeom prst="rect">
            <a:avLst/>
          </a:prstGeom>
          <a:noFill/>
        </p:spPr>
        <p:txBody>
          <a:bodyPr wrap="square" lIns="91440" tIns="45720" rIns="91440" bIns="45720" rtlCol="0" anchor="t">
            <a:spAutoFit/>
          </a:bodyPr>
          <a:lstStyle/>
          <a:p>
            <a:r>
              <a:rPr lang="en-GB" sz="800"/>
              <a:t>All figures as of 31 March 2025 unless otherwise stated</a:t>
            </a:r>
          </a:p>
        </p:txBody>
      </p:sp>
    </p:spTree>
    <p:extLst>
      <p:ext uri="{BB962C8B-B14F-4D97-AF65-F5344CB8AC3E}">
        <p14:creationId xmlns:p14="http://schemas.microsoft.com/office/powerpoint/2010/main" val="44128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CE283-BEFA-F576-7DC4-1D3BFA6D1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01EB9-5492-AB88-6DBF-5773866C5EB9}"/>
              </a:ext>
            </a:extLst>
          </p:cNvPr>
          <p:cNvSpPr>
            <a:spLocks noGrp="1"/>
          </p:cNvSpPr>
          <p:nvPr>
            <p:ph type="ctrTitle"/>
          </p:nvPr>
        </p:nvSpPr>
        <p:spPr>
          <a:xfrm>
            <a:off x="132411" y="150493"/>
            <a:ext cx="11858625" cy="754053"/>
          </a:xfrm>
        </p:spPr>
        <p:txBody>
          <a:bodyPr>
            <a:normAutofit fontScale="90000"/>
          </a:bodyPr>
          <a:lstStyle/>
          <a:p>
            <a:r>
              <a:rPr lang="en-US" sz="2500">
                <a:latin typeface="Arial" panose="020B0604020202020204" pitchFamily="34" charset="0"/>
                <a:cs typeface="Arial" panose="020B0604020202020204" pitchFamily="34" charset="0"/>
              </a:rPr>
              <a:t>Timely &amp; High-Quality: High-level summary of performance (3 of 3) </a:t>
            </a:r>
            <a:r>
              <a:rPr lang="en-GB" sz="2500">
                <a:latin typeface="Arial" panose="020B0604020202020204" pitchFamily="34" charset="0"/>
                <a:cs typeface="Arial" panose="020B0604020202020204" pitchFamily="34" charset="0"/>
              </a:rPr>
              <a:t>(March 2025)</a:t>
            </a:r>
            <a:endParaRPr lang="en-US" sz="25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56B195F-BF3A-A4B0-D54B-9CABFB31E506}"/>
              </a:ext>
            </a:extLst>
          </p:cNvPr>
          <p:cNvSpPr txBox="1"/>
          <p:nvPr/>
        </p:nvSpPr>
        <p:spPr>
          <a:xfrm>
            <a:off x="2040089" y="704618"/>
            <a:ext cx="2420856" cy="261610"/>
          </a:xfrm>
          <a:prstGeom prst="rect">
            <a:avLst/>
          </a:prstGeom>
          <a:noFill/>
        </p:spPr>
        <p:txBody>
          <a:bodyPr wrap="none" rtlCol="0">
            <a:spAutoFit/>
          </a:bodyPr>
          <a:lstStyle/>
          <a:p>
            <a:r>
              <a:rPr lang="en-GB" sz="1100">
                <a:ea typeface="Inter"/>
              </a:rPr>
              <a:t>Timeliness summary (mean days)</a:t>
            </a:r>
          </a:p>
        </p:txBody>
      </p:sp>
      <p:pic>
        <p:nvPicPr>
          <p:cNvPr id="5" name="Picture 4" descr="Timeliness summary (mean days)">
            <a:extLst>
              <a:ext uri="{FF2B5EF4-FFF2-40B4-BE49-F238E27FC236}">
                <a16:creationId xmlns:a16="http://schemas.microsoft.com/office/drawing/2014/main" id="{754A2EA7-8393-F7A2-7686-3463901F3D3E}"/>
              </a:ext>
            </a:extLst>
          </p:cNvPr>
          <p:cNvPicPr>
            <a:picLocks noChangeAspect="1"/>
          </p:cNvPicPr>
          <p:nvPr/>
        </p:nvPicPr>
        <p:blipFill>
          <a:blip r:embed="rId2"/>
          <a:srcRect t="10404"/>
          <a:stretch/>
        </p:blipFill>
        <p:spPr>
          <a:xfrm>
            <a:off x="257317" y="1101103"/>
            <a:ext cx="5627040" cy="3610870"/>
          </a:xfrm>
          <a:prstGeom prst="rect">
            <a:avLst/>
          </a:prstGeom>
        </p:spPr>
      </p:pic>
      <p:sp>
        <p:nvSpPr>
          <p:cNvPr id="6" name="TextBox 5">
            <a:extLst>
              <a:ext uri="{FF2B5EF4-FFF2-40B4-BE49-F238E27FC236}">
                <a16:creationId xmlns:a16="http://schemas.microsoft.com/office/drawing/2014/main" id="{59E61A8E-EDD8-3549-B0FC-A35E7B759C1C}"/>
              </a:ext>
            </a:extLst>
          </p:cNvPr>
          <p:cNvSpPr txBox="1"/>
          <p:nvPr/>
        </p:nvSpPr>
        <p:spPr>
          <a:xfrm>
            <a:off x="7788037" y="706589"/>
            <a:ext cx="2542684" cy="261610"/>
          </a:xfrm>
          <a:prstGeom prst="rect">
            <a:avLst/>
          </a:prstGeom>
          <a:noFill/>
        </p:spPr>
        <p:txBody>
          <a:bodyPr wrap="none" rtlCol="0">
            <a:spAutoFit/>
          </a:bodyPr>
          <a:lstStyle/>
          <a:p>
            <a:r>
              <a:rPr lang="en-GB" sz="1100">
                <a:ea typeface="Inter"/>
              </a:rPr>
              <a:t>Timeliness summary (median days)</a:t>
            </a:r>
          </a:p>
        </p:txBody>
      </p:sp>
      <p:pic>
        <p:nvPicPr>
          <p:cNvPr id="8" name="Picture 7" descr="Timeliness summary (median days)">
            <a:extLst>
              <a:ext uri="{FF2B5EF4-FFF2-40B4-BE49-F238E27FC236}">
                <a16:creationId xmlns:a16="http://schemas.microsoft.com/office/drawing/2014/main" id="{B95624CE-4FBE-4658-F6F1-2969F4056D58}"/>
              </a:ext>
            </a:extLst>
          </p:cNvPr>
          <p:cNvPicPr>
            <a:picLocks noChangeAspect="1"/>
          </p:cNvPicPr>
          <p:nvPr/>
        </p:nvPicPr>
        <p:blipFill>
          <a:blip r:embed="rId3"/>
          <a:srcRect t="10393"/>
          <a:stretch/>
        </p:blipFill>
        <p:spPr>
          <a:xfrm>
            <a:off x="6245859" y="1101103"/>
            <a:ext cx="5627040" cy="3615415"/>
          </a:xfrm>
          <a:prstGeom prst="rect">
            <a:avLst/>
          </a:prstGeom>
        </p:spPr>
      </p:pic>
      <p:sp>
        <p:nvSpPr>
          <p:cNvPr id="3" name="TextBox 2">
            <a:extLst>
              <a:ext uri="{FF2B5EF4-FFF2-40B4-BE49-F238E27FC236}">
                <a16:creationId xmlns:a16="http://schemas.microsoft.com/office/drawing/2014/main" id="{A6AC081C-EAB5-A6CB-7D18-C0176C2D3815}"/>
              </a:ext>
            </a:extLst>
          </p:cNvPr>
          <p:cNvSpPr txBox="1"/>
          <p:nvPr/>
        </p:nvSpPr>
        <p:spPr>
          <a:xfrm>
            <a:off x="161286" y="4740973"/>
            <a:ext cx="118586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ea typeface="Inter"/>
              </a:rPr>
              <a:t>We have seen a slight increase in the overall median (driven by divergent appraisal topics).</a:t>
            </a:r>
            <a:br>
              <a:rPr lang="en-GB" sz="1000">
                <a:ea typeface="Inter"/>
              </a:rPr>
            </a:br>
            <a:r>
              <a:rPr lang="en-GB" sz="1000">
                <a:ea typeface="Inter"/>
              </a:rPr>
              <a:t>A significant proportion of our appraisals are getting faster. We have published more appraisals within 90 days of the Marketing Authorisation (21% in 24/25 compared to 17.5% in 23/24) and we are now completing more appraisals within the designed 240 working day process timeframe (44% in 24/25). We have also reduced the number of outliers which are topics that are regarded to be extremely off process. </a:t>
            </a:r>
            <a:endParaRPr lang="en-GB">
              <a:ea typeface="Inter"/>
            </a:endParaRPr>
          </a:p>
          <a:p>
            <a:endParaRPr lang="en-GB" sz="1000">
              <a:ea typeface="Inter"/>
            </a:endParaRPr>
          </a:p>
          <a:p>
            <a:r>
              <a:rPr lang="en-GB" sz="1000">
                <a:ea typeface="Inter"/>
              </a:rPr>
              <a:t>We are continuing to explore our data to understand the rationale for the median increase. We are reviewing the start dates of NICE appraisals and if the time frame between the Marketing Authorisation and the start of the NICE process has increased and why. We are also exploring whether those appraisal topics that are taking more than 240 days are taking much longer than 23/24. Both of these factors are expected to be major drivers for the increase in the median in the divergent topics.</a:t>
            </a:r>
          </a:p>
          <a:p>
            <a:endParaRPr lang="en-GB" sz="1000">
              <a:ea typeface="Inter"/>
            </a:endParaRPr>
          </a:p>
        </p:txBody>
      </p:sp>
    </p:spTree>
    <p:extLst>
      <p:ext uri="{BB962C8B-B14F-4D97-AF65-F5344CB8AC3E}">
        <p14:creationId xmlns:p14="http://schemas.microsoft.com/office/powerpoint/2010/main" val="3625865149"/>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F185A7E4-78E5-4BE0-9BEF-9C12F0CDF1FA}" vid="{24CA821E-553C-4BFA-A3D0-5C527EE24A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B2BF08-C697-4B38-AD15-94D6328C74DB}">
  <ds:schemaRefs>
    <ds:schemaRef ds:uri="http://schemas.microsoft.com/sharepoint/v3/contenttype/forms"/>
  </ds:schemaRefs>
</ds:datastoreItem>
</file>

<file path=customXml/itemProps2.xml><?xml version="1.0" encoding="utf-8"?>
<ds:datastoreItem xmlns:ds="http://schemas.openxmlformats.org/officeDocument/2006/customXml" ds:itemID="{0367219C-725F-445C-90DB-64BB71F0FDCE}">
  <ds:schemaRefs>
    <ds:schemaRef ds:uri="289b8fc0-128f-4d7b-b8ee-34c94b7018e7"/>
    <ds:schemaRef ds:uri="35b4e7bb-0a9c-468b-b508-8e83b9d014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F2F5B4-602A-466B-B93B-4F69BA1AB22B}">
  <ds:schemaRefs>
    <ds:schemaRef ds:uri="289b8fc0-128f-4d7b-b8ee-34c94b7018e7"/>
    <ds:schemaRef ds:uri="35b4e7bb-0a9c-468b-b508-8e83b9d014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14</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NICE</vt:lpstr>
      <vt:lpstr>Office Theme</vt:lpstr>
      <vt:lpstr>2024/25 Integrated Performance  Report (IPR)     </vt:lpstr>
      <vt:lpstr>Contents</vt:lpstr>
      <vt:lpstr>Executive summary of NICE Business Plan progress</vt:lpstr>
      <vt:lpstr>Relevance: Exception report  (March 2025)</vt:lpstr>
      <vt:lpstr>Relevance: High-level summary of performance</vt:lpstr>
      <vt:lpstr>Timely &amp; High-Quality: Exception report (March 2025)</vt:lpstr>
      <vt:lpstr>Timely &amp; High-Quality: High-level summary of performance (1 of 3) (March 2025)</vt:lpstr>
      <vt:lpstr>Timely &amp; High-Quality: High-level summary of performance (2 of 3) (March 2025)</vt:lpstr>
      <vt:lpstr>Timely &amp; High-Quality: High-level summary of performance (3 of 3) (March 2025)</vt:lpstr>
      <vt:lpstr>Usable: Exception report (March 2025)</vt:lpstr>
      <vt:lpstr>Usable: High-level summary of performance </vt:lpstr>
      <vt:lpstr>Impactful: Exception report (March 2025)</vt:lpstr>
      <vt:lpstr>Impactful: High-level summary of performance</vt:lpstr>
      <vt:lpstr>Brilliant Organisation: Exception report (March 2025)</vt:lpstr>
      <vt:lpstr>Brilliant Organisation: High-level summary of performance</vt:lpstr>
      <vt:lpstr>Appendix to Brilliant organisation </vt:lpstr>
      <vt:lpstr>Financial performance as at 31 March 2025</vt:lpstr>
      <vt:lpstr>Digital, Data and Technology (DDAT) Live Services</vt:lpstr>
      <vt:lpstr>Appendix A: Headline description of key projects to deliver NICE aims</vt:lpstr>
      <vt:lpstr>Appendix B: Description of optimal and divergent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2025-05-14T06:20:28Z</dcterms:created>
  <dcterms:modified xsi:type="dcterms:W3CDTF">2025-05-14T08:43:36Z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678ddc-88e6-45fa-b88f-819f911892da_Enabled">
    <vt:lpwstr>true</vt:lpwstr>
  </property>
  <property fmtid="{D5CDD505-2E9C-101B-9397-08002B2CF9AE}" pid="3" name="MSIP_Label_54678ddc-88e6-45fa-b88f-819f911892da_SetDate">
    <vt:lpwstr>2025-05-14T06:20:39Z</vt:lpwstr>
  </property>
  <property fmtid="{D5CDD505-2E9C-101B-9397-08002B2CF9AE}" pid="4" name="MSIP_Label_54678ddc-88e6-45fa-b88f-819f911892da_Method">
    <vt:lpwstr>Privileged</vt:lpwstr>
  </property>
  <property fmtid="{D5CDD505-2E9C-101B-9397-08002B2CF9AE}" pid="5" name="MSIP_Label_54678ddc-88e6-45fa-b88f-819f911892da_Name">
    <vt:lpwstr>PUBLIC</vt:lpwstr>
  </property>
  <property fmtid="{D5CDD505-2E9C-101B-9397-08002B2CF9AE}" pid="6" name="MSIP_Label_54678ddc-88e6-45fa-b88f-819f911892da_SiteId">
    <vt:lpwstr>6030f479-b342-472d-a5dd-740ff7538de9</vt:lpwstr>
  </property>
  <property fmtid="{D5CDD505-2E9C-101B-9397-08002B2CF9AE}" pid="7" name="MSIP_Label_54678ddc-88e6-45fa-b88f-819f911892da_ActionId">
    <vt:lpwstr>3210ad8e-9fa7-4681-9d38-c01bb92ee65c</vt:lpwstr>
  </property>
  <property fmtid="{D5CDD505-2E9C-101B-9397-08002B2CF9AE}" pid="8" name="MSIP_Label_54678ddc-88e6-45fa-b88f-819f911892da_ContentBits">
    <vt:lpwstr>0</vt:lpwstr>
  </property>
  <property fmtid="{D5CDD505-2E9C-101B-9397-08002B2CF9AE}" pid="9" name="MSIP_Label_54678ddc-88e6-45fa-b88f-819f911892da_Tag">
    <vt:lpwstr>10, 0, 1, 1</vt:lpwstr>
  </property>
  <property fmtid="{D5CDD505-2E9C-101B-9397-08002B2CF9AE}" pid="10" name="MSIP_Label_c69d85d5-6d9e-4305-a294-1f636ec0f2d6_SetDate">
    <vt:lpwstr>2025-05-14T06:20:29Z</vt:lpwstr>
  </property>
  <property fmtid="{D5CDD505-2E9C-101B-9397-08002B2CF9AE}" pid="11" name="ContentTypeId">
    <vt:lpwstr>0x010100CFEB742D5E2988439A0FECDECF284312</vt:lpwstr>
  </property>
  <property fmtid="{D5CDD505-2E9C-101B-9397-08002B2CF9AE}" pid="12" name="MSIP_Label_c69d85d5-6d9e-4305-a294-1f636ec0f2d6_ContentBits">
    <vt:lpwstr>0</vt:lpwstr>
  </property>
  <property fmtid="{D5CDD505-2E9C-101B-9397-08002B2CF9AE}" pid="13" name="MSIP_Label_c69d85d5-6d9e-4305-a294-1f636ec0f2d6_SiteId">
    <vt:lpwstr>6030f479-b342-472d-a5dd-740ff7538de9</vt:lpwstr>
  </property>
  <property fmtid="{D5CDD505-2E9C-101B-9397-08002B2CF9AE}" pid="14" name="MSIP_Label_c69d85d5-6d9e-4305-a294-1f636ec0f2d6_Method">
    <vt:lpwstr>Standard</vt:lpwstr>
  </property>
  <property fmtid="{D5CDD505-2E9C-101B-9397-08002B2CF9AE}" pid="15" name="MSIP_Label_c69d85d5-6d9e-4305-a294-1f636ec0f2d6_Enabled">
    <vt:lpwstr>true</vt:lpwstr>
  </property>
  <property fmtid="{D5CDD505-2E9C-101B-9397-08002B2CF9AE}" pid="16" name="MSIP_Label_c69d85d5-6d9e-4305-a294-1f636ec0f2d6_Name">
    <vt:lpwstr>OFFICIAL</vt:lpwstr>
  </property>
  <property fmtid="{D5CDD505-2E9C-101B-9397-08002B2CF9AE}" pid="17" name="MSIP_Label_c69d85d5-6d9e-4305-a294-1f636ec0f2d6_Tag">
    <vt:lpwstr>10, 3, 0, 1</vt:lpwstr>
  </property>
  <property fmtid="{D5CDD505-2E9C-101B-9397-08002B2CF9AE}" pid="18" name="MSIP_Label_c69d85d5-6d9e-4305-a294-1f636ec0f2d6_ActionId">
    <vt:lpwstr>348723bd-843e-4a34-9c6f-52601a195fdd</vt:lpwstr>
  </property>
</Properties>
</file>