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sldIdLst>
    <p:sldId id="2147471876" r:id="rId2"/>
    <p:sldId id="2147471887" r:id="rId3"/>
    <p:sldId id="2147472058" r:id="rId4"/>
    <p:sldId id="2147472062" r:id="rId5"/>
    <p:sldId id="324" r:id="rId6"/>
    <p:sldId id="2147471878" r:id="rId7"/>
    <p:sldId id="2147471879" r:id="rId8"/>
    <p:sldId id="21474718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670C1D-B516-4B9E-8724-712FC301809D}" v="762" dt="2023-09-15T10:56:14.4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snapToGrid="0">
      <p:cViewPr varScale="1">
        <p:scale>
          <a:sx n="74" d="100"/>
          <a:sy n="74" d="100"/>
        </p:scale>
        <p:origin x="72" y="96"/>
      </p:cViewPr>
      <p:guideLst/>
    </p:cSldViewPr>
  </p:slideViewPr>
  <p:outlineViewPr>
    <p:cViewPr>
      <p:scale>
        <a:sx n="33" d="100"/>
        <a:sy n="33" d="100"/>
      </p:scale>
      <p:origin x="0" y="-27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3E49AE-26F9-4AD0-81C0-F636701FB0B5}" type="datetimeFigureOut">
              <a:rPr lang="en-GB" smtClean="0"/>
              <a:t>15/09/2023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C4C5-0A08-4349-BA5D-EF899DD8AA90}" type="slidenum">
              <a:rPr lang="en-GB" smtClean="0"/>
              <a:t>‹#›</a:t>
            </a:fld>
            <a:endParaRPr lang="en-GB"/>
          </a:p>
        </p:txBody>
      </p:sp>
    </p:spTree>
    <p:extLst>
      <p:ext uri="{BB962C8B-B14F-4D97-AF65-F5344CB8AC3E}">
        <p14:creationId xmlns:p14="http://schemas.microsoft.com/office/powerpoint/2010/main" val="115274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5</a:t>
            </a:fld>
            <a:endParaRPr lang="en-GB"/>
          </a:p>
        </p:txBody>
      </p:sp>
    </p:spTree>
    <p:extLst>
      <p:ext uri="{BB962C8B-B14F-4D97-AF65-F5344CB8AC3E}">
        <p14:creationId xmlns:p14="http://schemas.microsoft.com/office/powerpoint/2010/main" val="191277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9C9B67-A5DA-499D-AC8F-A8F98C894DA4}" type="slidenum">
              <a:rPr lang="en-GB" smtClean="0"/>
              <a:t>6</a:t>
            </a:fld>
            <a:endParaRPr lang="en-GB"/>
          </a:p>
        </p:txBody>
      </p:sp>
    </p:spTree>
    <p:extLst>
      <p:ext uri="{BB962C8B-B14F-4D97-AF65-F5344CB8AC3E}">
        <p14:creationId xmlns:p14="http://schemas.microsoft.com/office/powerpoint/2010/main" val="3881593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9C9B67-A5DA-499D-AC8F-A8F98C894DA4}" type="slidenum">
              <a:rPr lang="en-GB" smtClean="0"/>
              <a:t>7</a:t>
            </a:fld>
            <a:endParaRPr lang="en-GB"/>
          </a:p>
        </p:txBody>
      </p:sp>
    </p:spTree>
    <p:extLst>
      <p:ext uri="{BB962C8B-B14F-4D97-AF65-F5344CB8AC3E}">
        <p14:creationId xmlns:p14="http://schemas.microsoft.com/office/powerpoint/2010/main" val="1313653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173037657"/>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One Column (Cream)">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7582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 id="2147483702" r:id="rId43"/>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niceconference.co.uk/"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25ADDE-173F-F7E0-FADF-48454ABDF30D}"/>
              </a:ext>
            </a:extLst>
          </p:cNvPr>
          <p:cNvSpPr>
            <a:spLocks noGrp="1"/>
          </p:cNvSpPr>
          <p:nvPr>
            <p:ph type="ctrTitle"/>
          </p:nvPr>
        </p:nvSpPr>
        <p:spPr>
          <a:xfrm>
            <a:off x="724988" y="722208"/>
            <a:ext cx="7295606" cy="1276350"/>
          </a:xfrm>
        </p:spPr>
        <p:txBody>
          <a:bodyPr>
            <a:normAutofit/>
          </a:bodyPr>
          <a:lstStyle/>
          <a:p>
            <a:r>
              <a:rPr lang="en-GB" dirty="0"/>
              <a:t>Executive update to the Board </a:t>
            </a:r>
          </a:p>
        </p:txBody>
      </p:sp>
      <p:sp>
        <p:nvSpPr>
          <p:cNvPr id="6" name="Subtitle 5">
            <a:extLst>
              <a:ext uri="{FF2B5EF4-FFF2-40B4-BE49-F238E27FC236}">
                <a16:creationId xmlns:a16="http://schemas.microsoft.com/office/drawing/2014/main" id="{A336A355-92AD-F752-EC30-F9D2D57A2365}"/>
              </a:ext>
            </a:extLst>
          </p:cNvPr>
          <p:cNvSpPr>
            <a:spLocks noGrp="1"/>
          </p:cNvSpPr>
          <p:nvPr>
            <p:ph type="subTitle" idx="1"/>
          </p:nvPr>
        </p:nvSpPr>
        <p:spPr/>
        <p:txBody>
          <a:bodyPr/>
          <a:lstStyle/>
          <a:p>
            <a:r>
              <a:rPr lang="en-GB"/>
              <a:t>September 2023 </a:t>
            </a:r>
          </a:p>
        </p:txBody>
      </p:sp>
    </p:spTree>
    <p:extLst>
      <p:ext uri="{BB962C8B-B14F-4D97-AF65-F5344CB8AC3E}">
        <p14:creationId xmlns:p14="http://schemas.microsoft.com/office/powerpoint/2010/main" val="171707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32201-0496-4E2C-2F14-60BF6C796B0F}"/>
              </a:ext>
            </a:extLst>
          </p:cNvPr>
          <p:cNvSpPr>
            <a:spLocks noGrp="1"/>
          </p:cNvSpPr>
          <p:nvPr>
            <p:ph type="ctrTitle"/>
          </p:nvPr>
        </p:nvSpPr>
        <p:spPr>
          <a:xfrm>
            <a:off x="297808" y="342267"/>
            <a:ext cx="11178381" cy="1160319"/>
          </a:xfrm>
        </p:spPr>
        <p:txBody>
          <a:bodyPr/>
          <a:lstStyle/>
          <a:p>
            <a:r>
              <a:rPr lang="en-GB" dirty="0"/>
              <a:t>Executive Summary </a:t>
            </a:r>
          </a:p>
        </p:txBody>
      </p:sp>
      <p:sp>
        <p:nvSpPr>
          <p:cNvPr id="3" name="Text Placeholder 2">
            <a:extLst>
              <a:ext uri="{FF2B5EF4-FFF2-40B4-BE49-F238E27FC236}">
                <a16:creationId xmlns:a16="http://schemas.microsoft.com/office/drawing/2014/main" id="{FA97AF2B-2D08-4921-D278-E463F6DB45A0}"/>
              </a:ext>
            </a:extLst>
          </p:cNvPr>
          <p:cNvSpPr>
            <a:spLocks noGrp="1"/>
          </p:cNvSpPr>
          <p:nvPr>
            <p:ph type="body" sz="quarter" idx="12"/>
          </p:nvPr>
        </p:nvSpPr>
        <p:spPr>
          <a:xfrm>
            <a:off x="297808" y="1020676"/>
            <a:ext cx="11596384" cy="4816647"/>
          </a:xfrm>
        </p:spPr>
        <p:txBody>
          <a:bodyPr vert="horz" lIns="91440" tIns="45720" rIns="91440" bIns="45720" rtlCol="0" anchor="t">
            <a:normAutofit fontScale="92500"/>
          </a:bodyPr>
          <a:lstStyle/>
          <a:p>
            <a:pPr>
              <a:lnSpc>
                <a:spcPct val="100000"/>
              </a:lnSpc>
            </a:pPr>
            <a:r>
              <a:rPr lang="en-GB" dirty="0">
                <a:latin typeface="Inter"/>
              </a:rPr>
              <a:t>Since the last Board meeting, NICE has updated our website to share more information about our transformation to deliver more relevant, timely and useable guidance. We are delighted that feedback from our partners on our plans and progress has been so positive. More detail will be presented about this transformation at the NICE Conference 2023, which showcases NICE’s commitment to helping practitioners and commissioners get the best care to people, fast, while ensuring value for the taxpayer. The conference will be held on 7</a:t>
            </a:r>
            <a:r>
              <a:rPr lang="en-GB" baseline="30000" dirty="0">
                <a:latin typeface="Inter"/>
              </a:rPr>
              <a:t>th</a:t>
            </a:r>
            <a:r>
              <a:rPr lang="en-GB" dirty="0">
                <a:latin typeface="Inter"/>
              </a:rPr>
              <a:t> November in Manchester, and there is still time to </a:t>
            </a:r>
            <a:r>
              <a:rPr lang="en-GB" dirty="0">
                <a:solidFill>
                  <a:schemeClr val="bg2"/>
                </a:solidFill>
                <a:latin typeface="Inter"/>
                <a:hlinkClick r:id="rId2">
                  <a:extLst>
                    <a:ext uri="{A12FA001-AC4F-418D-AE19-62706E023703}">
                      <ahyp:hlinkClr xmlns:ahyp="http://schemas.microsoft.com/office/drawing/2018/hyperlinkcolor" val="tx"/>
                    </a:ext>
                  </a:extLst>
                </a:hlinkClick>
              </a:rPr>
              <a:t>register your attendance</a:t>
            </a:r>
            <a:r>
              <a:rPr lang="en-GB" dirty="0">
                <a:solidFill>
                  <a:schemeClr val="bg2"/>
                </a:solidFill>
                <a:latin typeface="Inter"/>
              </a:rPr>
              <a:t>. We are also engaging internally and responding to staff feedback (slides 3-4)</a:t>
            </a:r>
          </a:p>
          <a:p>
            <a:pPr>
              <a:lnSpc>
                <a:spcPct val="100000"/>
              </a:lnSpc>
            </a:pPr>
            <a:r>
              <a:rPr lang="en-GB" dirty="0">
                <a:latin typeface="Inter"/>
              </a:rPr>
              <a:t>We continue to make progress in delivering our transformation, with recent highlights included in this report: </a:t>
            </a:r>
          </a:p>
          <a:p>
            <a:pPr marL="342900" indent="-342900">
              <a:lnSpc>
                <a:spcPct val="100000"/>
              </a:lnSpc>
              <a:buAutoNum type="arabicPeriod"/>
            </a:pPr>
            <a:r>
              <a:rPr lang="en-GB" b="1" dirty="0">
                <a:solidFill>
                  <a:schemeClr val="bg2"/>
                </a:solidFill>
                <a:latin typeface="Inter"/>
              </a:rPr>
              <a:t>Focussing on what matters</a:t>
            </a:r>
            <a:r>
              <a:rPr lang="en-GB" dirty="0">
                <a:solidFill>
                  <a:schemeClr val="bg2"/>
                </a:solidFill>
                <a:latin typeface="Inter"/>
              </a:rPr>
              <a:t> most by helping increase patient access to services and reduce NHS pressures ahead of winter in new draft guidance and a draft guideline about the use of virtual wards for Acute Respiratory Infections, and recommending four digital programmes for weight management services (slides 5-6) </a:t>
            </a:r>
            <a:endParaRPr lang="en-GB" dirty="0">
              <a:solidFill>
                <a:schemeClr val="bg2"/>
              </a:solidFill>
            </a:endParaRPr>
          </a:p>
          <a:p>
            <a:pPr marL="342900" indent="-342900">
              <a:lnSpc>
                <a:spcPct val="100000"/>
              </a:lnSpc>
              <a:buAutoNum type="arabicPeriod"/>
            </a:pPr>
            <a:r>
              <a:rPr lang="en-GB" b="1" dirty="0">
                <a:solidFill>
                  <a:schemeClr val="bg2"/>
                </a:solidFill>
                <a:latin typeface="Inter"/>
              </a:rPr>
              <a:t>Creating useful and useable advice</a:t>
            </a:r>
            <a:r>
              <a:rPr lang="en-GB" dirty="0">
                <a:solidFill>
                  <a:schemeClr val="bg2"/>
                </a:solidFill>
                <a:latin typeface="Inter"/>
              </a:rPr>
              <a:t> through prioritising the most up to date clinical and safety information for medicines and retiring the print editions of the British National Formulary (BNF) and British National Formulary for Children (BNFC), and continuing to monitor and report implementation of our new methods for medicines evaluation which are providing greater flexibilities in committee decision making (slides 7-8)</a:t>
            </a:r>
            <a:endParaRPr lang="en-GB" dirty="0">
              <a:solidFill>
                <a:schemeClr val="bg2"/>
              </a:solidFill>
            </a:endParaRPr>
          </a:p>
          <a:p>
            <a:pPr marL="342900" indent="-342900">
              <a:lnSpc>
                <a:spcPct val="100000"/>
              </a:lnSpc>
              <a:buAutoNum type="arabicPeriod"/>
            </a:pPr>
            <a:endParaRPr lang="en-GB" sz="1600" dirty="0">
              <a:solidFill>
                <a:schemeClr val="bg2"/>
              </a:solidFill>
              <a:latin typeface="Inter"/>
            </a:endParaRPr>
          </a:p>
        </p:txBody>
      </p:sp>
    </p:spTree>
    <p:extLst>
      <p:ext uri="{BB962C8B-B14F-4D97-AF65-F5344CB8AC3E}">
        <p14:creationId xmlns:p14="http://schemas.microsoft.com/office/powerpoint/2010/main" val="2087350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D25A-D30B-8A6D-42E3-1E7413268240}"/>
              </a:ext>
            </a:extLst>
          </p:cNvPr>
          <p:cNvSpPr>
            <a:spLocks noGrp="1"/>
          </p:cNvSpPr>
          <p:nvPr>
            <p:ph type="ctrTitle"/>
          </p:nvPr>
        </p:nvSpPr>
        <p:spPr>
          <a:xfrm>
            <a:off x="348913" y="295520"/>
            <a:ext cx="11080069" cy="1276350"/>
          </a:xfrm>
        </p:spPr>
        <p:txBody>
          <a:bodyPr/>
          <a:lstStyle/>
          <a:p>
            <a:r>
              <a:rPr lang="en-GB" dirty="0">
                <a:latin typeface="Lora SemiBold"/>
              </a:rPr>
              <a:t>Staff attitudes to transformation</a:t>
            </a:r>
          </a:p>
        </p:txBody>
      </p:sp>
      <p:sp>
        <p:nvSpPr>
          <p:cNvPr id="3" name="Text Placeholder 2">
            <a:extLst>
              <a:ext uri="{FF2B5EF4-FFF2-40B4-BE49-F238E27FC236}">
                <a16:creationId xmlns:a16="http://schemas.microsoft.com/office/drawing/2014/main" id="{F1F00054-4A77-DDFB-A77D-BDEF93A3DE93}"/>
              </a:ext>
            </a:extLst>
          </p:cNvPr>
          <p:cNvSpPr>
            <a:spLocks noGrp="1"/>
          </p:cNvSpPr>
          <p:nvPr>
            <p:ph type="body" sz="quarter" idx="12"/>
          </p:nvPr>
        </p:nvSpPr>
        <p:spPr>
          <a:xfrm>
            <a:off x="334522" y="890456"/>
            <a:ext cx="11589883" cy="760164"/>
          </a:xfrm>
        </p:spPr>
        <p:txBody>
          <a:bodyPr vert="horz" lIns="91440" tIns="45720" rIns="91440" bIns="45720" rtlCol="0" anchor="t">
            <a:normAutofit/>
          </a:bodyPr>
          <a:lstStyle/>
          <a:p>
            <a:pPr marL="0" indent="0">
              <a:buNone/>
            </a:pPr>
            <a:r>
              <a:rPr lang="en-GB" sz="1400"/>
              <a:t>Around 150 staff attended 3 sessions in which they heard more about the 5-year Transformation plan, our progress and successes so far, and were asked provide their feedback and thoughts about the plan. </a:t>
            </a:r>
          </a:p>
          <a:p>
            <a:endParaRPr lang="en-GB" sz="1100"/>
          </a:p>
          <a:p>
            <a:endParaRPr lang="en-GB" sz="1100"/>
          </a:p>
        </p:txBody>
      </p:sp>
      <p:sp>
        <p:nvSpPr>
          <p:cNvPr id="4" name="Rectangle 3">
            <a:extLst>
              <a:ext uri="{FF2B5EF4-FFF2-40B4-BE49-F238E27FC236}">
                <a16:creationId xmlns:a16="http://schemas.microsoft.com/office/drawing/2014/main" id="{AA37B2B4-9BEC-425F-DD75-CD21B062546D}"/>
              </a:ext>
            </a:extLst>
          </p:cNvPr>
          <p:cNvSpPr/>
          <p:nvPr/>
        </p:nvSpPr>
        <p:spPr>
          <a:xfrm>
            <a:off x="348913" y="1666282"/>
            <a:ext cx="5663960" cy="39656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Results from </a:t>
            </a:r>
            <a:r>
              <a:rPr lang="en-GB" err="1"/>
              <a:t>Mentimeter</a:t>
            </a:r>
            <a:r>
              <a:rPr lang="en-GB"/>
              <a:t> poll</a:t>
            </a:r>
          </a:p>
        </p:txBody>
      </p:sp>
      <p:sp>
        <p:nvSpPr>
          <p:cNvPr id="8" name="Text Placeholder 2">
            <a:extLst>
              <a:ext uri="{FF2B5EF4-FFF2-40B4-BE49-F238E27FC236}">
                <a16:creationId xmlns:a16="http://schemas.microsoft.com/office/drawing/2014/main" id="{3662ED6D-DCE9-AEE0-6C15-E0D4A5CFF773}"/>
              </a:ext>
            </a:extLst>
          </p:cNvPr>
          <p:cNvSpPr txBox="1">
            <a:spLocks/>
          </p:cNvSpPr>
          <p:nvPr/>
        </p:nvSpPr>
        <p:spPr>
          <a:xfrm>
            <a:off x="839476" y="2218243"/>
            <a:ext cx="4461162" cy="760164"/>
          </a:xfrm>
          <a:prstGeom prst="rect">
            <a:avLst/>
          </a:prstGeom>
        </p:spPr>
        <p:txBody>
          <a:bodyPr vert="horz" lIns="91440" tIns="45720" rIns="91440" bIns="45720" rtlCol="0" anchor="t">
            <a:normAutofit fontScale="92500"/>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en-GB" sz="1600"/>
              <a:t>How are you feeling about our transformation?</a:t>
            </a:r>
          </a:p>
          <a:p>
            <a:endParaRPr lang="en-GB" sz="1100"/>
          </a:p>
          <a:p>
            <a:endParaRPr lang="en-GB" sz="1100"/>
          </a:p>
        </p:txBody>
      </p:sp>
      <p:pic>
        <p:nvPicPr>
          <p:cNvPr id="1026" name="Picture 2" descr="Graphic illustrating the outcome of the mentimeter poll. A horizontal scale runs left to right, from worried to excited. A vertical scale runs from bottom to top, unclear to clear. The point for most respondents falls a quarter of the way along the excited axis and a quarter of the way up the clear axis.">
            <a:extLst>
              <a:ext uri="{FF2B5EF4-FFF2-40B4-BE49-F238E27FC236}">
                <a16:creationId xmlns:a16="http://schemas.microsoft.com/office/drawing/2014/main" id="{A5C13D0C-6B4F-DF59-5E20-00412B10DC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987696" y="2708459"/>
            <a:ext cx="4901251" cy="327670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1174A1E5-D8A1-9D47-C012-5DE9EB316261}"/>
              </a:ext>
            </a:extLst>
          </p:cNvPr>
          <p:cNvSpPr/>
          <p:nvPr/>
        </p:nvSpPr>
        <p:spPr>
          <a:xfrm>
            <a:off x="6179128" y="1666282"/>
            <a:ext cx="5663960" cy="39656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Themes from open discussion </a:t>
            </a:r>
          </a:p>
        </p:txBody>
      </p:sp>
      <p:sp>
        <p:nvSpPr>
          <p:cNvPr id="5" name="TextBox 1">
            <a:extLst>
              <a:ext uri="{FF2B5EF4-FFF2-40B4-BE49-F238E27FC236}">
                <a16:creationId xmlns:a16="http://schemas.microsoft.com/office/drawing/2014/main" id="{EA10E3D7-BCD0-472A-E2D1-F8F1AC9EC1CE}"/>
              </a:ext>
            </a:extLst>
          </p:cNvPr>
          <p:cNvSpPr txBox="1"/>
          <p:nvPr/>
        </p:nvSpPr>
        <p:spPr>
          <a:xfrm>
            <a:off x="6252585" y="2062844"/>
            <a:ext cx="5671820" cy="4780796"/>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1000"/>
              </a:spcBef>
              <a:spcAft>
                <a:spcPts val="0"/>
              </a:spcAft>
              <a:buClrTx/>
              <a:buSzTx/>
              <a:buFont typeface="Arial" charset="0"/>
              <a:buNone/>
              <a:tabLst/>
              <a:defRPr/>
            </a:pPr>
            <a:r>
              <a:rPr kumimoji="0" lang="en-GB" sz="1200" b="0" i="0" u="none" strike="noStrike" kern="1200" cap="none" spc="0" normalizeH="0" baseline="0" noProof="0" dirty="0">
                <a:ln>
                  <a:noFill/>
                </a:ln>
                <a:effectLst/>
                <a:uLnTx/>
                <a:uFillTx/>
                <a:latin typeface="Inter"/>
                <a:ea typeface="Inter" panose="02000503000000020004" pitchFamily="2" charset="0"/>
              </a:rPr>
              <a:t>Positive areas:</a:t>
            </a:r>
          </a:p>
          <a:p>
            <a:pPr marL="285750" indent="-285750">
              <a:lnSpc>
                <a:spcPct val="150000"/>
              </a:lnSpc>
              <a:spcBef>
                <a:spcPts val="1000"/>
              </a:spcBef>
              <a:buFont typeface="Arial" charset="0"/>
              <a:buChar char="•"/>
              <a:defRPr/>
            </a:pPr>
            <a:r>
              <a:rPr kumimoji="0" lang="en-GB" sz="1200" b="0" i="0" u="none" strike="noStrike" kern="1200" cap="none" spc="0" normalizeH="0" baseline="0" noProof="0" dirty="0">
                <a:ln>
                  <a:noFill/>
                </a:ln>
                <a:effectLst/>
                <a:uLnTx/>
                <a:uFillTx/>
                <a:latin typeface="Inter"/>
                <a:ea typeface="Inter"/>
              </a:rPr>
              <a:t>Staff appreciated the clear, transparent communication around the transformation.</a:t>
            </a:r>
            <a:r>
              <a:rPr lang="en-GB" sz="1200" dirty="0">
                <a:latin typeface="Inter"/>
                <a:ea typeface="Inter"/>
              </a:rPr>
              <a:t> </a:t>
            </a:r>
            <a:r>
              <a:rPr kumimoji="0" lang="en-GB" sz="1200" b="0" i="0" u="none" strike="noStrike" kern="1200" cap="none" spc="0" normalizeH="0" baseline="0" noProof="0" dirty="0">
                <a:ln>
                  <a:noFill/>
                </a:ln>
                <a:effectLst/>
                <a:uLnTx/>
                <a:uFillTx/>
                <a:latin typeface="Inter"/>
                <a:ea typeface="Inter"/>
              </a:rPr>
              <a:t>The </a:t>
            </a:r>
            <a:r>
              <a:rPr lang="en-GB" sz="1200" dirty="0">
                <a:latin typeface="Inter"/>
                <a:ea typeface="Inter"/>
              </a:rPr>
              <a:t>work to break down siloes, and </a:t>
            </a:r>
            <a:r>
              <a:rPr kumimoji="0" lang="en-GB" sz="1200" b="0" i="0" u="none" strike="noStrike" kern="1200" cap="none" spc="0" normalizeH="0" baseline="0" noProof="0" dirty="0">
                <a:ln>
                  <a:noFill/>
                </a:ln>
                <a:effectLst/>
                <a:uLnTx/>
                <a:uFillTx/>
                <a:latin typeface="Inter"/>
                <a:ea typeface="Inter"/>
              </a:rPr>
              <a:t>link </a:t>
            </a:r>
            <a:r>
              <a:rPr lang="en-GB" sz="1200" dirty="0">
                <a:latin typeface="Inter"/>
                <a:ea typeface="Inter"/>
              </a:rPr>
              <a:t>cross organisational work</a:t>
            </a:r>
            <a:r>
              <a:rPr kumimoji="0" lang="en-GB" sz="1200" b="0" i="0" u="none" strike="noStrike" kern="1200" cap="none" spc="0" normalizeH="0" baseline="0" noProof="0" dirty="0">
                <a:ln>
                  <a:noFill/>
                </a:ln>
                <a:effectLst/>
                <a:uLnTx/>
                <a:uFillTx/>
                <a:latin typeface="Inter"/>
                <a:ea typeface="Inter"/>
              </a:rPr>
              <a:t> received positive comments.</a:t>
            </a:r>
            <a:endParaRPr lang="en-GB" sz="2000" dirty="0">
              <a:ea typeface="Inter"/>
            </a:endParaRPr>
          </a:p>
          <a:p>
            <a:pPr marL="0" marR="0" lvl="0" indent="0" algn="l" defTabSz="914400" rtl="0" eaLnBrk="1" fontAlgn="auto" latinLnBrk="0" hangingPunct="1">
              <a:lnSpc>
                <a:spcPct val="150000"/>
              </a:lnSpc>
              <a:spcBef>
                <a:spcPts val="1000"/>
              </a:spcBef>
              <a:spcAft>
                <a:spcPts val="0"/>
              </a:spcAft>
              <a:buClrTx/>
              <a:buSzTx/>
              <a:buFont typeface="Arial" charset="0"/>
              <a:buNone/>
              <a:tabLst/>
              <a:defRPr/>
            </a:pPr>
            <a:r>
              <a:rPr kumimoji="0" lang="en-GB" sz="1200" b="0" i="0" u="none" strike="noStrike" kern="1200" cap="none" spc="0" normalizeH="0" baseline="0" noProof="0" dirty="0">
                <a:ln>
                  <a:noFill/>
                </a:ln>
                <a:effectLst/>
                <a:uLnTx/>
                <a:uFillTx/>
                <a:latin typeface="Inter"/>
                <a:ea typeface="Inter" panose="02000503000000020004" pitchFamily="2" charset="0"/>
              </a:rPr>
              <a:t>Areas for improvement:</a:t>
            </a:r>
          </a:p>
          <a:p>
            <a:pPr marL="285750" marR="0" lvl="0" indent="-285750" algn="l" defTabSz="914400" rtl="0" eaLnBrk="1" fontAlgn="auto" latinLnBrk="0" hangingPunct="1">
              <a:lnSpc>
                <a:spcPct val="150000"/>
              </a:lnSpc>
              <a:spcBef>
                <a:spcPts val="1000"/>
              </a:spcBef>
              <a:spcAft>
                <a:spcPts val="0"/>
              </a:spcAft>
              <a:buClrTx/>
              <a:buSzTx/>
              <a:buFont typeface="Arial" charset="0"/>
              <a:buChar char="•"/>
              <a:tabLst/>
              <a:defRPr/>
            </a:pPr>
            <a:r>
              <a:rPr kumimoji="0" lang="en-GB" sz="1200" b="0" i="0" u="none" strike="noStrike" kern="1200" cap="none" spc="0" normalizeH="0" baseline="0" noProof="0" dirty="0">
                <a:ln>
                  <a:noFill/>
                </a:ln>
                <a:effectLst/>
                <a:uLnTx/>
                <a:uFillTx/>
                <a:latin typeface="Inter"/>
                <a:ea typeface="Inter"/>
              </a:rPr>
              <a:t>Staff asked about NICE’s mixed history of change, and why we believed it would work this time</a:t>
            </a:r>
            <a:endParaRPr lang="en-GB" sz="1200" b="0" i="0" u="none" strike="noStrike" kern="1200" cap="none" spc="0" normalizeH="0" baseline="0" noProof="0" dirty="0">
              <a:ln>
                <a:noFill/>
              </a:ln>
              <a:effectLst/>
              <a:uLnTx/>
              <a:uFillTx/>
              <a:latin typeface="Inter"/>
              <a:ea typeface="Inter"/>
            </a:endParaRPr>
          </a:p>
          <a:p>
            <a:pPr marL="285750" indent="-285750">
              <a:lnSpc>
                <a:spcPct val="150000"/>
              </a:lnSpc>
              <a:spcBef>
                <a:spcPts val="1000"/>
              </a:spcBef>
              <a:buFont typeface="Arial" charset="0"/>
              <a:buChar char="•"/>
              <a:defRPr/>
            </a:pPr>
            <a:r>
              <a:rPr kumimoji="0" lang="en-GB" sz="1200" b="0" i="0" u="none" strike="noStrike" kern="1200" cap="none" spc="0" normalizeH="0" baseline="0" noProof="0" dirty="0">
                <a:ln>
                  <a:noFill/>
                </a:ln>
                <a:effectLst/>
                <a:uLnTx/>
                <a:uFillTx/>
                <a:latin typeface="Inter"/>
                <a:ea typeface="Inter"/>
              </a:rPr>
              <a:t>‘What does it mean for me?’ – Most people understood the </a:t>
            </a:r>
            <a:r>
              <a:rPr lang="en-GB" sz="1200" dirty="0">
                <a:latin typeface="Inter"/>
                <a:ea typeface="Inter"/>
              </a:rPr>
              <a:t>high-level</a:t>
            </a:r>
            <a:r>
              <a:rPr kumimoji="0" lang="en-GB" sz="1200" b="0" i="0" u="none" strike="noStrike" kern="1200" cap="none" spc="0" normalizeH="0" baseline="0" noProof="0" dirty="0">
                <a:ln>
                  <a:noFill/>
                </a:ln>
                <a:effectLst/>
                <a:uLnTx/>
                <a:uFillTx/>
                <a:latin typeface="Inter"/>
                <a:ea typeface="Inter"/>
              </a:rPr>
              <a:t> transformation plan, but many </a:t>
            </a:r>
            <a:r>
              <a:rPr lang="en-GB" sz="1200" dirty="0">
                <a:latin typeface="Inter"/>
                <a:ea typeface="Inter"/>
              </a:rPr>
              <a:t>were not able</a:t>
            </a:r>
            <a:r>
              <a:rPr kumimoji="0" lang="en-GB" sz="1200" b="0" i="0" u="none" strike="noStrike" kern="1200" cap="none" spc="0" normalizeH="0" baseline="0" noProof="0" dirty="0">
                <a:ln>
                  <a:noFill/>
                </a:ln>
                <a:effectLst/>
                <a:uLnTx/>
                <a:uFillTx/>
                <a:latin typeface="Inter"/>
                <a:ea typeface="Inter"/>
              </a:rPr>
              <a:t> to make clear links </a:t>
            </a:r>
            <a:r>
              <a:rPr lang="en-GB" sz="1200" dirty="0">
                <a:latin typeface="Inter"/>
                <a:ea typeface="Inter"/>
              </a:rPr>
              <a:t>with their</a:t>
            </a:r>
            <a:r>
              <a:rPr kumimoji="0" lang="en-GB" sz="1200" b="0" i="0" u="none" strike="noStrike" kern="1200" cap="none" spc="0" normalizeH="0" baseline="0" noProof="0" dirty="0">
                <a:ln>
                  <a:noFill/>
                </a:ln>
                <a:effectLst/>
                <a:uLnTx/>
                <a:uFillTx/>
                <a:latin typeface="Inter"/>
                <a:ea typeface="Inter"/>
              </a:rPr>
              <a:t> area</a:t>
            </a:r>
            <a:endParaRPr lang="en-GB" sz="1200" b="0" i="0" u="none" strike="noStrike" kern="1200" cap="none" spc="0" normalizeH="0" baseline="0" noProof="0" dirty="0">
              <a:ln>
                <a:noFill/>
              </a:ln>
              <a:effectLst/>
              <a:uLnTx/>
              <a:uFillTx/>
              <a:latin typeface="Inter"/>
              <a:ea typeface="Inter"/>
            </a:endParaRPr>
          </a:p>
          <a:p>
            <a:pPr marL="285750" indent="-285750">
              <a:lnSpc>
                <a:spcPct val="150000"/>
              </a:lnSpc>
              <a:spcBef>
                <a:spcPts val="1000"/>
              </a:spcBef>
              <a:buFont typeface="Arial" charset="0"/>
              <a:buChar char="•"/>
              <a:defRPr/>
            </a:pPr>
            <a:r>
              <a:rPr lang="en-GB" sz="1200" dirty="0">
                <a:latin typeface="Inter"/>
                <a:ea typeface="Inter"/>
              </a:rPr>
              <a:t>Well-being – Some staff were worried</a:t>
            </a:r>
            <a:r>
              <a:rPr kumimoji="0" lang="en-GB" sz="1200" b="0" i="0" u="none" strike="noStrike" kern="1200" cap="none" spc="0" normalizeH="0" baseline="0" noProof="0" dirty="0">
                <a:ln>
                  <a:noFill/>
                </a:ln>
                <a:effectLst/>
                <a:uLnTx/>
                <a:uFillTx/>
                <a:latin typeface="Inter"/>
                <a:ea typeface="Inter"/>
              </a:rPr>
              <a:t> about the stress and workload involved with changing</a:t>
            </a:r>
            <a:r>
              <a:rPr lang="en-GB" sz="1200" dirty="0">
                <a:latin typeface="Inter"/>
                <a:ea typeface="Inter"/>
              </a:rPr>
              <a:t>.</a:t>
            </a:r>
            <a:r>
              <a:rPr kumimoji="0" lang="en-GB" sz="1200" b="0" i="0" u="none" strike="noStrike" kern="1200" cap="none" spc="0" normalizeH="0" baseline="0" noProof="0" dirty="0">
                <a:ln>
                  <a:noFill/>
                </a:ln>
                <a:effectLst/>
                <a:uLnTx/>
                <a:uFillTx/>
                <a:latin typeface="Inter"/>
                <a:ea typeface="Inter"/>
              </a:rPr>
              <a:t> </a:t>
            </a:r>
            <a:r>
              <a:rPr lang="en-GB" sz="1200" dirty="0">
                <a:latin typeface="Inter"/>
                <a:ea typeface="Inter"/>
              </a:rPr>
              <a:t>Many staff</a:t>
            </a:r>
            <a:r>
              <a:rPr kumimoji="0" lang="en-GB" sz="1200" b="0" i="0" u="none" strike="noStrike" kern="1200" cap="none" spc="0" normalizeH="0" baseline="0" noProof="0" dirty="0">
                <a:ln>
                  <a:noFill/>
                </a:ln>
                <a:effectLst/>
                <a:uLnTx/>
                <a:uFillTx/>
                <a:latin typeface="Inter"/>
                <a:ea typeface="Inter"/>
              </a:rPr>
              <a:t> weren’t involved in or aware of the business planning</a:t>
            </a:r>
            <a:r>
              <a:rPr lang="en-GB" sz="1200" dirty="0">
                <a:latin typeface="Inter"/>
                <a:ea typeface="Inter"/>
              </a:rPr>
              <a:t> for their</a:t>
            </a:r>
            <a:r>
              <a:rPr kumimoji="0" lang="en-GB" sz="1200" b="0" i="0" u="none" strike="noStrike" kern="1200" cap="none" spc="0" normalizeH="0" baseline="0" noProof="0" dirty="0">
                <a:ln>
                  <a:noFill/>
                </a:ln>
                <a:effectLst/>
                <a:uLnTx/>
                <a:uFillTx/>
                <a:latin typeface="Inter"/>
                <a:ea typeface="Inter"/>
              </a:rPr>
              <a:t> team, and therefore couldn’t clearly identify and prioritise the key work to deliver when under pressure</a:t>
            </a:r>
            <a:endParaRPr lang="en-GB" sz="1200" b="0" i="0" u="none" strike="noStrike" kern="1200" cap="none" spc="0" normalizeH="0" baseline="0" noProof="0" dirty="0">
              <a:ln>
                <a:noFill/>
              </a:ln>
              <a:effectLst/>
              <a:uLnTx/>
              <a:uFillTx/>
              <a:latin typeface="Inter"/>
              <a:ea typeface="Inter"/>
            </a:endParaRPr>
          </a:p>
          <a:p>
            <a:endParaRPr lang="en-GB" sz="1100" dirty="0"/>
          </a:p>
        </p:txBody>
      </p:sp>
    </p:spTree>
    <p:extLst>
      <p:ext uri="{BB962C8B-B14F-4D97-AF65-F5344CB8AC3E}">
        <p14:creationId xmlns:p14="http://schemas.microsoft.com/office/powerpoint/2010/main" val="77744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86A0C-84DA-378A-A272-1BC268A0A502}"/>
              </a:ext>
            </a:extLst>
          </p:cNvPr>
          <p:cNvSpPr>
            <a:spLocks noGrp="1"/>
          </p:cNvSpPr>
          <p:nvPr>
            <p:ph type="ctrTitle"/>
          </p:nvPr>
        </p:nvSpPr>
        <p:spPr>
          <a:xfrm>
            <a:off x="440965" y="217137"/>
            <a:ext cx="11080069" cy="1276350"/>
          </a:xfrm>
        </p:spPr>
        <p:txBody>
          <a:bodyPr/>
          <a:lstStyle/>
          <a:p>
            <a:r>
              <a:rPr lang="en-GB" dirty="0"/>
              <a:t>We are responding to staff feedback with immediate and longer term actions </a:t>
            </a:r>
          </a:p>
        </p:txBody>
      </p:sp>
      <p:sp>
        <p:nvSpPr>
          <p:cNvPr id="4" name="Rectangle 3">
            <a:extLst>
              <a:ext uri="{FF2B5EF4-FFF2-40B4-BE49-F238E27FC236}">
                <a16:creationId xmlns:a16="http://schemas.microsoft.com/office/drawing/2014/main" id="{7BB93044-B51A-5047-9977-BE60C2116BA3}"/>
              </a:ext>
              <a:ext uri="{C183D7F6-B498-43B3-948B-1728B52AA6E4}">
                <adec:decorative xmlns:adec="http://schemas.microsoft.com/office/drawing/2017/decorative" val="1"/>
              </a:ext>
            </a:extLst>
          </p:cNvPr>
          <p:cNvSpPr/>
          <p:nvPr/>
        </p:nvSpPr>
        <p:spPr>
          <a:xfrm>
            <a:off x="440965" y="1510728"/>
            <a:ext cx="11490652" cy="1286395"/>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5" name="Text Placeholder 2">
            <a:extLst>
              <a:ext uri="{FF2B5EF4-FFF2-40B4-BE49-F238E27FC236}">
                <a16:creationId xmlns:a16="http://schemas.microsoft.com/office/drawing/2014/main" id="{B735E8D2-9051-9459-78CD-63274EC2B1F2}"/>
              </a:ext>
            </a:extLst>
          </p:cNvPr>
          <p:cNvSpPr txBox="1">
            <a:spLocks/>
          </p:cNvSpPr>
          <p:nvPr/>
        </p:nvSpPr>
        <p:spPr>
          <a:xfrm>
            <a:off x="711336" y="1522447"/>
            <a:ext cx="1974356" cy="424379"/>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solidFill>
                  <a:schemeClr val="bg2"/>
                </a:solidFill>
              </a:rPr>
              <a:t>Immediate </a:t>
            </a:r>
          </a:p>
        </p:txBody>
      </p:sp>
      <p:pic>
        <p:nvPicPr>
          <p:cNvPr id="6" name="Picture 5">
            <a:extLst>
              <a:ext uri="{FF2B5EF4-FFF2-40B4-BE49-F238E27FC236}">
                <a16:creationId xmlns:a16="http://schemas.microsoft.com/office/drawing/2014/main" id="{1373A5DF-A5C8-034B-B914-A43B8515AD97}"/>
              </a:ext>
              <a:ext uri="{C183D7F6-B498-43B3-948B-1728B52AA6E4}">
                <adec:decorative xmlns:adec="http://schemas.microsoft.com/office/drawing/2017/decorative" val="1"/>
              </a:ext>
            </a:extLst>
          </p:cNvPr>
          <p:cNvPicPr>
            <a:picLocks noChangeAspect="1"/>
          </p:cNvPicPr>
          <p:nvPr/>
        </p:nvPicPr>
        <p:blipFill rotWithShape="1">
          <a:blip r:embed="rId2"/>
          <a:srcRect l="16060" t="4846" r="14781" b="3565"/>
          <a:stretch/>
        </p:blipFill>
        <p:spPr>
          <a:xfrm>
            <a:off x="965194" y="1956951"/>
            <a:ext cx="672021" cy="672021"/>
          </a:xfrm>
          <a:prstGeom prst="rect">
            <a:avLst/>
          </a:prstGeom>
        </p:spPr>
      </p:pic>
      <p:sp>
        <p:nvSpPr>
          <p:cNvPr id="7" name="Text Placeholder 2">
            <a:extLst>
              <a:ext uri="{FF2B5EF4-FFF2-40B4-BE49-F238E27FC236}">
                <a16:creationId xmlns:a16="http://schemas.microsoft.com/office/drawing/2014/main" id="{0904280F-D01C-A176-F036-F00752207FDC}"/>
              </a:ext>
            </a:extLst>
          </p:cNvPr>
          <p:cNvSpPr txBox="1">
            <a:spLocks/>
          </p:cNvSpPr>
          <p:nvPr/>
        </p:nvSpPr>
        <p:spPr>
          <a:xfrm>
            <a:off x="2195029" y="1520772"/>
            <a:ext cx="9493939" cy="1276351"/>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solidFill>
                  <a:schemeClr val="bg2"/>
                </a:solidFill>
              </a:rPr>
              <a:t>Directorate delivery plans shared across organisation, including via horizontal networks (Senior Leaders and Change Champions) to clearly set out the priority deliverables for ‘23/24 with staff encouraged not to take on further, unplanned work</a:t>
            </a:r>
          </a:p>
        </p:txBody>
      </p:sp>
      <p:sp>
        <p:nvSpPr>
          <p:cNvPr id="8" name="Rectangle 7">
            <a:extLst>
              <a:ext uri="{FF2B5EF4-FFF2-40B4-BE49-F238E27FC236}">
                <a16:creationId xmlns:a16="http://schemas.microsoft.com/office/drawing/2014/main" id="{130FEABF-3D78-A6CB-8336-86445CF32F78}"/>
              </a:ext>
              <a:ext uri="{C183D7F6-B498-43B3-948B-1728B52AA6E4}">
                <adec:decorative xmlns:adec="http://schemas.microsoft.com/office/drawing/2017/decorative" val="1"/>
              </a:ext>
            </a:extLst>
          </p:cNvPr>
          <p:cNvSpPr/>
          <p:nvPr/>
        </p:nvSpPr>
        <p:spPr>
          <a:xfrm>
            <a:off x="440965" y="4578082"/>
            <a:ext cx="11490652" cy="1298241"/>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ext Placeholder 2">
            <a:extLst>
              <a:ext uri="{FF2B5EF4-FFF2-40B4-BE49-F238E27FC236}">
                <a16:creationId xmlns:a16="http://schemas.microsoft.com/office/drawing/2014/main" id="{72F1F530-1EB6-0DC4-ACB8-E7AF26FFD136}"/>
              </a:ext>
            </a:extLst>
          </p:cNvPr>
          <p:cNvSpPr txBox="1">
            <a:spLocks/>
          </p:cNvSpPr>
          <p:nvPr/>
        </p:nvSpPr>
        <p:spPr>
          <a:xfrm>
            <a:off x="577943" y="2978189"/>
            <a:ext cx="1974356" cy="424379"/>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t>Medium term </a:t>
            </a:r>
          </a:p>
        </p:txBody>
      </p:sp>
      <p:sp>
        <p:nvSpPr>
          <p:cNvPr id="14" name="Text Placeholder 2">
            <a:extLst>
              <a:ext uri="{FF2B5EF4-FFF2-40B4-BE49-F238E27FC236}">
                <a16:creationId xmlns:a16="http://schemas.microsoft.com/office/drawing/2014/main" id="{A3414B14-8262-686A-66F4-ABBC4FCC101A}"/>
              </a:ext>
            </a:extLst>
          </p:cNvPr>
          <p:cNvSpPr txBox="1">
            <a:spLocks/>
          </p:cNvSpPr>
          <p:nvPr/>
        </p:nvSpPr>
        <p:spPr>
          <a:xfrm>
            <a:off x="2195029" y="2851693"/>
            <a:ext cx="9913844" cy="1723697"/>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a:t>Celebration of work delivered by teams at the sub-directorate level (10-15 people) across the organisation through ‘all staff’ to showcase how all teams across the are contributing to the change across the organisation in our 4 priority areas</a:t>
            </a:r>
          </a:p>
          <a:p>
            <a:r>
              <a:rPr lang="en-GB" sz="1600"/>
              <a:t>Focus on wellbeing through all staff comms in November to share existing resources, and building in regular discussion points throughout year</a:t>
            </a:r>
          </a:p>
        </p:txBody>
      </p:sp>
      <p:sp>
        <p:nvSpPr>
          <p:cNvPr id="11" name="Text Placeholder 2">
            <a:extLst>
              <a:ext uri="{FF2B5EF4-FFF2-40B4-BE49-F238E27FC236}">
                <a16:creationId xmlns:a16="http://schemas.microsoft.com/office/drawing/2014/main" id="{C4C176B3-0058-803B-B1BD-4D8EED0596D5}"/>
              </a:ext>
            </a:extLst>
          </p:cNvPr>
          <p:cNvSpPr txBox="1">
            <a:spLocks/>
          </p:cNvSpPr>
          <p:nvPr/>
        </p:nvSpPr>
        <p:spPr>
          <a:xfrm>
            <a:off x="698016" y="4610872"/>
            <a:ext cx="1974356" cy="424379"/>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solidFill>
                  <a:schemeClr val="bg2"/>
                </a:solidFill>
              </a:rPr>
              <a:t>Longer term</a:t>
            </a:r>
          </a:p>
        </p:txBody>
      </p:sp>
      <p:pic>
        <p:nvPicPr>
          <p:cNvPr id="12" name="Picture 11">
            <a:extLst>
              <a:ext uri="{FF2B5EF4-FFF2-40B4-BE49-F238E27FC236}">
                <a16:creationId xmlns:a16="http://schemas.microsoft.com/office/drawing/2014/main" id="{91D7E2F2-C240-F358-E3E3-4B7EF3DC981F}"/>
              </a:ext>
              <a:ext uri="{C183D7F6-B498-43B3-948B-1728B52AA6E4}">
                <adec:decorative xmlns:adec="http://schemas.microsoft.com/office/drawing/2017/decorative" val="1"/>
              </a:ext>
            </a:extLst>
          </p:cNvPr>
          <p:cNvPicPr>
            <a:picLocks noChangeAspect="1"/>
          </p:cNvPicPr>
          <p:nvPr/>
        </p:nvPicPr>
        <p:blipFill rotWithShape="1">
          <a:blip r:embed="rId3"/>
          <a:srcRect l="15453" t="4318" r="14911" b="3461"/>
          <a:stretch/>
        </p:blipFill>
        <p:spPr>
          <a:xfrm>
            <a:off x="965194" y="5026925"/>
            <a:ext cx="678458" cy="678458"/>
          </a:xfrm>
          <a:prstGeom prst="rect">
            <a:avLst/>
          </a:prstGeom>
        </p:spPr>
      </p:pic>
      <p:sp>
        <p:nvSpPr>
          <p:cNvPr id="13" name="Text Placeholder 2">
            <a:extLst>
              <a:ext uri="{FF2B5EF4-FFF2-40B4-BE49-F238E27FC236}">
                <a16:creationId xmlns:a16="http://schemas.microsoft.com/office/drawing/2014/main" id="{C33CA72F-B79F-7B2E-97F4-09CB1CA4336E}"/>
              </a:ext>
            </a:extLst>
          </p:cNvPr>
          <p:cNvSpPr txBox="1">
            <a:spLocks/>
          </p:cNvSpPr>
          <p:nvPr/>
        </p:nvSpPr>
        <p:spPr>
          <a:xfrm>
            <a:off x="2195029" y="4825655"/>
            <a:ext cx="9225130" cy="962852"/>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solidFill>
                  <a:schemeClr val="bg2"/>
                </a:solidFill>
              </a:rPr>
              <a:t>Revisit the business planning process at NICE to enable a bottom-up approach, with strategic alignment to ensure directorate plans are co-created and co-owned by those delivering them</a:t>
            </a:r>
          </a:p>
        </p:txBody>
      </p:sp>
      <p:pic>
        <p:nvPicPr>
          <p:cNvPr id="15" name="Picture 14">
            <a:extLst>
              <a:ext uri="{FF2B5EF4-FFF2-40B4-BE49-F238E27FC236}">
                <a16:creationId xmlns:a16="http://schemas.microsoft.com/office/drawing/2014/main" id="{2E8E4D85-7D32-82C6-2BBD-4FA79147DBDA}"/>
              </a:ext>
              <a:ext uri="{C183D7F6-B498-43B3-948B-1728B52AA6E4}">
                <adec:decorative xmlns:adec="http://schemas.microsoft.com/office/drawing/2017/decorative" val="1"/>
              </a:ext>
            </a:extLst>
          </p:cNvPr>
          <p:cNvPicPr>
            <a:picLocks noChangeAspect="1"/>
          </p:cNvPicPr>
          <p:nvPr/>
        </p:nvPicPr>
        <p:blipFill rotWithShape="1">
          <a:blip r:embed="rId4"/>
          <a:srcRect l="16029" t="3231" r="14958" b="3576"/>
          <a:stretch/>
        </p:blipFill>
        <p:spPr>
          <a:xfrm>
            <a:off x="965194" y="3464826"/>
            <a:ext cx="720000" cy="720000"/>
          </a:xfrm>
          <a:prstGeom prst="rect">
            <a:avLst/>
          </a:prstGeom>
        </p:spPr>
      </p:pic>
    </p:spTree>
    <p:extLst>
      <p:ext uri="{BB962C8B-B14F-4D97-AF65-F5344CB8AC3E}">
        <p14:creationId xmlns:p14="http://schemas.microsoft.com/office/powerpoint/2010/main" val="32795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indent="-457200">
              <a:buFontTx/>
              <a:buAutoNum type="arabicPeriod"/>
            </a:pPr>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65643"/>
            <a:ext cx="11080069" cy="1276350"/>
          </a:xfrm>
        </p:spPr>
        <p:txBody>
          <a:bodyPr>
            <a:normAutofit fontScale="90000"/>
          </a:bodyPr>
          <a:lstStyle/>
          <a:p>
            <a:r>
              <a:rPr lang="en-GB" sz="3200">
                <a:solidFill>
                  <a:srgbClr val="00436C"/>
                </a:solidFill>
              </a:rPr>
              <a:t>Preparing for winter pressures with new products to expand the use of virtual wards for respiratory infections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86981" y="1673725"/>
            <a:ext cx="11701817" cy="468353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597891" y="1791275"/>
            <a:ext cx="10390908" cy="4456518"/>
          </a:xfrm>
        </p:spPr>
        <p:txBody>
          <a:bodyPr vert="horz" lIns="91440" tIns="45720" rIns="91440" bIns="45720" rtlCol="0" anchor="t">
            <a:noAutofit/>
          </a:bodyPr>
          <a:lstStyle/>
          <a:p>
            <a:pPr marL="0" indent="0">
              <a:spcBef>
                <a:spcPts val="600"/>
              </a:spcBef>
              <a:buNone/>
            </a:pPr>
            <a:r>
              <a:rPr lang="en-GB" sz="1600" dirty="0">
                <a:solidFill>
                  <a:schemeClr val="bg2"/>
                </a:solidFill>
                <a:latin typeface="Inter"/>
                <a:ea typeface="Inter"/>
              </a:rPr>
              <a:t>A significant proportion urgent care from GPs or in hospital is supporting people with Acute Respiratory Infections (ARIs). This is particularly a challenge for the NHS in winter. NICE is now consulting on two </a:t>
            </a:r>
          </a:p>
          <a:p>
            <a:pPr marL="0" indent="0">
              <a:spcBef>
                <a:spcPts val="600"/>
              </a:spcBef>
              <a:buNone/>
            </a:pPr>
            <a:r>
              <a:rPr lang="en-GB" sz="1600" dirty="0">
                <a:solidFill>
                  <a:schemeClr val="bg2"/>
                </a:solidFill>
                <a:latin typeface="Inter"/>
                <a:ea typeface="Inter"/>
              </a:rPr>
              <a:t>new products to help with this challenge: </a:t>
            </a:r>
          </a:p>
          <a:p>
            <a:pPr>
              <a:spcBef>
                <a:spcPts val="600"/>
              </a:spcBef>
            </a:pPr>
            <a:r>
              <a:rPr lang="en-GB" sz="1600" dirty="0">
                <a:solidFill>
                  <a:schemeClr val="bg2"/>
                </a:solidFill>
                <a:latin typeface="Inter"/>
                <a:ea typeface="Inter"/>
              </a:rPr>
              <a:t>draft guidance recommending the use of virtual ward technologies to monitor ARI patients</a:t>
            </a:r>
          </a:p>
          <a:p>
            <a:pPr>
              <a:spcBef>
                <a:spcPts val="600"/>
              </a:spcBef>
            </a:pPr>
            <a:r>
              <a:rPr lang="en-GB" sz="1600" dirty="0">
                <a:solidFill>
                  <a:schemeClr val="bg2"/>
                </a:solidFill>
                <a:latin typeface="Inter"/>
                <a:ea typeface="Inter"/>
              </a:rPr>
              <a:t>a draft guideline on the assessment and management of ARIs including the use of virtual wards. </a:t>
            </a:r>
          </a:p>
          <a:p>
            <a:pPr marL="0" indent="0">
              <a:spcBef>
                <a:spcPts val="600"/>
              </a:spcBef>
              <a:buNone/>
            </a:pPr>
            <a:r>
              <a:rPr lang="en-GB" sz="1600" dirty="0">
                <a:solidFill>
                  <a:schemeClr val="bg2"/>
                </a:solidFill>
                <a:latin typeface="Inter"/>
                <a:ea typeface="Inter"/>
                <a:cs typeface="Calibri"/>
              </a:rPr>
              <a:t>These two products will help improve the assessment and management of ARIs to reduce hospital admissions and speed up discharge by enabling people to be remotely monitored at home, thereby freeing up hospital beds. </a:t>
            </a:r>
          </a:p>
          <a:p>
            <a:pPr marL="0" indent="0">
              <a:spcBef>
                <a:spcPts val="600"/>
              </a:spcBef>
              <a:buNone/>
            </a:pPr>
            <a:r>
              <a:rPr lang="en-GB" sz="1600" dirty="0">
                <a:solidFill>
                  <a:schemeClr val="bg2"/>
                </a:solidFill>
                <a:latin typeface="Inter"/>
                <a:ea typeface="Inter"/>
                <a:cs typeface="Calibri"/>
              </a:rPr>
              <a:t>NICE has also recommended that further research is conducted on people’s views and experiences of remote consultation, and that further evidence is gathered to establish the cost savings from virtual wards. </a:t>
            </a:r>
          </a:p>
        </p:txBody>
      </p:sp>
      <p:pic>
        <p:nvPicPr>
          <p:cNvPr id="10" name="Picture 9">
            <a:extLst>
              <a:ext uri="{FF2B5EF4-FFF2-40B4-BE49-F238E27FC236}">
                <a16:creationId xmlns:a16="http://schemas.microsoft.com/office/drawing/2014/main" id="{88A963EF-5978-4D40-87DC-AF6D3F10C942}"/>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6303" t="4252" r="14587" b="4226"/>
          <a:stretch/>
        </p:blipFill>
        <p:spPr>
          <a:xfrm>
            <a:off x="520108" y="1855892"/>
            <a:ext cx="962436" cy="962436"/>
          </a:xfrm>
          <a:prstGeom prst="rect">
            <a:avLst/>
          </a:prstGeom>
        </p:spPr>
      </p:pic>
    </p:spTree>
    <p:extLst>
      <p:ext uri="{BB962C8B-B14F-4D97-AF65-F5344CB8AC3E}">
        <p14:creationId xmlns:p14="http://schemas.microsoft.com/office/powerpoint/2010/main" val="2909273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8FADD-A379-DF8B-45C0-C72DEC9AAE97}"/>
              </a:ext>
              <a:ext uri="{C183D7F6-B498-43B3-948B-1728B52AA6E4}">
                <adec:decorative xmlns:adec="http://schemas.microsoft.com/office/drawing/2017/decorative" val="1"/>
              </a:ext>
            </a:extLst>
          </p:cNvPr>
          <p:cNvSpPr/>
          <p:nvPr/>
        </p:nvSpPr>
        <p:spPr>
          <a:xfrm>
            <a:off x="274320" y="1701720"/>
            <a:ext cx="11714480" cy="4379179"/>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5" name="Title 2">
            <a:extLst>
              <a:ext uri="{FF2B5EF4-FFF2-40B4-BE49-F238E27FC236}">
                <a16:creationId xmlns:a16="http://schemas.microsoft.com/office/drawing/2014/main" id="{135D1D86-6720-C6CB-C5C3-E27134AEE76A}"/>
              </a:ext>
            </a:extLst>
          </p:cNvPr>
          <p:cNvSpPr txBox="1">
            <a:spLocks/>
          </p:cNvSpPr>
          <p:nvPr/>
        </p:nvSpPr>
        <p:spPr>
          <a:xfrm>
            <a:off x="274319" y="644573"/>
            <a:ext cx="11444198" cy="760805"/>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3200">
                <a:solidFill>
                  <a:srgbClr val="00436C"/>
                </a:solidFill>
              </a:rPr>
              <a:t>Increasing patient access to weight management services through new digital programmes </a:t>
            </a:r>
          </a:p>
        </p:txBody>
      </p:sp>
      <p:sp>
        <p:nvSpPr>
          <p:cNvPr id="4" name="Text Placeholder 2">
            <a:extLst>
              <a:ext uri="{FF2B5EF4-FFF2-40B4-BE49-F238E27FC236}">
                <a16:creationId xmlns:a16="http://schemas.microsoft.com/office/drawing/2014/main" id="{201F1E04-BCFF-F8F5-B60E-C6927531DDD2}"/>
              </a:ext>
            </a:extLst>
          </p:cNvPr>
          <p:cNvSpPr>
            <a:spLocks noGrp="1"/>
          </p:cNvSpPr>
          <p:nvPr>
            <p:ph type="body" sz="quarter" idx="12"/>
          </p:nvPr>
        </p:nvSpPr>
        <p:spPr>
          <a:xfrm>
            <a:off x="1525053" y="1656684"/>
            <a:ext cx="10381741" cy="4424215"/>
          </a:xfrm>
        </p:spPr>
        <p:txBody>
          <a:bodyPr vert="horz" lIns="91440" tIns="45720" rIns="91440" bIns="45720" rtlCol="0" anchor="t">
            <a:normAutofit fontScale="92500"/>
          </a:bodyPr>
          <a:lstStyle/>
          <a:p>
            <a:pPr marL="0" indent="0">
              <a:buNone/>
            </a:pPr>
            <a:r>
              <a:rPr lang="en-GB">
                <a:solidFill>
                  <a:schemeClr val="bg2"/>
                </a:solidFill>
              </a:rPr>
              <a:t>More than a quarter of adults in England are living with obesity and are at risk of a range of longer-term health complications. Some people are living in areas where there is no specialist weight loss service and a long waiting list. </a:t>
            </a:r>
          </a:p>
          <a:p>
            <a:pPr marL="0" indent="0">
              <a:buNone/>
            </a:pPr>
            <a:r>
              <a:rPr lang="en-GB">
                <a:solidFill>
                  <a:schemeClr val="bg2"/>
                </a:solidFill>
              </a:rPr>
              <a:t>In new draft guidance, NICE has recommended four digital programmes to increase access to weight loss services and help cut NHS waiting times. </a:t>
            </a:r>
          </a:p>
          <a:p>
            <a:pPr marL="0" indent="0">
              <a:buNone/>
            </a:pPr>
            <a:r>
              <a:rPr lang="en-GB">
                <a:solidFill>
                  <a:schemeClr val="bg2"/>
                </a:solidFill>
              </a:rPr>
              <a:t>The platforms include support from a multidisciplinary team of healthcare professionals, while some of the digital programmes include the ability to prescribe weight management medication such as </a:t>
            </a:r>
            <a:r>
              <a:rPr lang="en-GB" err="1">
                <a:solidFill>
                  <a:schemeClr val="bg2"/>
                </a:solidFill>
              </a:rPr>
              <a:t>semaglutide</a:t>
            </a:r>
            <a:r>
              <a:rPr lang="en-GB">
                <a:solidFill>
                  <a:schemeClr val="bg2"/>
                </a:solidFill>
              </a:rPr>
              <a:t> or liraglutide to eligible people as part of their package of care. Up to 48,000 people will be able to access the virtual services, potentially saving up to 145,000 hours of clinician time. </a:t>
            </a:r>
          </a:p>
          <a:p>
            <a:pPr marL="0" indent="0">
              <a:buNone/>
            </a:pPr>
            <a:r>
              <a:rPr lang="en-GB">
                <a:solidFill>
                  <a:schemeClr val="bg2"/>
                </a:solidFill>
              </a:rPr>
              <a:t>Over the next four-years, evidence will be generated on their long-term cost effectiveness.</a:t>
            </a:r>
          </a:p>
          <a:p>
            <a:endParaRPr lang="en-GB">
              <a:solidFill>
                <a:schemeClr val="bg2"/>
              </a:solidFill>
            </a:endParaRPr>
          </a:p>
        </p:txBody>
      </p:sp>
      <p:sp>
        <p:nvSpPr>
          <p:cNvPr id="10" name="Rectangle 9">
            <a:extLst>
              <a:ext uri="{FF2B5EF4-FFF2-40B4-BE49-F238E27FC236}">
                <a16:creationId xmlns:a16="http://schemas.microsoft.com/office/drawing/2014/main" id="{2D88E2B9-7FC4-461D-21C7-ADBEE6B46CA2}"/>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12" name="Title 2">
            <a:extLst>
              <a:ext uri="{FF2B5EF4-FFF2-40B4-BE49-F238E27FC236}">
                <a16:creationId xmlns:a16="http://schemas.microsoft.com/office/drawing/2014/main" id="{7F161D40-7B11-23FC-BC29-7B0F40DED856}"/>
              </a:ext>
              <a:ext uri="{C183D7F6-B498-43B3-948B-1728B52AA6E4}">
                <adec:decorative xmlns:adec="http://schemas.microsoft.com/office/drawing/2017/decorative" val="1"/>
              </a:ext>
            </a:extLst>
          </p:cNvPr>
          <p:cNvSpPr txBox="1">
            <a:spLocks noGrp="1"/>
          </p:cNvSpPr>
          <p:nvPr>
            <p:ph type="title" idx="4294967295"/>
          </p:nvPr>
        </p:nvSpPr>
        <p:spPr>
          <a:xfrm>
            <a:off x="274319" y="136783"/>
            <a:ext cx="11444198" cy="31481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marR="0" lvl="0" indent="-457200" algn="l" defTabSz="914400" rtl="0" eaLnBrk="1" fontAlgn="auto" latinLnBrk="0" hangingPunct="1">
              <a:lnSpc>
                <a:spcPct val="90000"/>
              </a:lnSpc>
              <a:spcBef>
                <a:spcPct val="0"/>
              </a:spcBef>
              <a:spcAft>
                <a:spcPts val="0"/>
              </a:spcAft>
              <a:buClrTx/>
              <a:buSzTx/>
              <a:buFontTx/>
              <a:buAutoNum type="arabicPeriod"/>
              <a:tabLst/>
              <a:defRPr/>
            </a:pPr>
            <a:r>
              <a:rPr kumimoji="0" lang="en-GB" sz="2400" b="1" i="0" u="none" strike="noStrike" kern="1200" cap="none" spc="0" normalizeH="0" baseline="0" noProof="0" dirty="0">
                <a:ln>
                  <a:noFill/>
                </a:ln>
                <a:solidFill>
                  <a:schemeClr val="bg2"/>
                </a:solidFill>
                <a:effectLst/>
                <a:uLnTx/>
                <a:uFillTx/>
                <a:latin typeface="+mj-lt"/>
                <a:ea typeface="Lora SemiBold" charset="0"/>
                <a:cs typeface="Lora SemiBold" charset="0"/>
              </a:rPr>
              <a:t>Focussing on what matters most</a:t>
            </a:r>
            <a:endParaRPr kumimoji="0" lang="en-US" sz="2400" b="1" i="0" u="none" strike="noStrike" kern="1200" cap="none" spc="0" normalizeH="0" baseline="0" noProof="0" dirty="0">
              <a:ln>
                <a:noFill/>
              </a:ln>
              <a:solidFill>
                <a:schemeClr val="bg2"/>
              </a:solidFill>
              <a:effectLst/>
              <a:uLnTx/>
              <a:uFillTx/>
              <a:latin typeface="+mj-lt"/>
              <a:ea typeface="Lora SemiBold" charset="0"/>
              <a:cs typeface="Lora SemiBold" charset="0"/>
            </a:endParaRPr>
          </a:p>
        </p:txBody>
      </p:sp>
      <p:pic>
        <p:nvPicPr>
          <p:cNvPr id="2" name="Picture 1">
            <a:extLst>
              <a:ext uri="{FF2B5EF4-FFF2-40B4-BE49-F238E27FC236}">
                <a16:creationId xmlns:a16="http://schemas.microsoft.com/office/drawing/2014/main" id="{138DEF48-FCEF-0C13-6900-F0BB2BFC3DDD}"/>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6385" t="4107" r="14092" b="3821"/>
          <a:stretch/>
        </p:blipFill>
        <p:spPr>
          <a:xfrm>
            <a:off x="424381" y="1858108"/>
            <a:ext cx="1055343" cy="1055343"/>
          </a:xfrm>
          <a:prstGeom prst="rect">
            <a:avLst/>
          </a:prstGeom>
        </p:spPr>
      </p:pic>
    </p:spTree>
    <p:extLst>
      <p:ext uri="{BB962C8B-B14F-4D97-AF65-F5344CB8AC3E}">
        <p14:creationId xmlns:p14="http://schemas.microsoft.com/office/powerpoint/2010/main" val="3596525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527429-4EBE-6C58-27BB-1A30514D7FE7}"/>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1D739099-CD07-F42A-8D8A-9C7A72965699}"/>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a:solidFill>
                  <a:schemeClr val="bg2"/>
                </a:solidFill>
              </a:rPr>
              <a:t>2. Creating useful and useable advice </a:t>
            </a:r>
          </a:p>
        </p:txBody>
      </p:sp>
      <p:sp>
        <p:nvSpPr>
          <p:cNvPr id="8" name="Rectangle 7">
            <a:extLst>
              <a:ext uri="{FF2B5EF4-FFF2-40B4-BE49-F238E27FC236}">
                <a16:creationId xmlns:a16="http://schemas.microsoft.com/office/drawing/2014/main" id="{B7C8FADD-A379-DF8B-45C0-C72DEC9AAE97}"/>
              </a:ext>
              <a:ext uri="{C183D7F6-B498-43B3-948B-1728B52AA6E4}">
                <adec:decorative xmlns:adec="http://schemas.microsoft.com/office/drawing/2017/decorative" val="1"/>
              </a:ext>
            </a:extLst>
          </p:cNvPr>
          <p:cNvSpPr/>
          <p:nvPr/>
        </p:nvSpPr>
        <p:spPr>
          <a:xfrm>
            <a:off x="354450" y="1960798"/>
            <a:ext cx="11704711" cy="396136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itle 2">
            <a:extLst>
              <a:ext uri="{FF2B5EF4-FFF2-40B4-BE49-F238E27FC236}">
                <a16:creationId xmlns:a16="http://schemas.microsoft.com/office/drawing/2014/main" id="{5DD4CF27-2E14-355A-48A3-06095F1B3EB0}"/>
              </a:ext>
            </a:extLst>
          </p:cNvPr>
          <p:cNvSpPr>
            <a:spLocks noGrp="1"/>
          </p:cNvSpPr>
          <p:nvPr>
            <p:ph type="ctrTitle"/>
          </p:nvPr>
        </p:nvSpPr>
        <p:spPr>
          <a:xfrm>
            <a:off x="274319" y="739022"/>
            <a:ext cx="12127362" cy="1431374"/>
          </a:xfrm>
        </p:spPr>
        <p:txBody>
          <a:bodyPr>
            <a:normAutofit/>
          </a:bodyPr>
          <a:lstStyle/>
          <a:p>
            <a:r>
              <a:rPr lang="en-GB" sz="2800">
                <a:solidFill>
                  <a:srgbClr val="00436C"/>
                </a:solidFill>
              </a:rPr>
              <a:t>Providing the most up to date clinical and safety information for medicines by prioritising the online and mobile British National Formularies</a:t>
            </a:r>
          </a:p>
        </p:txBody>
      </p:sp>
      <p:sp>
        <p:nvSpPr>
          <p:cNvPr id="4" name="Text Placeholder 2">
            <a:extLst>
              <a:ext uri="{FF2B5EF4-FFF2-40B4-BE49-F238E27FC236}">
                <a16:creationId xmlns:a16="http://schemas.microsoft.com/office/drawing/2014/main" id="{201F1E04-BCFF-F8F5-B60E-C6927531DDD2}"/>
              </a:ext>
            </a:extLst>
          </p:cNvPr>
          <p:cNvSpPr>
            <a:spLocks noGrp="1"/>
          </p:cNvSpPr>
          <p:nvPr>
            <p:ph type="body" sz="quarter" idx="12"/>
          </p:nvPr>
        </p:nvSpPr>
        <p:spPr>
          <a:xfrm>
            <a:off x="1793762" y="1960798"/>
            <a:ext cx="10265399" cy="4418559"/>
          </a:xfrm>
        </p:spPr>
        <p:txBody>
          <a:bodyPr vert="horz" lIns="91440" tIns="45720" rIns="91440" bIns="45720" rtlCol="0" anchor="t">
            <a:normAutofit/>
          </a:bodyPr>
          <a:lstStyle/>
          <a:p>
            <a:pPr marL="0" indent="0">
              <a:spcBef>
                <a:spcPts val="600"/>
              </a:spcBef>
              <a:buNone/>
            </a:pPr>
            <a:r>
              <a:rPr lang="en-GB" sz="1600">
                <a:solidFill>
                  <a:schemeClr val="bg2"/>
                </a:solidFill>
                <a:latin typeface="Inter"/>
              </a:rPr>
              <a:t>Following extensive user research showing an increasing preference for the online and mobile app versions, the upcoming editions of BNF and BNFC (scheduled for distribution in October and November 2023) will be the last print editions to be supplied to the NHS in England by NICE.</a:t>
            </a:r>
          </a:p>
          <a:p>
            <a:pPr marL="0" indent="0">
              <a:spcBef>
                <a:spcPts val="600"/>
              </a:spcBef>
              <a:buNone/>
            </a:pPr>
            <a:r>
              <a:rPr lang="en-GB" sz="1600">
                <a:solidFill>
                  <a:schemeClr val="bg2"/>
                </a:solidFill>
                <a:latin typeface="Inter"/>
              </a:rPr>
              <a:t>Prioritising the use of digital versions of the BNF and BNFC over the print version represents the most efficient and safe way of accessing this trusted source of medicines information and provides benefits to clinical safety and environmental impact, as well as supporting the NHS Long Term Plan objectives of digital transformation. Print versions of the BNF and BNFC are provided once a year and are out of date by the time they are received by healthcare providers.</a:t>
            </a:r>
          </a:p>
          <a:p>
            <a:pPr marL="0" indent="0">
              <a:spcBef>
                <a:spcPts val="600"/>
              </a:spcBef>
              <a:buNone/>
            </a:pPr>
            <a:r>
              <a:rPr lang="en-GB" sz="1600">
                <a:solidFill>
                  <a:schemeClr val="bg2"/>
                </a:solidFill>
                <a:latin typeface="Inter"/>
              </a:rPr>
              <a:t>Digital versions of the BNF and BNFC can be accessed via the NICE website (no login required), the BNF App, or the Medicines Complete website. </a:t>
            </a:r>
          </a:p>
        </p:txBody>
      </p:sp>
      <p:pic>
        <p:nvPicPr>
          <p:cNvPr id="5" name="Picture 4">
            <a:extLst>
              <a:ext uri="{FF2B5EF4-FFF2-40B4-BE49-F238E27FC236}">
                <a16:creationId xmlns:a16="http://schemas.microsoft.com/office/drawing/2014/main" id="{33542230-0CB6-34AF-9C41-1321D874C630}"/>
              </a:ext>
              <a:ext uri="{C183D7F6-B498-43B3-948B-1728B52AA6E4}">
                <adec:decorative xmlns:adec="http://schemas.microsoft.com/office/drawing/2017/decorative" val="1"/>
              </a:ext>
            </a:extLst>
          </p:cNvPr>
          <p:cNvPicPr>
            <a:picLocks noChangeAspect="1"/>
          </p:cNvPicPr>
          <p:nvPr/>
        </p:nvPicPr>
        <p:blipFill rotWithShape="1">
          <a:blip r:embed="rId3"/>
          <a:srcRect l="15762" t="4320" r="14616" b="3476"/>
          <a:stretch/>
        </p:blipFill>
        <p:spPr>
          <a:xfrm>
            <a:off x="530637" y="2093950"/>
            <a:ext cx="984481" cy="984481"/>
          </a:xfrm>
          <a:prstGeom prst="rect">
            <a:avLst/>
          </a:prstGeom>
        </p:spPr>
      </p:pic>
    </p:spTree>
    <p:extLst>
      <p:ext uri="{BB962C8B-B14F-4D97-AF65-F5344CB8AC3E}">
        <p14:creationId xmlns:p14="http://schemas.microsoft.com/office/powerpoint/2010/main" val="1509566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2B6307-0CDE-4041-658D-13FF4DCCA55B}"/>
              </a:ext>
              <a:ext uri="{C183D7F6-B498-43B3-948B-1728B52AA6E4}">
                <adec:decorative xmlns:adec="http://schemas.microsoft.com/office/drawing/2017/decorative" val="1"/>
              </a:ext>
            </a:extLst>
          </p:cNvPr>
          <p:cNvSpPr/>
          <p:nvPr/>
        </p:nvSpPr>
        <p:spPr>
          <a:xfrm>
            <a:off x="274319" y="1449772"/>
            <a:ext cx="11714480" cy="5065616"/>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2" name="Title 1">
            <a:extLst>
              <a:ext uri="{FF2B5EF4-FFF2-40B4-BE49-F238E27FC236}">
                <a16:creationId xmlns:a16="http://schemas.microsoft.com/office/drawing/2014/main" id="{960FD044-D89D-10A3-69D4-40C4FF1858ED}"/>
              </a:ext>
            </a:extLst>
          </p:cNvPr>
          <p:cNvSpPr>
            <a:spLocks noGrp="1"/>
          </p:cNvSpPr>
          <p:nvPr>
            <p:ph type="ctrTitle"/>
          </p:nvPr>
        </p:nvSpPr>
        <p:spPr>
          <a:xfrm>
            <a:off x="274319" y="747337"/>
            <a:ext cx="11080069" cy="753082"/>
          </a:xfrm>
        </p:spPr>
        <p:txBody>
          <a:bodyPr>
            <a:normAutofit/>
          </a:bodyPr>
          <a:lstStyle/>
          <a:p>
            <a:r>
              <a:rPr lang="en-GB" sz="3600" dirty="0">
                <a:solidFill>
                  <a:srgbClr val="00436C"/>
                </a:solidFill>
              </a:rPr>
              <a:t>Monitoring implementation of new methods </a:t>
            </a:r>
          </a:p>
        </p:txBody>
      </p:sp>
      <p:sp>
        <p:nvSpPr>
          <p:cNvPr id="3" name="Text Placeholder 2">
            <a:extLst>
              <a:ext uri="{FF2B5EF4-FFF2-40B4-BE49-F238E27FC236}">
                <a16:creationId xmlns:a16="http://schemas.microsoft.com/office/drawing/2014/main" id="{14FA1BFF-4AE3-2A16-7ABA-E7D855EA584F}"/>
              </a:ext>
            </a:extLst>
          </p:cNvPr>
          <p:cNvSpPr>
            <a:spLocks noGrp="1"/>
          </p:cNvSpPr>
          <p:nvPr>
            <p:ph type="body" sz="quarter" idx="12"/>
          </p:nvPr>
        </p:nvSpPr>
        <p:spPr>
          <a:xfrm>
            <a:off x="1679955" y="1448764"/>
            <a:ext cx="10167365" cy="4863424"/>
          </a:xfrm>
        </p:spPr>
        <p:txBody>
          <a:bodyPr vert="horz" lIns="91440" tIns="45720" rIns="91440" bIns="45720" rtlCol="0" anchor="t">
            <a:normAutofit fontScale="92500"/>
          </a:bodyPr>
          <a:lstStyle/>
          <a:p>
            <a:pPr>
              <a:spcBef>
                <a:spcPts val="0"/>
              </a:spcBef>
            </a:pPr>
            <a:r>
              <a:rPr lang="en-GB" sz="1600">
                <a:solidFill>
                  <a:schemeClr val="bg2"/>
                </a:solidFill>
                <a:latin typeface="Inter"/>
                <a:ea typeface="Inter"/>
              </a:rPr>
              <a:t>We are continuing to track key data regarding implementation of new and changed methods components which ensure our recommendations reflect what society values most, take account of all available evidence, and enable patients to access promising treatments while evidence is being generated</a:t>
            </a:r>
          </a:p>
          <a:p>
            <a:pPr>
              <a:spcBef>
                <a:spcPts val="0"/>
              </a:spcBef>
            </a:pPr>
            <a:r>
              <a:rPr lang="en-GB" sz="1600">
                <a:solidFill>
                  <a:schemeClr val="bg2"/>
                </a:solidFill>
                <a:latin typeface="Inter"/>
                <a:ea typeface="Inter"/>
              </a:rPr>
              <a:t>We will regularly report this data to the Board. </a:t>
            </a:r>
            <a:r>
              <a:rPr lang="en-GB" sz="1600">
                <a:solidFill>
                  <a:schemeClr val="bg2"/>
                </a:solidFill>
              </a:rPr>
              <a:t>Figures in brackets represent the changes since the last data collection period, up to March 2023. </a:t>
            </a:r>
          </a:p>
          <a:p>
            <a:pPr>
              <a:spcBef>
                <a:spcPts val="0"/>
              </a:spcBef>
            </a:pPr>
            <a:r>
              <a:rPr lang="en-GB" sz="1600">
                <a:solidFill>
                  <a:schemeClr val="bg2"/>
                </a:solidFill>
                <a:latin typeface="Inter"/>
                <a:ea typeface="Inter"/>
              </a:rPr>
              <a:t>Up to June 2023, there are 43 (+9) topics using the new manual for technology evaluation, of which 28 (+17) are final published guidance (21 [+10] of which are positive)</a:t>
            </a:r>
          </a:p>
          <a:p>
            <a:pPr lvl="1">
              <a:spcBef>
                <a:spcPts val="0"/>
              </a:spcBef>
            </a:pPr>
            <a:r>
              <a:rPr lang="en-GB" sz="1600">
                <a:solidFill>
                  <a:schemeClr val="bg2"/>
                </a:solidFill>
                <a:latin typeface="Inter"/>
                <a:ea typeface="Inter"/>
              </a:rPr>
              <a:t>8 (+2) have seen companies apply for a severity modifier, 5 (+2) of which have been accepted by committee, using all levels of available modifier (up to 1.7)</a:t>
            </a:r>
          </a:p>
          <a:p>
            <a:pPr lvl="1">
              <a:spcBef>
                <a:spcPts val="0"/>
              </a:spcBef>
            </a:pPr>
            <a:r>
              <a:rPr lang="en-GB" sz="1600">
                <a:solidFill>
                  <a:schemeClr val="bg2"/>
                </a:solidFill>
                <a:latin typeface="Inter"/>
                <a:ea typeface="Inter"/>
              </a:rPr>
              <a:t>Real world evidence has been used in 19 (+4) company submissions. In 8 (+2) of these cases, the committee accepted the RWE as primary evidence</a:t>
            </a:r>
          </a:p>
          <a:p>
            <a:pPr lvl="1">
              <a:spcBef>
                <a:spcPts val="0"/>
              </a:spcBef>
            </a:pPr>
            <a:r>
              <a:rPr lang="en-GB" sz="1600">
                <a:solidFill>
                  <a:schemeClr val="bg2"/>
                </a:solidFill>
                <a:latin typeface="Inter"/>
                <a:ea typeface="Inter"/>
              </a:rPr>
              <a:t>Additional flexibilities have been granted in 8 (+3) topics, leading to increased acceptable incremental cost effectiveness ratio (ICER) thresholds based on difficulties with evidence generation, impact on health inequalities, uncaptured benefits, and unmet need.</a:t>
            </a:r>
            <a:endParaRPr lang="en-GB" sz="1600" b="1">
              <a:solidFill>
                <a:schemeClr val="bg2"/>
              </a:solidFill>
              <a:ea typeface="Inter"/>
            </a:endParaRPr>
          </a:p>
        </p:txBody>
      </p:sp>
      <p:sp>
        <p:nvSpPr>
          <p:cNvPr id="4" name="Rectangle 3">
            <a:extLst>
              <a:ext uri="{FF2B5EF4-FFF2-40B4-BE49-F238E27FC236}">
                <a16:creationId xmlns:a16="http://schemas.microsoft.com/office/drawing/2014/main" id="{9C653161-B8AC-764A-DBDA-241DAC9C78C3}"/>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5" name="Title 2">
            <a:extLst>
              <a:ext uri="{FF2B5EF4-FFF2-40B4-BE49-F238E27FC236}">
                <a16:creationId xmlns:a16="http://schemas.microsoft.com/office/drawing/2014/main" id="{D584A804-E963-E04E-79F8-961063E342F1}"/>
              </a:ext>
              <a:ext uri="{C183D7F6-B498-43B3-948B-1728B52AA6E4}">
                <adec:decorative xmlns:adec="http://schemas.microsoft.com/office/drawing/2017/decorative" val="1"/>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a:solidFill>
                  <a:schemeClr val="bg2"/>
                </a:solidFill>
              </a:rPr>
              <a:t>2. Creating useful and useable advice </a:t>
            </a:r>
          </a:p>
        </p:txBody>
      </p:sp>
      <p:pic>
        <p:nvPicPr>
          <p:cNvPr id="9" name="Picture 8">
            <a:extLst>
              <a:ext uri="{FF2B5EF4-FFF2-40B4-BE49-F238E27FC236}">
                <a16:creationId xmlns:a16="http://schemas.microsoft.com/office/drawing/2014/main" id="{62F1DF0F-2F2E-CE09-B966-71FDBD70527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84611" y="1590035"/>
            <a:ext cx="1053865" cy="1053865"/>
          </a:xfrm>
          <a:prstGeom prst="rect">
            <a:avLst/>
          </a:prstGeom>
          <a:noFill/>
        </p:spPr>
      </p:pic>
    </p:spTree>
    <p:extLst>
      <p:ext uri="{BB962C8B-B14F-4D97-AF65-F5344CB8AC3E}">
        <p14:creationId xmlns:p14="http://schemas.microsoft.com/office/powerpoint/2010/main" val="1320743415"/>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1351</Words>
  <Application>Microsoft Office PowerPoint</Application>
  <PresentationFormat>Widescreen</PresentationFormat>
  <Paragraphs>56</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Inter</vt:lpstr>
      <vt:lpstr>Lato</vt:lpstr>
      <vt:lpstr>Lora SemiBold</vt:lpstr>
      <vt:lpstr>NICEbrandtheme</vt:lpstr>
      <vt:lpstr>Executive update to the Board </vt:lpstr>
      <vt:lpstr>Executive Summary </vt:lpstr>
      <vt:lpstr>Staff attitudes to transformation</vt:lpstr>
      <vt:lpstr>We are responding to staff feedback with immediate and longer term actions </vt:lpstr>
      <vt:lpstr>Preparing for winter pressures with new products to expand the use of virtual wards for respiratory infections </vt:lpstr>
      <vt:lpstr>Focussing on what matters most</vt:lpstr>
      <vt:lpstr>Providing the most up to date clinical and safety information for medicines by prioritising the online and mobile British National Formularies</vt:lpstr>
      <vt:lpstr>Monitoring implementation of new methods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2023-09-13T09:15:46Z</dcterms:created>
  <dcterms:modified xsi:type="dcterms:W3CDTF">2023-09-15T10:56:24Z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2023-09-13T09:15:48Z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630dae46-0d2f-4a48-983a-0e59ca6db971</vt:lpwstr>
  </property>
  <property fmtid="{D5CDD505-2E9C-101B-9397-08002B2CF9AE}" pid="8" name="MSIP_Label_c69d85d5-6d9e-4305-a294-1f636ec0f2d6_ContentBits">
    <vt:lpwstr>0</vt:lpwstr>
  </property>
</Properties>
</file>