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
  </p:notesMasterIdLst>
  <p:sldIdLst>
    <p:sldId id="2147471876" r:id="rId2"/>
    <p:sldId id="2147471893" r:id="rId3"/>
    <p:sldId id="2147471898" r:id="rId4"/>
    <p:sldId id="2147471892" r:id="rId5"/>
    <p:sldId id="214747187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293C3B-FDF1-4AAB-9935-8EB40EEE97FE}" v="4" dt="2024-07-10T05:46:04.3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3E49AE-26F9-4AD0-81C0-F636701FB0B5}" type="datetimeFigureOut">
              <a:rPr lang="en-GB" smtClean="0"/>
              <a:t>10/07/2024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9C4C5-0A08-4349-BA5D-EF899DD8AA90}" type="slidenum">
              <a:rPr lang="en-GB" smtClean="0"/>
              <a:t>‹#›</a:t>
            </a:fld>
            <a:endParaRPr lang="en-GB"/>
          </a:p>
        </p:txBody>
      </p:sp>
    </p:spTree>
    <p:extLst>
      <p:ext uri="{BB962C8B-B14F-4D97-AF65-F5344CB8AC3E}">
        <p14:creationId xmlns:p14="http://schemas.microsoft.com/office/powerpoint/2010/main" val="115274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3</a:t>
            </a:fld>
            <a:endParaRPr lang="en-GB"/>
          </a:p>
        </p:txBody>
      </p:sp>
    </p:spTree>
    <p:extLst>
      <p:ext uri="{BB962C8B-B14F-4D97-AF65-F5344CB8AC3E}">
        <p14:creationId xmlns:p14="http://schemas.microsoft.com/office/powerpoint/2010/main" val="368610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C99C4C5-0A08-4349-BA5D-EF899DD8AA90}" type="slidenum">
              <a:rPr lang="en-GB" smtClean="0"/>
              <a:t>4</a:t>
            </a:fld>
            <a:endParaRPr lang="en-GB"/>
          </a:p>
        </p:txBody>
      </p:sp>
    </p:spTree>
    <p:extLst>
      <p:ext uri="{BB962C8B-B14F-4D97-AF65-F5344CB8AC3E}">
        <p14:creationId xmlns:p14="http://schemas.microsoft.com/office/powerpoint/2010/main" val="733325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E9C9B67-A5DA-499D-AC8F-A8F98C894DA4}" type="slidenum">
              <a:rPr lang="en-GB" smtClean="0"/>
              <a:t>5</a:t>
            </a:fld>
            <a:endParaRPr lang="en-GB"/>
          </a:p>
        </p:txBody>
      </p:sp>
    </p:spTree>
    <p:extLst>
      <p:ext uri="{BB962C8B-B14F-4D97-AF65-F5344CB8AC3E}">
        <p14:creationId xmlns:p14="http://schemas.microsoft.com/office/powerpoint/2010/main" val="1313653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73037657"/>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One Column (Cream)">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7582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 id="2147483702" r:id="rId43"/>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25ADDE-173F-F7E0-FADF-48454ABDF30D}"/>
              </a:ext>
            </a:extLst>
          </p:cNvPr>
          <p:cNvSpPr>
            <a:spLocks noGrp="1"/>
          </p:cNvSpPr>
          <p:nvPr>
            <p:ph type="ctrTitle"/>
          </p:nvPr>
        </p:nvSpPr>
        <p:spPr>
          <a:xfrm>
            <a:off x="724988" y="722208"/>
            <a:ext cx="7295606" cy="1276350"/>
          </a:xfrm>
        </p:spPr>
        <p:txBody>
          <a:bodyPr>
            <a:normAutofit/>
          </a:bodyPr>
          <a:lstStyle/>
          <a:p>
            <a:r>
              <a:rPr lang="en-GB"/>
              <a:t>Executive update to the Board </a:t>
            </a:r>
          </a:p>
        </p:txBody>
      </p:sp>
      <p:sp>
        <p:nvSpPr>
          <p:cNvPr id="6" name="Subtitle 5">
            <a:extLst>
              <a:ext uri="{FF2B5EF4-FFF2-40B4-BE49-F238E27FC236}">
                <a16:creationId xmlns:a16="http://schemas.microsoft.com/office/drawing/2014/main" id="{A336A355-92AD-F752-EC30-F9D2D57A2365}"/>
              </a:ext>
            </a:extLst>
          </p:cNvPr>
          <p:cNvSpPr>
            <a:spLocks noGrp="1"/>
          </p:cNvSpPr>
          <p:nvPr>
            <p:ph type="subTitle" idx="1"/>
          </p:nvPr>
        </p:nvSpPr>
        <p:spPr/>
        <p:txBody>
          <a:bodyPr/>
          <a:lstStyle/>
          <a:p>
            <a:r>
              <a:rPr lang="en-GB"/>
              <a:t>July 2024 </a:t>
            </a:r>
          </a:p>
        </p:txBody>
      </p:sp>
    </p:spTree>
    <p:extLst>
      <p:ext uri="{BB962C8B-B14F-4D97-AF65-F5344CB8AC3E}">
        <p14:creationId xmlns:p14="http://schemas.microsoft.com/office/powerpoint/2010/main" val="171707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32201-0496-4E2C-2F14-60BF6C796B0F}"/>
              </a:ext>
            </a:extLst>
          </p:cNvPr>
          <p:cNvSpPr>
            <a:spLocks noGrp="1"/>
          </p:cNvSpPr>
          <p:nvPr>
            <p:ph type="ctrTitle"/>
          </p:nvPr>
        </p:nvSpPr>
        <p:spPr>
          <a:xfrm>
            <a:off x="297808" y="190068"/>
            <a:ext cx="11178381" cy="1160319"/>
          </a:xfrm>
        </p:spPr>
        <p:txBody>
          <a:bodyPr/>
          <a:lstStyle/>
          <a:p>
            <a:r>
              <a:rPr lang="en-GB"/>
              <a:t>Executive Summary </a:t>
            </a:r>
          </a:p>
        </p:txBody>
      </p:sp>
      <p:sp>
        <p:nvSpPr>
          <p:cNvPr id="3" name="Text Placeholder 2">
            <a:extLst>
              <a:ext uri="{FF2B5EF4-FFF2-40B4-BE49-F238E27FC236}">
                <a16:creationId xmlns:a16="http://schemas.microsoft.com/office/drawing/2014/main" id="{FA97AF2B-2D08-4921-D278-E463F6DB45A0}"/>
              </a:ext>
            </a:extLst>
          </p:cNvPr>
          <p:cNvSpPr>
            <a:spLocks noGrp="1"/>
          </p:cNvSpPr>
          <p:nvPr>
            <p:ph type="body" sz="quarter" idx="12"/>
          </p:nvPr>
        </p:nvSpPr>
        <p:spPr>
          <a:xfrm>
            <a:off x="297808" y="982980"/>
            <a:ext cx="11596384" cy="5387772"/>
          </a:xfrm>
          <a:solidFill>
            <a:schemeClr val="accent2"/>
          </a:solidFill>
        </p:spPr>
        <p:txBody>
          <a:bodyPr vert="horz" lIns="91440" tIns="45720" rIns="91440" bIns="45720" rtlCol="0" anchor="t">
            <a:noAutofit/>
          </a:bodyPr>
          <a:lstStyle/>
          <a:p>
            <a:pPr marL="285750" indent="-285750">
              <a:lnSpc>
                <a:spcPct val="140000"/>
              </a:lnSpc>
              <a:spcBef>
                <a:spcPts val="300"/>
              </a:spcBef>
              <a:buFont typeface="Arial" panose="020B0604020202020204" pitchFamily="34" charset="0"/>
              <a:buChar char="•"/>
            </a:pPr>
            <a:r>
              <a:rPr lang="en-GB" sz="1350" dirty="0">
                <a:solidFill>
                  <a:schemeClr val="bg2"/>
                </a:solidFill>
              </a:rPr>
              <a:t>Despite the pre-election period restricting many activities including most external communications, we recently published several notable pieces of guidance including:</a:t>
            </a:r>
          </a:p>
          <a:p>
            <a:pPr marL="971550" lvl="1" indent="-285750">
              <a:lnSpc>
                <a:spcPct val="140000"/>
              </a:lnSpc>
              <a:spcBef>
                <a:spcPts val="300"/>
              </a:spcBef>
              <a:buFont typeface="Courier New" panose="02070309020205020404" pitchFamily="49" charset="0"/>
              <a:buChar char="­"/>
            </a:pPr>
            <a:r>
              <a:rPr lang="en-GB" sz="1350" dirty="0">
                <a:solidFill>
                  <a:schemeClr val="bg2"/>
                </a:solidFill>
              </a:rPr>
              <a:t>Guaranteeing continued and new access to life-changing cystic fibrosis modulator drugs (slide 3), </a:t>
            </a:r>
          </a:p>
          <a:p>
            <a:pPr marL="971550" lvl="1" indent="-285750">
              <a:lnSpc>
                <a:spcPct val="140000"/>
              </a:lnSpc>
              <a:spcBef>
                <a:spcPts val="300"/>
              </a:spcBef>
              <a:buFont typeface="Courier New" panose="02070309020205020404" pitchFamily="49" charset="0"/>
              <a:buChar char="­"/>
            </a:pPr>
            <a:r>
              <a:rPr lang="en-GB" sz="1350" dirty="0">
                <a:solidFill>
                  <a:schemeClr val="bg2"/>
                </a:solidFill>
              </a:rPr>
              <a:t>Consulting on a draft recommendation for a new treatment to support people in weight loss which can be provided outside of specialised weight management services (slide 4)</a:t>
            </a:r>
          </a:p>
          <a:p>
            <a:pPr marL="971550" lvl="1" indent="-285750">
              <a:lnSpc>
                <a:spcPct val="140000"/>
              </a:lnSpc>
              <a:spcBef>
                <a:spcPts val="300"/>
              </a:spcBef>
              <a:buFont typeface="Courier New" panose="02070309020205020404" pitchFamily="49" charset="0"/>
              <a:buChar char="­"/>
            </a:pPr>
            <a:r>
              <a:rPr lang="en-GB" sz="1350" dirty="0">
                <a:solidFill>
                  <a:schemeClr val="bg2"/>
                </a:solidFill>
              </a:rPr>
              <a:t>Recommending the first treatment to be provided via the Innovative Medicines Fund, a transformative gene therapy for people with </a:t>
            </a:r>
            <a:r>
              <a:rPr lang="en-GB" sz="1400" dirty="0">
                <a:solidFill>
                  <a:schemeClr val="bg2"/>
                </a:solidFill>
              </a:rPr>
              <a:t>haemophilia B (slide 5).</a:t>
            </a:r>
            <a:endParaRPr lang="en-GB" sz="1350" dirty="0">
              <a:solidFill>
                <a:schemeClr val="bg2"/>
              </a:solidFill>
              <a:latin typeface="Inter"/>
            </a:endParaRPr>
          </a:p>
          <a:p>
            <a:pPr marL="285750" indent="-285750">
              <a:lnSpc>
                <a:spcPct val="140000"/>
              </a:lnSpc>
              <a:spcBef>
                <a:spcPts val="300"/>
              </a:spcBef>
              <a:buFont typeface="Arial" panose="020B0604020202020204" pitchFamily="34" charset="0"/>
              <a:buChar char="•"/>
            </a:pPr>
            <a:r>
              <a:rPr lang="en-GB" sz="1350" dirty="0">
                <a:solidFill>
                  <a:schemeClr val="bg2"/>
                </a:solidFill>
                <a:latin typeface="Inter"/>
              </a:rPr>
              <a:t>In July we also publish our first forward view, setting out the areas we will prioritise in the coming year in line with the new approach to prioritising guidance under the recently launched Prioritisation Board</a:t>
            </a:r>
          </a:p>
          <a:p>
            <a:pPr marL="971550" lvl="1" indent="-285750">
              <a:lnSpc>
                <a:spcPct val="140000"/>
              </a:lnSpc>
              <a:spcBef>
                <a:spcPts val="300"/>
              </a:spcBef>
              <a:buFont typeface="Courier New" panose="02070309020205020404" pitchFamily="49" charset="0"/>
              <a:buChar char="­"/>
            </a:pPr>
            <a:r>
              <a:rPr lang="en-GB" sz="1350" dirty="0">
                <a:solidFill>
                  <a:schemeClr val="bg2"/>
                </a:solidFill>
                <a:latin typeface="Inter"/>
              </a:rPr>
              <a:t>Our priorities for 2024 to 2025 include mental health, early cancer detection/diagnosis, diabetes, musculoskeletal conditions, women’s health, respiratory and neurology. </a:t>
            </a:r>
          </a:p>
          <a:p>
            <a:pPr marL="971550" lvl="1" indent="-285750">
              <a:lnSpc>
                <a:spcPct val="140000"/>
              </a:lnSpc>
              <a:spcBef>
                <a:spcPts val="300"/>
              </a:spcBef>
              <a:buFont typeface="Courier New" panose="02070309020205020404" pitchFamily="49" charset="0"/>
              <a:buChar char="­"/>
            </a:pPr>
            <a:r>
              <a:rPr lang="en-GB" sz="1350" dirty="0">
                <a:solidFill>
                  <a:schemeClr val="bg2"/>
                </a:solidFill>
                <a:latin typeface="Inter"/>
              </a:rPr>
              <a:t>Our planned guidance within these areas includes new medicines, digital therapies and platforms, precision diagnostics, algorithms to guide referrals and a resource that captures all NICE guidelines on women’s and reproductive health. </a:t>
            </a:r>
          </a:p>
          <a:p>
            <a:pPr marL="971550" lvl="1" indent="-285750">
              <a:lnSpc>
                <a:spcPct val="140000"/>
              </a:lnSpc>
              <a:spcBef>
                <a:spcPts val="300"/>
              </a:spcBef>
              <a:buFont typeface="Courier New" panose="02070309020205020404" pitchFamily="49" charset="0"/>
              <a:buChar char="­"/>
            </a:pPr>
            <a:r>
              <a:rPr lang="en-GB" sz="1350" dirty="0">
                <a:solidFill>
                  <a:schemeClr val="bg2"/>
                </a:solidFill>
                <a:latin typeface="Inter"/>
              </a:rPr>
              <a:t>The forward view also highlights the topics we prioritised in 2023 and 2024, and some of the longer-term areas of innovation we identify through our horizon scanning including new pharmacological treatments emerging for metabolic dysfunction-associated steatohepatitis (MASH), continued emergence of new Advanced Therapy Medicinal Products (ATMPs) in particular RNA-therapies, and enhancements to existing health technologies through adoption of foundational technical advances. </a:t>
            </a:r>
            <a:endParaRPr lang="en-GB" sz="1350" dirty="0">
              <a:solidFill>
                <a:schemeClr val="bg2"/>
              </a:solidFill>
            </a:endParaRPr>
          </a:p>
        </p:txBody>
      </p:sp>
    </p:spTree>
    <p:extLst>
      <p:ext uri="{BB962C8B-B14F-4D97-AF65-F5344CB8AC3E}">
        <p14:creationId xmlns:p14="http://schemas.microsoft.com/office/powerpoint/2010/main" val="356050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a:solidFill>
                  <a:schemeClr val="bg2"/>
                </a:solidFill>
              </a:rPr>
              <a:t>Focussing on what matters most</a:t>
            </a:r>
            <a:endParaRPr lang="en-US" sz="240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a:solidFill>
                  <a:srgbClr val="00436C"/>
                </a:solidFill>
              </a:rPr>
              <a:t>Guaranteeing access to life-changing treatments for thousands of people with cystic fibrosis </a:t>
            </a: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5"/>
            <a:ext cx="11701817" cy="5040972"/>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702335"/>
            <a:ext cx="10258953" cy="4456518"/>
          </a:xfrm>
        </p:spPr>
        <p:txBody>
          <a:bodyPr vert="horz" lIns="91440" tIns="45720" rIns="91440" bIns="45720" rtlCol="0" anchor="t">
            <a:noAutofit/>
          </a:bodyPr>
          <a:lstStyle/>
          <a:p>
            <a:pPr marL="0" indent="0">
              <a:spcBef>
                <a:spcPts val="600"/>
              </a:spcBef>
              <a:buNone/>
            </a:pPr>
            <a:r>
              <a:rPr lang="en-GB" sz="1600">
                <a:solidFill>
                  <a:schemeClr val="bg2"/>
                </a:solidFill>
                <a:latin typeface="Inter"/>
                <a:ea typeface="Inter"/>
                <a:cs typeface="Calibri"/>
              </a:rPr>
              <a:t>Around 8,000 people including young children with cystic fibrosis (CF) now benefit from confirmed access to life-changing cystic fibrosis modulator drugs after final draft guidance was issued recommending ivacaftor–</a:t>
            </a:r>
            <a:r>
              <a:rPr lang="en-GB" sz="1600" err="1">
                <a:solidFill>
                  <a:schemeClr val="bg2"/>
                </a:solidFill>
                <a:latin typeface="Inter"/>
                <a:ea typeface="Inter"/>
                <a:cs typeface="Calibri"/>
              </a:rPr>
              <a:t>tezacaftor</a:t>
            </a:r>
            <a:r>
              <a:rPr lang="en-GB" sz="1600">
                <a:solidFill>
                  <a:schemeClr val="bg2"/>
                </a:solidFill>
                <a:latin typeface="Inter"/>
                <a:ea typeface="Inter"/>
                <a:cs typeface="Calibri"/>
              </a:rPr>
              <a:t>–</a:t>
            </a:r>
            <a:r>
              <a:rPr lang="en-GB" sz="1600" err="1">
                <a:solidFill>
                  <a:schemeClr val="bg2"/>
                </a:solidFill>
                <a:latin typeface="Inter"/>
                <a:ea typeface="Inter"/>
                <a:cs typeface="Calibri"/>
              </a:rPr>
              <a:t>elexacaftor</a:t>
            </a:r>
            <a:r>
              <a:rPr lang="en-GB" sz="1600">
                <a:solidFill>
                  <a:schemeClr val="bg2"/>
                </a:solidFill>
                <a:latin typeface="Inter"/>
                <a:ea typeface="Inter"/>
                <a:cs typeface="Calibri"/>
              </a:rPr>
              <a:t>, </a:t>
            </a:r>
            <a:r>
              <a:rPr lang="en-GB" sz="1600" err="1">
                <a:solidFill>
                  <a:schemeClr val="bg2"/>
                </a:solidFill>
                <a:latin typeface="Inter"/>
                <a:ea typeface="Inter"/>
                <a:cs typeface="Calibri"/>
              </a:rPr>
              <a:t>tezacaftor</a:t>
            </a:r>
            <a:r>
              <a:rPr lang="en-GB" sz="1600">
                <a:solidFill>
                  <a:schemeClr val="bg2"/>
                </a:solidFill>
                <a:latin typeface="Inter"/>
                <a:ea typeface="Inter"/>
                <a:cs typeface="Calibri"/>
              </a:rPr>
              <a:t>–ivacaftor and lumacaftor–ivacaftor. The guidance means those people already receiving the treatments will continue to benefit, as well as people who are diagnosed with CF in the future. </a:t>
            </a:r>
          </a:p>
          <a:p>
            <a:pPr marL="0" indent="0">
              <a:spcBef>
                <a:spcPts val="600"/>
              </a:spcBef>
              <a:buNone/>
            </a:pPr>
            <a:r>
              <a:rPr lang="en-GB" sz="1600">
                <a:solidFill>
                  <a:schemeClr val="bg2"/>
                </a:solidFill>
                <a:latin typeface="Inter"/>
                <a:ea typeface="Inter"/>
                <a:cs typeface="Calibri"/>
              </a:rPr>
              <a:t>CF causes a range of challenging symptoms that affect the lungs, digestive system and liver. People with CF have a shortened life expectancy and a greatly reduced quality of life. CF modulator drugs are transformative for patients as they treat the root cause of symptoms and change the nature of CF from a progressive and life-limiting illness to a manageable chronic condition.</a:t>
            </a:r>
          </a:p>
          <a:p>
            <a:pPr marL="0" indent="0">
              <a:spcBef>
                <a:spcPts val="600"/>
              </a:spcBef>
              <a:buNone/>
            </a:pPr>
            <a:r>
              <a:rPr lang="en-GB" sz="1600">
                <a:solidFill>
                  <a:schemeClr val="bg2"/>
                </a:solidFill>
                <a:latin typeface="Inter"/>
                <a:ea typeface="Inter"/>
                <a:cs typeface="Calibri"/>
              </a:rPr>
              <a:t>NICE was able to recommend the treatments after the company agreed a commercial deal with NHS England following earlier negative draft guidance. Under NICE’s updated methods, the committee were able to apply a 1.2 severity weighting to the conditions in one of the first instances of use of severity modifiers for non-cancer topics.  </a:t>
            </a:r>
          </a:p>
        </p:txBody>
      </p:sp>
      <p:pic>
        <p:nvPicPr>
          <p:cNvPr id="5" name="Picture 4">
            <a:extLst>
              <a:ext uri="{FF2B5EF4-FFF2-40B4-BE49-F238E27FC236}">
                <a16:creationId xmlns:a16="http://schemas.microsoft.com/office/drawing/2014/main" id="{6C67DCC9-9EED-5FC4-5FB6-A4C44F33C200}"/>
              </a:ext>
              <a:ext uri="{C183D7F6-B498-43B3-948B-1728B52AA6E4}">
                <adec:decorative xmlns:adec="http://schemas.microsoft.com/office/drawing/2017/decorative" val="1"/>
              </a:ext>
            </a:extLst>
          </p:cNvPr>
          <p:cNvPicPr>
            <a:picLocks noChangeAspect="1"/>
          </p:cNvPicPr>
          <p:nvPr/>
        </p:nvPicPr>
        <p:blipFill rotWithShape="1">
          <a:blip r:embed="rId3"/>
          <a:srcRect l="16482" t="4230" r="14396" b="4230"/>
          <a:stretch/>
        </p:blipFill>
        <p:spPr>
          <a:xfrm>
            <a:off x="497049" y="1909335"/>
            <a:ext cx="926287" cy="926287"/>
          </a:xfrm>
          <a:prstGeom prst="rect">
            <a:avLst/>
          </a:prstGeom>
        </p:spPr>
      </p:pic>
    </p:spTree>
    <p:extLst>
      <p:ext uri="{BB962C8B-B14F-4D97-AF65-F5344CB8AC3E}">
        <p14:creationId xmlns:p14="http://schemas.microsoft.com/office/powerpoint/2010/main" val="109289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CEAB5E-800D-5CB9-D7F9-993213857831}"/>
              </a:ext>
              <a:ext uri="{C183D7F6-B498-43B3-948B-1728B52AA6E4}">
                <adec:decorative xmlns:adec="http://schemas.microsoft.com/office/drawing/2017/decorative" val="1"/>
              </a:ext>
            </a:extLst>
          </p:cNvPr>
          <p:cNvSpPr/>
          <p:nvPr/>
        </p:nvSpPr>
        <p:spPr>
          <a:xfrm>
            <a:off x="274319" y="97717"/>
            <a:ext cx="11714480" cy="479675"/>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C41DA6FA-15AE-50F1-30F0-C2AD75FAB300}"/>
              </a:ext>
            </a:extLst>
          </p:cNvPr>
          <p:cNvSpPr txBox="1">
            <a:spLocks/>
          </p:cNvSpPr>
          <p:nvPr/>
        </p:nvSpPr>
        <p:spPr>
          <a:xfrm>
            <a:off x="274319" y="136783"/>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pPr marL="457200" indent="-457200">
              <a:buFontTx/>
              <a:buAutoNum type="arabicPeriod"/>
            </a:pPr>
            <a:r>
              <a:rPr lang="en-GB" sz="2400">
                <a:solidFill>
                  <a:schemeClr val="bg2"/>
                </a:solidFill>
              </a:rPr>
              <a:t>Focussing on what matters most</a:t>
            </a:r>
            <a:endParaRPr lang="en-US" sz="2400">
              <a:solidFill>
                <a:schemeClr val="bg2"/>
              </a:solidFill>
            </a:endParaRPr>
          </a:p>
        </p:txBody>
      </p:sp>
      <p:sp>
        <p:nvSpPr>
          <p:cNvPr id="2" name="Title 1">
            <a:extLst>
              <a:ext uri="{FF2B5EF4-FFF2-40B4-BE49-F238E27FC236}">
                <a16:creationId xmlns:a16="http://schemas.microsoft.com/office/drawing/2014/main" id="{28999A36-5759-7262-35B5-E3D9E1A355D3}"/>
              </a:ext>
            </a:extLst>
          </p:cNvPr>
          <p:cNvSpPr>
            <a:spLocks noGrp="1"/>
          </p:cNvSpPr>
          <p:nvPr>
            <p:ph type="ctrTitle"/>
          </p:nvPr>
        </p:nvSpPr>
        <p:spPr>
          <a:xfrm>
            <a:off x="286981" y="632985"/>
            <a:ext cx="11080069" cy="1276350"/>
          </a:xfrm>
        </p:spPr>
        <p:txBody>
          <a:bodyPr>
            <a:normAutofit/>
          </a:bodyPr>
          <a:lstStyle/>
          <a:p>
            <a:r>
              <a:rPr lang="en-GB" sz="3200" dirty="0">
                <a:solidFill>
                  <a:srgbClr val="00436C"/>
                </a:solidFill>
              </a:rPr>
              <a:t>Consultation on widening access to new weight loss treatments in new draft guidance </a:t>
            </a:r>
            <a:endParaRPr lang="en-GB" sz="3200">
              <a:solidFill>
                <a:srgbClr val="00436C"/>
              </a:solidFill>
            </a:endParaRPr>
          </a:p>
        </p:txBody>
      </p:sp>
      <p:sp>
        <p:nvSpPr>
          <p:cNvPr id="4" name="Rectangle 3">
            <a:extLst>
              <a:ext uri="{FF2B5EF4-FFF2-40B4-BE49-F238E27FC236}">
                <a16:creationId xmlns:a16="http://schemas.microsoft.com/office/drawing/2014/main" id="{43790BE0-5737-404B-9B09-CBF2AAB42A02}"/>
              </a:ext>
              <a:ext uri="{C183D7F6-B498-43B3-948B-1728B52AA6E4}">
                <adec:decorative xmlns:adec="http://schemas.microsoft.com/office/drawing/2017/decorative" val="1"/>
              </a:ext>
            </a:extLst>
          </p:cNvPr>
          <p:cNvSpPr/>
          <p:nvPr/>
        </p:nvSpPr>
        <p:spPr>
          <a:xfrm>
            <a:off x="274319" y="1680245"/>
            <a:ext cx="11701817" cy="5080038"/>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ext Placeholder 2">
            <a:extLst>
              <a:ext uri="{FF2B5EF4-FFF2-40B4-BE49-F238E27FC236}">
                <a16:creationId xmlns:a16="http://schemas.microsoft.com/office/drawing/2014/main" id="{7DD68D11-7392-BC29-8031-DB18DCD2490D}"/>
              </a:ext>
            </a:extLst>
          </p:cNvPr>
          <p:cNvSpPr>
            <a:spLocks noGrp="1"/>
          </p:cNvSpPr>
          <p:nvPr>
            <p:ph type="body" sz="quarter" idx="12"/>
          </p:nvPr>
        </p:nvSpPr>
        <p:spPr>
          <a:xfrm>
            <a:off x="1646066" y="1665081"/>
            <a:ext cx="10258953" cy="4456518"/>
          </a:xfrm>
        </p:spPr>
        <p:txBody>
          <a:bodyPr vert="horz" lIns="91440" tIns="45720" rIns="91440" bIns="45720" rtlCol="0" anchor="t">
            <a:noAutofit/>
          </a:bodyPr>
          <a:lstStyle/>
          <a:p>
            <a:pPr marL="0" indent="0">
              <a:spcBef>
                <a:spcPts val="600"/>
              </a:spcBef>
              <a:buNone/>
            </a:pPr>
            <a:r>
              <a:rPr lang="en-GB" sz="1600" dirty="0">
                <a:solidFill>
                  <a:schemeClr val="bg2"/>
                </a:solidFill>
                <a:latin typeface="Inter"/>
                <a:ea typeface="Inter"/>
              </a:rPr>
              <a:t>NICE has issued a draft recommendation for a new weight loss treatment be offered alongside diet and exercise support. </a:t>
            </a:r>
          </a:p>
          <a:p>
            <a:pPr marL="0" indent="0">
              <a:spcBef>
                <a:spcPts val="600"/>
              </a:spcBef>
              <a:buNone/>
            </a:pPr>
            <a:r>
              <a:rPr lang="en-GB" sz="1600" dirty="0" err="1">
                <a:solidFill>
                  <a:schemeClr val="bg2"/>
                </a:solidFill>
                <a:latin typeface="Inter"/>
                <a:ea typeface="Inter"/>
              </a:rPr>
              <a:t>Tirzepatide</a:t>
            </a:r>
            <a:r>
              <a:rPr lang="en-GB" sz="1600" dirty="0">
                <a:solidFill>
                  <a:schemeClr val="bg2"/>
                </a:solidFill>
                <a:latin typeface="Inter"/>
                <a:ea typeface="Inter"/>
              </a:rPr>
              <a:t> has been recommended as an option for use in primary and secondary care settings for people with body mass index (BMI) of at least 35 kg/m2 and at least 1 weight-related comorbidity, extending access to </a:t>
            </a:r>
            <a:r>
              <a:rPr lang="en-GB" sz="1600" dirty="0" err="1">
                <a:solidFill>
                  <a:schemeClr val="bg2"/>
                </a:solidFill>
                <a:latin typeface="Inter"/>
                <a:ea typeface="Inter"/>
              </a:rPr>
              <a:t>tirzepatide</a:t>
            </a:r>
            <a:r>
              <a:rPr lang="en-GB" sz="1600" dirty="0">
                <a:solidFill>
                  <a:schemeClr val="bg2"/>
                </a:solidFill>
                <a:latin typeface="Inter"/>
                <a:ea typeface="Inter"/>
              </a:rPr>
              <a:t> from the existing positive recommendation for patients with Type 2 diabetes. </a:t>
            </a:r>
          </a:p>
          <a:p>
            <a:pPr marL="0" indent="0">
              <a:spcBef>
                <a:spcPts val="600"/>
              </a:spcBef>
              <a:buNone/>
            </a:pPr>
            <a:r>
              <a:rPr lang="en-GB" sz="1600" dirty="0">
                <a:solidFill>
                  <a:schemeClr val="bg2"/>
                </a:solidFill>
                <a:latin typeface="Inter"/>
                <a:ea typeface="Inter"/>
                <a:cs typeface="Calibri"/>
              </a:rPr>
              <a:t>Given the significant eligible patient population for </a:t>
            </a:r>
            <a:r>
              <a:rPr lang="en-GB" sz="1600" dirty="0" err="1">
                <a:solidFill>
                  <a:schemeClr val="bg2"/>
                </a:solidFill>
                <a:latin typeface="Inter"/>
                <a:ea typeface="Inter"/>
                <a:cs typeface="Calibri"/>
              </a:rPr>
              <a:t>tirzepatide</a:t>
            </a:r>
            <a:r>
              <a:rPr lang="en-GB" sz="1600" dirty="0">
                <a:solidFill>
                  <a:schemeClr val="bg2"/>
                </a:solidFill>
                <a:latin typeface="Inter"/>
                <a:ea typeface="Inter"/>
                <a:cs typeface="Calibri"/>
              </a:rPr>
              <a:t>, we are working closely with our system partners to plan for implementation. This includes:</a:t>
            </a:r>
          </a:p>
          <a:p>
            <a:pPr>
              <a:spcBef>
                <a:spcPts val="600"/>
              </a:spcBef>
            </a:pPr>
            <a:r>
              <a:rPr lang="en-GB" sz="1600" dirty="0">
                <a:solidFill>
                  <a:schemeClr val="bg2"/>
                </a:solidFill>
                <a:latin typeface="Inter"/>
                <a:ea typeface="Inter"/>
                <a:cs typeface="Calibri"/>
              </a:rPr>
              <a:t>Engaging with the Royal College of General Practitioners, General Pharmaceutical Council, British Medical Association and across NHS Integrated Care Boards to help shape a service delivery model and with NHS England to plan for managed rollout of the medicine</a:t>
            </a:r>
            <a:endParaRPr lang="en-GB" dirty="0">
              <a:solidFill>
                <a:schemeClr val="bg2"/>
              </a:solidFill>
              <a:ea typeface="Inter"/>
              <a:cs typeface="Calibri"/>
            </a:endParaRPr>
          </a:p>
          <a:p>
            <a:pPr>
              <a:spcBef>
                <a:spcPts val="600"/>
              </a:spcBef>
            </a:pPr>
            <a:r>
              <a:rPr lang="en-GB" sz="1600" dirty="0">
                <a:solidFill>
                  <a:schemeClr val="bg2"/>
                </a:solidFill>
                <a:latin typeface="Inter"/>
                <a:ea typeface="Inter"/>
                <a:cs typeface="Calibri"/>
              </a:rPr>
              <a:t>Aligning publication of final guidance with an updated obesity guideline within which the appropriate use of </a:t>
            </a:r>
            <a:r>
              <a:rPr lang="en-GB" sz="1600" dirty="0" err="1">
                <a:solidFill>
                  <a:schemeClr val="bg2"/>
                </a:solidFill>
                <a:latin typeface="Inter"/>
                <a:ea typeface="Inter"/>
                <a:cs typeface="Calibri"/>
              </a:rPr>
              <a:t>tirzepatide</a:t>
            </a:r>
            <a:r>
              <a:rPr lang="en-GB" sz="1600" dirty="0">
                <a:solidFill>
                  <a:schemeClr val="bg2"/>
                </a:solidFill>
                <a:latin typeface="Inter"/>
                <a:ea typeface="Inter"/>
                <a:cs typeface="Calibri"/>
              </a:rPr>
              <a:t> will be captured as part of a wider package of public health and prevention focused interventions. </a:t>
            </a:r>
            <a:endParaRPr lang="en-GB" dirty="0">
              <a:solidFill>
                <a:schemeClr val="bg2"/>
              </a:solidFill>
            </a:endParaRPr>
          </a:p>
        </p:txBody>
      </p:sp>
      <p:pic>
        <p:nvPicPr>
          <p:cNvPr id="8" name="Picture 7">
            <a:extLst>
              <a:ext uri="{FF2B5EF4-FFF2-40B4-BE49-F238E27FC236}">
                <a16:creationId xmlns:a16="http://schemas.microsoft.com/office/drawing/2014/main" id="{603BDFDC-A440-CE81-A338-1E01B861BAF0}"/>
              </a:ext>
              <a:ext uri="{C183D7F6-B498-43B3-948B-1728B52AA6E4}">
                <adec:decorative xmlns:adec="http://schemas.microsoft.com/office/drawing/2017/decorative" val="1"/>
              </a:ext>
            </a:extLst>
          </p:cNvPr>
          <p:cNvPicPr>
            <a:picLocks noChangeAspect="1"/>
          </p:cNvPicPr>
          <p:nvPr/>
        </p:nvPicPr>
        <p:blipFill rotWithShape="1">
          <a:blip r:embed="rId3"/>
          <a:srcRect l="15861" t="4365" r="14813" b="3825"/>
          <a:stretch/>
        </p:blipFill>
        <p:spPr>
          <a:xfrm>
            <a:off x="529373" y="1909335"/>
            <a:ext cx="1015214" cy="1015214"/>
          </a:xfrm>
          <a:prstGeom prst="rect">
            <a:avLst/>
          </a:prstGeom>
        </p:spPr>
      </p:pic>
    </p:spTree>
    <p:extLst>
      <p:ext uri="{BB962C8B-B14F-4D97-AF65-F5344CB8AC3E}">
        <p14:creationId xmlns:p14="http://schemas.microsoft.com/office/powerpoint/2010/main" val="3128426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527429-4EBE-6C58-27BB-1A30514D7FE7}"/>
              </a:ext>
              <a:ext uri="{C183D7F6-B498-43B3-948B-1728B52AA6E4}">
                <adec:decorative xmlns:adec="http://schemas.microsoft.com/office/drawing/2017/decorative" val="1"/>
              </a:ext>
            </a:extLst>
          </p:cNvPr>
          <p:cNvSpPr/>
          <p:nvPr/>
        </p:nvSpPr>
        <p:spPr>
          <a:xfrm>
            <a:off x="274319" y="117099"/>
            <a:ext cx="11643362" cy="492501"/>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9" name="Title 2">
            <a:extLst>
              <a:ext uri="{FF2B5EF4-FFF2-40B4-BE49-F238E27FC236}">
                <a16:creationId xmlns:a16="http://schemas.microsoft.com/office/drawing/2014/main" id="{1D739099-CD07-F42A-8D8A-9C7A72965699}"/>
              </a:ext>
            </a:extLst>
          </p:cNvPr>
          <p:cNvSpPr txBox="1">
            <a:spLocks/>
          </p:cNvSpPr>
          <p:nvPr/>
        </p:nvSpPr>
        <p:spPr>
          <a:xfrm>
            <a:off x="274319" y="154388"/>
            <a:ext cx="11444198" cy="314811"/>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4000" b="1" i="0" kern="1200">
                <a:solidFill>
                  <a:srgbClr val="222222"/>
                </a:solidFill>
                <a:latin typeface="+mj-lt"/>
                <a:ea typeface="Lora SemiBold" charset="0"/>
                <a:cs typeface="Lora SemiBold" charset="0"/>
              </a:defRPr>
            </a:lvl1pPr>
          </a:lstStyle>
          <a:p>
            <a:r>
              <a:rPr lang="en-GB" sz="2400">
                <a:solidFill>
                  <a:schemeClr val="bg2"/>
                </a:solidFill>
              </a:rPr>
              <a:t>2. Creating useful and useable advice </a:t>
            </a:r>
          </a:p>
        </p:txBody>
      </p:sp>
      <p:sp>
        <p:nvSpPr>
          <p:cNvPr id="8" name="Rectangle 7">
            <a:extLst>
              <a:ext uri="{FF2B5EF4-FFF2-40B4-BE49-F238E27FC236}">
                <a16:creationId xmlns:a16="http://schemas.microsoft.com/office/drawing/2014/main" id="{B7C8FADD-A379-DF8B-45C0-C72DEC9AAE97}"/>
              </a:ext>
              <a:ext uri="{C183D7F6-B498-43B3-948B-1728B52AA6E4}">
                <adec:decorative xmlns:adec="http://schemas.microsoft.com/office/drawing/2017/decorative" val="1"/>
              </a:ext>
            </a:extLst>
          </p:cNvPr>
          <p:cNvSpPr/>
          <p:nvPr/>
        </p:nvSpPr>
        <p:spPr>
          <a:xfrm>
            <a:off x="362400" y="1680211"/>
            <a:ext cx="11704711" cy="4674407"/>
          </a:xfrm>
          <a:prstGeom prst="rect">
            <a:avLst/>
          </a:prstGeom>
          <a:solidFill>
            <a:srgbClr val="00436C"/>
          </a:solidFill>
          <a:ln>
            <a:solidFill>
              <a:srgbClr val="F7F4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Inter"/>
              <a:ea typeface="+mn-ea"/>
              <a:cs typeface="+mn-cs"/>
            </a:endParaRPr>
          </a:p>
        </p:txBody>
      </p:sp>
      <p:sp>
        <p:nvSpPr>
          <p:cNvPr id="3" name="Title 2">
            <a:extLst>
              <a:ext uri="{FF2B5EF4-FFF2-40B4-BE49-F238E27FC236}">
                <a16:creationId xmlns:a16="http://schemas.microsoft.com/office/drawing/2014/main" id="{5DD4CF27-2E14-355A-48A3-06095F1B3EB0}"/>
              </a:ext>
            </a:extLst>
          </p:cNvPr>
          <p:cNvSpPr>
            <a:spLocks noGrp="1"/>
          </p:cNvSpPr>
          <p:nvPr>
            <p:ph type="ctrTitle"/>
          </p:nvPr>
        </p:nvSpPr>
        <p:spPr>
          <a:xfrm>
            <a:off x="274319" y="678657"/>
            <a:ext cx="11704711" cy="1431374"/>
          </a:xfrm>
        </p:spPr>
        <p:txBody>
          <a:bodyPr>
            <a:normAutofit/>
          </a:bodyPr>
          <a:lstStyle/>
          <a:p>
            <a:r>
              <a:rPr lang="en-GB" sz="3200">
                <a:solidFill>
                  <a:srgbClr val="00436C"/>
                </a:solidFill>
              </a:rPr>
              <a:t>Enabling access to a transformative gene therapy through the Innovative Medicines Fund</a:t>
            </a:r>
          </a:p>
        </p:txBody>
      </p:sp>
      <p:sp>
        <p:nvSpPr>
          <p:cNvPr id="4" name="Text Placeholder 2">
            <a:extLst>
              <a:ext uri="{FF2B5EF4-FFF2-40B4-BE49-F238E27FC236}">
                <a16:creationId xmlns:a16="http://schemas.microsoft.com/office/drawing/2014/main" id="{201F1E04-BCFF-F8F5-B60E-C6927531DDD2}"/>
              </a:ext>
            </a:extLst>
          </p:cNvPr>
          <p:cNvSpPr>
            <a:spLocks noGrp="1"/>
          </p:cNvSpPr>
          <p:nvPr>
            <p:ph type="body" sz="quarter" idx="12"/>
          </p:nvPr>
        </p:nvSpPr>
        <p:spPr>
          <a:xfrm>
            <a:off x="1744623" y="1680211"/>
            <a:ext cx="10265399" cy="4499132"/>
          </a:xfrm>
        </p:spPr>
        <p:txBody>
          <a:bodyPr vert="horz" lIns="91440" tIns="45720" rIns="91440" bIns="45720" rtlCol="0" anchor="t">
            <a:normAutofit lnSpcReduction="10000"/>
          </a:bodyPr>
          <a:lstStyle/>
          <a:p>
            <a:pPr marL="0" indent="0">
              <a:spcBef>
                <a:spcPts val="600"/>
              </a:spcBef>
              <a:buNone/>
            </a:pPr>
            <a:r>
              <a:rPr lang="en-GB" sz="1600" dirty="0">
                <a:solidFill>
                  <a:schemeClr val="bg2"/>
                </a:solidFill>
                <a:latin typeface="Inter"/>
              </a:rPr>
              <a:t>In new final draft guidance, NICE has recommended </a:t>
            </a:r>
            <a:r>
              <a:rPr lang="en-GB" sz="1600" dirty="0" err="1">
                <a:solidFill>
                  <a:schemeClr val="bg2"/>
                </a:solidFill>
                <a:latin typeface="Inter"/>
              </a:rPr>
              <a:t>etranacogene</a:t>
            </a:r>
            <a:r>
              <a:rPr lang="en-GB" sz="1600" dirty="0">
                <a:solidFill>
                  <a:schemeClr val="bg2"/>
                </a:solidFill>
                <a:latin typeface="Inter"/>
              </a:rPr>
              <a:t> </a:t>
            </a:r>
            <a:r>
              <a:rPr lang="en-GB" sz="1600" dirty="0" err="1">
                <a:solidFill>
                  <a:schemeClr val="bg2"/>
                </a:solidFill>
                <a:latin typeface="Inter"/>
              </a:rPr>
              <a:t>dezaparvovec</a:t>
            </a:r>
            <a:r>
              <a:rPr lang="en-GB" sz="1600" dirty="0">
                <a:solidFill>
                  <a:schemeClr val="bg2"/>
                </a:solidFill>
                <a:latin typeface="Inter"/>
              </a:rPr>
              <a:t>, a new gene therapy for haemophilia B and the first treatment for haemophilia to be recommended by NICE.</a:t>
            </a:r>
            <a:endParaRPr lang="en-GB" sz="1600" dirty="0">
              <a:solidFill>
                <a:schemeClr val="bg2"/>
              </a:solidFill>
            </a:endParaRPr>
          </a:p>
          <a:p>
            <a:pPr marL="0" indent="0">
              <a:spcBef>
                <a:spcPts val="600"/>
              </a:spcBef>
              <a:buNone/>
            </a:pPr>
            <a:r>
              <a:rPr lang="en-GB" sz="1600" dirty="0">
                <a:solidFill>
                  <a:schemeClr val="bg2"/>
                </a:solidFill>
              </a:rPr>
              <a:t>An estimated 2,000 people in the UK have haemophilia B and around 250 will be eligible for the new treatment in England. Currently, regular treatment with Factor IX is needed to manage the condition and  people with severe haemophilia B typically need infusions once or twice a week. The gene therapy is given by a one-off infusion which takes around 1-2 hours, helping people avoid the need for regular hospital visits.</a:t>
            </a:r>
          </a:p>
          <a:p>
            <a:pPr marL="0" indent="0">
              <a:spcBef>
                <a:spcPts val="600"/>
              </a:spcBef>
              <a:buNone/>
            </a:pPr>
            <a:r>
              <a:rPr lang="en-GB" sz="1600" dirty="0">
                <a:solidFill>
                  <a:schemeClr val="bg2"/>
                </a:solidFill>
              </a:rPr>
              <a:t>Clinical trial evidence shows that the gene therapy </a:t>
            </a:r>
            <a:r>
              <a:rPr lang="en-GB" sz="1600" dirty="0" err="1">
                <a:solidFill>
                  <a:schemeClr val="bg2"/>
                </a:solidFill>
              </a:rPr>
              <a:t>etranacogene</a:t>
            </a:r>
            <a:r>
              <a:rPr lang="en-GB" sz="1600" dirty="0">
                <a:solidFill>
                  <a:schemeClr val="bg2"/>
                </a:solidFill>
              </a:rPr>
              <a:t> </a:t>
            </a:r>
            <a:r>
              <a:rPr lang="en-GB" sz="1600" dirty="0" err="1">
                <a:solidFill>
                  <a:schemeClr val="bg2"/>
                </a:solidFill>
              </a:rPr>
              <a:t>dezaparvovec</a:t>
            </a:r>
            <a:r>
              <a:rPr lang="en-GB" sz="1600" dirty="0">
                <a:solidFill>
                  <a:schemeClr val="bg2"/>
                </a:solidFill>
              </a:rPr>
              <a:t> reduces the number of bleeding episodes a person has each year, but there is uncertainty in the evidence. The treatment has been recommended with managed access so that patients can access the treatment while further data are collected on the long-term benefits. </a:t>
            </a:r>
          </a:p>
          <a:p>
            <a:pPr marL="0" indent="0">
              <a:spcBef>
                <a:spcPts val="600"/>
              </a:spcBef>
              <a:buNone/>
            </a:pPr>
            <a:r>
              <a:rPr lang="en-GB" sz="1600" dirty="0">
                <a:solidFill>
                  <a:schemeClr val="bg2"/>
                </a:solidFill>
                <a:latin typeface="Inter"/>
              </a:rPr>
              <a:t>This is the first treatment to enter the Innovative </a:t>
            </a:r>
            <a:r>
              <a:rPr lang="en-GB" sz="1600">
                <a:solidFill>
                  <a:schemeClr val="bg2"/>
                </a:solidFill>
                <a:latin typeface="Inter"/>
              </a:rPr>
              <a:t>Medicines Fund (IMF), </a:t>
            </a:r>
            <a:r>
              <a:rPr lang="en-GB" sz="1600" dirty="0">
                <a:solidFill>
                  <a:schemeClr val="bg2"/>
                </a:solidFill>
                <a:latin typeface="Inter"/>
              </a:rPr>
              <a:t>underpinned by a commercial agreement between NHS England and the manufacturer. Through the IMF, NHS England will immediately fund the treatment at eight specialist centres across England.</a:t>
            </a:r>
          </a:p>
        </p:txBody>
      </p:sp>
      <p:pic>
        <p:nvPicPr>
          <p:cNvPr id="7" name="Picture 6">
            <a:extLst>
              <a:ext uri="{FF2B5EF4-FFF2-40B4-BE49-F238E27FC236}">
                <a16:creationId xmlns:a16="http://schemas.microsoft.com/office/drawing/2014/main" id="{0973E76C-7AAB-9445-D7E6-EB8F3FB6B9D1}"/>
              </a:ext>
              <a:ext uri="{C183D7F6-B498-43B3-948B-1728B52AA6E4}">
                <adec:decorative xmlns:adec="http://schemas.microsoft.com/office/drawing/2017/decorative" val="1"/>
              </a:ext>
            </a:extLst>
          </p:cNvPr>
          <p:cNvPicPr>
            <a:picLocks noChangeAspect="1"/>
          </p:cNvPicPr>
          <p:nvPr/>
        </p:nvPicPr>
        <p:blipFill rotWithShape="1">
          <a:blip r:embed="rId3"/>
          <a:srcRect l="15568" t="3793" r="14651" b="3793"/>
          <a:stretch/>
        </p:blipFill>
        <p:spPr>
          <a:xfrm>
            <a:off x="625868" y="1910514"/>
            <a:ext cx="1061666" cy="1061666"/>
          </a:xfrm>
          <a:prstGeom prst="rect">
            <a:avLst/>
          </a:prstGeom>
        </p:spPr>
      </p:pic>
    </p:spTree>
    <p:extLst>
      <p:ext uri="{BB962C8B-B14F-4D97-AF65-F5344CB8AC3E}">
        <p14:creationId xmlns:p14="http://schemas.microsoft.com/office/powerpoint/2010/main" val="1509566582"/>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5b4e7bb-0a9c-468b-b508-8e83b9d014a1">
      <UserInfo>
        <DisplayName>Kendall Jamieson Gilmore</DisplayName>
        <AccountId>12</AccountId>
        <AccountType/>
      </UserInfo>
      <UserInfo>
        <DisplayName>David Coombs</DisplayName>
        <AccountId>58</AccountId>
        <AccountType/>
      </UserInfo>
    </SharedWithUsers>
  </documentManagement>
</p:properties>
</file>

<file path=customXml/itemProps1.xml><?xml version="1.0" encoding="utf-8"?>
<ds:datastoreItem xmlns:ds="http://schemas.openxmlformats.org/officeDocument/2006/customXml" ds:itemID="{6F429610-68F9-4029-963B-293F87DE3601}"/>
</file>

<file path=customXml/itemProps2.xml><?xml version="1.0" encoding="utf-8"?>
<ds:datastoreItem xmlns:ds="http://schemas.openxmlformats.org/officeDocument/2006/customXml" ds:itemID="{9E7AA8F9-47F2-40EF-AD7E-9AFA6E9D1C0B}"/>
</file>

<file path=customXml/itemProps3.xml><?xml version="1.0" encoding="utf-8"?>
<ds:datastoreItem xmlns:ds="http://schemas.openxmlformats.org/officeDocument/2006/customXml" ds:itemID="{C278FE25-92F9-430E-B6F7-D453CFEC82FF}"/>
</file>

<file path=docProps/app.xml><?xml version="1.0" encoding="utf-8"?>
<Properties xmlns="http://schemas.openxmlformats.org/officeDocument/2006/extended-properties" xmlns:vt="http://schemas.openxmlformats.org/officeDocument/2006/docPropsVTypes">
  <Template>blank</Template>
  <TotalTime>0</TotalTime>
  <Words>899</Words>
  <Application>Microsoft Office PowerPoint</Application>
  <PresentationFormat>Widescreen</PresentationFormat>
  <Paragraphs>32</Paragraphs>
  <Slides>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Courier New</vt:lpstr>
      <vt:lpstr>Inter</vt:lpstr>
      <vt:lpstr>Lato</vt:lpstr>
      <vt:lpstr>Lora SemiBold</vt:lpstr>
      <vt:lpstr>NICEbrandtheme</vt:lpstr>
      <vt:lpstr>Executive update to the Board </vt:lpstr>
      <vt:lpstr>Executive Summary </vt:lpstr>
      <vt:lpstr>Guaranteeing access to life-changing treatments for thousands of people with cystic fibrosis </vt:lpstr>
      <vt:lpstr>Consultation on widening access to new weight loss treatments in new draft guidance </vt:lpstr>
      <vt:lpstr>Enabling access to a transformative gene therapy through the Innovative Medicines Fund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2024-07-10T05:46:04Z</dcterms:created>
  <dcterms:modified xsi:type="dcterms:W3CDTF">2024-07-10T05:46:08Z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2024-07-10T05:46:08Z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b1fc3d08-e1d4-4f54-b761-d89df089b5e5</vt:lpwstr>
  </property>
  <property fmtid="{D5CDD505-2E9C-101B-9397-08002B2CF9AE}" pid="8" name="MSIP_Label_c69d85d5-6d9e-4305-a294-1f636ec0f2d6_ContentBits">
    <vt:lpwstr>0</vt:lpwstr>
  </property>
  <property fmtid="{D5CDD505-2E9C-101B-9397-08002B2CF9AE}" pid="9" name="ContentTypeId">
    <vt:lpwstr>0x010100CFEB742D5E2988439A0FECDECF284312</vt:lpwstr>
  </property>
</Properties>
</file>