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5"/>
    <p:sldMasterId id="2147484134" r:id="rId6"/>
    <p:sldMasterId id="2147484176" r:id="rId7"/>
  </p:sldMasterIdLst>
  <p:notesMasterIdLst>
    <p:notesMasterId r:id="rId74"/>
  </p:notesMasterIdLst>
  <p:handoutMasterIdLst>
    <p:handoutMasterId r:id="rId75"/>
  </p:handoutMasterIdLst>
  <p:sldIdLst>
    <p:sldId id="327" r:id="rId8"/>
    <p:sldId id="2147472364" r:id="rId9"/>
    <p:sldId id="2147473414" r:id="rId10"/>
    <p:sldId id="2147473415" r:id="rId11"/>
    <p:sldId id="264" r:id="rId12"/>
    <p:sldId id="2147473408" r:id="rId13"/>
    <p:sldId id="2147473409" r:id="rId14"/>
    <p:sldId id="2147473410" r:id="rId15"/>
    <p:sldId id="2147473411" r:id="rId16"/>
    <p:sldId id="2147473209" r:id="rId17"/>
    <p:sldId id="2147473395" r:id="rId18"/>
    <p:sldId id="2147472402" r:id="rId19"/>
    <p:sldId id="331" r:id="rId20"/>
    <p:sldId id="2147473378" r:id="rId21"/>
    <p:sldId id="2147473449" r:id="rId22"/>
    <p:sldId id="2147473450" r:id="rId23"/>
    <p:sldId id="257" r:id="rId24"/>
    <p:sldId id="258" r:id="rId25"/>
    <p:sldId id="259" r:id="rId26"/>
    <p:sldId id="260" r:id="rId27"/>
    <p:sldId id="2147473401" r:id="rId28"/>
    <p:sldId id="2147473402" r:id="rId29"/>
    <p:sldId id="2147473403" r:id="rId30"/>
    <p:sldId id="2147473404" r:id="rId31"/>
    <p:sldId id="2147473405" r:id="rId32"/>
    <p:sldId id="2147473406" r:id="rId33"/>
    <p:sldId id="2147473407" r:id="rId34"/>
    <p:sldId id="2147473412" r:id="rId35"/>
    <p:sldId id="2147473413" r:id="rId36"/>
    <p:sldId id="2147473416" r:id="rId37"/>
    <p:sldId id="2147473417" r:id="rId38"/>
    <p:sldId id="2147473208" r:id="rId39"/>
    <p:sldId id="2147473396" r:id="rId40"/>
    <p:sldId id="2147473383" r:id="rId41"/>
    <p:sldId id="2147473384" r:id="rId42"/>
    <p:sldId id="2147473385" r:id="rId43"/>
    <p:sldId id="2147473386" r:id="rId44"/>
    <p:sldId id="2147473418" r:id="rId45"/>
    <p:sldId id="2147473381" r:id="rId46"/>
    <p:sldId id="2147473420" r:id="rId47"/>
    <p:sldId id="2147473421" r:id="rId48"/>
    <p:sldId id="2147473422" r:id="rId49"/>
    <p:sldId id="2147473423" r:id="rId50"/>
    <p:sldId id="2147473424" r:id="rId51"/>
    <p:sldId id="2147473425" r:id="rId52"/>
    <p:sldId id="2147473426" r:id="rId53"/>
    <p:sldId id="2147473427" r:id="rId54"/>
    <p:sldId id="2147473382" r:id="rId55"/>
    <p:sldId id="2147473429" r:id="rId56"/>
    <p:sldId id="2147473430" r:id="rId57"/>
    <p:sldId id="2147473431" r:id="rId58"/>
    <p:sldId id="2147473432" r:id="rId59"/>
    <p:sldId id="2147473433" r:id="rId60"/>
    <p:sldId id="2147473434" r:id="rId61"/>
    <p:sldId id="2147473435" r:id="rId62"/>
    <p:sldId id="2147473436" r:id="rId63"/>
    <p:sldId id="2147473437" r:id="rId64"/>
    <p:sldId id="2147473438" r:id="rId65"/>
    <p:sldId id="2147473440" r:id="rId66"/>
    <p:sldId id="2147473441" r:id="rId67"/>
    <p:sldId id="2147473442" r:id="rId68"/>
    <p:sldId id="2147473210" r:id="rId69"/>
    <p:sldId id="2147473443" r:id="rId70"/>
    <p:sldId id="2147473444" r:id="rId71"/>
    <p:sldId id="2147473445" r:id="rId72"/>
    <p:sldId id="2147473446" r:id="rId73"/>
  </p:sldIdLst>
  <p:sldSz cx="12192000" cy="6858000"/>
  <p:notesSz cx="6800850" cy="9807575"/>
  <p:embeddedFontLst>
    <p:embeddedFont>
      <p:font typeface="Inter" panose="02000503000000020004" pitchFamily="2" charset="0"/>
      <p:regular r:id="rId76"/>
      <p:bold r:id="rId77"/>
    </p:embeddedFont>
    <p:embeddedFont>
      <p:font typeface="Inter SemiBold" panose="02000503000000020004" pitchFamily="2" charset="0"/>
      <p:bold r:id="rId78"/>
    </p:embeddedFont>
    <p:embeddedFont>
      <p:font typeface="Lato" panose="020F0502020204030203" pitchFamily="34" charset="0"/>
      <p:regular r:id="rId79"/>
      <p:bold r:id="rId80"/>
      <p:italic r:id="rId81"/>
      <p:boldItalic r:id="rId82"/>
    </p:embeddedFont>
    <p:embeddedFont>
      <p:font typeface="Lora SemiBold" pitchFamily="2" charset="0"/>
      <p:regular r:id="rId83"/>
      <p:bold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DC3600-E740-20D1-D6D0-07DD3C7D34C9}" name="Jonathan Benger" initials="JB" userId="S::Jonathan.Benger@nice.org.uk::d92b2667-998e-48ea-9b21-e435aca5bfb6" providerId="AD"/>
  <p188:author id="{01F37302-2DC2-3AD0-CE97-A93DD1230A34}" name="Pete Thomas" initials="" userId="S::Pete.Thomas@nice.org.uk::b16fe9b9-ebf6-466e-ac2c-b66b20582bd0" providerId="AD"/>
  <p188:author id="{23424607-FDAC-18C2-B606-AE6BD3B6AF46}" name="Mark Gilbert" initials="MG" userId="S::Mark.Gilbert@nice.org.uk::32338ec1-7843-47c6-b51a-6630e6055d11" providerId="AD"/>
  <p188:author id="{A277140D-7AB9-24BD-01CB-C33C2FBC63E6}" name="Celestine Johnston" initials="CJ" userId="S::celestine.johnston@nice.org.uk::f7c5a789-3886-448a-a2a7-add50b430620" providerId="AD"/>
  <p188:author id="{F025C10D-D0BD-5F52-E2A8-2512FDFABBF1}" name="Martin Davison" initials="MD" userId="S::martin.davison@nice.org.uk::481663e5-c4f9-4526-ba62-5f19141c20b7" providerId="AD"/>
  <p188:author id="{4695670E-004A-ADB1-1F0B-BF9B8ABD4C1B}" name="Kate Hawkins" initials="KH" userId="S::kate.hawkins@nice.org.uk::fe52bfb9-1f2c-40f5-9a93-ef8a52310306" providerId="AD"/>
  <p188:author id="{DD1C1E11-67A5-7A06-945F-6DCAA5EAC97F}" name="Jenniffer Prescott" initials="" userId="S::jenniffer.prescott@nice.org.uk::4a185499-69ae-4501-ae05-a090f9e4b2a3" providerId="AD"/>
  <p188:author id="{442C2614-DF22-C963-3F63-893716649450}" name="Alison Liddell" initials="AL" userId="S::alison.liddell@nice.org.uk::2a7ec0d0-661b-48f4-931c-b97a11468cd5" providerId="AD"/>
  <p188:author id="{934CEF1A-F49A-EAD4-A218-EF5A5DA1F273}" name="Hazmin Ahamed" initials="HA" userId="S::Hazmin.Ahamed@nice.org.uk::33b599ed-2f37-4e32-8018-13b350890217" providerId="AD"/>
  <p188:author id="{F9EA2620-AC2B-8005-8DAA-3B8EEBEB746C}" name="Brad Groves" initials="BG" userId="S::brad.groves@nice.org.uk::ccb20d34-b06f-47c2-b1aa-0b9266973325" providerId="AD"/>
  <p188:author id="{35195C28-6F81-4A7F-10CB-C9CA88CB0056}" name="Rebecca Smith" initials="RS" userId="S::rebecca.smith@nice.org.uk::8780211f-ab90-4011-8838-d5473d392fc9" providerId="AD"/>
  <p188:author id="{1FFC1C2A-2023-7A2A-3581-2EF3F2E86051}" name="Danielle Mason" initials="DM" userId="S::Danielle.Mason@nice.org.uk::6b0148c3-fe47-45fd-83e0-bc1849cc3b16" providerId="AD"/>
  <p188:author id="{E30E742C-7E18-59E3-E906-F0F046E7689A}" name="Jeanette Kusel" initials="JK" userId="S::jeanette.kusel@nice.org.uk::9ffd0c33-4686-4990-800f-2dfc1dc2ed37" providerId="AD"/>
  <p188:author id="{BA06DC2C-BF6A-34AB-312A-32C69C6B450D}" name="Anastasia Chalkidou" initials="AC" userId="S::anastasia.chalkidou@nice.org.uk::47a997ee-acd7-49f1-9433-3a5f8eecb867" providerId="AD"/>
  <p188:author id="{2A5D4231-A086-7B6E-987E-ACA2784E21EB}" name="Shaun Rowark" initials="SR" userId="S::shaun.rowark@nice.org.uk::b751b4c2-6522-4dfb-a470-8f8c69610ba9" providerId="AD"/>
  <p188:author id="{FAC6C63A-8D37-ECD3-2DEE-E3BA5C9985C8}" name="Louise Edwards" initials="" userId="S::Louise.Edwards@nice.org.uk::b98b5334-27d2-4f7d-b117-a8e51b569993" providerId="AD"/>
  <p188:author id="{87CC1C40-6E7B-9FA1-8821-1EDB456BD5D5}" name="Kate Hawkins" initials="" userId="S::Kate.Hawkins@nice.org.uk::fe52bfb9-1f2c-40f5-9a93-ef8a52310306" providerId="AD"/>
  <p188:author id="{4548D142-2E44-B9FD-78AF-19D117583BFB}" name="Clare Morgan" initials="CM" userId="S::clare.morgan@nice.org.uk::2839e4b1-0f17-4338-8f95-1993dc91e5f7" providerId="AD"/>
  <p188:author id="{1DA8AF4D-93DD-073C-819B-D4DBB358D45E}" name="Martin Davison" initials="" userId="S::Martin.Davison@nice.org.uk::481663e5-c4f9-4526-ba62-5f19141c20b7" providerId="AD"/>
  <p188:author id="{27DB3351-76EE-CF04-8034-1CDA21EB0DC9}" name="David Coombs" initials="DC" userId="S::david.coombs@nice.org.uk::7880e5f9-4692-4389-ae43-e8af7a21d04a" providerId="AD"/>
  <p188:author id="{E450E953-055A-00B4-7730-DC4C6906A74E}" name="Angela Osei" initials="AO" userId="S::angela.osei@nice.org.uk::14b8bc01-884b-4b5f-8bef-282ea914eaac" providerId="AD"/>
  <p188:author id="{F6927C58-32CF-04A6-5C59-439B470B8EC3}" name="Ella Inwald" initials="EI" userId="S::Ella.Inwald@nice.org.uk::0a8cf76f-109b-4d29-997e-e130d0142f8e" providerId="AD"/>
  <p188:author id="{71F5B558-D1A7-2645-8228-7614C98D65C6}" name="Eric Power" initials="EP" userId="S::eric.power@nice.org.uk::f8fb69e1-beb4-4624-93eb-f48d7d6005b1" providerId="AD"/>
  <p188:author id="{BB4C135C-9572-5418-5A9B-E52A13E6A187}" name="Edward Boydell" initials="EB" userId="S::Edward.Boydell@nice.org.uk::738dfa41-cf9b-4491-969b-3815ddd3a004" providerId="AD"/>
  <p188:author id="{C09B4F5D-4BFD-C53C-DB94-B882ADB202E4}" name="Andrew Wheeler" initials="AW" userId="S::Andrew.Wheeler@nice.org.uk::a4cb387c-5b75-40fc-80b6-0a453f2f633c" providerId="AD"/>
  <p188:author id="{9FA21F60-6F49-4ECF-D467-648A86B310A9}" name="Pranam Mavahalli" initials="PM" userId="S::pranam.mavahalli@nice.org.uk::7bbd23ac-d18d-4f6b-9dce-bcd2a3c052dd" providerId="AD"/>
  <p188:author id="{0DB16261-0F13-E21D-EA3D-BACE464395A4}" name="Andrew Wheeler" initials="AW" userId="S::andrew.wheeler@nice.org.uk::a4cb387c-5b75-40fc-80b6-0a453f2f633c" providerId="AD"/>
  <p188:author id="{684DFD63-A1E1-95D3-5654-15BF66DD2013}" name="Raghunath Vydyanath" initials="RV" userId="S::raghunath.vydyanath@nice.org.uk::a821b69b-bb30-4246-8000-cb2b8b1f9b31" providerId="AD"/>
  <p188:author id="{A7B19A68-AB03-FD3C-29FD-27B684DF1AA8}" name="Andrew Morrison" initials="AM" userId="S::Andrew.Morrison@nice.org.uk::e4e7d95a-110d-4699-8e9e-86a18c23fa3f" providerId="AD"/>
  <p188:author id="{FF8C9D6A-7CE4-223F-AA3C-5E966426D019}" name="Louise Edwards" initials="LE" userId="S::louise.edwards@nice.org.uk::b98b5334-27d2-4f7d-b117-a8e51b569993" providerId="AD"/>
  <p188:author id="{91398C72-B994-9302-419F-072619571523}" name="Catherine Bridges" initials="" userId="S::Catherine.Bridges@nice.org.uk::99addce9-2263-4e2d-a66d-73ad3ac6c56f" providerId="AD"/>
  <p188:author id="{0F949E76-3ED0-0657-5155-4D6CC653CCA4}" name="Nick Baillie" initials="NB" userId="S::nick.baillie@nice.org.uk::21503371-c92a-42be-bd77-e9d8db9ab481" providerId="AD"/>
  <p188:author id="{E1187780-D61A-B25F-F682-6D6A31C9FAFA}" name="Helen Knight" initials="HK" userId="S::Helen.Knight@nice.org.uk::85dcabad-4433-4add-9164-62d43fa41ccd" providerId="AD"/>
  <p188:author id="{F74D6D87-A4FF-3FA9-95DD-6C69A2F4E579}" name="Swapna Mistry" initials="SM" userId="S::swapna.mistry@nice.org.uk::7d19d420-e1a1-4037-b62e-c5eec7991976" providerId="AD"/>
  <p188:author id="{224BA187-877C-B349-DC91-1AC89C6EF840}" name="Pall Jonsson" initials="PJ" userId="S::pall.jonsson@nice.org.uk::f2e20ea1-8204-4c9b-badb-b4828a54faa5" providerId="AD"/>
  <p188:author id="{208C238C-F607-D88B-E0DA-83FE18238654}" name="Alison Liddell" initials="AL" userId="S::Alison.Liddell@nice.org.uk::2a7ec0d0-661b-48f4-931c-b97a11468cd5" providerId="AD"/>
  <p188:author id="{41029E92-A644-3704-22C7-1A20F1A238B7}" name="John Spoors" initials="JS" userId="S::John.Spoors@nice.org.uk::6a939a67-4d08-44cc-9163-c3aab152a34a" providerId="AD"/>
  <p188:author id="{2807CB94-78B6-964B-0F39-53C4CB435AFC}" name="Adam Linney" initials="AL" userId="S::adam.linney@nice.org.uk::c67c0d81-08e8-4088-98b1-ddbe37745946" providerId="AD"/>
  <p188:author id="{F7570895-C2EE-78EB-A362-D7546A77894C}" name="Christopher Flood" initials="CF" userId="S::christopher.flood@nice.org.uk::f56c69a9-b7bb-4da4-adcb-ca5e942e5ea5" providerId="AD"/>
  <p188:author id="{2603A49B-AD3C-9DD9-96A7-3C88A1267D21}" name="Sanjay Tanday" initials="ST" userId="S::sanjay.tanday@nice.org.uk::d05be048-1a11-4623-8117-4c649532512b" providerId="AD"/>
  <p188:author id="{23BF779C-7447-9C79-8F3C-61F8876F33CE}" name="Elena Doyle" initials="ED" userId="S::elena.doyle@nice.org.uk::0810f6ce-d040-4b59-97f9-7d0b40662aba" providerId="AD"/>
  <p188:author id="{676754B0-8387-3E61-2EB2-967350D29CC9}" name="Catherine Bridges" initials="CB" userId="S::catherine.bridges@nice.org.uk::99addce9-2263-4e2d-a66d-73ad3ac6c56f" providerId="AD"/>
  <p188:author id="{E5D665B7-CCEA-CEF6-E5F7-EC8C3BB8CFDF}" name="Clare Morgan" initials="CM" userId="S::Clare.Morgan@nice.org.uk::2839e4b1-0f17-4338-8f95-1993dc91e5f7" providerId="AD"/>
  <p188:author id="{F3A291B8-0EA9-CE2C-9730-1B357A355149}" name="Sam Roberts" initials="SR" userId="S::sam.roberts@nice.org.uk::ee33f29e-aec4-4ebf-b787-a0dc18a62c15" providerId="AD"/>
  <p188:author id="{9C4093BC-EE21-56FC-7F62-41515A422889}" name="Rachel Brandon" initials="RB" userId="S::Rachel.Brandon@nice.org.uk::9001230d-8eac-4166-88e2-572400b8a22a" providerId="AD"/>
  <p188:author id="{015CC8C5-D367-8D8E-2F5F-5995E81E56D3}" name="Jeanette Kusel" initials="JK" userId="S::Jeanette.Kusel@nice.org.uk::9ffd0c33-4686-4990-800f-2dfc1dc2ed37" providerId="AD"/>
  <p188:author id="{8A06E9C6-8D89-AA6E-EF14-E04F65180BC4}" name="Pall Jonsson" initials="PJ" userId="S::Pall.Jonsson@nice.org.uk::f2e20ea1-8204-4c9b-badb-b4828a54faa5" providerId="AD"/>
  <p188:author id="{6BAB30CD-4A32-9C64-43CB-F82B771553CD}" name="Mark Chapman" initials="MC" userId="S::mark.chapman@nice.org.uk::fc77197a-aea2-436e-9686-f0a6a1d71a2b" providerId="AD"/>
  <p188:author id="{7F8E9CCE-4BD6-DC1C-434B-F9B041B0FDDF}" name="Kathryn Weir" initials="KW" userId="S::Kathryn.Weir@nice.org.uk::930a0d02-36fc-4de6-8230-e3a8f6c5a1dc" providerId="AD"/>
  <p188:author id="{AF83AED2-6DD4-B65C-F398-63F094C936B4}" name="Pete Thomas" initials="PT" userId="S::pete.thomas@nice.org.uk::b16fe9b9-ebf6-466e-ac2c-b66b20582bd0" providerId="AD"/>
  <p188:author id="{2FDDF9D2-2C2C-78E3-50B2-6B1E3B40E15B}" name="Raghunath Vydyanath" initials="RV" userId="S::Raghunath.Vydyanath@nice.org.uk::a821b69b-bb30-4246-8000-cb2b8b1f9b31" providerId="AD"/>
  <p188:author id="{1929A6D3-D03D-1293-0BA5-089542AAA929}" name="Nick Baillie" initials="" userId="S::Nick.Baillie@nice.org.uk::21503371-c92a-42be-bd77-e9d8db9ab481" providerId="AD"/>
  <p188:author id="{FB8F59D4-2786-49CB-F217-F183EF4921B9}" name="Tharni Vasavan" initials="TV" userId="S::tharni.vasavan@nice.org.uk::e2216fc5-a6d3-47b2-8b16-a34004930097" providerId="AD"/>
  <p188:author id="{ECB2A3D4-670B-AF85-6C01-69A731CD670F}" name="Auz Chitewe" initials="" userId="S::Auz.Chitewe@nice.org.uk::30b60c63-3363-4206-b7dd-a563334ee07b" providerId="AD"/>
  <p188:author id="{193C72D5-A758-42B2-71C9-A43DCE7AEF39}" name="Helen Knight" initials="HK" userId="S::helen.knight@nice.org.uk::85dcabad-4433-4add-9164-62d43fa41ccd" providerId="AD"/>
  <p188:author id="{C80278E2-5191-4988-2551-5AAA9949C935}" name="Auz Chitewe" initials="AC" userId="S::auz.chitewe@nice.org.uk::30b60c63-3363-4206-b7dd-a563334ee07b" providerId="AD"/>
  <p188:author id="{23E167E9-ED52-37A1-E0BC-F15FAFFE29B7}" name="Danielle Mason" initials="DM" userId="S::danielle.mason@nice.org.uk::6b0148c3-fe47-45fd-83e0-bc1849cc3b16" providerId="AD"/>
  <p188:author id="{E1B68BED-1D92-20E1-7567-C495B07D571A}" name="Nick Crabb" initials="NC" userId="S::nick.crabb@nice.org.uk::ef185d86-94bb-4c3a-ad68-b14f66ed607c" providerId="AD"/>
  <p188:author id="{7B8052EF-A286-9891-F681-DBE2A2D568DA}" name="Maria Lawson" initials="ML" userId="S::maria.lawson@nice.org.uk::e56a6927-bc38-4214-b1f8-27941d237c68" providerId="AD"/>
  <p188:author id="{B200A4EF-3666-87FC-D9B6-F8A5290CF8D8}" name="Florence Chalker" initials="FC" userId="S::Florence.Chalker@nice.org.uk::15b4ff9d-ef52-48ed-b023-aba82776d0d9" providerId="AD"/>
  <p188:author id="{818DDFEF-96B6-A959-FFB4-23ACC2D0C86E}" name="Katy Wright" initials="KW" userId="S::katy.wright@nice.org.uk::9fa71b49-c126-446a-aaca-d8e1ffc59fd9" providerId="AD"/>
  <p188:author id="{025833F9-ED39-E820-D954-099D9B1D4BCD}" name="Rebecca Smith" initials="RS" userId="S::Rebecca.Smith@nice.org.uk::8780211f-ab90-4011-8838-d5473d392f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8E0E6"/>
    <a:srgbClr val="228096"/>
    <a:srgbClr val="E8EDEF"/>
    <a:srgbClr val="E5EAEC"/>
    <a:srgbClr val="004751"/>
    <a:srgbClr val="F7F4F1"/>
    <a:srgbClr val="00436C"/>
    <a:srgbClr val="FBF4EE"/>
    <a:srgbClr val="EFE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FF20A-EC51-4C13-94A0-BCA067974985}" v="307" dt="2025-10-03T08:56:59.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9.fntdata"/><Relationship Id="rId89"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1.xml"/><Relationship Id="rId90" Type="http://schemas.openxmlformats.org/officeDocument/2006/relationships/tableStyles" Target="tableStyle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2.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1.fntdata"/><Relationship Id="rId7" Type="http://schemas.openxmlformats.org/officeDocument/2006/relationships/slideMaster" Target="slideMasters/slideMaster3.xml"/><Relationship Id="rId71" Type="http://schemas.openxmlformats.org/officeDocument/2006/relationships/slide" Target="slides/slide64.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font" Target="fonts/font7.fntdata"/><Relationship Id="rId1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52241" y="0"/>
            <a:ext cx="2947035" cy="492082"/>
          </a:xfrm>
          <a:prstGeom prst="rect">
            <a:avLst/>
          </a:prstGeom>
        </p:spPr>
        <p:txBody>
          <a:bodyPr vert="horz" lIns="91440" tIns="45720" rIns="91440" bIns="45720" rtlCol="0"/>
          <a:lstStyle>
            <a:lvl1pPr algn="r">
              <a:defRPr sz="1200"/>
            </a:lvl1pPr>
          </a:lstStyle>
          <a:p>
            <a:fld id="{CB99B0F1-6494-479E-9AB9-629C0F1571D6}" type="datetimeFigureOut">
              <a:rPr lang="en-GB" smtClean="0"/>
              <a:t>03/10/2025</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9315495"/>
            <a:ext cx="2947035" cy="4920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52241" y="9315495"/>
            <a:ext cx="2947035" cy="492081"/>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200"/>
            </a:lvl1pPr>
          </a:lstStyle>
          <a:p>
            <a:fld id="{1E0D7A42-0977-2147-8194-01C3DBCDFF3E}" type="datetimeFigureOut">
              <a:rPr lang="en-US" smtClean="0"/>
              <a:t>10/3/2025</a:t>
            </a:fld>
            <a:endParaRPr lang="en-US"/>
          </a:p>
        </p:txBody>
      </p:sp>
      <p:sp>
        <p:nvSpPr>
          <p:cNvPr id="4" name="Slide Image Placeholder 3"/>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How to use this slide:</a:t>
            </a:r>
          </a:p>
          <a:p>
            <a:endParaRPr lang="en-GB" b="1"/>
          </a:p>
          <a:p>
            <a:r>
              <a:rPr lang="en-GB" b="0"/>
              <a:t>1. At the start of a meeting:</a:t>
            </a:r>
          </a:p>
          <a:p>
            <a:r>
              <a:rPr lang="en-GB"/>
              <a:t>Discuss and agree which values are most relevant to a) what is being discussed b) how the meeting is conducted.</a:t>
            </a:r>
          </a:p>
          <a:p>
            <a:endParaRPr lang="en-GB"/>
          </a:p>
          <a:p>
            <a:r>
              <a:rPr lang="en-GB" b="0"/>
              <a:t>2. At the end of a meeting:</a:t>
            </a:r>
          </a:p>
          <a:p>
            <a:r>
              <a:rPr lang="en-GB" b="0"/>
              <a:t>Chair to ask if the values identified as relevant to the meeting at the start, were demonstrated throughout the meeting. </a:t>
            </a:r>
          </a:p>
          <a:p>
            <a:r>
              <a:rPr lang="en-GB"/>
              <a:t>Consider the conduct of each person in attendance and meeting content.</a:t>
            </a:r>
          </a:p>
          <a:p>
            <a:r>
              <a:rPr lang="en-GB">
                <a:cs typeface="Calibri" panose="020F0502020204030204"/>
              </a:rPr>
              <a:t>Celebrate good practice in line with our values. Identify changes you'll implement at the next meeting. </a:t>
            </a:r>
          </a:p>
          <a:p>
            <a:endParaRPr lang="en-GB">
              <a:cs typeface="Calibri" panose="020F0502020204030204"/>
            </a:endParaRPr>
          </a:p>
          <a:p>
            <a:r>
              <a:rPr lang="en-GB">
                <a:cs typeface="Calibri" panose="020F0502020204030204"/>
              </a:rPr>
              <a:t>This slide is ideal for use at large directorate and team meetings.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4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2B394-BB74-09B4-394C-24EDDB521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3C57F-131F-6113-FB4A-E3B3D72BC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60FE7-5BE0-277F-18FA-BB281D7BF8F3}"/>
              </a:ext>
            </a:extLst>
          </p:cNvPr>
          <p:cNvSpPr>
            <a:spLocks noGrp="1"/>
          </p:cNvSpPr>
          <p:nvPr>
            <p:ph type="body" idx="1"/>
          </p:nvPr>
        </p:nvSpPr>
        <p:spPr/>
        <p:txBody>
          <a:bodyPr/>
          <a:lstStyle/>
          <a:p>
            <a:pPr>
              <a:lnSpc>
                <a:spcPct val="150000"/>
              </a:lnSpc>
              <a:spcAft>
                <a:spcPts val="1200"/>
              </a:spcAft>
            </a:pPr>
            <a:endParaRPr lang="en-GB"/>
          </a:p>
        </p:txBody>
      </p:sp>
      <p:sp>
        <p:nvSpPr>
          <p:cNvPr id="4" name="Slide Number Placeholder 3">
            <a:extLst>
              <a:ext uri="{FF2B5EF4-FFF2-40B4-BE49-F238E27FC236}">
                <a16:creationId xmlns:a16="http://schemas.microsoft.com/office/drawing/2014/main" id="{C23579FD-1573-5BE4-555D-D79A5D548B06}"/>
              </a:ext>
            </a:extLst>
          </p:cNvPr>
          <p:cNvSpPr>
            <a:spLocks noGrp="1"/>
          </p:cNvSpPr>
          <p:nvPr>
            <p:ph type="sldNum" sz="quarter" idx="5"/>
          </p:nvPr>
        </p:nvSpPr>
        <p:spPr/>
        <p:txBody>
          <a:bodyPr/>
          <a:lstStyle/>
          <a:p>
            <a:fld id="{7E9C9B67-A5DA-499D-AC8F-A8F98C894DA4}" type="slidenum">
              <a:rPr lang="en-GB" smtClean="0"/>
              <a:t>37</a:t>
            </a:fld>
            <a:endParaRPr lang="en-GB"/>
          </a:p>
        </p:txBody>
      </p:sp>
    </p:spTree>
    <p:extLst>
      <p:ext uri="{BB962C8B-B14F-4D97-AF65-F5344CB8AC3E}">
        <p14:creationId xmlns:p14="http://schemas.microsoft.com/office/powerpoint/2010/main" val="276516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809C-D088-73FD-9475-D3F61F1B2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30C65-9AAD-68F4-5161-C8C3441BA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FA6CC-5F1B-96B1-3B7E-F7756A0E28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198082D-61BB-EB47-6EB1-5D23B265B3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57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E8A5F-02B7-2F00-C6F4-C7719B14E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D5DC2-5EDD-2C0B-4109-031E39EC5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798E1-508D-37C1-DF14-3B18CAD846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1581ED-D5C7-DDEB-AF19-C661346193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95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29B-269F-95CB-3BDB-1F151E324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03312-2852-F253-F907-0C2B87A21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422E6-E2A3-5116-3C92-A651ED6267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D494541-60D0-9EDB-FE93-B5BC8DA9E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48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DDE26-B6F4-73F3-C999-228AFB6EE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B8F82-9DD0-6DBD-B4B8-4AC8A6882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15623-568F-9889-CD88-7BFE2652BB0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B4D801-310E-D1D1-17A4-13B2C7E797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41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C55C-F633-AE5E-A41E-85545FBCE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DF831-7DA4-C981-5BD5-6134B787B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18D1C-8A2A-4185-B07D-F482BC1BD8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DA35F37-A7B4-DEC5-88C0-71052E5573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93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E532F-1EDE-B3F7-A922-999FD2441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3903E-E3A5-757D-CCFC-0DE9D0E0E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9E6F3-C1D8-CA2B-ACEA-FD7D250E63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D96CA3-D683-6D5D-DC6D-365619F843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11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CA91-0C29-6E01-0FF8-AE25D7B09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C12B5-3F65-0725-7054-79C969A3F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01343-25D3-A8CB-DC1E-0C9861A6E6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8E22AD3-70ED-364F-98DB-3DA2FD8B09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94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54F6-6AA9-7CCC-F29A-E181D15C7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05DC7-BE71-7FD1-F1D9-229E0C928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554AA-AB44-0F04-3A45-7AAF2FA7591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85AA4A-46CC-A78A-EFCD-A8F0F0D951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13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6D7E7-15DD-81D2-24CB-F91D64F65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F86B5-5899-3918-0EB8-4D8C11434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FCFCF-310E-B23D-07AC-B47BB69245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457318-823F-C467-DE72-5FFD06C838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87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GB" sz="1800">
                <a:solidFill>
                  <a:srgbClr val="000000"/>
                </a:solidFill>
                <a:highlight>
                  <a:srgbClr val="F5F5F5"/>
                </a:highlight>
                <a:latin typeface="Arial"/>
                <a:cs typeface="Arial"/>
              </a:rPr>
              <a:t>The health and care system is changing. NICE is too. We must if we are to meet the future challenges and opportunities of an evolving health and care system. </a:t>
            </a:r>
          </a:p>
          <a:p>
            <a:pPr fontAlgn="base">
              <a:defRPr/>
            </a:pPr>
            <a:endParaRPr lang="en-GB" sz="1800">
              <a:solidFill>
                <a:srgbClr val="000000"/>
              </a:solidFill>
              <a:highlight>
                <a:srgbClr val="F5F5F5"/>
              </a:highlight>
              <a:latin typeface="Arial"/>
              <a:cs typeface="Arial"/>
            </a:endParaRPr>
          </a:p>
          <a:p>
            <a:pPr fontAlgn="base">
              <a:defRPr/>
            </a:pPr>
            <a:r>
              <a:rPr lang="en-GB" sz="1800">
                <a:solidFill>
                  <a:srgbClr val="000000"/>
                </a:solidFill>
                <a:highlight>
                  <a:srgbClr val="F5F5F5"/>
                </a:highlight>
                <a:latin typeface="Arial"/>
                <a:cs typeface="Arial"/>
              </a:rPr>
              <a:t>As we transform, our core purpose and guiding principles of independence, rigour and transparency won’t. Yet we are focussing on developing guidance that is even more:</a:t>
            </a:r>
          </a:p>
          <a:p>
            <a:pPr>
              <a:defRPr/>
            </a:pPr>
            <a:endParaRPr lang="en-GB" sz="1800">
              <a:solidFill>
                <a:srgbClr val="000000"/>
              </a:solidFill>
              <a:highlight>
                <a:srgbClr val="F5F5F5"/>
              </a:highlight>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solidFill>
                  <a:srgbClr val="000000"/>
                </a:solidFill>
                <a:highlight>
                  <a:srgbClr val="F5F5F5"/>
                </a:highlight>
                <a:latin typeface="Arial"/>
                <a:cs typeface="Arial"/>
              </a:rPr>
              <a:t>High quality and timely</a:t>
            </a:r>
            <a:r>
              <a:rPr lang="en-GB" sz="1800" b="0">
                <a:solidFill>
                  <a:srgbClr val="000000"/>
                </a:solidFill>
                <a:highlight>
                  <a:srgbClr val="F5F5F5"/>
                </a:highlight>
                <a:latin typeface="Arial"/>
                <a:cs typeface="Arial"/>
              </a:rPr>
              <a:t>…</a:t>
            </a:r>
            <a:r>
              <a:rPr lang="en-GB" sz="1800">
                <a:solidFill>
                  <a:srgbClr val="000000"/>
                </a:solidFill>
                <a:highlight>
                  <a:srgbClr val="F5F5F5"/>
                </a:highlight>
                <a:latin typeface="Arial"/>
                <a:cs typeface="Arial"/>
              </a:rPr>
              <a:t>by </a:t>
            </a:r>
            <a:r>
              <a:rPr lang="en-GB" sz="1800">
                <a:effectLst/>
                <a:latin typeface="Aptos"/>
                <a:ea typeface="Times New Roman" panose="02020603050405020304" pitchFamily="18" charset="0"/>
                <a:cs typeface="Aptos" panose="020B0004020202020204" pitchFamily="34" charset="0"/>
              </a:rPr>
              <a:t>developing and updating recommendations faster while maintaining our rigour.</a:t>
            </a:r>
            <a:endParaRPr lang="en-GB" sz="1800">
              <a:solidFill>
                <a:srgbClr val="000000"/>
              </a:solidFill>
              <a:latin typeface="Aptos"/>
              <a:cs typeface="Arial"/>
            </a:endParaRPr>
          </a:p>
          <a:p>
            <a:pPr marL="285750" indent="-285750">
              <a:buFont typeface="Arial" panose="020B0604020202020204" pitchFamily="34" charset="0"/>
              <a:buChar char="•"/>
            </a:pPr>
            <a:r>
              <a:rPr lang="en-GB" sz="1800" b="1" i="0" u="none" strike="noStrike">
                <a:solidFill>
                  <a:srgbClr val="000000"/>
                </a:solidFill>
                <a:effectLst/>
                <a:highlight>
                  <a:srgbClr val="F5F5F5"/>
                </a:highlight>
                <a:latin typeface="Arial"/>
                <a:cs typeface="Arial"/>
              </a:rPr>
              <a:t>Relevant</a:t>
            </a:r>
            <a:r>
              <a:rPr lang="en-GB" sz="1800" b="0" i="0" u="none" strike="noStrike">
                <a:solidFill>
                  <a:srgbClr val="000000"/>
                </a:solidFill>
                <a:effectLst/>
                <a:highlight>
                  <a:srgbClr val="F5F5F5"/>
                </a:highlight>
                <a:latin typeface="Arial"/>
                <a:cs typeface="Arial"/>
              </a:rPr>
              <a:t>…by focussing on what matters most</a:t>
            </a:r>
            <a:r>
              <a:rPr lang="en-US" sz="1800" b="0" i="0">
                <a:solidFill>
                  <a:srgbClr val="444444"/>
                </a:solidFill>
                <a:effectLst/>
                <a:highlight>
                  <a:srgbClr val="F5F5F5"/>
                </a:highlight>
                <a:latin typeface="Arial"/>
                <a:cs typeface="Arial"/>
              </a:rPr>
              <a:t>​ to the health and care system.</a:t>
            </a:r>
          </a:p>
          <a:p>
            <a:pPr marL="285750" indent="-285750">
              <a:buFont typeface="Arial" panose="020B0604020202020204" pitchFamily="34" charset="0"/>
              <a:buChar char="•"/>
              <a:defRPr/>
            </a:pPr>
            <a:r>
              <a:rPr lang="en-US" sz="1800" b="1">
                <a:solidFill>
                  <a:srgbClr val="444444"/>
                </a:solidFill>
                <a:highlight>
                  <a:srgbClr val="F5F5F5"/>
                </a:highlight>
                <a:latin typeface="Arial"/>
                <a:cs typeface="Arial"/>
              </a:rPr>
              <a:t>Usable...</a:t>
            </a:r>
            <a:r>
              <a:rPr lang="en-US" sz="1800">
                <a:solidFill>
                  <a:srgbClr val="444444"/>
                </a:solidFill>
                <a:highlight>
                  <a:srgbClr val="F5F5F5"/>
                </a:highlight>
                <a:latin typeface="Arial"/>
                <a:cs typeface="Arial"/>
              </a:rPr>
              <a:t>by ensuring our guidance is easy to find, understand and use to make decisions.</a:t>
            </a:r>
            <a:endParaRPr lang="en-GB" sz="1800" i="0">
              <a:solidFill>
                <a:srgbClr val="FFFFFF"/>
              </a:solidFill>
              <a:effectLst/>
              <a:latin typeface="Calibri"/>
              <a:ea typeface="Calibri"/>
              <a:cs typeface="Calibri"/>
            </a:endParaRPr>
          </a:p>
          <a:p>
            <a:pPr marL="285750" indent="-285750">
              <a:buFont typeface="Arial" panose="020B0604020202020204" pitchFamily="34" charset="0"/>
              <a:buChar char="•"/>
              <a:defRPr/>
            </a:pPr>
            <a:r>
              <a:rPr lang="en-US" sz="1800" b="1" i="0">
                <a:solidFill>
                  <a:srgbClr val="444444"/>
                </a:solidFill>
                <a:effectLst/>
                <a:highlight>
                  <a:srgbClr val="F5F5F5"/>
                </a:highlight>
                <a:latin typeface="Arial"/>
                <a:cs typeface="Arial"/>
              </a:rPr>
              <a:t>Impactful</a:t>
            </a:r>
            <a:r>
              <a:rPr lang="en-US" sz="1800" b="0" i="0">
                <a:solidFill>
                  <a:srgbClr val="444444"/>
                </a:solidFill>
                <a:effectLst/>
                <a:highlight>
                  <a:srgbClr val="F5F5F5"/>
                </a:highlight>
                <a:latin typeface="Arial"/>
                <a:cs typeface="Arial"/>
              </a:rPr>
              <a:t>…</a:t>
            </a:r>
            <a:r>
              <a:rPr lang="en-US" sz="1800">
                <a:solidFill>
                  <a:srgbClr val="444444"/>
                </a:solidFill>
                <a:highlight>
                  <a:srgbClr val="F5F5F5"/>
                </a:highlight>
                <a:latin typeface="Arial"/>
                <a:cs typeface="Arial"/>
              </a:rPr>
              <a:t>by amplifying the reach and impact of our guidance in the health and care system.</a:t>
            </a:r>
            <a:endParaRPr lang="en-GB" sz="1800">
              <a:solidFill>
                <a:srgbClr val="FFFFFF"/>
              </a:solidFill>
              <a:effectLst/>
              <a:latin typeface="Calibri" panose="020F0502020204030204"/>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C9B67-A5DA-499D-AC8F-A8F98C894D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04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GB" b="0" i="0">
              <a:solidFill>
                <a:srgbClr val="0E0E0E"/>
              </a:solidFill>
              <a:effectLst/>
              <a:latin typeface="Inter" panose="020B0604020202020204" charset="0"/>
            </a:endParaRPr>
          </a:p>
        </p:txBody>
      </p:sp>
      <p:sp>
        <p:nvSpPr>
          <p:cNvPr id="4" name="Slide Number Placeholder 3"/>
          <p:cNvSpPr>
            <a:spLocks noGrp="1"/>
          </p:cNvSpPr>
          <p:nvPr>
            <p:ph type="sldNum" sz="quarter" idx="5"/>
          </p:nvPr>
        </p:nvSpPr>
        <p:spPr/>
        <p:txBody>
          <a:bodyPr/>
          <a:lstStyle/>
          <a:p>
            <a:fld id="{7E9C9B67-A5DA-499D-AC8F-A8F98C894DA4}" type="slidenum">
              <a:rPr lang="en-GB" smtClean="0"/>
              <a:t>14</a:t>
            </a:fld>
            <a:endParaRPr lang="en-GB"/>
          </a:p>
        </p:txBody>
      </p:sp>
    </p:spTree>
    <p:extLst>
      <p:ext uri="{BB962C8B-B14F-4D97-AF65-F5344CB8AC3E}">
        <p14:creationId xmlns:p14="http://schemas.microsoft.com/office/powerpoint/2010/main" val="226508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5A83-46E7-0309-18F6-85FD4417D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35C6F-CC2C-78C9-CED3-E8B65573C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3AC24-B183-B9E6-BE4D-5D07F9947460}"/>
              </a:ext>
            </a:extLst>
          </p:cNvPr>
          <p:cNvSpPr>
            <a:spLocks noGrp="1"/>
          </p:cNvSpPr>
          <p:nvPr>
            <p:ph type="body" idx="1"/>
          </p:nvPr>
        </p:nvSpPr>
        <p:spPr/>
        <p:txBody>
          <a:bodyPr/>
          <a:lstStyle/>
          <a:p>
            <a:pPr marL="171450" indent="-171450" algn="l">
              <a:buFont typeface="Arial" panose="020B0604020202020204" pitchFamily="34" charset="0"/>
              <a:buChar char="•"/>
            </a:pPr>
            <a:endParaRPr lang="en-GB" b="0" i="0">
              <a:solidFill>
                <a:srgbClr val="0E0E0E"/>
              </a:solidFill>
              <a:effectLst/>
              <a:latin typeface="Inter" panose="020B0604020202020204" charset="0"/>
            </a:endParaRPr>
          </a:p>
        </p:txBody>
      </p:sp>
      <p:sp>
        <p:nvSpPr>
          <p:cNvPr id="4" name="Slide Number Placeholder 3">
            <a:extLst>
              <a:ext uri="{FF2B5EF4-FFF2-40B4-BE49-F238E27FC236}">
                <a16:creationId xmlns:a16="http://schemas.microsoft.com/office/drawing/2014/main" id="{D7029024-B4DD-33D8-0CAD-E2829DE77F8A}"/>
              </a:ext>
            </a:extLst>
          </p:cNvPr>
          <p:cNvSpPr>
            <a:spLocks noGrp="1"/>
          </p:cNvSpPr>
          <p:nvPr>
            <p:ph type="sldNum" sz="quarter" idx="5"/>
          </p:nvPr>
        </p:nvSpPr>
        <p:spPr/>
        <p:txBody>
          <a:bodyPr/>
          <a:lstStyle/>
          <a:p>
            <a:fld id="{7E9C9B67-A5DA-499D-AC8F-A8F98C894DA4}" type="slidenum">
              <a:rPr lang="en-GB" smtClean="0"/>
              <a:t>15</a:t>
            </a:fld>
            <a:endParaRPr lang="en-GB"/>
          </a:p>
        </p:txBody>
      </p:sp>
    </p:spTree>
    <p:extLst>
      <p:ext uri="{BB962C8B-B14F-4D97-AF65-F5344CB8AC3E}">
        <p14:creationId xmlns:p14="http://schemas.microsoft.com/office/powerpoint/2010/main" val="227971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2ACE-0CA5-90E3-F58A-E098EE3BE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CC8A1-3848-DBA3-C1E1-3912592DC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499F7-3E21-217E-2D43-555596780699}"/>
              </a:ext>
            </a:extLst>
          </p:cNvPr>
          <p:cNvSpPr>
            <a:spLocks noGrp="1"/>
          </p:cNvSpPr>
          <p:nvPr>
            <p:ph type="body" idx="1"/>
          </p:nvPr>
        </p:nvSpPr>
        <p:spPr/>
        <p:txBody>
          <a:bodyPr/>
          <a:lstStyle/>
          <a:p>
            <a:pPr marL="171450" indent="-171450" algn="l">
              <a:buFont typeface="Arial" panose="020B0604020202020204" pitchFamily="34" charset="0"/>
              <a:buChar char="•"/>
            </a:pPr>
            <a:endParaRPr lang="en-GB" b="0" i="0">
              <a:solidFill>
                <a:srgbClr val="0E0E0E"/>
              </a:solidFill>
              <a:effectLst/>
              <a:latin typeface="Inter" panose="020B0604020202020204" charset="0"/>
            </a:endParaRPr>
          </a:p>
        </p:txBody>
      </p:sp>
      <p:sp>
        <p:nvSpPr>
          <p:cNvPr id="4" name="Slide Number Placeholder 3">
            <a:extLst>
              <a:ext uri="{FF2B5EF4-FFF2-40B4-BE49-F238E27FC236}">
                <a16:creationId xmlns:a16="http://schemas.microsoft.com/office/drawing/2014/main" id="{FA418435-49AC-2CB8-3073-9AB0D27DEB1C}"/>
              </a:ext>
            </a:extLst>
          </p:cNvPr>
          <p:cNvSpPr>
            <a:spLocks noGrp="1"/>
          </p:cNvSpPr>
          <p:nvPr>
            <p:ph type="sldNum" sz="quarter" idx="5"/>
          </p:nvPr>
        </p:nvSpPr>
        <p:spPr/>
        <p:txBody>
          <a:bodyPr/>
          <a:lstStyle/>
          <a:p>
            <a:fld id="{7E9C9B67-A5DA-499D-AC8F-A8F98C894DA4}" type="slidenum">
              <a:rPr lang="en-GB" smtClean="0"/>
              <a:t>16</a:t>
            </a:fld>
            <a:endParaRPr lang="en-GB"/>
          </a:p>
        </p:txBody>
      </p:sp>
    </p:spTree>
    <p:extLst>
      <p:ext uri="{BB962C8B-B14F-4D97-AF65-F5344CB8AC3E}">
        <p14:creationId xmlns:p14="http://schemas.microsoft.com/office/powerpoint/2010/main" val="179957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2A4B4-6354-B9C1-3A1F-426522F31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AAB57-8486-210E-0997-C4871C0BF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299C9-5A14-18C0-823A-E5B369792778}"/>
              </a:ext>
            </a:extLst>
          </p:cNvPr>
          <p:cNvSpPr>
            <a:spLocks noGrp="1"/>
          </p:cNvSpPr>
          <p:nvPr>
            <p:ph type="body" idx="1"/>
          </p:nvPr>
        </p:nvSpPr>
        <p:spPr/>
        <p:txBody>
          <a:bodyPr/>
          <a:lstStyle/>
          <a:p>
            <a:pPr fontAlgn="base">
              <a:defRPr/>
            </a:pPr>
            <a:r>
              <a:rPr lang="en-GB" sz="1800">
                <a:solidFill>
                  <a:srgbClr val="000000"/>
                </a:solidFill>
                <a:highlight>
                  <a:srgbClr val="F5F5F5"/>
                </a:highlight>
                <a:latin typeface="Arial"/>
                <a:cs typeface="Arial"/>
              </a:rPr>
              <a:t>The health and care system is changing. NICE is too. We must if we are to meet the future challenges and opportunities of an evolving health and care system. </a:t>
            </a:r>
          </a:p>
          <a:p>
            <a:pPr fontAlgn="base">
              <a:defRPr/>
            </a:pPr>
            <a:endParaRPr lang="en-GB" sz="1800">
              <a:solidFill>
                <a:srgbClr val="000000"/>
              </a:solidFill>
              <a:highlight>
                <a:srgbClr val="F5F5F5"/>
              </a:highlight>
              <a:latin typeface="Arial"/>
              <a:cs typeface="Arial"/>
            </a:endParaRPr>
          </a:p>
          <a:p>
            <a:pPr fontAlgn="base">
              <a:defRPr/>
            </a:pPr>
            <a:r>
              <a:rPr lang="en-GB" sz="1800">
                <a:solidFill>
                  <a:srgbClr val="000000"/>
                </a:solidFill>
                <a:highlight>
                  <a:srgbClr val="F5F5F5"/>
                </a:highlight>
                <a:latin typeface="Arial"/>
                <a:cs typeface="Arial"/>
              </a:rPr>
              <a:t>As we transform, our core purpose and guiding principles of independence, rigour and transparency won’t. Yet we are focussing on developing guidance that is even more:</a:t>
            </a:r>
          </a:p>
          <a:p>
            <a:pPr>
              <a:defRPr/>
            </a:pPr>
            <a:endParaRPr lang="en-GB" sz="1800">
              <a:solidFill>
                <a:srgbClr val="000000"/>
              </a:solidFill>
              <a:highlight>
                <a:srgbClr val="F5F5F5"/>
              </a:highlight>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solidFill>
                  <a:srgbClr val="000000"/>
                </a:solidFill>
                <a:highlight>
                  <a:srgbClr val="F5F5F5"/>
                </a:highlight>
                <a:latin typeface="Arial"/>
                <a:cs typeface="Arial"/>
              </a:rPr>
              <a:t>High quality and timely</a:t>
            </a:r>
            <a:r>
              <a:rPr lang="en-GB" sz="1800" b="0">
                <a:solidFill>
                  <a:srgbClr val="000000"/>
                </a:solidFill>
                <a:highlight>
                  <a:srgbClr val="F5F5F5"/>
                </a:highlight>
                <a:latin typeface="Arial"/>
                <a:cs typeface="Arial"/>
              </a:rPr>
              <a:t>…</a:t>
            </a:r>
            <a:r>
              <a:rPr lang="en-GB" sz="1800">
                <a:solidFill>
                  <a:srgbClr val="000000"/>
                </a:solidFill>
                <a:highlight>
                  <a:srgbClr val="F5F5F5"/>
                </a:highlight>
                <a:latin typeface="Arial"/>
                <a:cs typeface="Arial"/>
              </a:rPr>
              <a:t>by </a:t>
            </a:r>
            <a:r>
              <a:rPr lang="en-GB" sz="1800">
                <a:effectLst/>
                <a:latin typeface="Aptos"/>
                <a:ea typeface="Times New Roman" panose="02020603050405020304" pitchFamily="18" charset="0"/>
                <a:cs typeface="Aptos" panose="020B0004020202020204" pitchFamily="34" charset="0"/>
              </a:rPr>
              <a:t>developing and updating recommendations faster while maintaining our rigour.</a:t>
            </a:r>
            <a:endParaRPr lang="en-GB" sz="1800">
              <a:solidFill>
                <a:srgbClr val="000000"/>
              </a:solidFill>
              <a:latin typeface="Aptos"/>
              <a:cs typeface="Arial"/>
            </a:endParaRPr>
          </a:p>
          <a:p>
            <a:pPr marL="285750" indent="-285750">
              <a:buFont typeface="Arial" panose="020B0604020202020204" pitchFamily="34" charset="0"/>
              <a:buChar char="•"/>
            </a:pPr>
            <a:r>
              <a:rPr lang="en-GB" sz="1800" b="1" i="0" u="none" strike="noStrike">
                <a:solidFill>
                  <a:srgbClr val="000000"/>
                </a:solidFill>
                <a:effectLst/>
                <a:highlight>
                  <a:srgbClr val="F5F5F5"/>
                </a:highlight>
                <a:latin typeface="Arial"/>
                <a:cs typeface="Arial"/>
              </a:rPr>
              <a:t>Relevant</a:t>
            </a:r>
            <a:r>
              <a:rPr lang="en-GB" sz="1800" b="0" i="0" u="none" strike="noStrike">
                <a:solidFill>
                  <a:srgbClr val="000000"/>
                </a:solidFill>
                <a:effectLst/>
                <a:highlight>
                  <a:srgbClr val="F5F5F5"/>
                </a:highlight>
                <a:latin typeface="Arial"/>
                <a:cs typeface="Arial"/>
              </a:rPr>
              <a:t>…by focussing on what matters most</a:t>
            </a:r>
            <a:r>
              <a:rPr lang="en-US" sz="1800" b="0" i="0">
                <a:solidFill>
                  <a:srgbClr val="444444"/>
                </a:solidFill>
                <a:effectLst/>
                <a:highlight>
                  <a:srgbClr val="F5F5F5"/>
                </a:highlight>
                <a:latin typeface="Arial"/>
                <a:cs typeface="Arial"/>
              </a:rPr>
              <a:t>​ to the health and care system.</a:t>
            </a:r>
          </a:p>
          <a:p>
            <a:pPr marL="285750" indent="-285750">
              <a:buFont typeface="Arial" panose="020B0604020202020204" pitchFamily="34" charset="0"/>
              <a:buChar char="•"/>
              <a:defRPr/>
            </a:pPr>
            <a:r>
              <a:rPr lang="en-US" sz="1800" b="1">
                <a:solidFill>
                  <a:srgbClr val="444444"/>
                </a:solidFill>
                <a:highlight>
                  <a:srgbClr val="F5F5F5"/>
                </a:highlight>
                <a:latin typeface="Arial"/>
                <a:cs typeface="Arial"/>
              </a:rPr>
              <a:t>Usable...</a:t>
            </a:r>
            <a:r>
              <a:rPr lang="en-US" sz="1800">
                <a:solidFill>
                  <a:srgbClr val="444444"/>
                </a:solidFill>
                <a:highlight>
                  <a:srgbClr val="F5F5F5"/>
                </a:highlight>
                <a:latin typeface="Arial"/>
                <a:cs typeface="Arial"/>
              </a:rPr>
              <a:t>by ensuring our guidance is easy to find, understand and use to make decisions.</a:t>
            </a:r>
            <a:endParaRPr lang="en-GB" sz="1800" i="0">
              <a:solidFill>
                <a:srgbClr val="FFFFFF"/>
              </a:solidFill>
              <a:effectLst/>
              <a:latin typeface="Calibri"/>
              <a:ea typeface="Calibri"/>
              <a:cs typeface="Calibri"/>
            </a:endParaRPr>
          </a:p>
          <a:p>
            <a:pPr marL="285750" indent="-285750">
              <a:buFont typeface="Arial" panose="020B0604020202020204" pitchFamily="34" charset="0"/>
              <a:buChar char="•"/>
              <a:defRPr/>
            </a:pPr>
            <a:r>
              <a:rPr lang="en-US" sz="1800" b="1" i="0">
                <a:solidFill>
                  <a:srgbClr val="444444"/>
                </a:solidFill>
                <a:effectLst/>
                <a:highlight>
                  <a:srgbClr val="F5F5F5"/>
                </a:highlight>
                <a:latin typeface="Arial"/>
                <a:cs typeface="Arial"/>
              </a:rPr>
              <a:t>Impactful</a:t>
            </a:r>
            <a:r>
              <a:rPr lang="en-US" sz="1800" b="0" i="0">
                <a:solidFill>
                  <a:srgbClr val="444444"/>
                </a:solidFill>
                <a:effectLst/>
                <a:highlight>
                  <a:srgbClr val="F5F5F5"/>
                </a:highlight>
                <a:latin typeface="Arial"/>
                <a:cs typeface="Arial"/>
              </a:rPr>
              <a:t>…</a:t>
            </a:r>
            <a:r>
              <a:rPr lang="en-US" sz="1800">
                <a:solidFill>
                  <a:srgbClr val="444444"/>
                </a:solidFill>
                <a:highlight>
                  <a:srgbClr val="F5F5F5"/>
                </a:highlight>
                <a:latin typeface="Arial"/>
                <a:cs typeface="Arial"/>
              </a:rPr>
              <a:t>by amplifying the reach and impact of our guidance in the health and care system.</a:t>
            </a:r>
            <a:endParaRPr lang="en-GB" sz="1800">
              <a:solidFill>
                <a:srgbClr val="FFFFFF"/>
              </a:solidFill>
              <a:effectLst/>
              <a:latin typeface="Calibri" panose="020F0502020204030204"/>
              <a:ea typeface="Calibri"/>
              <a:cs typeface="Calibri"/>
            </a:endParaRPr>
          </a:p>
        </p:txBody>
      </p:sp>
      <p:sp>
        <p:nvSpPr>
          <p:cNvPr id="4" name="Slide Number Placeholder 3">
            <a:extLst>
              <a:ext uri="{FF2B5EF4-FFF2-40B4-BE49-F238E27FC236}">
                <a16:creationId xmlns:a16="http://schemas.microsoft.com/office/drawing/2014/main" id="{04B14899-4D9F-9DB9-782E-A9FED4E4F6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C9B67-A5DA-499D-AC8F-A8F98C894D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7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2E5CA-F754-091E-05F0-A512AB70A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FAD6F-E2AA-56EF-101C-9837BDE4A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A5008-712D-7F5D-818A-270654AAB70E}"/>
              </a:ext>
            </a:extLst>
          </p:cNvPr>
          <p:cNvSpPr>
            <a:spLocks noGrp="1"/>
          </p:cNvSpPr>
          <p:nvPr>
            <p:ph type="body" idx="1"/>
          </p:nvPr>
        </p:nvSpPr>
        <p:spPr/>
        <p:txBody>
          <a:bodyPr/>
          <a:lstStyle/>
          <a:p>
            <a:pPr>
              <a:lnSpc>
                <a:spcPct val="150000"/>
              </a:lnSpc>
              <a:spcAft>
                <a:spcPts val="1200"/>
              </a:spcAft>
              <a:defRPr/>
            </a:pPr>
            <a:endParaRPr lang="en-GB">
              <a:solidFill>
                <a:srgbClr val="000000"/>
              </a:solidFill>
              <a:latin typeface="Inter"/>
            </a:endParaRPr>
          </a:p>
        </p:txBody>
      </p:sp>
      <p:sp>
        <p:nvSpPr>
          <p:cNvPr id="4" name="Slide Number Placeholder 3">
            <a:extLst>
              <a:ext uri="{FF2B5EF4-FFF2-40B4-BE49-F238E27FC236}">
                <a16:creationId xmlns:a16="http://schemas.microsoft.com/office/drawing/2014/main" id="{B69E2F9A-5B75-0239-76E6-18A22AD34C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C9B67-A5DA-499D-AC8F-A8F98C894D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68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9F05-F21F-1769-56B6-35628251C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FB9FC-B273-04DB-BD9E-5CB8EB988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FD9AB-6EE8-7226-ED6B-7CEC308D9044}"/>
              </a:ext>
            </a:extLst>
          </p:cNvPr>
          <p:cNvSpPr>
            <a:spLocks noGrp="1"/>
          </p:cNvSpPr>
          <p:nvPr>
            <p:ph type="body" idx="1"/>
          </p:nvPr>
        </p:nvSpPr>
        <p:spPr/>
        <p:txBody>
          <a:bodyPr/>
          <a:lstStyle/>
          <a:p>
            <a:pPr>
              <a:lnSpc>
                <a:spcPct val="150000"/>
              </a:lnSpc>
              <a:spcAft>
                <a:spcPts val="1200"/>
              </a:spcAft>
            </a:pPr>
            <a:endParaRPr lang="en-GB"/>
          </a:p>
        </p:txBody>
      </p:sp>
      <p:sp>
        <p:nvSpPr>
          <p:cNvPr id="4" name="Slide Number Placeholder 3">
            <a:extLst>
              <a:ext uri="{FF2B5EF4-FFF2-40B4-BE49-F238E27FC236}">
                <a16:creationId xmlns:a16="http://schemas.microsoft.com/office/drawing/2014/main" id="{3805E899-F380-9A11-8E60-38695CA0F378}"/>
              </a:ext>
            </a:extLst>
          </p:cNvPr>
          <p:cNvSpPr>
            <a:spLocks noGrp="1"/>
          </p:cNvSpPr>
          <p:nvPr>
            <p:ph type="sldNum" sz="quarter" idx="5"/>
          </p:nvPr>
        </p:nvSpPr>
        <p:spPr/>
        <p:txBody>
          <a:bodyPr/>
          <a:lstStyle/>
          <a:p>
            <a:fld id="{7E9C9B67-A5DA-499D-AC8F-A8F98C894DA4}" type="slidenum">
              <a:rPr lang="en-GB" smtClean="0"/>
              <a:t>35</a:t>
            </a:fld>
            <a:endParaRPr lang="en-GB"/>
          </a:p>
        </p:txBody>
      </p:sp>
    </p:spTree>
    <p:extLst>
      <p:ext uri="{BB962C8B-B14F-4D97-AF65-F5344CB8AC3E}">
        <p14:creationId xmlns:p14="http://schemas.microsoft.com/office/powerpoint/2010/main" val="413197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A271A-045B-B04A-8DAE-54186A404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21AA9-1892-2F5A-F9A2-AD4173361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90244-494E-D073-399A-1164FA31815C}"/>
              </a:ext>
            </a:extLst>
          </p:cNvPr>
          <p:cNvSpPr>
            <a:spLocks noGrp="1"/>
          </p:cNvSpPr>
          <p:nvPr>
            <p:ph type="body" idx="1"/>
          </p:nvPr>
        </p:nvSpPr>
        <p:spPr/>
        <p:txBody>
          <a:bodyPr/>
          <a:lstStyle/>
          <a:p>
            <a:pPr>
              <a:lnSpc>
                <a:spcPct val="150000"/>
              </a:lnSpc>
              <a:spcAft>
                <a:spcPts val="1200"/>
              </a:spcAft>
            </a:pPr>
            <a:endParaRPr lang="en-GB"/>
          </a:p>
        </p:txBody>
      </p:sp>
      <p:sp>
        <p:nvSpPr>
          <p:cNvPr id="4" name="Slide Number Placeholder 3">
            <a:extLst>
              <a:ext uri="{FF2B5EF4-FFF2-40B4-BE49-F238E27FC236}">
                <a16:creationId xmlns:a16="http://schemas.microsoft.com/office/drawing/2014/main" id="{D498DDB4-D656-0460-C869-FDEE6F2DD8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C9B67-A5DA-499D-AC8F-A8F98C894D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983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linktr.ee/nicecomms" TargetMode="External"/><Relationship Id="rId2" Type="http://schemas.openxmlformats.org/officeDocument/2006/relationships/hyperlink" Target="nice.org.uk/newsletters" TargetMode="External"/><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hyperlink" Target="https://www.nice.org.uk/terms-and-conditions#notice-of-rights" TargetMode="External"/><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124.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linktr.ee/nicecomms" TargetMode="External"/><Relationship Id="rId2" Type="http://schemas.openxmlformats.org/officeDocument/2006/relationships/hyperlink" Target="nice.org.uk/newsletters"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42476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093968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031881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0648911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4571198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698324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2072006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latin typeface="+mj-lt"/>
              </a:defRPr>
            </a:lvl1pPr>
          </a:lstStyle>
          <a:p>
            <a:r>
              <a:rPr lang="en-US"/>
              <a:t>This is a sample page layout</a:t>
            </a:r>
            <a:br>
              <a:rPr lang="en-US"/>
            </a:br>
            <a:endParaRPr lang="en-US"/>
          </a:p>
        </p:txBody>
      </p:sp>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597802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5946221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514426"/>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81163"/>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99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4617069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989085"/>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1187C572-9A59-D420-71C8-F258AAC2D08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091177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973903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8932949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8"/>
            <a:ext cx="3447387"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3447386"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276543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3447388"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2" y="3231365"/>
            <a:ext cx="3447387"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930061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GB"/>
              <a:t>Click icon to add picture</a:t>
            </a:r>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GB"/>
              <a:t>Click icon to add picture</a:t>
            </a:r>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noAutofit/>
          </a:bodyPr>
          <a:lstStyle/>
          <a:p>
            <a:r>
              <a:rPr lang="en-GB"/>
              <a:t>Click icon to add picture</a:t>
            </a: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45652" y="3609277"/>
            <a:ext cx="2900861" cy="609878"/>
          </a:xfrm>
        </p:spPr>
        <p:txBody>
          <a:bodyPr>
            <a:noAutofit/>
          </a:bodyPr>
          <a:lstStyle>
            <a:lvl1pPr>
              <a:lnSpc>
                <a:spcPct val="100000"/>
              </a:lnSpc>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45652" y="4369234"/>
            <a:ext cx="2900861" cy="766578"/>
          </a:xfrm>
        </p:spPr>
        <p:txBody>
          <a:bodyPr>
            <a:noAutofit/>
          </a:bodyPr>
          <a:lstStyle>
            <a:lvl1pPr>
              <a:lnSpc>
                <a:spcPct val="100000"/>
              </a:lnSpc>
              <a:spcBef>
                <a:spcPts val="0"/>
              </a:spcBef>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3609277"/>
            <a:ext cx="3431567" cy="609878"/>
          </a:xfrm>
        </p:spPr>
        <p:txBody>
          <a:bodyPr>
            <a:noAutofit/>
          </a:bodyPr>
          <a:lstStyle>
            <a:lvl1pPr>
              <a:lnSpc>
                <a:spcPct val="100000"/>
              </a:lnSpc>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4393966"/>
            <a:ext cx="3431567" cy="766578"/>
          </a:xfrm>
        </p:spPr>
        <p:txBody>
          <a:bodyPr>
            <a:noAutofit/>
          </a:bodyPr>
          <a:lstStyle>
            <a:lvl1pPr>
              <a:lnSpc>
                <a:spcPct val="100000"/>
              </a:lnSpc>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728207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fographics (Teal)">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73031" y="1966823"/>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56511" y="2134719"/>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1</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2</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hasCustomPrompt="1"/>
          </p:nvPr>
        </p:nvSpPr>
        <p:spPr>
          <a:xfrm>
            <a:off x="6221633" y="2172427"/>
            <a:ext cx="1076325" cy="669260"/>
          </a:xfrm>
        </p:spPr>
        <p:txBody>
          <a:bodyPr>
            <a:no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3</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18156" y="3820742"/>
            <a:ext cx="1076325" cy="669260"/>
          </a:xfrm>
        </p:spPr>
        <p:txBody>
          <a:bodyPr>
            <a:no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4</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0535249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1</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2</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hasCustomPrompt="1"/>
          </p:nvPr>
        </p:nvSpPr>
        <p:spPr>
          <a:xfrm>
            <a:off x="6218157" y="2178447"/>
            <a:ext cx="1076325" cy="669260"/>
          </a:xfrm>
        </p:spPr>
        <p:txBody>
          <a:bodyPr>
            <a:no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3</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05349" y="3838950"/>
            <a:ext cx="1076325" cy="669260"/>
          </a:xfrm>
        </p:spPr>
        <p:txBody>
          <a:bodyPr>
            <a:no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4</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9111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GB"/>
              <a:t>Click icon to add table</a:t>
            </a:r>
            <a:endParaRPr lang="en-US"/>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GB"/>
              <a:t>Click icon to add table</a:t>
            </a:r>
            <a:endParaRPr lang="en-US"/>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48372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GB"/>
              <a:t>Click icon to add chart</a:t>
            </a:r>
            <a:endParaRPr lang="en-US"/>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GB"/>
              <a:t>Click icon to add chart</a:t>
            </a:r>
            <a:endParaRPr lang="en-US"/>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202437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0ABE407-6FCA-6890-0892-2CD90A5FFA5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13" name="Rectangle 7">
            <a:extLst>
              <a:ext uri="{FF2B5EF4-FFF2-40B4-BE49-F238E27FC236}">
                <a16:creationId xmlns:a16="http://schemas.microsoft.com/office/drawing/2014/main" id="{7C138486-AF4D-EEAA-7CE3-26659558285C}"/>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E500D0D7-1982-275B-F013-BD2B5D34EA39}"/>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2">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3">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8396" y="520117"/>
            <a:ext cx="3746500" cy="381000"/>
          </a:xfrm>
          <a:prstGeom prst="rect">
            <a:avLst/>
          </a:prstGeom>
        </p:spPr>
      </p:pic>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
        <p:nvSpPr>
          <p:cNvPr id="2" name="Text Placeholder 3">
            <a:extLst>
              <a:ext uri="{FF2B5EF4-FFF2-40B4-BE49-F238E27FC236}">
                <a16:creationId xmlns:a16="http://schemas.microsoft.com/office/drawing/2014/main" id="{3183E514-7685-A110-9808-FD2661167A58}"/>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2025.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3" name="Picture 2">
            <a:extLst>
              <a:ext uri="{FF2B5EF4-FFF2-40B4-BE49-F238E27FC236}">
                <a16:creationId xmlns:a16="http://schemas.microsoft.com/office/drawing/2014/main" id="{C638F3BE-8FBF-9434-5E58-4303C600A836}"/>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27683463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5" name="Rectangle 7">
            <a:extLst>
              <a:ext uri="{FF2B5EF4-FFF2-40B4-BE49-F238E27FC236}">
                <a16:creationId xmlns:a16="http://schemas.microsoft.com/office/drawing/2014/main" id="{2F4265D4-C365-9AAE-EF9B-1ED8851C74E1}"/>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0163C65B-DFA6-FBB9-13C9-20B52B06685A}"/>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sp>
        <p:nvSpPr>
          <p:cNvPr id="8" name="Text Placeholder 3">
            <a:extLst>
              <a:ext uri="{FF2B5EF4-FFF2-40B4-BE49-F238E27FC236}">
                <a16:creationId xmlns:a16="http://schemas.microsoft.com/office/drawing/2014/main" id="{36835909-1B20-580E-D0EA-A863FD3BE523}"/>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2025.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9" name="Picture 8">
            <a:extLst>
              <a:ext uri="{FF2B5EF4-FFF2-40B4-BE49-F238E27FC236}">
                <a16:creationId xmlns:a16="http://schemas.microsoft.com/office/drawing/2014/main" id="{8B1505A6-A349-63AE-EB5A-A239C05B359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47244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10" name="Rectangle 7">
            <a:extLst>
              <a:ext uri="{FF2B5EF4-FFF2-40B4-BE49-F238E27FC236}">
                <a16:creationId xmlns:a16="http://schemas.microsoft.com/office/drawing/2014/main" id="{07B09CFC-6BBC-F275-1AA0-3898F07AD8AD}"/>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39AA6CD5-02A2-5462-0CCA-097E662393EE}"/>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13" name="Text Placeholder 3">
            <a:extLst>
              <a:ext uri="{FF2B5EF4-FFF2-40B4-BE49-F238E27FC236}">
                <a16:creationId xmlns:a16="http://schemas.microsoft.com/office/drawing/2014/main" id="{B54778F4-0715-0457-BD75-75A348C68132}"/>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2025.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4" name="Picture 13">
            <a:extLst>
              <a:ext uri="{FF2B5EF4-FFF2-40B4-BE49-F238E27FC236}">
                <a16:creationId xmlns:a16="http://schemas.microsoft.com/office/drawing/2014/main" id="{C7205FC0-3444-CE78-E54E-3B639D7E952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66722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Rectangle 7">
            <a:extLst>
              <a:ext uri="{FF2B5EF4-FFF2-40B4-BE49-F238E27FC236}">
                <a16:creationId xmlns:a16="http://schemas.microsoft.com/office/drawing/2014/main" id="{B580EED3-945B-FF6C-97C4-81EA5871F8E0}"/>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a:extLst>
              <a:ext uri="{FF2B5EF4-FFF2-40B4-BE49-F238E27FC236}">
                <a16:creationId xmlns:a16="http://schemas.microsoft.com/office/drawing/2014/main" id="{4158DD0F-3BD5-77A7-E36C-98E854D87D28}"/>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9" name="Text Placeholder 3">
            <a:extLst>
              <a:ext uri="{FF2B5EF4-FFF2-40B4-BE49-F238E27FC236}">
                <a16:creationId xmlns:a16="http://schemas.microsoft.com/office/drawing/2014/main" id="{5630F64F-466D-40E6-095D-C6A2E9ADB46C}"/>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2025.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0" name="Picture 9">
            <a:extLst>
              <a:ext uri="{FF2B5EF4-FFF2-40B4-BE49-F238E27FC236}">
                <a16:creationId xmlns:a16="http://schemas.microsoft.com/office/drawing/2014/main" id="{5A18613A-D69D-7D5B-0AA5-B461A2BC380A}"/>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9580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514426"/>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81163"/>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989085"/>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8"/>
            <a:ext cx="3447387"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3447386"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3447388"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2" y="3231365"/>
            <a:ext cx="3447387"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2683762"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noAutofit/>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45652" y="3609277"/>
            <a:ext cx="2900861" cy="609878"/>
          </a:xfrm>
        </p:spPr>
        <p:txBody>
          <a:bodyPr>
            <a:noAutofit/>
          </a:bodyPr>
          <a:lstStyle>
            <a:lvl1pPr>
              <a:lnSpc>
                <a:spcPct val="100000"/>
              </a:lnSpc>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45652" y="4369234"/>
            <a:ext cx="2900861" cy="766578"/>
          </a:xfrm>
        </p:spPr>
        <p:txBody>
          <a:bodyPr>
            <a:noAutofit/>
          </a:bodyPr>
          <a:lstStyle>
            <a:lvl1pPr>
              <a:lnSpc>
                <a:spcPct val="100000"/>
              </a:lnSpc>
              <a:spcBef>
                <a:spcPts val="0"/>
              </a:spcBef>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3609277"/>
            <a:ext cx="3431567" cy="609878"/>
          </a:xfrm>
        </p:spPr>
        <p:txBody>
          <a:bodyPr>
            <a:noAutofit/>
          </a:bodyPr>
          <a:lstStyle>
            <a:lvl1pPr>
              <a:lnSpc>
                <a:spcPct val="100000"/>
              </a:lnSpc>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4393966"/>
            <a:ext cx="3431567" cy="766578"/>
          </a:xfrm>
        </p:spPr>
        <p:txBody>
          <a:bodyPr>
            <a:noAutofit/>
          </a:bodyPr>
          <a:lstStyle>
            <a:lvl1pPr>
              <a:lnSpc>
                <a:spcPct val="100000"/>
              </a:lnSpc>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C138486-AF4D-EEAA-7CE3-26659558285C}"/>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E500D0D7-1982-275B-F013-BD2B5D34EA39}"/>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2">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3">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
        <p:nvSpPr>
          <p:cNvPr id="2" name="Text Placeholder 3">
            <a:extLst>
              <a:ext uri="{FF2B5EF4-FFF2-40B4-BE49-F238E27FC236}">
                <a16:creationId xmlns:a16="http://schemas.microsoft.com/office/drawing/2014/main" id="{3183E514-7685-A110-9808-FD2661167A58}"/>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2024.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3" name="Picture 2">
            <a:extLst>
              <a:ext uri="{FF2B5EF4-FFF2-40B4-BE49-F238E27FC236}">
                <a16:creationId xmlns:a16="http://schemas.microsoft.com/office/drawing/2014/main" id="{C638F3BE-8FBF-9434-5E58-4303C600A836}"/>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
        <p:nvSpPr>
          <p:cNvPr id="14" name="Title 1">
            <a:extLst>
              <a:ext uri="{FF2B5EF4-FFF2-40B4-BE49-F238E27FC236}">
                <a16:creationId xmlns:a16="http://schemas.microsoft.com/office/drawing/2014/main" id="{F0ABE407-6FCA-6890-0892-2CD90A5FFA5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
        <p:nvSpPr>
          <p:cNvPr id="5" name="Rectangle 7">
            <a:extLst>
              <a:ext uri="{FF2B5EF4-FFF2-40B4-BE49-F238E27FC236}">
                <a16:creationId xmlns:a16="http://schemas.microsoft.com/office/drawing/2014/main" id="{2F4265D4-C365-9AAE-EF9B-1ED8851C74E1}"/>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0163C65B-DFA6-FBB9-13C9-20B52B06685A}"/>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sp>
        <p:nvSpPr>
          <p:cNvPr id="8" name="Text Placeholder 3">
            <a:extLst>
              <a:ext uri="{FF2B5EF4-FFF2-40B4-BE49-F238E27FC236}">
                <a16:creationId xmlns:a16="http://schemas.microsoft.com/office/drawing/2014/main" id="{36835909-1B20-580E-D0EA-A863FD3BE523}"/>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2024.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9" name="Picture 8">
            <a:extLst>
              <a:ext uri="{FF2B5EF4-FFF2-40B4-BE49-F238E27FC236}">
                <a16:creationId xmlns:a16="http://schemas.microsoft.com/office/drawing/2014/main" id="{8B1505A6-A349-63AE-EB5A-A239C05B3591}"/>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10" name="Rectangle 7">
            <a:extLst>
              <a:ext uri="{FF2B5EF4-FFF2-40B4-BE49-F238E27FC236}">
                <a16:creationId xmlns:a16="http://schemas.microsoft.com/office/drawing/2014/main" id="{07B09CFC-6BBC-F275-1AA0-3898F07AD8AD}"/>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39AA6CD5-02A2-5462-0CCA-097E662393EE}"/>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13" name="Text Placeholder 3">
            <a:extLst>
              <a:ext uri="{FF2B5EF4-FFF2-40B4-BE49-F238E27FC236}">
                <a16:creationId xmlns:a16="http://schemas.microsoft.com/office/drawing/2014/main" id="{B54778F4-0715-0457-BD75-75A348C68132}"/>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2024.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4" name="Picture 13">
            <a:extLst>
              <a:ext uri="{FF2B5EF4-FFF2-40B4-BE49-F238E27FC236}">
                <a16:creationId xmlns:a16="http://schemas.microsoft.com/office/drawing/2014/main" id="{C7205FC0-3444-CE78-E54E-3B639D7E9520}"/>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5" name="Rectangle 7">
            <a:extLst>
              <a:ext uri="{FF2B5EF4-FFF2-40B4-BE49-F238E27FC236}">
                <a16:creationId xmlns:a16="http://schemas.microsoft.com/office/drawing/2014/main" id="{B580EED3-945B-FF6C-97C4-81EA5871F8E0}"/>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a:extLst>
              <a:ext uri="{FF2B5EF4-FFF2-40B4-BE49-F238E27FC236}">
                <a16:creationId xmlns:a16="http://schemas.microsoft.com/office/drawing/2014/main" id="{4158DD0F-3BD5-77A7-E36C-98E854D87D28}"/>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9" name="Text Placeholder 3">
            <a:extLst>
              <a:ext uri="{FF2B5EF4-FFF2-40B4-BE49-F238E27FC236}">
                <a16:creationId xmlns:a16="http://schemas.microsoft.com/office/drawing/2014/main" id="{5630F64F-466D-40E6-095D-C6A2E9ADB46C}"/>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2024.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0" name="Picture 9">
            <a:extLst>
              <a:ext uri="{FF2B5EF4-FFF2-40B4-BE49-F238E27FC236}">
                <a16:creationId xmlns:a16="http://schemas.microsoft.com/office/drawing/2014/main" id="{5A18613A-D69D-7D5B-0AA5-B461A2BC380A}"/>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98598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6628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037782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570450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74228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67343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2517687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06631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508677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3790318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487231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57507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260551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04345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13348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823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69663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8139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401075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58616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487771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001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09718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51685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180596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81900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2879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09501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3688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525171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816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338361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076068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14575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401643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58963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5272846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08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78210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49275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94827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36623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77055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810435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936087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893865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113902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1255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30655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1391016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602147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02486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131703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8818848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735746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687549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25297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914201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theme" Target="../theme/theme3.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Lst>
  <p:hf hdr="0" dt="0"/>
  <p:txStyles>
    <p:titleStyle>
      <a:lvl1pPr algn="l" defTabSz="914400" rtl="0" eaLnBrk="1" latinLnBrk="0" hangingPunct="1">
        <a:lnSpc>
          <a:spcPct val="10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151441264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p15:clr>
            <a:srgbClr val="F26B43"/>
          </p15:clr>
        </p15:guide>
        <p15:guide id="2" pos="3840">
          <p15:clr>
            <a:srgbClr val="F26B43"/>
          </p15:clr>
        </p15:guide>
        <p15:guide id="3" orient="horz" pos="4088">
          <p15:clr>
            <a:srgbClr val="F26B43"/>
          </p15:clr>
        </p15:guide>
        <p15:guide id="4" orient="horz" pos="41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Autofit/>
          </a:bodyPr>
          <a:lstStyle/>
          <a:p>
            <a:pPr lvl="0"/>
            <a:r>
              <a:rPr lang="en-US"/>
              <a:t>Please select from the available layout slides</a:t>
            </a:r>
            <a:endParaRPr lang="en-GB"/>
          </a:p>
        </p:txBody>
      </p:sp>
    </p:spTree>
    <p:extLst>
      <p:ext uri="{BB962C8B-B14F-4D97-AF65-F5344CB8AC3E}">
        <p14:creationId xmlns:p14="http://schemas.microsoft.com/office/powerpoint/2010/main" val="336626540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 id="2147484196" r:id="rId20"/>
    <p:sldLayoutId id="2147484197" r:id="rId21"/>
    <p:sldLayoutId id="2147484198" r:id="rId22"/>
    <p:sldLayoutId id="2147484199" r:id="rId23"/>
    <p:sldLayoutId id="2147484200" r:id="rId24"/>
    <p:sldLayoutId id="2147484201" r:id="rId25"/>
    <p:sldLayoutId id="2147484202" r:id="rId26"/>
    <p:sldLayoutId id="2147484203" r:id="rId27"/>
    <p:sldLayoutId id="2147484204" r:id="rId28"/>
    <p:sldLayoutId id="2147484205" r:id="rId29"/>
    <p:sldLayoutId id="2147484206" r:id="rId30"/>
    <p:sldLayoutId id="2147484207" r:id="rId31"/>
    <p:sldLayoutId id="2147484208" r:id="rId32"/>
    <p:sldLayoutId id="2147484209" r:id="rId33"/>
    <p:sldLayoutId id="2147484210" r:id="rId34"/>
    <p:sldLayoutId id="2147484211" r:id="rId35"/>
    <p:sldLayoutId id="2147484212" r:id="rId36"/>
    <p:sldLayoutId id="2147484213" r:id="rId37"/>
    <p:sldLayoutId id="2147484214" r:id="rId38"/>
    <p:sldLayoutId id="2147484215" r:id="rId39"/>
    <p:sldLayoutId id="2147484216" r:id="rId40"/>
    <p:sldLayoutId id="2147484217" r:id="rId41"/>
  </p:sldLayoutIdLst>
  <p:hf hdr="0" dt="0"/>
  <p:txStyles>
    <p:titleStyle>
      <a:lvl1pPr algn="l" defTabSz="914400" rtl="0" eaLnBrk="1" latinLnBrk="0" hangingPunct="1">
        <a:lnSpc>
          <a:spcPct val="10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p15:clr>
            <a:srgbClr val="F26B43"/>
          </p15:clr>
        </p15:guide>
        <p15:guide id="2" pos="3840">
          <p15:clr>
            <a:srgbClr val="F26B43"/>
          </p15:clr>
        </p15:guide>
        <p15:guide id="3" orient="horz" pos="4088">
          <p15:clr>
            <a:srgbClr val="F26B43"/>
          </p15:clr>
        </p15:guide>
        <p15:guide id="4" orient="horz" pos="4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62.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48.xml"/><Relationship Id="rId5" Type="http://schemas.openxmlformats.org/officeDocument/2006/relationships/slide" Target="slide32.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FAF3-C5E1-D7A9-A206-FFE4C88587F9}"/>
              </a:ext>
            </a:extLst>
          </p:cNvPr>
          <p:cNvSpPr>
            <a:spLocks noGrp="1"/>
          </p:cNvSpPr>
          <p:nvPr>
            <p:ph type="ctrTitle"/>
          </p:nvPr>
        </p:nvSpPr>
        <p:spPr/>
        <p:txBody>
          <a:bodyPr/>
          <a:lstStyle/>
          <a:p>
            <a:r>
              <a:rPr lang="en-US" dirty="0"/>
              <a:t>NICE 2025/26 Corporate Business Plan</a:t>
            </a:r>
          </a:p>
        </p:txBody>
      </p:sp>
      <p:sp>
        <p:nvSpPr>
          <p:cNvPr id="8" name="Slide Number Placeholder 3">
            <a:extLst>
              <a:ext uri="{FF2B5EF4-FFF2-40B4-BE49-F238E27FC236}">
                <a16:creationId xmlns:a16="http://schemas.microsoft.com/office/drawing/2014/main" id="{BAE44574-DC1A-DC21-FE19-BC442E2D7E0F}"/>
              </a:ext>
              <a:ext uri="{C183D7F6-B498-43B3-948B-1728B52AA6E4}">
                <adec:decorative xmlns:adec="http://schemas.microsoft.com/office/drawing/2017/decorative" val="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1</a:t>
            </a:fld>
            <a:endParaRPr lang="en-US" sz="1200">
              <a:solidFill>
                <a:schemeClr val="bg1"/>
              </a:solidFill>
              <a:latin typeface="Inter" panose="02000503000000020004" pitchFamily="2" charset="0"/>
              <a:ea typeface="Inter" panose="02000503000000020004" pitchFamily="2" charset="0"/>
            </a:endParaRPr>
          </a:p>
        </p:txBody>
      </p:sp>
      <p:pic>
        <p:nvPicPr>
          <p:cNvPr id="29" name="Picture Placeholder 28">
            <a:extLst>
              <a:ext uri="{FF2B5EF4-FFF2-40B4-BE49-F238E27FC236}">
                <a16:creationId xmlns:a16="http://schemas.microsoft.com/office/drawing/2014/main" id="{6A974F35-196B-2091-83AF-E6FE3AA58102}"/>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6470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767CA0-D9AE-AF8D-0EF5-EA62C2FAF49D}"/>
              </a:ext>
              <a:ext uri="{C183D7F6-B498-43B3-948B-1728B52AA6E4}">
                <adec:decorative xmlns:adec="http://schemas.microsoft.com/office/drawing/2017/decorative" val="1"/>
              </a:ext>
            </a:extLst>
          </p:cNvPr>
          <p:cNvSpPr/>
          <p:nvPr/>
        </p:nvSpPr>
        <p:spPr>
          <a:xfrm>
            <a:off x="0" y="3516942"/>
            <a:ext cx="12191999" cy="2420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4" name="Title 4">
            <a:extLst>
              <a:ext uri="{FF2B5EF4-FFF2-40B4-BE49-F238E27FC236}">
                <a16:creationId xmlns:a16="http://schemas.microsoft.com/office/drawing/2014/main" id="{08406787-0B71-DE15-1ACF-D584505F5F7A}"/>
              </a:ext>
            </a:extLst>
          </p:cNvPr>
          <p:cNvSpPr>
            <a:spLocks noGrp="1"/>
          </p:cNvSpPr>
          <p:nvPr>
            <p:ph type="ctrTitle"/>
          </p:nvPr>
        </p:nvSpPr>
        <p:spPr>
          <a:xfrm>
            <a:off x="250591" y="151558"/>
            <a:ext cx="4064235" cy="723635"/>
          </a:xfrm>
        </p:spPr>
        <p:txBody>
          <a:bodyPr>
            <a:noAutofit/>
          </a:bodyPr>
          <a:lstStyle/>
          <a:p>
            <a:r>
              <a:rPr lang="en-GB" sz="3200" b="0" dirty="0"/>
              <a:t>NICE’s purpose</a:t>
            </a:r>
          </a:p>
        </p:txBody>
      </p:sp>
      <p:sp>
        <p:nvSpPr>
          <p:cNvPr id="3" name="TextBox 2">
            <a:extLst>
              <a:ext uri="{FF2B5EF4-FFF2-40B4-BE49-F238E27FC236}">
                <a16:creationId xmlns:a16="http://schemas.microsoft.com/office/drawing/2014/main" id="{69BD80FE-D53A-4BED-EFFB-90BF36CAB7B5}"/>
              </a:ext>
            </a:extLst>
          </p:cNvPr>
          <p:cNvSpPr txBox="1"/>
          <p:nvPr/>
        </p:nvSpPr>
        <p:spPr>
          <a:xfrm>
            <a:off x="1275487" y="937968"/>
            <a:ext cx="9568600" cy="461665"/>
          </a:xfrm>
          <a:prstGeom prst="rect">
            <a:avLst/>
          </a:prstGeom>
          <a:noFill/>
        </p:spPr>
        <p:txBody>
          <a:bodyPr wrap="square">
            <a:spAutoFit/>
          </a:bodyPr>
          <a:lstStyle/>
          <a:p>
            <a:pPr algn="ctr"/>
            <a:r>
              <a:rPr lang="en-GB" sz="2400" b="0" dirty="0">
                <a:latin typeface="Inter SemiBold" panose="02000503000000020004" pitchFamily="2" charset="0"/>
                <a:ea typeface="Inter SemiBold" panose="02000503000000020004" pitchFamily="2" charset="0"/>
              </a:rPr>
              <a:t>Our values drive how we deliver our purpose and priorities </a:t>
            </a:r>
            <a:endParaRPr lang="en-GB" sz="2400" dirty="0">
              <a:latin typeface="Inter SemiBold" panose="02000503000000020004" pitchFamily="2" charset="0"/>
              <a:ea typeface="Inter SemiBold" panose="02000503000000020004" pitchFamily="2" charset="0"/>
            </a:endParaRPr>
          </a:p>
        </p:txBody>
      </p:sp>
      <p:pic>
        <p:nvPicPr>
          <p:cNvPr id="13" name="Picture 12">
            <a:extLst>
              <a:ext uri="{FF2B5EF4-FFF2-40B4-BE49-F238E27FC236}">
                <a16:creationId xmlns:a16="http://schemas.microsoft.com/office/drawing/2014/main" id="{CA1EC569-0B9B-6DC1-7C63-983A676B565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016" y="1583741"/>
            <a:ext cx="957406" cy="957406"/>
          </a:xfrm>
          <a:prstGeom prst="rect">
            <a:avLst/>
          </a:prstGeom>
        </p:spPr>
      </p:pic>
      <p:sp>
        <p:nvSpPr>
          <p:cNvPr id="14" name="Text Placeholder 2">
            <a:extLst>
              <a:ext uri="{FF2B5EF4-FFF2-40B4-BE49-F238E27FC236}">
                <a16:creationId xmlns:a16="http://schemas.microsoft.com/office/drawing/2014/main" id="{8525E72B-5DC8-7434-9580-496B43A42C68}"/>
              </a:ext>
            </a:extLst>
          </p:cNvPr>
          <p:cNvSpPr txBox="1">
            <a:spLocks/>
          </p:cNvSpPr>
          <p:nvPr/>
        </p:nvSpPr>
        <p:spPr>
          <a:xfrm>
            <a:off x="784191" y="2535712"/>
            <a:ext cx="1624498" cy="58433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240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Inter SemiBold" panose="02000503000000020004" pitchFamily="2" charset="0"/>
                <a:ea typeface="Inter SemiBold" panose="02000503000000020004" pitchFamily="2" charset="0"/>
              </a:rPr>
              <a:t>We focus on </a:t>
            </a:r>
            <a:br>
              <a:rPr kumimoji="0" lang="en-GB" b="0" i="0" u="none" strike="noStrike" kern="1200" cap="none" spc="0" normalizeH="0" baseline="0" noProof="0" dirty="0">
                <a:ln>
                  <a:noFill/>
                </a:ln>
                <a:solidFill>
                  <a:srgbClr val="000000"/>
                </a:solidFill>
                <a:effectLst/>
                <a:uLnTx/>
                <a:uFillTx/>
                <a:latin typeface="Inter SemiBold" panose="02000503000000020004" pitchFamily="2" charset="0"/>
                <a:ea typeface="Inter SemiBold" panose="02000503000000020004" pitchFamily="2" charset="0"/>
              </a:rPr>
            </a:br>
            <a:r>
              <a:rPr kumimoji="0" lang="en-GB" b="0" i="0" u="none" strike="noStrike" kern="1200" cap="none" spc="0" normalizeH="0" baseline="0" noProof="0" dirty="0">
                <a:ln>
                  <a:noFill/>
                </a:ln>
                <a:solidFill>
                  <a:srgbClr val="000000"/>
                </a:solidFill>
                <a:effectLst/>
                <a:uLnTx/>
                <a:uFillTx/>
                <a:latin typeface="Inter SemiBold" panose="02000503000000020004" pitchFamily="2" charset="0"/>
                <a:ea typeface="Inter SemiBold" panose="02000503000000020004" pitchFamily="2" charset="0"/>
              </a:rPr>
              <a:t>users first</a:t>
            </a:r>
          </a:p>
        </p:txBody>
      </p:sp>
      <p:sp>
        <p:nvSpPr>
          <p:cNvPr id="8" name="TextBox 7">
            <a:extLst>
              <a:ext uri="{FF2B5EF4-FFF2-40B4-BE49-F238E27FC236}">
                <a16:creationId xmlns:a16="http://schemas.microsoft.com/office/drawing/2014/main" id="{6DE16815-ECBB-500B-B848-9DE87BBA1867}"/>
              </a:ext>
            </a:extLst>
          </p:cNvPr>
          <p:cNvSpPr txBox="1"/>
          <p:nvPr/>
        </p:nvSpPr>
        <p:spPr>
          <a:xfrm>
            <a:off x="413852" y="3655443"/>
            <a:ext cx="2365177" cy="2185214"/>
          </a:xfrm>
          <a:prstGeom prst="rect">
            <a:avLst/>
          </a:prstGeom>
          <a:noFill/>
        </p:spPr>
        <p:txBody>
          <a:bodyPr wrap="square">
            <a:spAutoFit/>
          </a:bodyPr>
          <a:lstStyle/>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know what matters to our users.</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make it our mission to fulfil our users’ needs.</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work with partners when needed to deliver greater impact.</a:t>
            </a:r>
          </a:p>
        </p:txBody>
      </p:sp>
      <p:pic>
        <p:nvPicPr>
          <p:cNvPr id="5" name="Picture 4">
            <a:extLst>
              <a:ext uri="{FF2B5EF4-FFF2-40B4-BE49-F238E27FC236}">
                <a16:creationId xmlns:a16="http://schemas.microsoft.com/office/drawing/2014/main" id="{2C6EEA7D-D59A-F647-F821-972C1BE6245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6695" y="1578306"/>
            <a:ext cx="957194" cy="957406"/>
          </a:xfrm>
          <a:prstGeom prst="rect">
            <a:avLst/>
          </a:prstGeom>
        </p:spPr>
      </p:pic>
      <p:sp>
        <p:nvSpPr>
          <p:cNvPr id="15" name="Text Placeholder 2">
            <a:extLst>
              <a:ext uri="{FF2B5EF4-FFF2-40B4-BE49-F238E27FC236}">
                <a16:creationId xmlns:a16="http://schemas.microsoft.com/office/drawing/2014/main" id="{69A6331C-CC9A-BA19-CB9C-97B342164E80}"/>
              </a:ext>
            </a:extLst>
          </p:cNvPr>
          <p:cNvSpPr txBox="1">
            <a:spLocks/>
          </p:cNvSpPr>
          <p:nvPr/>
        </p:nvSpPr>
        <p:spPr>
          <a:xfrm>
            <a:off x="2737020" y="2541147"/>
            <a:ext cx="2258469" cy="83663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Inter SemiBold" panose="02000503000000020004" pitchFamily="2" charset="0"/>
                <a:ea typeface="Inter SemiBold" panose="02000503000000020004" pitchFamily="2" charset="0"/>
              </a:rPr>
              <a:t>We unite as one team with one purpose</a:t>
            </a:r>
          </a:p>
        </p:txBody>
      </p:sp>
      <p:sp>
        <p:nvSpPr>
          <p:cNvPr id="27" name="Text Placeholder 2">
            <a:extLst>
              <a:ext uri="{FF2B5EF4-FFF2-40B4-BE49-F238E27FC236}">
                <a16:creationId xmlns:a16="http://schemas.microsoft.com/office/drawing/2014/main" id="{BB854911-CE0E-80DF-8E7E-BF565F2B3884}"/>
              </a:ext>
            </a:extLst>
          </p:cNvPr>
          <p:cNvSpPr txBox="1">
            <a:spLocks/>
          </p:cNvSpPr>
          <p:nvPr/>
        </p:nvSpPr>
        <p:spPr>
          <a:xfrm>
            <a:off x="2754488" y="3647637"/>
            <a:ext cx="2241608" cy="2272395"/>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put our collective purpose above all else to succeed together.</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collaborate more to achieve more.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know what success looks like and make it happen.</a:t>
            </a:r>
          </a:p>
        </p:txBody>
      </p:sp>
      <p:pic>
        <p:nvPicPr>
          <p:cNvPr id="7" name="Picture 6">
            <a:extLst>
              <a:ext uri="{FF2B5EF4-FFF2-40B4-BE49-F238E27FC236}">
                <a16:creationId xmlns:a16="http://schemas.microsoft.com/office/drawing/2014/main" id="{ABDCB5BF-42A1-F234-CB64-6E305EBC000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5367" y="1594545"/>
            <a:ext cx="957194" cy="957194"/>
          </a:xfrm>
          <a:prstGeom prst="rect">
            <a:avLst/>
          </a:prstGeom>
        </p:spPr>
      </p:pic>
      <p:sp>
        <p:nvSpPr>
          <p:cNvPr id="16" name="Text Placeholder 2">
            <a:extLst>
              <a:ext uri="{FF2B5EF4-FFF2-40B4-BE49-F238E27FC236}">
                <a16:creationId xmlns:a16="http://schemas.microsoft.com/office/drawing/2014/main" id="{0A8FB693-2D97-2A5A-826D-E45A19114ACE}"/>
              </a:ext>
            </a:extLst>
          </p:cNvPr>
          <p:cNvSpPr txBox="1">
            <a:spLocks/>
          </p:cNvSpPr>
          <p:nvPr/>
        </p:nvSpPr>
        <p:spPr>
          <a:xfrm>
            <a:off x="5104730" y="2547613"/>
            <a:ext cx="2258469" cy="661092"/>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trust each other to make decisions</a:t>
            </a:r>
          </a:p>
        </p:txBody>
      </p:sp>
      <p:sp>
        <p:nvSpPr>
          <p:cNvPr id="28" name="Text Placeholder 2">
            <a:extLst>
              <a:ext uri="{FF2B5EF4-FFF2-40B4-BE49-F238E27FC236}">
                <a16:creationId xmlns:a16="http://schemas.microsoft.com/office/drawing/2014/main" id="{383BAA83-0E17-7AD5-692C-CB05AC0D6FDE}"/>
              </a:ext>
            </a:extLst>
          </p:cNvPr>
          <p:cNvSpPr txBox="1">
            <a:spLocks/>
          </p:cNvSpPr>
          <p:nvPr/>
        </p:nvSpPr>
        <p:spPr>
          <a:xfrm>
            <a:off x="4996096" y="3655443"/>
            <a:ext cx="2115085" cy="173775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value expertise over seniority.</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share the risk; you make the decision.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welcome and share honest feedback. </a:t>
            </a:r>
          </a:p>
        </p:txBody>
      </p:sp>
      <p:pic>
        <p:nvPicPr>
          <p:cNvPr id="11" name="Picture 10">
            <a:extLst>
              <a:ext uri="{FF2B5EF4-FFF2-40B4-BE49-F238E27FC236}">
                <a16:creationId xmlns:a16="http://schemas.microsoft.com/office/drawing/2014/main" id="{7DCF562E-9E53-2D51-D02A-AF52D8AD40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7746" y="1651387"/>
            <a:ext cx="957194" cy="957406"/>
          </a:xfrm>
          <a:prstGeom prst="rect">
            <a:avLst/>
          </a:prstGeom>
        </p:spPr>
      </p:pic>
      <p:sp>
        <p:nvSpPr>
          <p:cNvPr id="17" name="Text Placeholder 2">
            <a:extLst>
              <a:ext uri="{FF2B5EF4-FFF2-40B4-BE49-F238E27FC236}">
                <a16:creationId xmlns:a16="http://schemas.microsoft.com/office/drawing/2014/main" id="{AB7CBE78-698A-026C-9AB5-06C051D4F216}"/>
              </a:ext>
            </a:extLst>
          </p:cNvPr>
          <p:cNvSpPr txBox="1">
            <a:spLocks/>
          </p:cNvSpPr>
          <p:nvPr/>
        </p:nvSpPr>
        <p:spPr>
          <a:xfrm>
            <a:off x="7516156" y="2612671"/>
            <a:ext cx="1270067" cy="83663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act boldly</a:t>
            </a:r>
          </a:p>
        </p:txBody>
      </p:sp>
      <p:sp>
        <p:nvSpPr>
          <p:cNvPr id="29" name="Text Placeholder 2">
            <a:extLst>
              <a:ext uri="{FF2B5EF4-FFF2-40B4-BE49-F238E27FC236}">
                <a16:creationId xmlns:a16="http://schemas.microsoft.com/office/drawing/2014/main" id="{703B4632-C6F9-863C-9623-A94527D8E465}"/>
              </a:ext>
            </a:extLst>
          </p:cNvPr>
          <p:cNvSpPr txBox="1">
            <a:spLocks/>
          </p:cNvSpPr>
          <p:nvPr/>
        </p:nvSpPr>
        <p:spPr>
          <a:xfrm>
            <a:off x="7191296" y="3655443"/>
            <a:ext cx="2160131" cy="187704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take the initiative and lead by example.</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push the boundaries to enable radical change.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test fast and learn faster.</a:t>
            </a:r>
          </a:p>
        </p:txBody>
      </p:sp>
      <p:pic>
        <p:nvPicPr>
          <p:cNvPr id="9" name="Picture 8">
            <a:extLst>
              <a:ext uri="{FF2B5EF4-FFF2-40B4-BE49-F238E27FC236}">
                <a16:creationId xmlns:a16="http://schemas.microsoft.com/office/drawing/2014/main" id="{BB305C67-BB5F-9FE0-914B-FFEBC93E26FA}"/>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86681" y="1651387"/>
            <a:ext cx="957406" cy="957406"/>
          </a:xfrm>
          <a:prstGeom prst="rect">
            <a:avLst/>
          </a:prstGeom>
        </p:spPr>
      </p:pic>
      <p:sp>
        <p:nvSpPr>
          <p:cNvPr id="18" name="Text Placeholder 2">
            <a:extLst>
              <a:ext uri="{FF2B5EF4-FFF2-40B4-BE49-F238E27FC236}">
                <a16:creationId xmlns:a16="http://schemas.microsoft.com/office/drawing/2014/main" id="{27872CF6-B340-48F6-049E-C6B901DC3F42}"/>
              </a:ext>
            </a:extLst>
          </p:cNvPr>
          <p:cNvSpPr txBox="1">
            <a:spLocks/>
          </p:cNvSpPr>
          <p:nvPr/>
        </p:nvSpPr>
        <p:spPr>
          <a:xfrm>
            <a:off x="9362710" y="2611219"/>
            <a:ext cx="2045099" cy="63693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embrace difference</a:t>
            </a:r>
          </a:p>
        </p:txBody>
      </p:sp>
      <p:sp>
        <p:nvSpPr>
          <p:cNvPr id="30" name="Text Placeholder 2">
            <a:extLst>
              <a:ext uri="{FF2B5EF4-FFF2-40B4-BE49-F238E27FC236}">
                <a16:creationId xmlns:a16="http://schemas.microsoft.com/office/drawing/2014/main" id="{4BC9BE26-BE1C-353E-73FB-68CE1C9A6F82}"/>
              </a:ext>
            </a:extLst>
          </p:cNvPr>
          <p:cNvSpPr txBox="1">
            <a:spLocks/>
          </p:cNvSpPr>
          <p:nvPr/>
        </p:nvSpPr>
        <p:spPr>
          <a:xfrm>
            <a:off x="9351427" y="3585794"/>
            <a:ext cx="2547648" cy="235186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take action to include diverse perspectives.</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value each other and treat everyone with kindness and respect.</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Inter"/>
                <a:ea typeface="Inter SemiBold" panose="02000503000000020004" pitchFamily="2" charset="0"/>
              </a:rPr>
              <a:t>We take a stand if we see unfairness or disrespect.</a:t>
            </a:r>
          </a:p>
        </p:txBody>
      </p:sp>
    </p:spTree>
    <p:extLst>
      <p:ext uri="{BB962C8B-B14F-4D97-AF65-F5344CB8AC3E}">
        <p14:creationId xmlns:p14="http://schemas.microsoft.com/office/powerpoint/2010/main" val="204255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029D6BA-947B-E0B8-3B13-C8D944AFA284}"/>
              </a:ext>
              <a:ext uri="{C183D7F6-B498-43B3-948B-1728B52AA6E4}">
                <adec:decorative xmlns:adec="http://schemas.microsoft.com/office/drawing/2017/decorative" val="1"/>
              </a:ext>
            </a:extLst>
          </p:cNvPr>
          <p:cNvSpPr/>
          <p:nvPr/>
        </p:nvSpPr>
        <p:spPr>
          <a:xfrm>
            <a:off x="9004406" y="3734138"/>
            <a:ext cx="2556965" cy="2125364"/>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0" name="Rectangle 19">
            <a:extLst>
              <a:ext uri="{FF2B5EF4-FFF2-40B4-BE49-F238E27FC236}">
                <a16:creationId xmlns:a16="http://schemas.microsoft.com/office/drawing/2014/main" id="{1B88C52A-87A1-C38C-388B-FE30412FAA4C}"/>
              </a:ext>
              <a:ext uri="{C183D7F6-B498-43B3-948B-1728B52AA6E4}">
                <adec:decorative xmlns:adec="http://schemas.microsoft.com/office/drawing/2017/decorative" val="1"/>
              </a:ext>
            </a:extLst>
          </p:cNvPr>
          <p:cNvSpPr/>
          <p:nvPr/>
        </p:nvSpPr>
        <p:spPr>
          <a:xfrm>
            <a:off x="3378869" y="3738794"/>
            <a:ext cx="2550562" cy="2124956"/>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5" name="Rectangle 4">
            <a:extLst>
              <a:ext uri="{FF2B5EF4-FFF2-40B4-BE49-F238E27FC236}">
                <a16:creationId xmlns:a16="http://schemas.microsoft.com/office/drawing/2014/main" id="{351D6DD4-6CAF-52CF-3CA9-95E4ADA3CA73}"/>
              </a:ext>
              <a:ext uri="{C183D7F6-B498-43B3-948B-1728B52AA6E4}">
                <adec:decorative xmlns:adec="http://schemas.microsoft.com/office/drawing/2017/decorative" val="1"/>
              </a:ext>
            </a:extLst>
          </p:cNvPr>
          <p:cNvSpPr/>
          <p:nvPr/>
        </p:nvSpPr>
        <p:spPr>
          <a:xfrm>
            <a:off x="544366" y="2264641"/>
            <a:ext cx="2551981" cy="2439518"/>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7" name="TextBox 6">
            <a:extLst>
              <a:ext uri="{FF2B5EF4-FFF2-40B4-BE49-F238E27FC236}">
                <a16:creationId xmlns:a16="http://schemas.microsoft.com/office/drawing/2014/main" id="{832452F3-2F58-9599-0341-5206D0022F63}"/>
              </a:ext>
              <a:ext uri="{C183D7F6-B498-43B3-948B-1728B52AA6E4}">
                <adec:decorative xmlns:adec="http://schemas.microsoft.com/office/drawing/2017/decorative" val="1"/>
              </a:ext>
            </a:extLst>
          </p:cNvPr>
          <p:cNvSpPr txBox="1"/>
          <p:nvPr/>
        </p:nvSpPr>
        <p:spPr>
          <a:xfrm>
            <a:off x="333376" y="1399754"/>
            <a:ext cx="11286238" cy="646331"/>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36C"/>
              </a:solidFill>
              <a:effectLst/>
              <a:uLnTx/>
              <a:uFillTx/>
              <a:latin typeface="Inter"/>
              <a:ea typeface="Inter"/>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36C"/>
              </a:solidFill>
              <a:effectLst/>
              <a:uLnTx/>
              <a:uFillTx/>
              <a:latin typeface="Inter"/>
              <a:ea typeface="Inter"/>
              <a:cs typeface="+mn-cs"/>
            </a:endParaRPr>
          </a:p>
        </p:txBody>
      </p:sp>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3378609" y="2264641"/>
            <a:ext cx="2551981" cy="243569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8" name="TextBox 27">
            <a:extLst>
              <a:ext uri="{FF2B5EF4-FFF2-40B4-BE49-F238E27FC236}">
                <a16:creationId xmlns:a16="http://schemas.microsoft.com/office/drawing/2014/main" id="{5F0E7927-6873-5CEB-FB5A-48DA9728E841}"/>
              </a:ext>
              <a:ext uri="{C183D7F6-B498-43B3-948B-1728B52AA6E4}">
                <adec:decorative xmlns:adec="http://schemas.microsoft.com/office/drawing/2017/decorative" val="1"/>
              </a:ext>
            </a:extLst>
          </p:cNvPr>
          <p:cNvSpPr txBox="1"/>
          <p:nvPr/>
        </p:nvSpPr>
        <p:spPr>
          <a:xfrm>
            <a:off x="544366" y="4700332"/>
            <a:ext cx="2555109" cy="1159169"/>
          </a:xfrm>
          <a:prstGeom prst="rect">
            <a:avLst/>
          </a:prstGeom>
          <a:solidFill>
            <a:srgbClr val="22809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Inter"/>
              <a:ea typeface="Inter"/>
              <a:cs typeface="+mn-cs"/>
            </a:endParaRPr>
          </a:p>
        </p:txBody>
      </p:sp>
      <p:sp>
        <p:nvSpPr>
          <p:cNvPr id="2" name="Rectangle 1">
            <a:extLst>
              <a:ext uri="{FF2B5EF4-FFF2-40B4-BE49-F238E27FC236}">
                <a16:creationId xmlns:a16="http://schemas.microsoft.com/office/drawing/2014/main" id="{4EC8A4D6-4D18-46BB-17F2-FCAE9FF759C6}"/>
              </a:ext>
              <a:ext uri="{C183D7F6-B498-43B3-948B-1728B52AA6E4}">
                <adec:decorative xmlns:adec="http://schemas.microsoft.com/office/drawing/2017/decorative" val="1"/>
              </a:ext>
            </a:extLst>
          </p:cNvPr>
          <p:cNvSpPr/>
          <p:nvPr/>
        </p:nvSpPr>
        <p:spPr>
          <a:xfrm>
            <a:off x="6204987" y="4209914"/>
            <a:ext cx="2550563" cy="1649587"/>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8" name="Rectangle 7">
            <a:extLst>
              <a:ext uri="{FF2B5EF4-FFF2-40B4-BE49-F238E27FC236}">
                <a16:creationId xmlns:a16="http://schemas.microsoft.com/office/drawing/2014/main" id="{A95CD65D-487F-26BE-4626-721264B349D9}"/>
              </a:ext>
              <a:ext uri="{C183D7F6-B498-43B3-948B-1728B52AA6E4}">
                <adec:decorative xmlns:adec="http://schemas.microsoft.com/office/drawing/2017/decorative" val="1"/>
              </a:ext>
            </a:extLst>
          </p:cNvPr>
          <p:cNvSpPr/>
          <p:nvPr/>
        </p:nvSpPr>
        <p:spPr>
          <a:xfrm>
            <a:off x="6206147" y="2264639"/>
            <a:ext cx="2551981" cy="243569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9" name="Rectangle 8">
            <a:extLst>
              <a:ext uri="{FF2B5EF4-FFF2-40B4-BE49-F238E27FC236}">
                <a16:creationId xmlns:a16="http://schemas.microsoft.com/office/drawing/2014/main" id="{359BDD25-A850-F717-6B8E-B44D0FF05217}"/>
              </a:ext>
              <a:ext uri="{C183D7F6-B498-43B3-948B-1728B52AA6E4}">
                <adec:decorative xmlns:adec="http://schemas.microsoft.com/office/drawing/2017/decorative" val="1"/>
              </a:ext>
            </a:extLst>
          </p:cNvPr>
          <p:cNvSpPr/>
          <p:nvPr/>
        </p:nvSpPr>
        <p:spPr>
          <a:xfrm>
            <a:off x="9005601" y="2268589"/>
            <a:ext cx="2555770" cy="243174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pic>
        <p:nvPicPr>
          <p:cNvPr id="19" name="Picture 18">
            <a:extLst>
              <a:ext uri="{FF2B5EF4-FFF2-40B4-BE49-F238E27FC236}">
                <a16:creationId xmlns:a16="http://schemas.microsoft.com/office/drawing/2014/main" id="{BD89DF7F-7BAD-AFD2-2B7D-26282B9D3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707" y="3086938"/>
            <a:ext cx="1346362" cy="1346362"/>
          </a:xfrm>
          <a:prstGeom prst="rect">
            <a:avLst/>
          </a:prstGeom>
        </p:spPr>
      </p:pic>
      <p:pic>
        <p:nvPicPr>
          <p:cNvPr id="21" name="Picture 20">
            <a:extLst>
              <a:ext uri="{FF2B5EF4-FFF2-40B4-BE49-F238E27FC236}">
                <a16:creationId xmlns:a16="http://schemas.microsoft.com/office/drawing/2014/main" id="{F1442007-B115-40AC-568C-E4AB1D6774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49398" y="3014191"/>
            <a:ext cx="1424657" cy="1424314"/>
          </a:xfrm>
          <a:prstGeom prst="rect">
            <a:avLst/>
          </a:prstGeom>
        </p:spPr>
      </p:pic>
      <p:pic>
        <p:nvPicPr>
          <p:cNvPr id="4" name="Picture 3">
            <a:extLst>
              <a:ext uri="{FF2B5EF4-FFF2-40B4-BE49-F238E27FC236}">
                <a16:creationId xmlns:a16="http://schemas.microsoft.com/office/drawing/2014/main" id="{D5C235F8-243A-8D6C-EF10-08A672FF43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9039" y="3062292"/>
            <a:ext cx="1407680" cy="1420999"/>
          </a:xfrm>
          <a:prstGeom prst="rect">
            <a:avLst/>
          </a:prstGeom>
        </p:spPr>
      </p:pic>
      <p:pic>
        <p:nvPicPr>
          <p:cNvPr id="23" name="Picture 22">
            <a:extLst>
              <a:ext uri="{FF2B5EF4-FFF2-40B4-BE49-F238E27FC236}">
                <a16:creationId xmlns:a16="http://schemas.microsoft.com/office/drawing/2014/main" id="{174AA49B-3696-F931-F9F7-3B3A89F7E94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79224" y="3182491"/>
            <a:ext cx="1282263" cy="1281955"/>
          </a:xfrm>
          <a:prstGeom prst="rect">
            <a:avLst/>
          </a:prstGeom>
        </p:spPr>
      </p:pic>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461286" y="248510"/>
            <a:ext cx="11076689" cy="1160319"/>
          </a:xfrm>
        </p:spPr>
        <p:txBody>
          <a:bodyPr>
            <a:normAutofit/>
          </a:bodyPr>
          <a:lstStyle/>
          <a:p>
            <a:r>
              <a:rPr lang="en-GB" sz="3200" dirty="0">
                <a:latin typeface="Lora SemiBold"/>
              </a:rPr>
              <a:t>The health and care system is changing…</a:t>
            </a:r>
            <a:endParaRPr lang="en-GB" sz="3200" dirty="0"/>
          </a:p>
        </p:txBody>
      </p:sp>
      <p:sp>
        <p:nvSpPr>
          <p:cNvPr id="30" name="TextBox 29">
            <a:extLst>
              <a:ext uri="{FF2B5EF4-FFF2-40B4-BE49-F238E27FC236}">
                <a16:creationId xmlns:a16="http://schemas.microsoft.com/office/drawing/2014/main" id="{9309A37F-5368-C05A-420D-DFD45357451B}"/>
              </a:ext>
            </a:extLst>
          </p:cNvPr>
          <p:cNvSpPr txBox="1"/>
          <p:nvPr/>
        </p:nvSpPr>
        <p:spPr>
          <a:xfrm>
            <a:off x="461286" y="928359"/>
            <a:ext cx="11535666"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Aptos" panose="020B0004020202020204" pitchFamily="34" charset="0"/>
                <a:cs typeface="Aptos" panose="020B0004020202020204" pitchFamily="34" charset="0"/>
              </a:rPr>
              <a:t>NICE is also transforming to meet the future challenges and opportunities of an evolving health and care system. </a:t>
            </a:r>
            <a:endParaRPr kumimoji="0" lang="en-GB" sz="1600" b="0" i="0" u="none" strike="noStrike" kern="1200" cap="none" spc="0" normalizeH="0" baseline="0" noProof="0" dirty="0">
              <a:ln>
                <a:noFill/>
              </a:ln>
              <a:solidFill>
                <a:srgbClr val="FFFFFF"/>
              </a:solidFill>
              <a:effectLst/>
              <a:uLnTx/>
              <a:uFillTx/>
              <a:latin typeface="Inter"/>
              <a:ea typeface="+mn-ea"/>
              <a:cs typeface="+mn-cs"/>
            </a:endParaRPr>
          </a:p>
        </p:txBody>
      </p:sp>
      <p:sp>
        <p:nvSpPr>
          <p:cNvPr id="6" name="TextBox 5">
            <a:extLst>
              <a:ext uri="{FF2B5EF4-FFF2-40B4-BE49-F238E27FC236}">
                <a16:creationId xmlns:a16="http://schemas.microsoft.com/office/drawing/2014/main" id="{3836C56E-30FE-6358-7D2E-650EC9B49EF4}"/>
              </a:ext>
            </a:extLst>
          </p:cNvPr>
          <p:cNvSpPr txBox="1"/>
          <p:nvPr/>
        </p:nvSpPr>
        <p:spPr>
          <a:xfrm>
            <a:off x="621213" y="1440561"/>
            <a:ext cx="10733337"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Inter"/>
                <a:ea typeface="Inter SemiBold"/>
                <a:cs typeface="Aptos" panose="020B0004020202020204" pitchFamily="34" charset="0"/>
              </a:rPr>
              <a:t>Our core purpose is to help practitioners and commissioners get the best care to people, fast, while ensuring value for the taxpayer</a:t>
            </a:r>
            <a:r>
              <a:rPr kumimoji="0" lang="en-GB" sz="1400" b="0" i="0" u="none" strike="noStrike" kern="1200" cap="none" spc="0" normalizeH="0" baseline="0" noProof="0" dirty="0">
                <a:ln>
                  <a:noFill/>
                </a:ln>
                <a:solidFill>
                  <a:srgbClr val="000000"/>
                </a:solidFill>
                <a:effectLst/>
                <a:uLnTx/>
                <a:uFillTx/>
                <a:latin typeface="Inter"/>
                <a:ea typeface="Inter SemiBold"/>
                <a:cs typeface="Aptos" panose="020B0004020202020204" pitchFamily="34" charset="0"/>
              </a:rPr>
              <a:t>.</a:t>
            </a:r>
            <a:r>
              <a:rPr kumimoji="0" lang="en-GB" sz="1600" b="0" i="0" u="none" strike="noStrike" kern="1200" cap="none" spc="0" normalizeH="0" baseline="0" noProof="0" dirty="0">
                <a:ln>
                  <a:noFill/>
                </a:ln>
                <a:solidFill>
                  <a:srgbClr val="000000"/>
                </a:solidFill>
                <a:effectLst/>
                <a:uLnTx/>
                <a:uFillTx/>
                <a:latin typeface="Inter"/>
                <a:ea typeface="Aptos" panose="020B0004020202020204" pitchFamily="34" charset="0"/>
                <a:cs typeface="Aptos" panose="020B0004020202020204" pitchFamily="34" charset="0"/>
              </a:rPr>
              <a:t> This will not change. Yet we are focusing on developing guidance that is even more:</a:t>
            </a:r>
            <a:endParaRPr kumimoji="0" lang="en-GB" sz="1800" b="0" i="0" u="none" strike="noStrike" kern="1200" cap="none" spc="0" normalizeH="0" baseline="0" noProof="0" dirty="0">
              <a:ln>
                <a:noFill/>
              </a:ln>
              <a:solidFill>
                <a:srgbClr val="000000"/>
              </a:solidFill>
              <a:effectLst/>
              <a:uLnTx/>
              <a:uFillTx/>
              <a:latin typeface="Inter"/>
              <a:ea typeface="Aptos" panose="020B0004020202020204" pitchFamily="34" charset="0"/>
              <a:cs typeface="Aptos" panose="020B0004020202020204" pitchFamily="34" charset="0"/>
            </a:endParaRPr>
          </a:p>
        </p:txBody>
      </p:sp>
      <p:sp>
        <p:nvSpPr>
          <p:cNvPr id="14" name="TextBox 13">
            <a:extLst>
              <a:ext uri="{FF2B5EF4-FFF2-40B4-BE49-F238E27FC236}">
                <a16:creationId xmlns:a16="http://schemas.microsoft.com/office/drawing/2014/main" id="{D4AE1B18-C065-A427-699E-CBC421C54B75}"/>
              </a:ext>
            </a:extLst>
          </p:cNvPr>
          <p:cNvSpPr txBox="1"/>
          <p:nvPr/>
        </p:nvSpPr>
        <p:spPr>
          <a:xfrm>
            <a:off x="485195" y="2344789"/>
            <a:ext cx="2686641"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436C"/>
                </a:solidFill>
                <a:effectLst/>
                <a:uLnTx/>
                <a:uFillTx/>
                <a:latin typeface="Inter SemiBold"/>
                <a:ea typeface="Inter SemiBold"/>
                <a:cs typeface="+mn-cs"/>
              </a:rPr>
              <a:t>High quality </a:t>
            </a:r>
            <a:br>
              <a:rPr kumimoji="0" lang="en-GB" sz="2000" b="0" i="0" u="none" strike="noStrike" kern="1200" cap="none" spc="0" normalizeH="0" baseline="0" noProof="0" dirty="0">
                <a:ln>
                  <a:noFill/>
                </a:ln>
                <a:solidFill>
                  <a:srgbClr val="00436C"/>
                </a:solidFill>
                <a:effectLst/>
                <a:uLnTx/>
                <a:uFillTx/>
                <a:latin typeface="Inter SemiBold"/>
                <a:ea typeface="Inter SemiBold"/>
                <a:cs typeface="+mn-cs"/>
              </a:rPr>
            </a:br>
            <a:r>
              <a:rPr kumimoji="0" lang="en-GB" sz="2000" b="0" i="0" u="none" strike="noStrike" kern="1200" cap="none" spc="0" normalizeH="0" baseline="0" noProof="0" dirty="0">
                <a:ln>
                  <a:noFill/>
                </a:ln>
                <a:solidFill>
                  <a:srgbClr val="00436C"/>
                </a:solidFill>
                <a:effectLst/>
                <a:uLnTx/>
                <a:uFillTx/>
                <a:latin typeface="Inter SemiBold"/>
                <a:ea typeface="Inter SemiBold"/>
                <a:cs typeface="+mn-cs"/>
              </a:rPr>
              <a:t>and timely…</a:t>
            </a:r>
          </a:p>
        </p:txBody>
      </p:sp>
      <p:sp>
        <p:nvSpPr>
          <p:cNvPr id="18" name="TextBox 17">
            <a:extLst>
              <a:ext uri="{FF2B5EF4-FFF2-40B4-BE49-F238E27FC236}">
                <a16:creationId xmlns:a16="http://schemas.microsoft.com/office/drawing/2014/main" id="{B13B41FF-D06C-A2DD-51AF-F05DF2E2504F}"/>
              </a:ext>
            </a:extLst>
          </p:cNvPr>
          <p:cNvSpPr txBox="1"/>
          <p:nvPr/>
        </p:nvSpPr>
        <p:spPr>
          <a:xfrm>
            <a:off x="456106" y="4744816"/>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Segoe UI"/>
              </a:rPr>
              <a:t>…by developing </a:t>
            </a:r>
            <a:r>
              <a:rPr kumimoji="0" lang="en-US" sz="1600" b="0" i="0" u="none" strike="noStrike" kern="1200" cap="none" spc="0" normalizeH="0" baseline="0" noProof="0" dirty="0">
                <a:ln>
                  <a:noFill/>
                </a:ln>
                <a:solidFill>
                  <a:srgbClr val="000000"/>
                </a:solidFill>
                <a:effectLst/>
                <a:uLnTx/>
                <a:uFillTx/>
                <a:latin typeface="Inter"/>
                <a:ea typeface="+mn-ea"/>
                <a:cs typeface="Segoe UI"/>
              </a:rPr>
              <a:t>​</a:t>
            </a:r>
            <a:endParaRPr kumimoji="0" lang="en-US" sz="1800" b="0" i="0" u="none" strike="noStrike" kern="1200" cap="none" spc="0" normalizeH="0" baseline="0" noProof="0" dirty="0">
              <a:ln>
                <a:noFill/>
              </a:ln>
              <a:solidFill>
                <a:srgbClr val="00000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Segoe UI"/>
              </a:rPr>
              <a:t>and updating our recommendations faster, while maintaining rigour.</a:t>
            </a:r>
            <a:endParaRPr kumimoji="0" lang="en-GB" sz="1600" b="0" i="0" u="none" strike="noStrike" kern="1200" cap="none" spc="0" normalizeH="0" baseline="0" noProof="0" dirty="0">
              <a:ln>
                <a:noFill/>
              </a:ln>
              <a:solidFill>
                <a:srgbClr val="FFFFFF"/>
              </a:solidFill>
              <a:effectLst/>
              <a:uLnTx/>
              <a:uFillTx/>
              <a:latin typeface="Inter"/>
              <a:ea typeface="Inter"/>
              <a:cs typeface="Segoe UI"/>
            </a:endParaRPr>
          </a:p>
        </p:txBody>
      </p:sp>
      <p:sp>
        <p:nvSpPr>
          <p:cNvPr id="13" name="TextBox 12">
            <a:extLst>
              <a:ext uri="{FF2B5EF4-FFF2-40B4-BE49-F238E27FC236}">
                <a16:creationId xmlns:a16="http://schemas.microsoft.com/office/drawing/2014/main" id="{5B4B1FE9-1367-B21D-D5BC-67B3A0DF9A51}"/>
              </a:ext>
            </a:extLst>
          </p:cNvPr>
          <p:cNvSpPr txBox="1"/>
          <p:nvPr/>
        </p:nvSpPr>
        <p:spPr>
          <a:xfrm>
            <a:off x="3418801" y="2351769"/>
            <a:ext cx="2469334"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436C"/>
                </a:solidFill>
                <a:effectLst/>
                <a:uLnTx/>
                <a:uFillTx/>
                <a:latin typeface="Inter SemiBold"/>
                <a:ea typeface="Inter SemiBold"/>
                <a:cs typeface="+mn-cs"/>
              </a:rPr>
              <a:t>Relevant…</a:t>
            </a:r>
            <a:endParaRPr kumimoji="0" lang="en-US" sz="1800" b="0" i="0" u="none" strike="noStrike" kern="1200" cap="none" spc="0" normalizeH="0" baseline="0" noProof="0">
              <a:ln>
                <a:noFill/>
              </a:ln>
              <a:solidFill>
                <a:srgbClr val="00436C"/>
              </a:solidFill>
              <a:effectLst/>
              <a:uLnTx/>
              <a:uFillTx/>
              <a:latin typeface="Inter"/>
              <a:ea typeface="Inter"/>
              <a:cs typeface="+mn-cs"/>
            </a:endParaRPr>
          </a:p>
        </p:txBody>
      </p:sp>
      <p:sp>
        <p:nvSpPr>
          <p:cNvPr id="27" name="TextBox 26">
            <a:extLst>
              <a:ext uri="{FF2B5EF4-FFF2-40B4-BE49-F238E27FC236}">
                <a16:creationId xmlns:a16="http://schemas.microsoft.com/office/drawing/2014/main" id="{651A5434-CD88-91CB-03CE-741EB0555008}"/>
              </a:ext>
            </a:extLst>
          </p:cNvPr>
          <p:cNvSpPr txBox="1"/>
          <p:nvPr/>
        </p:nvSpPr>
        <p:spPr>
          <a:xfrm>
            <a:off x="3369292" y="4870848"/>
            <a:ext cx="2560138"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mn-cs"/>
              </a:rPr>
              <a:t>…by focusing on what matters most to the health and care system.</a:t>
            </a:r>
          </a:p>
        </p:txBody>
      </p:sp>
      <p:sp>
        <p:nvSpPr>
          <p:cNvPr id="12" name="TextBox 11">
            <a:extLst>
              <a:ext uri="{FF2B5EF4-FFF2-40B4-BE49-F238E27FC236}">
                <a16:creationId xmlns:a16="http://schemas.microsoft.com/office/drawing/2014/main" id="{34B84EA4-9C86-0BF9-73C2-AA075950DDAA}"/>
              </a:ext>
            </a:extLst>
          </p:cNvPr>
          <p:cNvSpPr txBox="1"/>
          <p:nvPr/>
        </p:nvSpPr>
        <p:spPr>
          <a:xfrm>
            <a:off x="6328077" y="2349064"/>
            <a:ext cx="2246596"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436C"/>
                </a:solidFill>
                <a:effectLst/>
                <a:uLnTx/>
                <a:uFillTx/>
                <a:latin typeface="Inter SemiBold"/>
                <a:ea typeface="Inter SemiBold"/>
                <a:cs typeface="+mn-cs"/>
              </a:rPr>
              <a:t> Usable…</a:t>
            </a:r>
            <a:endParaRPr kumimoji="0" lang="en-US" sz="1800" b="0" i="0" u="none" strike="noStrike" kern="1200" cap="none" spc="0" normalizeH="0" baseline="0" noProof="0">
              <a:ln>
                <a:noFill/>
              </a:ln>
              <a:solidFill>
                <a:srgbClr val="00436C"/>
              </a:solidFill>
              <a:effectLst/>
              <a:uLnTx/>
              <a:uFillTx/>
              <a:latin typeface="Inter"/>
              <a:ea typeface="Inter"/>
              <a:cs typeface="+mn-cs"/>
            </a:endParaRPr>
          </a:p>
        </p:txBody>
      </p:sp>
      <p:sp>
        <p:nvSpPr>
          <p:cNvPr id="16" name="TextBox 15">
            <a:extLst>
              <a:ext uri="{FF2B5EF4-FFF2-40B4-BE49-F238E27FC236}">
                <a16:creationId xmlns:a16="http://schemas.microsoft.com/office/drawing/2014/main" id="{9DDB9A5C-65E2-9C60-D50D-9A594BF9A3B3}"/>
              </a:ext>
            </a:extLst>
          </p:cNvPr>
          <p:cNvSpPr txBox="1"/>
          <p:nvPr/>
        </p:nvSpPr>
        <p:spPr>
          <a:xfrm>
            <a:off x="6260043" y="4750327"/>
            <a:ext cx="2403368"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mn-cs"/>
              </a:rPr>
              <a:t>…by ensuring our guidance is easy to find, understand and use to make decisions.</a:t>
            </a:r>
          </a:p>
        </p:txBody>
      </p:sp>
      <p:sp>
        <p:nvSpPr>
          <p:cNvPr id="15" name="TextBox 14">
            <a:extLst>
              <a:ext uri="{FF2B5EF4-FFF2-40B4-BE49-F238E27FC236}">
                <a16:creationId xmlns:a16="http://schemas.microsoft.com/office/drawing/2014/main" id="{62D06B90-31ED-AFA2-4860-CC413D3D9D92}"/>
              </a:ext>
            </a:extLst>
          </p:cNvPr>
          <p:cNvSpPr txBox="1"/>
          <p:nvPr/>
        </p:nvSpPr>
        <p:spPr>
          <a:xfrm>
            <a:off x="8937488" y="2340841"/>
            <a:ext cx="2670714"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436C"/>
                </a:solidFill>
                <a:effectLst/>
                <a:uLnTx/>
                <a:uFillTx/>
                <a:latin typeface="Inter SemiBold"/>
                <a:ea typeface="Inter SemiBold"/>
                <a:cs typeface="+mn-cs"/>
              </a:rPr>
              <a:t>Impactful…</a:t>
            </a:r>
          </a:p>
        </p:txBody>
      </p:sp>
      <p:sp>
        <p:nvSpPr>
          <p:cNvPr id="29" name="TextBox 28">
            <a:extLst>
              <a:ext uri="{FF2B5EF4-FFF2-40B4-BE49-F238E27FC236}">
                <a16:creationId xmlns:a16="http://schemas.microsoft.com/office/drawing/2014/main" id="{AA6821C1-AC23-7845-942B-399F564BC087}"/>
              </a:ext>
            </a:extLst>
          </p:cNvPr>
          <p:cNvSpPr txBox="1"/>
          <p:nvPr/>
        </p:nvSpPr>
        <p:spPr>
          <a:xfrm>
            <a:off x="8982217" y="4753108"/>
            <a:ext cx="2603412"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mn-cs"/>
              </a:rPr>
              <a:t>...by amplifying the reach and impact of our guidance in the health and care system.</a:t>
            </a:r>
            <a:endParaRPr kumimoji="0" lang="en-GB" sz="1600" b="0" i="0" u="none" strike="noStrike" kern="1200" cap="none" spc="0" normalizeH="0" baseline="0" noProof="0" dirty="0">
              <a:ln>
                <a:noFill/>
              </a:ln>
              <a:solidFill>
                <a:srgbClr val="FFFFFF"/>
              </a:solidFill>
              <a:effectLst/>
              <a:uLnTx/>
              <a:uFillTx/>
              <a:latin typeface="Inter"/>
              <a:ea typeface="Inter"/>
              <a:cs typeface="+mn-cs"/>
            </a:endParaRPr>
          </a:p>
        </p:txBody>
      </p:sp>
    </p:spTree>
    <p:extLst>
      <p:ext uri="{BB962C8B-B14F-4D97-AF65-F5344CB8AC3E}">
        <p14:creationId xmlns:p14="http://schemas.microsoft.com/office/powerpoint/2010/main" val="422220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CCF9E-0902-8033-4E8A-3CF1501401AF}"/>
              </a:ext>
              <a:ext uri="{C183D7F6-B498-43B3-948B-1728B52AA6E4}">
                <adec:decorative xmlns:adec="http://schemas.microsoft.com/office/drawing/2017/decorative" val="1"/>
              </a:ext>
            </a:extLst>
          </p:cNvPr>
          <p:cNvSpPr/>
          <p:nvPr/>
        </p:nvSpPr>
        <p:spPr>
          <a:xfrm>
            <a:off x="684484" y="2801366"/>
            <a:ext cx="3201716" cy="184175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E7AA29BD-F512-6622-028B-19B17FB5B7EB}"/>
              </a:ext>
            </a:extLst>
          </p:cNvPr>
          <p:cNvSpPr>
            <a:spLocks noGrp="1"/>
          </p:cNvSpPr>
          <p:nvPr>
            <p:ph type="ctrTitle"/>
          </p:nvPr>
        </p:nvSpPr>
        <p:spPr>
          <a:xfrm>
            <a:off x="368778" y="235420"/>
            <a:ext cx="10207782" cy="1390555"/>
          </a:xfrm>
        </p:spPr>
        <p:txBody>
          <a:bodyPr>
            <a:normAutofit/>
          </a:bodyPr>
          <a:lstStyle/>
          <a:p>
            <a:r>
              <a:rPr lang="en-GB" sz="3200" dirty="0"/>
              <a:t>To deliver our purpose, we produce high quality advice that is timely, relevant, usable and impactful </a:t>
            </a:r>
          </a:p>
        </p:txBody>
      </p:sp>
      <p:sp>
        <p:nvSpPr>
          <p:cNvPr id="2" name="Text Placeholder 1">
            <a:extLst>
              <a:ext uri="{FF2B5EF4-FFF2-40B4-BE49-F238E27FC236}">
                <a16:creationId xmlns:a16="http://schemas.microsoft.com/office/drawing/2014/main" id="{58238A98-04AC-8CF9-C5A1-B6A2AED04AEC}"/>
              </a:ext>
            </a:extLst>
          </p:cNvPr>
          <p:cNvSpPr>
            <a:spLocks noGrp="1"/>
          </p:cNvSpPr>
          <p:nvPr>
            <p:ph type="body" sz="quarter" idx="12"/>
          </p:nvPr>
        </p:nvSpPr>
        <p:spPr>
          <a:xfrm>
            <a:off x="557655" y="1525120"/>
            <a:ext cx="11076689" cy="686093"/>
          </a:xfrm>
        </p:spPr>
        <p:txBody>
          <a:bodyPr>
            <a:normAutofit/>
          </a:bodyPr>
          <a:lstStyle/>
          <a:p>
            <a:pPr>
              <a:lnSpc>
                <a:spcPct val="100000"/>
              </a:lnSpc>
            </a:pPr>
            <a:r>
              <a:rPr lang="en-GB" dirty="0"/>
              <a:t>Last year, we aligned our activity to deliver those aims and invested in the foundational programmes to go further in the coming years, delivering all our key business plan objectives. </a:t>
            </a:r>
          </a:p>
        </p:txBody>
      </p:sp>
      <p:sp>
        <p:nvSpPr>
          <p:cNvPr id="9" name="Rectangle 8">
            <a:extLst>
              <a:ext uri="{FF2B5EF4-FFF2-40B4-BE49-F238E27FC236}">
                <a16:creationId xmlns:a16="http://schemas.microsoft.com/office/drawing/2014/main" id="{AFEC7087-CD25-1B02-28A0-AB165A724F21}"/>
              </a:ext>
              <a:ext uri="{C183D7F6-B498-43B3-948B-1728B52AA6E4}">
                <adec:decorative xmlns:adec="http://schemas.microsoft.com/office/drawing/2017/decorative" val="1"/>
              </a:ext>
            </a:extLst>
          </p:cNvPr>
          <p:cNvSpPr/>
          <p:nvPr/>
        </p:nvSpPr>
        <p:spPr>
          <a:xfrm>
            <a:off x="4212024" y="2801366"/>
            <a:ext cx="3732483" cy="184175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D0AE51B-89D5-3A21-C13C-FA6B6C504570}"/>
              </a:ext>
              <a:ext uri="{C183D7F6-B498-43B3-948B-1728B52AA6E4}">
                <adec:decorative xmlns:adec="http://schemas.microsoft.com/office/drawing/2017/decorative" val="1"/>
              </a:ext>
            </a:extLst>
          </p:cNvPr>
          <p:cNvSpPr/>
          <p:nvPr/>
        </p:nvSpPr>
        <p:spPr>
          <a:xfrm>
            <a:off x="8149450" y="2801366"/>
            <a:ext cx="3201716" cy="184175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EFEDECB7-7F49-3A24-2616-C684B53B06F3}"/>
              </a:ext>
            </a:extLst>
          </p:cNvPr>
          <p:cNvSpPr/>
          <p:nvPr/>
        </p:nvSpPr>
        <p:spPr>
          <a:xfrm>
            <a:off x="1567645" y="2499716"/>
            <a:ext cx="1435393" cy="57233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solidFill>
                  <a:schemeClr val="bg1"/>
                </a:solidFill>
                <a:latin typeface="+mj-lt"/>
              </a:rPr>
              <a:t>93%</a:t>
            </a:r>
          </a:p>
        </p:txBody>
      </p:sp>
      <p:sp>
        <p:nvSpPr>
          <p:cNvPr id="7" name="TextBox 6">
            <a:extLst>
              <a:ext uri="{FF2B5EF4-FFF2-40B4-BE49-F238E27FC236}">
                <a16:creationId xmlns:a16="http://schemas.microsoft.com/office/drawing/2014/main" id="{098B3F0C-EB51-EDE1-81F4-3FCF473210DB}"/>
              </a:ext>
            </a:extLst>
          </p:cNvPr>
          <p:cNvSpPr txBox="1"/>
          <p:nvPr/>
        </p:nvSpPr>
        <p:spPr>
          <a:xfrm>
            <a:off x="774041" y="3172667"/>
            <a:ext cx="3022600" cy="584775"/>
          </a:xfrm>
          <a:prstGeom prst="rect">
            <a:avLst/>
          </a:prstGeom>
          <a:noFill/>
        </p:spPr>
        <p:txBody>
          <a:bodyPr wrap="square" lIns="91440" tIns="45720" rIns="91440" bIns="45720" rtlCol="0" anchor="t">
            <a:spAutoFit/>
          </a:bodyPr>
          <a:lstStyle/>
          <a:p>
            <a:pPr algn="ctr"/>
            <a:r>
              <a:rPr lang="en-GB" sz="1600" dirty="0"/>
              <a:t>of our 28 business plan milestones delivered </a:t>
            </a:r>
            <a:endParaRPr lang="en-GB" sz="1600" dirty="0">
              <a:ea typeface="Inter"/>
            </a:endParaRPr>
          </a:p>
        </p:txBody>
      </p:sp>
      <p:sp>
        <p:nvSpPr>
          <p:cNvPr id="5" name="Rectangle: Rounded Corners 4">
            <a:extLst>
              <a:ext uri="{FF2B5EF4-FFF2-40B4-BE49-F238E27FC236}">
                <a16:creationId xmlns:a16="http://schemas.microsoft.com/office/drawing/2014/main" id="{F88D060C-631A-051F-B5D0-0CE5037E3693}"/>
              </a:ext>
            </a:extLst>
          </p:cNvPr>
          <p:cNvSpPr/>
          <p:nvPr/>
        </p:nvSpPr>
        <p:spPr>
          <a:xfrm>
            <a:off x="5327961" y="2467734"/>
            <a:ext cx="1541715" cy="604316"/>
          </a:xfrm>
          <a:prstGeom prst="roundRect">
            <a:avLst/>
          </a:prstGeom>
          <a:solidFill>
            <a:srgbClr val="EAD05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solidFill>
                  <a:schemeClr val="tx1"/>
                </a:solidFill>
                <a:latin typeface="+mj-lt"/>
              </a:rPr>
              <a:t>100%</a:t>
            </a:r>
          </a:p>
        </p:txBody>
      </p:sp>
      <p:sp>
        <p:nvSpPr>
          <p:cNvPr id="12" name="TextBox 11">
            <a:extLst>
              <a:ext uri="{FF2B5EF4-FFF2-40B4-BE49-F238E27FC236}">
                <a16:creationId xmlns:a16="http://schemas.microsoft.com/office/drawing/2014/main" id="{7B0CB102-25FF-83CD-5A6F-B1AB2A75D128}"/>
              </a:ext>
            </a:extLst>
          </p:cNvPr>
          <p:cNvSpPr txBox="1"/>
          <p:nvPr/>
        </p:nvSpPr>
        <p:spPr>
          <a:xfrm>
            <a:off x="4477407" y="3197404"/>
            <a:ext cx="3201716" cy="1077218"/>
          </a:xfrm>
          <a:prstGeom prst="rect">
            <a:avLst/>
          </a:prstGeom>
          <a:noFill/>
        </p:spPr>
        <p:txBody>
          <a:bodyPr wrap="square" lIns="91440" tIns="45720" rIns="91440" bIns="45720" rtlCol="0" anchor="t">
            <a:spAutoFit/>
          </a:bodyPr>
          <a:lstStyle/>
          <a:p>
            <a:pPr algn="ctr"/>
            <a:r>
              <a:rPr lang="en-GB" sz="1600" dirty="0"/>
              <a:t>of total forecast guidance delivered and more medicines evaluation activity than ever before</a:t>
            </a:r>
          </a:p>
        </p:txBody>
      </p:sp>
      <p:sp>
        <p:nvSpPr>
          <p:cNvPr id="16" name="Rectangle: Rounded Corners 15">
            <a:extLst>
              <a:ext uri="{FF2B5EF4-FFF2-40B4-BE49-F238E27FC236}">
                <a16:creationId xmlns:a16="http://schemas.microsoft.com/office/drawing/2014/main" id="{3C86C912-E4E3-DF72-BF9C-85F53F0A7227}"/>
              </a:ext>
            </a:extLst>
          </p:cNvPr>
          <p:cNvSpPr/>
          <p:nvPr/>
        </p:nvSpPr>
        <p:spPr>
          <a:xfrm>
            <a:off x="9032611" y="2499716"/>
            <a:ext cx="1435393" cy="572334"/>
          </a:xfrm>
          <a:prstGeom prst="round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latin typeface="+mj-lt"/>
              </a:rPr>
              <a:t>79%</a:t>
            </a:r>
          </a:p>
        </p:txBody>
      </p:sp>
      <p:sp>
        <p:nvSpPr>
          <p:cNvPr id="13" name="TextBox 12">
            <a:extLst>
              <a:ext uri="{FF2B5EF4-FFF2-40B4-BE49-F238E27FC236}">
                <a16:creationId xmlns:a16="http://schemas.microsoft.com/office/drawing/2014/main" id="{DA7A3FAF-4822-2CF9-D6CE-CBC7BBF659C5}"/>
              </a:ext>
            </a:extLst>
          </p:cNvPr>
          <p:cNvSpPr txBox="1"/>
          <p:nvPr/>
        </p:nvSpPr>
        <p:spPr>
          <a:xfrm>
            <a:off x="8375790" y="3172667"/>
            <a:ext cx="2749033" cy="1323439"/>
          </a:xfrm>
          <a:prstGeom prst="rect">
            <a:avLst/>
          </a:prstGeom>
          <a:noFill/>
        </p:spPr>
        <p:txBody>
          <a:bodyPr wrap="square" rtlCol="0">
            <a:spAutoFit/>
          </a:bodyPr>
          <a:lstStyle/>
          <a:p>
            <a:pPr algn="ctr"/>
            <a:r>
              <a:rPr lang="en-GB" sz="1600" dirty="0"/>
              <a:t>of our core audience agree or strongly agree that NICE is scientific, rigorous and evidence based </a:t>
            </a:r>
          </a:p>
        </p:txBody>
      </p:sp>
      <p:sp>
        <p:nvSpPr>
          <p:cNvPr id="17" name="TextBox 16">
            <a:extLst>
              <a:ext uri="{FF2B5EF4-FFF2-40B4-BE49-F238E27FC236}">
                <a16:creationId xmlns:a16="http://schemas.microsoft.com/office/drawing/2014/main" id="{E5443137-80D2-0CDB-B0A0-0742B7C9540F}"/>
              </a:ext>
            </a:extLst>
          </p:cNvPr>
          <p:cNvSpPr txBox="1"/>
          <p:nvPr/>
        </p:nvSpPr>
        <p:spPr>
          <a:xfrm>
            <a:off x="319159" y="4859946"/>
            <a:ext cx="11553682" cy="1033717"/>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108000" rIns="91440" bIns="108000" rtlCol="0" anchor="t">
            <a:spAutoFit/>
          </a:bodyPr>
          <a:lstStyle/>
          <a:p>
            <a:pPr algn="ctr">
              <a:spcAft>
                <a:spcPts val="600"/>
              </a:spcAft>
            </a:pPr>
            <a:r>
              <a:rPr lang="en-GB" sz="1600" dirty="0">
                <a:latin typeface="Inter SemiBold" panose="02000503000000020004" pitchFamily="2" charset="0"/>
                <a:ea typeface="Inter SemiBold" panose="02000503000000020004" pitchFamily="2" charset="0"/>
              </a:rPr>
              <a:t>“</a:t>
            </a:r>
            <a:r>
              <a:rPr lang="en-US" sz="1600" dirty="0">
                <a:latin typeface="Inter SemiBold" panose="02000503000000020004" pitchFamily="2" charset="0"/>
                <a:ea typeface="Inter SemiBold" panose="02000503000000020004" pitchFamily="2" charset="0"/>
              </a:rPr>
              <a:t>[NICE] is an essential part of the health system. You have to have an </a:t>
            </a:r>
            <a:r>
              <a:rPr lang="en-US" sz="1600" dirty="0" err="1">
                <a:latin typeface="Inter SemiBold" panose="02000503000000020004" pitchFamily="2" charset="0"/>
                <a:ea typeface="Inter SemiBold" panose="02000503000000020004" pitchFamily="2" charset="0"/>
              </a:rPr>
              <a:t>organisation</a:t>
            </a:r>
            <a:r>
              <a:rPr lang="en-US" sz="1600" dirty="0">
                <a:latin typeface="Inter SemiBold" panose="02000503000000020004" pitchFamily="2" charset="0"/>
                <a:ea typeface="Inter SemiBold" panose="02000503000000020004" pitchFamily="2" charset="0"/>
              </a:rPr>
              <a:t> like NICE doing what it does. Otherwise, you don't have a health system that people can have confidence in</a:t>
            </a:r>
            <a:r>
              <a:rPr lang="en-GB" sz="1600" dirty="0">
                <a:latin typeface="Inter SemiBold" panose="02000503000000020004" pitchFamily="2" charset="0"/>
                <a:ea typeface="Inter SemiBold" panose="02000503000000020004" pitchFamily="2" charset="0"/>
              </a:rPr>
              <a:t>”</a:t>
            </a:r>
          </a:p>
          <a:p>
            <a:pPr algn="ctr"/>
            <a:r>
              <a:rPr lang="en-GB" sz="1400" dirty="0"/>
              <a:t>Senior Leader, Royal College, 2024 Reputational Research</a:t>
            </a:r>
          </a:p>
        </p:txBody>
      </p:sp>
    </p:spTree>
    <p:extLst>
      <p:ext uri="{BB962C8B-B14F-4D97-AF65-F5344CB8AC3E}">
        <p14:creationId xmlns:p14="http://schemas.microsoft.com/office/powerpoint/2010/main" val="319881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9FD32-00DB-B7B3-1BFE-0C9FEA4CC2E8}"/>
              </a:ext>
            </a:extLst>
          </p:cNvPr>
          <p:cNvSpPr>
            <a:spLocks noGrp="1"/>
          </p:cNvSpPr>
          <p:nvPr>
            <p:ph type="ctrTitle"/>
          </p:nvPr>
        </p:nvSpPr>
        <p:spPr>
          <a:xfrm>
            <a:off x="724988" y="722208"/>
            <a:ext cx="4386274" cy="1276350"/>
          </a:xfrm>
        </p:spPr>
        <p:txBody>
          <a:bodyPr/>
          <a:lstStyle/>
          <a:p>
            <a:r>
              <a:rPr lang="en-GB" dirty="0"/>
              <a:t>NICE’s delivery in 2024/25</a:t>
            </a:r>
          </a:p>
        </p:txBody>
      </p:sp>
    </p:spTree>
    <p:extLst>
      <p:ext uri="{BB962C8B-B14F-4D97-AF65-F5344CB8AC3E}">
        <p14:creationId xmlns:p14="http://schemas.microsoft.com/office/powerpoint/2010/main" val="84511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A5840B0-2DCA-FD17-BB48-733D635698D0}"/>
              </a:ext>
              <a:ext uri="{C183D7F6-B498-43B3-948B-1728B52AA6E4}">
                <adec:decorative xmlns:adec="http://schemas.microsoft.com/office/drawing/2017/decorative" val="1"/>
              </a:ext>
            </a:extLst>
          </p:cNvPr>
          <p:cNvSpPr/>
          <p:nvPr/>
        </p:nvSpPr>
        <p:spPr>
          <a:xfrm>
            <a:off x="503462" y="1403426"/>
            <a:ext cx="3593504" cy="434713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947903B-380F-BA45-D0B6-3FB699A8E26A}"/>
              </a:ext>
              <a:ext uri="{C183D7F6-B498-43B3-948B-1728B52AA6E4}">
                <adec:decorative xmlns:adec="http://schemas.microsoft.com/office/drawing/2017/decorative" val="1"/>
              </a:ext>
            </a:extLst>
          </p:cNvPr>
          <p:cNvSpPr/>
          <p:nvPr/>
        </p:nvSpPr>
        <p:spPr>
          <a:xfrm>
            <a:off x="4159819" y="1403426"/>
            <a:ext cx="3593504" cy="434713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0F0116F-FF3E-4775-AF86-394390CF5F5A}"/>
              </a:ext>
              <a:ext uri="{C183D7F6-B498-43B3-948B-1728B52AA6E4}">
                <adec:decorative xmlns:adec="http://schemas.microsoft.com/office/drawing/2017/decorative" val="1"/>
              </a:ext>
            </a:extLst>
          </p:cNvPr>
          <p:cNvSpPr/>
          <p:nvPr/>
        </p:nvSpPr>
        <p:spPr>
          <a:xfrm>
            <a:off x="7816176" y="1403426"/>
            <a:ext cx="3593504" cy="434713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443900" y="124212"/>
            <a:ext cx="11076689" cy="675439"/>
          </a:xfrm>
        </p:spPr>
        <p:txBody>
          <a:bodyPr>
            <a:normAutofit/>
          </a:bodyPr>
          <a:lstStyle/>
          <a:p>
            <a:r>
              <a:rPr lang="en-GB" sz="3200" dirty="0">
                <a:latin typeface="Lora SemiBold"/>
              </a:rPr>
              <a:t>The progress we’ve made (1 of 3)</a:t>
            </a:r>
            <a:endParaRPr lang="en-GB" sz="3200" dirty="0"/>
          </a:p>
        </p:txBody>
      </p:sp>
      <p:sp>
        <p:nvSpPr>
          <p:cNvPr id="48" name="Rectangle 47">
            <a:extLst>
              <a:ext uri="{FF2B5EF4-FFF2-40B4-BE49-F238E27FC236}">
                <a16:creationId xmlns:a16="http://schemas.microsoft.com/office/drawing/2014/main" id="{F25ED100-2216-A1F9-2832-C80F3E9E6394}"/>
              </a:ext>
              <a:ext uri="{C183D7F6-B498-43B3-948B-1728B52AA6E4}">
                <adec:decorative xmlns:adec="http://schemas.microsoft.com/office/drawing/2017/decorative" val="0"/>
              </a:ext>
            </a:extLst>
          </p:cNvPr>
          <p:cNvSpPr/>
          <p:nvPr/>
        </p:nvSpPr>
        <p:spPr>
          <a:xfrm>
            <a:off x="495949" y="932649"/>
            <a:ext cx="10913731" cy="420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nter SemiBold"/>
                <a:ea typeface="Inter SemiBold"/>
              </a:rPr>
              <a:t>More relevant</a:t>
            </a:r>
            <a:endParaRPr lang="en-GB" sz="2000" dirty="0">
              <a:solidFill>
                <a:schemeClr val="bg1"/>
              </a:solidFill>
              <a:latin typeface="Inter SemiBold" panose="02000503000000020004" pitchFamily="2" charset="0"/>
              <a:ea typeface="Inter SemiBold" panose="02000503000000020004" pitchFamily="2" charset="0"/>
            </a:endParaRPr>
          </a:p>
        </p:txBody>
      </p:sp>
      <p:sp>
        <p:nvSpPr>
          <p:cNvPr id="4" name="TextBox 3">
            <a:extLst>
              <a:ext uri="{FF2B5EF4-FFF2-40B4-BE49-F238E27FC236}">
                <a16:creationId xmlns:a16="http://schemas.microsoft.com/office/drawing/2014/main" id="{66F6FB4E-9C07-942C-06D3-924CF9AC795B}"/>
              </a:ext>
            </a:extLst>
          </p:cNvPr>
          <p:cNvSpPr txBox="1"/>
          <p:nvPr/>
        </p:nvSpPr>
        <p:spPr>
          <a:xfrm>
            <a:off x="935532" y="2437954"/>
            <a:ext cx="2729363" cy="2139047"/>
          </a:xfrm>
          <a:prstGeom prst="rect">
            <a:avLst/>
          </a:prstGeom>
          <a:noFill/>
        </p:spPr>
        <p:txBody>
          <a:bodyPr wrap="square" lIns="91440" tIns="45720" rIns="91440" bIns="45720" anchor="t">
            <a:spAutoFit/>
          </a:bodyPr>
          <a:lstStyle/>
          <a:p>
            <a:pPr algn="ctr">
              <a:spcAft>
                <a:spcPts val="600"/>
              </a:spcAft>
            </a:pPr>
            <a:r>
              <a:rPr lang="en-GB" sz="1600" dirty="0">
                <a:latin typeface="Inter SemiBold" panose="02000503000000020004" pitchFamily="2" charset="0"/>
                <a:ea typeface="Inter SemiBold" panose="02000503000000020004" pitchFamily="2" charset="0"/>
                <a:cs typeface="Aptos" panose="020B0004020202020204" pitchFamily="34" charset="0"/>
              </a:rPr>
              <a:t>Listening</a:t>
            </a:r>
            <a:r>
              <a:rPr lang="en-GB" sz="1600" dirty="0">
                <a:effectLst/>
                <a:latin typeface="Inter SemiBold" panose="02000503000000020004" pitchFamily="2" charset="0"/>
                <a:ea typeface="Inter SemiBold" panose="02000503000000020004" pitchFamily="2" charset="0"/>
                <a:cs typeface="Aptos" panose="020B0004020202020204" pitchFamily="34" charset="0"/>
              </a:rPr>
              <a:t> more to the people we serve</a:t>
            </a:r>
          </a:p>
          <a:p>
            <a:pPr algn="ctr"/>
            <a:r>
              <a:rPr lang="en-GB" sz="1600" dirty="0">
                <a:solidFill>
                  <a:srgbClr val="333333"/>
                </a:solidFill>
                <a:ea typeface="Inter SemiBold"/>
                <a:cs typeface="Segoe UI"/>
              </a:rPr>
              <a:t>Our guidance continued to focus on what </a:t>
            </a:r>
            <a:r>
              <a:rPr lang="en-GB" sz="1600" b="1" dirty="0">
                <a:solidFill>
                  <a:schemeClr val="accent1"/>
                </a:solidFill>
                <a:ea typeface="Inter SemiBold"/>
                <a:cs typeface="Segoe UI"/>
              </a:rPr>
              <a:t>matters most </a:t>
            </a:r>
            <a:r>
              <a:rPr lang="en-GB" sz="1600" dirty="0">
                <a:solidFill>
                  <a:srgbClr val="333333"/>
                </a:solidFill>
                <a:ea typeface="Inter SemiBold"/>
                <a:cs typeface="Segoe UI"/>
              </a:rPr>
              <a:t>through a new integrated approach to topic selection and prioritisation.</a:t>
            </a:r>
            <a:endParaRPr lang="en-GB" sz="1600" dirty="0">
              <a:solidFill>
                <a:schemeClr val="accent1"/>
              </a:solidFill>
              <a:latin typeface="Inter SemiBold" panose="02000503000000020004" pitchFamily="2" charset="0"/>
              <a:ea typeface="Inter SemiBold" panose="02000503000000020004" pitchFamily="2" charset="0"/>
            </a:endParaRPr>
          </a:p>
        </p:txBody>
      </p:sp>
      <p:sp>
        <p:nvSpPr>
          <p:cNvPr id="9" name="TextBox 8">
            <a:extLst>
              <a:ext uri="{FF2B5EF4-FFF2-40B4-BE49-F238E27FC236}">
                <a16:creationId xmlns:a16="http://schemas.microsoft.com/office/drawing/2014/main" id="{6D37A7E2-8E5C-8D14-7101-F415C3AB6082}"/>
              </a:ext>
            </a:extLst>
          </p:cNvPr>
          <p:cNvSpPr txBox="1"/>
          <p:nvPr/>
        </p:nvSpPr>
        <p:spPr>
          <a:xfrm>
            <a:off x="4724954" y="2437954"/>
            <a:ext cx="2455719" cy="1646605"/>
          </a:xfrm>
          <a:prstGeom prst="rect">
            <a:avLst/>
          </a:prstGeom>
          <a:noFill/>
        </p:spPr>
        <p:txBody>
          <a:bodyPr wrap="square" lIns="91440" tIns="45720" rIns="91440" bIns="45720" rtlCol="0" anchor="t">
            <a:spAutoFit/>
          </a:bodyPr>
          <a:lstStyle/>
          <a:p>
            <a:pPr algn="ctr">
              <a:spcAft>
                <a:spcPts val="600"/>
              </a:spcAft>
              <a:defRPr/>
            </a:pPr>
            <a:r>
              <a:rPr lang="en-GB" sz="1600" dirty="0">
                <a:latin typeface="Inter SemiBold" panose="02000503000000020004" pitchFamily="2" charset="0"/>
                <a:ea typeface="Inter SemiBold" panose="02000503000000020004" pitchFamily="2" charset="0"/>
                <a:cs typeface="Aptos" panose="020B0004020202020204" pitchFamily="34" charset="0"/>
              </a:rPr>
              <a:t>Looking</a:t>
            </a:r>
            <a:r>
              <a:rPr lang="en-GB" sz="1600" dirty="0">
                <a:effectLst/>
                <a:latin typeface="Inter SemiBold" panose="02000503000000020004" pitchFamily="2" charset="0"/>
                <a:ea typeface="Inter SemiBold" panose="02000503000000020004" pitchFamily="2" charset="0"/>
                <a:cs typeface="Aptos" panose="020B0004020202020204" pitchFamily="34" charset="0"/>
              </a:rPr>
              <a:t> at new types of innovation</a:t>
            </a:r>
          </a:p>
          <a:p>
            <a:pPr algn="ctr">
              <a:defRPr/>
            </a:pPr>
            <a:r>
              <a:rPr lang="en-GB" sz="1600" dirty="0"/>
              <a:t>We continued exploring new medicine classes, for example </a:t>
            </a:r>
            <a:r>
              <a:rPr lang="en-GB" sz="1600" b="1" dirty="0">
                <a:solidFill>
                  <a:schemeClr val="accent1"/>
                </a:solidFill>
              </a:rPr>
              <a:t>gene editing therapy</a:t>
            </a:r>
            <a:r>
              <a:rPr lang="en-GB" sz="1600" dirty="0"/>
              <a:t>.</a:t>
            </a:r>
            <a:endParaRPr lang="en-GB" sz="1600" i="0" u="none" strike="noStrike" kern="1200" cap="none" spc="0" normalizeH="0" baseline="0" noProof="0" dirty="0">
              <a:ln>
                <a:noFill/>
              </a:ln>
              <a:effectLst/>
              <a:uLnTx/>
              <a:uFillTx/>
              <a:ea typeface="Inter"/>
            </a:endParaRPr>
          </a:p>
        </p:txBody>
      </p:sp>
      <p:sp>
        <p:nvSpPr>
          <p:cNvPr id="22" name="TextBox 21">
            <a:extLst>
              <a:ext uri="{FF2B5EF4-FFF2-40B4-BE49-F238E27FC236}">
                <a16:creationId xmlns:a16="http://schemas.microsoft.com/office/drawing/2014/main" id="{48EC375F-98E8-E4C4-04C1-5ED73E2415BF}"/>
              </a:ext>
            </a:extLst>
          </p:cNvPr>
          <p:cNvSpPr txBox="1"/>
          <p:nvPr/>
        </p:nvSpPr>
        <p:spPr>
          <a:xfrm>
            <a:off x="7961057" y="2437954"/>
            <a:ext cx="3303741" cy="3123932"/>
          </a:xfrm>
          <a:prstGeom prst="rect">
            <a:avLst/>
          </a:prstGeom>
          <a:noFill/>
        </p:spPr>
        <p:txBody>
          <a:bodyPr wrap="square" lIns="91440" tIns="45720" rIns="91440" bIns="45720" rtlCol="0" anchor="t">
            <a:spAutoFit/>
          </a:bodyPr>
          <a:lstStyle/>
          <a:p>
            <a:pPr algn="ctr">
              <a:spcAft>
                <a:spcPts val="600"/>
              </a:spcAft>
            </a:pPr>
            <a:r>
              <a:rPr lang="en-GB" sz="1600" dirty="0">
                <a:latin typeface="Inter SemiBold" panose="02000503000000020004" pitchFamily="2" charset="0"/>
                <a:ea typeface="Inter SemiBold" panose="02000503000000020004" pitchFamily="2" charset="0"/>
                <a:cs typeface="Aptos" panose="020B0004020202020204" pitchFamily="34" charset="0"/>
              </a:rPr>
              <a:t>Evolving our </a:t>
            </a:r>
            <a:r>
              <a:rPr lang="en-GB" sz="1600" dirty="0">
                <a:effectLst/>
                <a:latin typeface="Inter SemiBold" panose="02000503000000020004" pitchFamily="2" charset="0"/>
                <a:ea typeface="Inter SemiBold" panose="02000503000000020004" pitchFamily="2" charset="0"/>
                <a:cs typeface="Aptos" panose="020B0004020202020204" pitchFamily="34" charset="0"/>
              </a:rPr>
              <a:t>methods </a:t>
            </a:r>
            <a:r>
              <a:rPr lang="en-GB" sz="1600" dirty="0">
                <a:latin typeface="Inter SemiBold" panose="02000503000000020004" pitchFamily="2" charset="0"/>
                <a:ea typeface="Inter SemiBold" panose="02000503000000020004" pitchFamily="2" charset="0"/>
                <a:cs typeface="Aptos" panose="020B0004020202020204" pitchFamily="34" charset="0"/>
              </a:rPr>
              <a:t>for </a:t>
            </a:r>
            <a:br>
              <a:rPr lang="en-GB" sz="1600" dirty="0">
                <a:latin typeface="Inter SemiBold" panose="02000503000000020004" pitchFamily="2" charset="0"/>
                <a:ea typeface="Inter SemiBold" panose="02000503000000020004" pitchFamily="2" charset="0"/>
                <a:cs typeface="Aptos" panose="020B0004020202020204" pitchFamily="34" charset="0"/>
              </a:rPr>
            </a:br>
            <a:r>
              <a:rPr lang="en-GB" sz="1600" dirty="0">
                <a:effectLst/>
                <a:latin typeface="Inter SemiBold" panose="02000503000000020004" pitchFamily="2" charset="0"/>
                <a:ea typeface="Inter SemiBold" panose="02000503000000020004" pitchFamily="2" charset="0"/>
                <a:cs typeface="Aptos" panose="020B0004020202020204" pitchFamily="34" charset="0"/>
              </a:rPr>
              <a:t>calculating value</a:t>
            </a:r>
            <a:endParaRPr lang="en-GB" sz="1600" dirty="0">
              <a:effectLst/>
              <a:latin typeface="Inter SemiBold" panose="02000503000000020004" pitchFamily="2" charset="0"/>
              <a:ea typeface="Inter SemiBold" panose="02000503000000020004" pitchFamily="2" charset="0"/>
            </a:endParaRPr>
          </a:p>
          <a:p>
            <a:pPr algn="ctr"/>
            <a:r>
              <a:rPr lang="en-GB" sz="1600" dirty="0">
                <a:latin typeface="Inter"/>
                <a:ea typeface="Inter"/>
                <a:cs typeface="Segoe UI"/>
              </a:rPr>
              <a:t>The</a:t>
            </a:r>
            <a:r>
              <a:rPr lang="en-GB" sz="1600" b="1" dirty="0">
                <a:solidFill>
                  <a:schemeClr val="accent1"/>
                </a:solidFill>
                <a:latin typeface="Inter"/>
                <a:ea typeface="Inter"/>
                <a:cs typeface="Segoe UI"/>
              </a:rPr>
              <a:t> severity modifier </a:t>
            </a:r>
            <a:r>
              <a:rPr lang="en-GB" sz="1600" dirty="0">
                <a:latin typeface="Inter"/>
                <a:ea typeface="Inter"/>
                <a:cs typeface="Segoe UI"/>
              </a:rPr>
              <a:t>is operating as intended. It</a:t>
            </a:r>
            <a:r>
              <a:rPr lang="en-GB" sz="1600" dirty="0">
                <a:solidFill>
                  <a:schemeClr val="accent1"/>
                </a:solidFill>
                <a:latin typeface="Inter"/>
                <a:ea typeface="Inter"/>
                <a:cs typeface="Segoe UI"/>
              </a:rPr>
              <a:t> </a:t>
            </a:r>
            <a:r>
              <a:rPr lang="en-GB" sz="1600" dirty="0">
                <a:latin typeface="Inter"/>
                <a:ea typeface="Inter"/>
                <a:cs typeface="Segoe UI"/>
              </a:rPr>
              <a:t>has been applied more widely than the end of life modifier and is resulting in a higher proportion of positive recommendations.</a:t>
            </a:r>
          </a:p>
          <a:p>
            <a:pPr algn="ctr"/>
            <a:endParaRPr lang="en-GB" sz="1600" dirty="0">
              <a:latin typeface="Inter SemiBold" panose="02000503000000020004" pitchFamily="2" charset="0"/>
              <a:ea typeface="Inter SemiBold"/>
              <a:cs typeface="Segoe UI"/>
            </a:endParaRPr>
          </a:p>
          <a:p>
            <a:pPr algn="ctr"/>
            <a:r>
              <a:rPr lang="en-GB" sz="1600" dirty="0">
                <a:ea typeface="Inter SemiBold"/>
                <a:cs typeface="Segoe UI"/>
              </a:rPr>
              <a:t>Methods for accounting for </a:t>
            </a:r>
            <a:r>
              <a:rPr lang="en-GB" sz="1600" b="1" dirty="0">
                <a:solidFill>
                  <a:schemeClr val="accent1"/>
                </a:solidFill>
                <a:ea typeface="Inter SemiBold"/>
                <a:cs typeface="Segoe UI"/>
              </a:rPr>
              <a:t>health inequalities </a:t>
            </a:r>
            <a:r>
              <a:rPr lang="en-GB" sz="1600" dirty="0">
                <a:latin typeface="Inter"/>
                <a:ea typeface="Inter SemiBold"/>
                <a:cs typeface="Segoe UI"/>
              </a:rPr>
              <a:t>have been</a:t>
            </a:r>
            <a:r>
              <a:rPr lang="en-GB" sz="1600" dirty="0">
                <a:ea typeface="Inter SemiBold"/>
                <a:cs typeface="Segoe UI"/>
              </a:rPr>
              <a:t> updated.</a:t>
            </a:r>
            <a:endParaRPr lang="en-GB" sz="1600" dirty="0">
              <a:latin typeface="Inter"/>
              <a:ea typeface="Inter SemiBold" panose="02000503000000020004" pitchFamily="2" charset="0"/>
              <a:cs typeface="Segoe UI"/>
            </a:endParaRPr>
          </a:p>
        </p:txBody>
      </p:sp>
      <p:sp>
        <p:nvSpPr>
          <p:cNvPr id="13" name="Rectangle 12">
            <a:extLst>
              <a:ext uri="{FF2B5EF4-FFF2-40B4-BE49-F238E27FC236}">
                <a16:creationId xmlns:a16="http://schemas.microsoft.com/office/drawing/2014/main" id="{71328C9D-9530-F5F5-F1A8-CF24FBDF8CA1}"/>
              </a:ext>
            </a:extLst>
          </p:cNvPr>
          <p:cNvSpPr/>
          <p:nvPr/>
        </p:nvSpPr>
        <p:spPr>
          <a:xfrm>
            <a:off x="11688539" y="630726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9</a:t>
            </a:r>
            <a:endParaRPr lang="en-GB" sz="1600" b="1">
              <a:solidFill>
                <a:schemeClr val="bg1"/>
              </a:solidFill>
            </a:endParaRPr>
          </a:p>
        </p:txBody>
      </p:sp>
      <p:pic>
        <p:nvPicPr>
          <p:cNvPr id="18" name="Picture 17">
            <a:extLst>
              <a:ext uri="{FF2B5EF4-FFF2-40B4-BE49-F238E27FC236}">
                <a16:creationId xmlns:a16="http://schemas.microsoft.com/office/drawing/2014/main" id="{A0537F4A-DA01-ED58-67C1-1FF3896BE2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79005" y="1493970"/>
            <a:ext cx="1042418" cy="792482"/>
          </a:xfrm>
          <a:prstGeom prst="rect">
            <a:avLst/>
          </a:prstGeom>
        </p:spPr>
      </p:pic>
      <p:pic>
        <p:nvPicPr>
          <p:cNvPr id="21" name="Picture 20">
            <a:extLst>
              <a:ext uri="{FF2B5EF4-FFF2-40B4-BE49-F238E27FC236}">
                <a16:creationId xmlns:a16="http://schemas.microsoft.com/office/drawing/2014/main" id="{A82780AF-3028-5815-B5A1-97079BE9B1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31605" y="1553692"/>
            <a:ext cx="1042418" cy="789434"/>
          </a:xfrm>
          <a:prstGeom prst="rect">
            <a:avLst/>
          </a:prstGeom>
        </p:spPr>
      </p:pic>
      <p:pic>
        <p:nvPicPr>
          <p:cNvPr id="24" name="Picture 23">
            <a:extLst>
              <a:ext uri="{FF2B5EF4-FFF2-40B4-BE49-F238E27FC236}">
                <a16:creationId xmlns:a16="http://schemas.microsoft.com/office/drawing/2014/main" id="{B2C2EA6E-F5CC-DC32-BA2A-3C99CE40AA0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091718" y="1553692"/>
            <a:ext cx="1042418" cy="789434"/>
          </a:xfrm>
          <a:prstGeom prst="rect">
            <a:avLst/>
          </a:prstGeom>
        </p:spPr>
      </p:pic>
    </p:spTree>
    <p:extLst>
      <p:ext uri="{BB962C8B-B14F-4D97-AF65-F5344CB8AC3E}">
        <p14:creationId xmlns:p14="http://schemas.microsoft.com/office/powerpoint/2010/main" val="422031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3E073-E0DE-EB09-FA97-6BD6060CB916}"/>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42D7EDC9-07AA-19F5-3F24-0AC2C147B219}"/>
              </a:ext>
              <a:ext uri="{C183D7F6-B498-43B3-948B-1728B52AA6E4}">
                <adec:decorative xmlns:adec="http://schemas.microsoft.com/office/drawing/2017/decorative" val="1"/>
              </a:ext>
            </a:extLst>
          </p:cNvPr>
          <p:cNvSpPr/>
          <p:nvPr/>
        </p:nvSpPr>
        <p:spPr>
          <a:xfrm>
            <a:off x="503462" y="1403426"/>
            <a:ext cx="2684643" cy="390088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395E744-5FE7-D654-235B-F8899D016F32}"/>
              </a:ext>
              <a:ext uri="{C183D7F6-B498-43B3-948B-1728B52AA6E4}">
                <adec:decorative xmlns:adec="http://schemas.microsoft.com/office/drawing/2017/decorative" val="1"/>
              </a:ext>
            </a:extLst>
          </p:cNvPr>
          <p:cNvSpPr/>
          <p:nvPr/>
        </p:nvSpPr>
        <p:spPr>
          <a:xfrm>
            <a:off x="3243987" y="1403426"/>
            <a:ext cx="2684643" cy="390088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4FE9BA4-822A-9A8D-18EA-A3E8C4F389CB}"/>
              </a:ext>
              <a:ext uri="{C183D7F6-B498-43B3-948B-1728B52AA6E4}">
                <adec:decorative xmlns:adec="http://schemas.microsoft.com/office/drawing/2017/decorative" val="1"/>
              </a:ext>
            </a:extLst>
          </p:cNvPr>
          <p:cNvSpPr/>
          <p:nvPr/>
        </p:nvSpPr>
        <p:spPr>
          <a:xfrm>
            <a:off x="5984512" y="1403426"/>
            <a:ext cx="2684643" cy="390088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FA64936-6BF4-9384-2978-0380E00A4EAC}"/>
              </a:ext>
              <a:ext uri="{C183D7F6-B498-43B3-948B-1728B52AA6E4}">
                <adec:decorative xmlns:adec="http://schemas.microsoft.com/office/drawing/2017/decorative" val="1"/>
              </a:ext>
            </a:extLst>
          </p:cNvPr>
          <p:cNvSpPr/>
          <p:nvPr/>
        </p:nvSpPr>
        <p:spPr>
          <a:xfrm>
            <a:off x="8725037" y="1403425"/>
            <a:ext cx="2684643" cy="390088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35BD77C6-7127-B5C8-3E06-D053A1AAF8C2}"/>
              </a:ext>
            </a:extLst>
          </p:cNvPr>
          <p:cNvSpPr>
            <a:spLocks noGrp="1"/>
          </p:cNvSpPr>
          <p:nvPr>
            <p:ph type="ctrTitle"/>
          </p:nvPr>
        </p:nvSpPr>
        <p:spPr>
          <a:xfrm>
            <a:off x="443900" y="124212"/>
            <a:ext cx="11076689" cy="675439"/>
          </a:xfrm>
        </p:spPr>
        <p:txBody>
          <a:bodyPr>
            <a:normAutofit/>
          </a:bodyPr>
          <a:lstStyle/>
          <a:p>
            <a:r>
              <a:rPr lang="en-GB" sz="3200" dirty="0">
                <a:latin typeface="Lora SemiBold"/>
              </a:rPr>
              <a:t>The progress we’ve made (2 of 3)</a:t>
            </a:r>
            <a:endParaRPr lang="en-GB" sz="3200" dirty="0"/>
          </a:p>
        </p:txBody>
      </p:sp>
      <p:sp>
        <p:nvSpPr>
          <p:cNvPr id="48" name="Rectangle 47">
            <a:extLst>
              <a:ext uri="{FF2B5EF4-FFF2-40B4-BE49-F238E27FC236}">
                <a16:creationId xmlns:a16="http://schemas.microsoft.com/office/drawing/2014/main" id="{4CC747AB-7F4E-91C5-F75E-C5EE19006D40}"/>
              </a:ext>
              <a:ext uri="{C183D7F6-B498-43B3-948B-1728B52AA6E4}">
                <adec:decorative xmlns:adec="http://schemas.microsoft.com/office/drawing/2017/decorative" val="0"/>
              </a:ext>
            </a:extLst>
          </p:cNvPr>
          <p:cNvSpPr/>
          <p:nvPr/>
        </p:nvSpPr>
        <p:spPr>
          <a:xfrm>
            <a:off x="495949" y="932649"/>
            <a:ext cx="10913731" cy="420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nter SemiBold"/>
                <a:ea typeface="Inter SemiBold"/>
              </a:rPr>
              <a:t>More timely and usable</a:t>
            </a:r>
          </a:p>
        </p:txBody>
      </p:sp>
      <p:sp>
        <p:nvSpPr>
          <p:cNvPr id="4" name="TextBox 3">
            <a:extLst>
              <a:ext uri="{FF2B5EF4-FFF2-40B4-BE49-F238E27FC236}">
                <a16:creationId xmlns:a16="http://schemas.microsoft.com/office/drawing/2014/main" id="{342D56AB-2120-1A62-1FC8-436EEEBE6A64}"/>
              </a:ext>
            </a:extLst>
          </p:cNvPr>
          <p:cNvSpPr txBox="1"/>
          <p:nvPr/>
        </p:nvSpPr>
        <p:spPr>
          <a:xfrm>
            <a:off x="481102" y="2437954"/>
            <a:ext cx="2729363" cy="1785104"/>
          </a:xfrm>
          <a:prstGeom prst="rect">
            <a:avLst/>
          </a:prstGeom>
          <a:noFill/>
        </p:spPr>
        <p:txBody>
          <a:bodyPr wrap="square" lIns="91440" tIns="45720" rIns="91440" bIns="45720" anchor="t">
            <a:spAutoFit/>
          </a:bodyPr>
          <a:lstStyle/>
          <a:p>
            <a:pPr algn="ctr">
              <a:spcAft>
                <a:spcPts val="600"/>
              </a:spcAft>
            </a:pPr>
            <a:r>
              <a:rPr lang="en-GB" sz="1600" dirty="0">
                <a:latin typeface="Inter SemiBold" panose="02000503000000020004" pitchFamily="2" charset="0"/>
                <a:ea typeface="Inter SemiBold" panose="02000503000000020004" pitchFamily="2" charset="0"/>
              </a:rPr>
              <a:t>Improvements in appraisal timeliness</a:t>
            </a:r>
            <a:endParaRPr lang="en-GB" sz="1600" dirty="0">
              <a:solidFill>
                <a:schemeClr val="accent1"/>
              </a:solidFill>
              <a:latin typeface="Inter SemiBold" panose="02000503000000020004" pitchFamily="2" charset="0"/>
              <a:ea typeface="Inter SemiBold" panose="02000503000000020004" pitchFamily="2" charset="0"/>
            </a:endParaRPr>
          </a:p>
          <a:p>
            <a:pPr algn="ctr">
              <a:spcAft>
                <a:spcPts val="600"/>
              </a:spcAft>
            </a:pPr>
            <a:r>
              <a:rPr lang="en-GB" sz="1600" b="1" dirty="0">
                <a:solidFill>
                  <a:schemeClr val="accent1"/>
                </a:solidFill>
              </a:rPr>
              <a:t>26% improvement </a:t>
            </a:r>
            <a:r>
              <a:rPr lang="en-GB" sz="1600" dirty="0"/>
              <a:t>for</a:t>
            </a:r>
            <a:r>
              <a:rPr lang="en-GB" sz="1600" b="1" dirty="0">
                <a:solidFill>
                  <a:schemeClr val="accent1"/>
                </a:solidFill>
              </a:rPr>
              <a:t> </a:t>
            </a:r>
            <a:r>
              <a:rPr lang="en-GB" sz="1600" dirty="0"/>
              <a:t>medicines.</a:t>
            </a:r>
            <a:endParaRPr lang="en-GB" sz="1600" b="1" dirty="0">
              <a:solidFill>
                <a:schemeClr val="accent1"/>
              </a:solidFill>
              <a:ea typeface="Inter SemiBold" panose="02000503000000020004" pitchFamily="2" charset="0"/>
            </a:endParaRPr>
          </a:p>
          <a:p>
            <a:pPr algn="ctr"/>
            <a:r>
              <a:rPr lang="en-GB" sz="1600" b="1" dirty="0">
                <a:solidFill>
                  <a:schemeClr val="accent1"/>
                </a:solidFill>
                <a:ea typeface="Inter SemiBold"/>
              </a:rPr>
              <a:t>11% improvement </a:t>
            </a:r>
            <a:r>
              <a:rPr lang="en-GB" sz="1600" dirty="0">
                <a:ea typeface="Inter SemiBold"/>
              </a:rPr>
              <a:t>for HealthTech.</a:t>
            </a:r>
          </a:p>
        </p:txBody>
      </p:sp>
      <p:sp>
        <p:nvSpPr>
          <p:cNvPr id="9" name="TextBox 8">
            <a:extLst>
              <a:ext uri="{FF2B5EF4-FFF2-40B4-BE49-F238E27FC236}">
                <a16:creationId xmlns:a16="http://schemas.microsoft.com/office/drawing/2014/main" id="{19D26B5A-E334-3B71-0222-95219306086F}"/>
              </a:ext>
            </a:extLst>
          </p:cNvPr>
          <p:cNvSpPr txBox="1"/>
          <p:nvPr/>
        </p:nvSpPr>
        <p:spPr>
          <a:xfrm>
            <a:off x="3453752" y="2437954"/>
            <a:ext cx="2265112" cy="1892826"/>
          </a:xfrm>
          <a:prstGeom prst="rect">
            <a:avLst/>
          </a:prstGeom>
          <a:noFill/>
        </p:spPr>
        <p:txBody>
          <a:bodyPr wrap="square" lIns="91440" tIns="45720" rIns="91440" bIns="45720" rtlCol="0" anchor="t">
            <a:spAutoFit/>
          </a:bodyPr>
          <a:lstStyle/>
          <a:p>
            <a:pPr algn="ctr">
              <a:spcAft>
                <a:spcPts val="600"/>
              </a:spcAft>
            </a:pPr>
            <a:r>
              <a:rPr lang="en-GB" sz="1600" dirty="0">
                <a:latin typeface="Inter SemiBold" panose="02000503000000020004" pitchFamily="2" charset="0"/>
                <a:ea typeface="Inter SemiBold" panose="02000503000000020004" pitchFamily="2" charset="0"/>
              </a:rPr>
              <a:t>Supporting industry</a:t>
            </a:r>
          </a:p>
          <a:p>
            <a:pPr algn="ctr"/>
            <a:r>
              <a:rPr lang="en-GB" sz="1600" dirty="0">
                <a:ea typeface="Inter SemiBold"/>
              </a:rPr>
              <a:t>We are transforming our HealthTech programme to </a:t>
            </a:r>
            <a:r>
              <a:rPr lang="en-GB" sz="1600" b="1" dirty="0">
                <a:solidFill>
                  <a:schemeClr val="accent1"/>
                </a:solidFill>
                <a:ea typeface="Inter SemiBold"/>
              </a:rPr>
              <a:t>increase the amount of health tech the NHS adopts</a:t>
            </a:r>
            <a:r>
              <a:rPr lang="en-GB" sz="1600" dirty="0">
                <a:ea typeface="Inter SemiBold"/>
              </a:rPr>
              <a:t>.</a:t>
            </a:r>
            <a:endParaRPr lang="en-GB" sz="1600" dirty="0">
              <a:highlight>
                <a:srgbClr val="FFFF00"/>
              </a:highlight>
              <a:ea typeface="Inter SemiBold"/>
            </a:endParaRPr>
          </a:p>
        </p:txBody>
      </p:sp>
      <p:sp>
        <p:nvSpPr>
          <p:cNvPr id="22" name="TextBox 21">
            <a:extLst>
              <a:ext uri="{FF2B5EF4-FFF2-40B4-BE49-F238E27FC236}">
                <a16:creationId xmlns:a16="http://schemas.microsoft.com/office/drawing/2014/main" id="{73F414FF-2CCE-C957-8165-12CF0371A60F}"/>
              </a:ext>
            </a:extLst>
          </p:cNvPr>
          <p:cNvSpPr txBox="1"/>
          <p:nvPr/>
        </p:nvSpPr>
        <p:spPr>
          <a:xfrm>
            <a:off x="6107934" y="2437954"/>
            <a:ext cx="2437797" cy="1892826"/>
          </a:xfrm>
          <a:prstGeom prst="rect">
            <a:avLst/>
          </a:prstGeom>
          <a:noFill/>
        </p:spPr>
        <p:txBody>
          <a:bodyPr wrap="square" lIns="91440" tIns="45720" rIns="91440" bIns="45720" rtlCol="0" anchor="t">
            <a:spAutoFit/>
          </a:bodyPr>
          <a:lstStyle/>
          <a:p>
            <a:pPr algn="ctr">
              <a:spcAft>
                <a:spcPts val="600"/>
              </a:spcAft>
            </a:pPr>
            <a:r>
              <a:rPr lang="en-GB" sz="1600" dirty="0">
                <a:latin typeface="Inter SemiBold" panose="02000503000000020004" pitchFamily="2" charset="0"/>
                <a:ea typeface="Inter SemiBold" panose="02000503000000020004" pitchFamily="2" charset="0"/>
              </a:rPr>
              <a:t>Everything in </a:t>
            </a:r>
            <a:br>
              <a:rPr lang="en-GB" sz="1600" dirty="0">
                <a:latin typeface="Inter SemiBold" panose="02000503000000020004" pitchFamily="2" charset="0"/>
                <a:ea typeface="Inter SemiBold" panose="02000503000000020004" pitchFamily="2" charset="0"/>
              </a:rPr>
            </a:br>
            <a:r>
              <a:rPr lang="en-GB" sz="1600" dirty="0">
                <a:latin typeface="Inter SemiBold" panose="02000503000000020004" pitchFamily="2" charset="0"/>
                <a:ea typeface="Inter SemiBold" panose="02000503000000020004" pitchFamily="2" charset="0"/>
              </a:rPr>
              <a:t>one place</a:t>
            </a:r>
          </a:p>
          <a:p>
            <a:pPr algn="ctr"/>
            <a:r>
              <a:rPr lang="en-GB" sz="1600" dirty="0">
                <a:ea typeface="Inter SemiBold" panose="02000503000000020004" pitchFamily="2" charset="0"/>
              </a:rPr>
              <a:t>We have incorporated approximately</a:t>
            </a:r>
            <a:endParaRPr lang="en-GB" sz="1600" b="1" dirty="0">
              <a:solidFill>
                <a:schemeClr val="accent1"/>
              </a:solidFill>
              <a:ea typeface="Inter SemiBold" panose="02000503000000020004" pitchFamily="2" charset="0"/>
            </a:endParaRPr>
          </a:p>
          <a:p>
            <a:pPr algn="ctr"/>
            <a:r>
              <a:rPr lang="en-GB" sz="1600" b="1" dirty="0">
                <a:solidFill>
                  <a:schemeClr val="accent1"/>
                </a:solidFill>
                <a:ea typeface="Inter SemiBold" panose="02000503000000020004" pitchFamily="2" charset="0"/>
              </a:rPr>
              <a:t>35% of our historic technology appraisals </a:t>
            </a:r>
            <a:r>
              <a:rPr lang="en-GB" sz="1600" dirty="0">
                <a:ea typeface="Inter SemiBold" panose="02000503000000020004" pitchFamily="2" charset="0"/>
              </a:rPr>
              <a:t>into current guidelines.</a:t>
            </a:r>
            <a:endParaRPr lang="en-GB" sz="1600" dirty="0">
              <a:latin typeface="Inter"/>
              <a:ea typeface="Inter SemiBold" panose="02000503000000020004" pitchFamily="2" charset="0"/>
              <a:cs typeface="Segoe UI"/>
            </a:endParaRPr>
          </a:p>
        </p:txBody>
      </p:sp>
      <p:pic>
        <p:nvPicPr>
          <p:cNvPr id="18" name="Picture 17">
            <a:extLst>
              <a:ext uri="{FF2B5EF4-FFF2-40B4-BE49-F238E27FC236}">
                <a16:creationId xmlns:a16="http://schemas.microsoft.com/office/drawing/2014/main" id="{BAD118FD-E2BA-7AC5-6511-8B45880A5C5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324575" y="1495494"/>
            <a:ext cx="1042418" cy="789434"/>
          </a:xfrm>
          <a:prstGeom prst="rect">
            <a:avLst/>
          </a:prstGeom>
        </p:spPr>
      </p:pic>
      <p:pic>
        <p:nvPicPr>
          <p:cNvPr id="21" name="Picture 20">
            <a:extLst>
              <a:ext uri="{FF2B5EF4-FFF2-40B4-BE49-F238E27FC236}">
                <a16:creationId xmlns:a16="http://schemas.microsoft.com/office/drawing/2014/main" id="{1D9F2C73-D659-31A7-FFB9-5F11756CD6A2}"/>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065100" y="1553692"/>
            <a:ext cx="1042418" cy="789434"/>
          </a:xfrm>
          <a:prstGeom prst="rect">
            <a:avLst/>
          </a:prstGeom>
        </p:spPr>
      </p:pic>
      <p:pic>
        <p:nvPicPr>
          <p:cNvPr id="24" name="Picture 23">
            <a:extLst>
              <a:ext uri="{FF2B5EF4-FFF2-40B4-BE49-F238E27FC236}">
                <a16:creationId xmlns:a16="http://schemas.microsoft.com/office/drawing/2014/main" id="{70B54D48-FD52-12A3-DB47-9CDC3A395C82}"/>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6805625" y="1553692"/>
            <a:ext cx="1042418" cy="789434"/>
          </a:xfrm>
          <a:prstGeom prst="rect">
            <a:avLst/>
          </a:prstGeom>
        </p:spPr>
      </p:pic>
      <p:sp>
        <p:nvSpPr>
          <p:cNvPr id="8" name="TextBox 7">
            <a:extLst>
              <a:ext uri="{FF2B5EF4-FFF2-40B4-BE49-F238E27FC236}">
                <a16:creationId xmlns:a16="http://schemas.microsoft.com/office/drawing/2014/main" id="{B16554AF-5E33-9011-7351-BA7083041876}"/>
              </a:ext>
            </a:extLst>
          </p:cNvPr>
          <p:cNvSpPr txBox="1"/>
          <p:nvPr/>
        </p:nvSpPr>
        <p:spPr>
          <a:xfrm>
            <a:off x="8817999" y="2437954"/>
            <a:ext cx="2437797" cy="2385268"/>
          </a:xfrm>
          <a:prstGeom prst="rect">
            <a:avLst/>
          </a:prstGeom>
          <a:noFill/>
        </p:spPr>
        <p:txBody>
          <a:bodyPr wrap="square" lIns="91440" tIns="45720" rIns="91440" bIns="45720" rtlCol="0" anchor="t">
            <a:spAutoFit/>
          </a:bodyPr>
          <a:lstStyle/>
          <a:p>
            <a:pPr algn="ctr">
              <a:spcAft>
                <a:spcPts val="600"/>
              </a:spcAft>
            </a:pPr>
            <a:r>
              <a:rPr lang="en-GB" sz="1600" dirty="0">
                <a:latin typeface="Inter SemiBold" panose="02000503000000020004" pitchFamily="2" charset="0"/>
                <a:ea typeface="Inter SemiBold" panose="02000503000000020004" pitchFamily="2" charset="0"/>
              </a:rPr>
              <a:t>Simplifying our language</a:t>
            </a:r>
          </a:p>
          <a:p>
            <a:pPr algn="ctr"/>
            <a:r>
              <a:rPr lang="en-GB" sz="1600" dirty="0"/>
              <a:t>We’ve simplified our recommendation types down from </a:t>
            </a:r>
            <a:r>
              <a:rPr lang="en-GB" sz="1600" b="1" dirty="0">
                <a:solidFill>
                  <a:schemeClr val="accent1"/>
                </a:solidFill>
              </a:rPr>
              <a:t>33 to 4</a:t>
            </a:r>
            <a:r>
              <a:rPr lang="en-GB" sz="1600" b="1" baseline="30000" dirty="0">
                <a:solidFill>
                  <a:schemeClr val="accent1"/>
                </a:solidFill>
              </a:rPr>
              <a:t>1</a:t>
            </a:r>
            <a:r>
              <a:rPr lang="en-GB" sz="1600" b="1" dirty="0">
                <a:solidFill>
                  <a:schemeClr val="accent1"/>
                </a:solidFill>
              </a:rPr>
              <a:t> </a:t>
            </a:r>
            <a:r>
              <a:rPr lang="en-GB" sz="1600" dirty="0"/>
              <a:t>to aid implementation and help our users understand them quickly.</a:t>
            </a:r>
          </a:p>
        </p:txBody>
      </p:sp>
      <p:pic>
        <p:nvPicPr>
          <p:cNvPr id="10" name="Picture 9">
            <a:extLst>
              <a:ext uri="{FF2B5EF4-FFF2-40B4-BE49-F238E27FC236}">
                <a16:creationId xmlns:a16="http://schemas.microsoft.com/office/drawing/2014/main" id="{E6127B0E-8516-6390-C9F1-2B6B18D7B05C}"/>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9546149" y="1553692"/>
            <a:ext cx="1042418" cy="789434"/>
          </a:xfrm>
          <a:prstGeom prst="rect">
            <a:avLst/>
          </a:prstGeom>
        </p:spPr>
      </p:pic>
      <p:sp>
        <p:nvSpPr>
          <p:cNvPr id="12" name="TextBox 11">
            <a:extLst>
              <a:ext uri="{FF2B5EF4-FFF2-40B4-BE49-F238E27FC236}">
                <a16:creationId xmlns:a16="http://schemas.microsoft.com/office/drawing/2014/main" id="{9B647443-50CC-8C27-A225-F1E912BBD2A8}"/>
              </a:ext>
            </a:extLst>
          </p:cNvPr>
          <p:cNvSpPr txBox="1"/>
          <p:nvPr/>
        </p:nvSpPr>
        <p:spPr>
          <a:xfrm>
            <a:off x="8361680" y="6187440"/>
            <a:ext cx="3210560" cy="253916"/>
          </a:xfrm>
          <a:prstGeom prst="rect">
            <a:avLst/>
          </a:prstGeom>
          <a:noFill/>
        </p:spPr>
        <p:txBody>
          <a:bodyPr wrap="square">
            <a:spAutoFit/>
          </a:bodyPr>
          <a:lstStyle/>
          <a:p>
            <a:r>
              <a:rPr lang="en-GB" sz="1050" dirty="0">
                <a:solidFill>
                  <a:schemeClr val="bg1"/>
                </a:solidFill>
              </a:rPr>
              <a:t>1: Across HealthTech and Medicines guidance</a:t>
            </a:r>
          </a:p>
        </p:txBody>
      </p:sp>
    </p:spTree>
    <p:extLst>
      <p:ext uri="{BB962C8B-B14F-4D97-AF65-F5344CB8AC3E}">
        <p14:creationId xmlns:p14="http://schemas.microsoft.com/office/powerpoint/2010/main" val="277142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4AAC-32F7-61F5-3731-A2B02BE16B9C}"/>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56F36487-AF3A-DBD8-2CA9-61D92C7ADA16}"/>
              </a:ext>
              <a:ext uri="{C183D7F6-B498-43B3-948B-1728B52AA6E4}">
                <adec:decorative xmlns:adec="http://schemas.microsoft.com/office/drawing/2017/decorative" val="1"/>
              </a:ext>
            </a:extLst>
          </p:cNvPr>
          <p:cNvSpPr/>
          <p:nvPr/>
        </p:nvSpPr>
        <p:spPr>
          <a:xfrm>
            <a:off x="503463" y="1403426"/>
            <a:ext cx="2327584" cy="457573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DDD05AD-C507-936F-BEAB-352809B78384}"/>
              </a:ext>
              <a:ext uri="{C183D7F6-B498-43B3-948B-1728B52AA6E4}">
                <adec:decorative xmlns:adec="http://schemas.microsoft.com/office/drawing/2017/decorative" val="1"/>
              </a:ext>
            </a:extLst>
          </p:cNvPr>
          <p:cNvSpPr/>
          <p:nvPr/>
        </p:nvSpPr>
        <p:spPr>
          <a:xfrm>
            <a:off x="2913992" y="1403425"/>
            <a:ext cx="3219563" cy="457573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9EC5F19-687C-1648-7FED-C3E1C25E555E}"/>
              </a:ext>
              <a:ext uri="{C183D7F6-B498-43B3-948B-1728B52AA6E4}">
                <adec:decorative xmlns:adec="http://schemas.microsoft.com/office/drawing/2017/decorative" val="1"/>
              </a:ext>
            </a:extLst>
          </p:cNvPr>
          <p:cNvSpPr/>
          <p:nvPr/>
        </p:nvSpPr>
        <p:spPr>
          <a:xfrm>
            <a:off x="6216500" y="1403425"/>
            <a:ext cx="2684643" cy="4575735"/>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3F24FDB-4EB8-1630-8CE8-1C8B00EAB1D3}"/>
              </a:ext>
              <a:ext uri="{C183D7F6-B498-43B3-948B-1728B52AA6E4}">
                <adec:decorative xmlns:adec="http://schemas.microsoft.com/office/drawing/2017/decorative" val="1"/>
              </a:ext>
            </a:extLst>
          </p:cNvPr>
          <p:cNvSpPr/>
          <p:nvPr/>
        </p:nvSpPr>
        <p:spPr>
          <a:xfrm>
            <a:off x="8984088" y="1403424"/>
            <a:ext cx="2425592" cy="4575735"/>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2E487B07-0C16-C534-3402-3F60F6419141}"/>
              </a:ext>
            </a:extLst>
          </p:cNvPr>
          <p:cNvSpPr>
            <a:spLocks noGrp="1"/>
          </p:cNvSpPr>
          <p:nvPr>
            <p:ph type="ctrTitle"/>
          </p:nvPr>
        </p:nvSpPr>
        <p:spPr>
          <a:xfrm>
            <a:off x="443900" y="124212"/>
            <a:ext cx="11076689" cy="675439"/>
          </a:xfrm>
        </p:spPr>
        <p:txBody>
          <a:bodyPr>
            <a:normAutofit/>
          </a:bodyPr>
          <a:lstStyle/>
          <a:p>
            <a:r>
              <a:rPr lang="en-GB" sz="3200" dirty="0">
                <a:latin typeface="Lora SemiBold"/>
              </a:rPr>
              <a:t>The progress we’ve made (3 of 3)</a:t>
            </a:r>
            <a:endParaRPr lang="en-GB" sz="3200" dirty="0"/>
          </a:p>
        </p:txBody>
      </p:sp>
      <p:sp>
        <p:nvSpPr>
          <p:cNvPr id="48" name="Rectangle 47">
            <a:extLst>
              <a:ext uri="{FF2B5EF4-FFF2-40B4-BE49-F238E27FC236}">
                <a16:creationId xmlns:a16="http://schemas.microsoft.com/office/drawing/2014/main" id="{2BD282F0-8182-0C13-B451-EC8A10B260BF}"/>
              </a:ext>
              <a:ext uri="{C183D7F6-B498-43B3-948B-1728B52AA6E4}">
                <adec:decorative xmlns:adec="http://schemas.microsoft.com/office/drawing/2017/decorative" val="0"/>
              </a:ext>
            </a:extLst>
          </p:cNvPr>
          <p:cNvSpPr/>
          <p:nvPr/>
        </p:nvSpPr>
        <p:spPr>
          <a:xfrm>
            <a:off x="495949" y="932649"/>
            <a:ext cx="10913731" cy="420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nter SemiBold"/>
                <a:ea typeface="Inter SemiBold"/>
              </a:rPr>
              <a:t>Greater demonstrable impact</a:t>
            </a:r>
          </a:p>
        </p:txBody>
      </p:sp>
      <p:sp>
        <p:nvSpPr>
          <p:cNvPr id="4" name="TextBox 3">
            <a:extLst>
              <a:ext uri="{FF2B5EF4-FFF2-40B4-BE49-F238E27FC236}">
                <a16:creationId xmlns:a16="http://schemas.microsoft.com/office/drawing/2014/main" id="{EBEF644B-31A4-B04A-9D56-085F396A74C3}"/>
              </a:ext>
            </a:extLst>
          </p:cNvPr>
          <p:cNvSpPr txBox="1"/>
          <p:nvPr/>
        </p:nvSpPr>
        <p:spPr>
          <a:xfrm>
            <a:off x="597166" y="2177986"/>
            <a:ext cx="2140178" cy="3123932"/>
          </a:xfrm>
          <a:prstGeom prst="rect">
            <a:avLst/>
          </a:prstGeom>
          <a:noFill/>
        </p:spPr>
        <p:txBody>
          <a:bodyPr wrap="square" lIns="91440" tIns="45720" rIns="91440" bIns="45720" anchor="t">
            <a:spAutoFit/>
          </a:bodyPr>
          <a:lstStyle/>
          <a:p>
            <a:pPr algn="ctr">
              <a:spcAft>
                <a:spcPts val="600"/>
              </a:spcAft>
            </a:pPr>
            <a:r>
              <a:rPr lang="en-GB" sz="1600" dirty="0">
                <a:latin typeface="Inter SemiBold" panose="02000503000000020004" pitchFamily="2" charset="0"/>
                <a:ea typeface="Inter SemiBold" panose="02000503000000020004" pitchFamily="2" charset="0"/>
              </a:rPr>
              <a:t>Freeing up NHS </a:t>
            </a:r>
            <a:br>
              <a:rPr lang="en-GB" sz="1600" dirty="0">
                <a:latin typeface="Inter SemiBold" panose="02000503000000020004" pitchFamily="2" charset="0"/>
                <a:ea typeface="Inter SemiBold" panose="02000503000000020004" pitchFamily="2" charset="0"/>
              </a:rPr>
            </a:br>
            <a:r>
              <a:rPr lang="en-GB" sz="1600" dirty="0">
                <a:latin typeface="Inter SemiBold" panose="02000503000000020004" pitchFamily="2" charset="0"/>
                <a:ea typeface="Inter SemiBold" panose="02000503000000020004" pitchFamily="2" charset="0"/>
              </a:rPr>
              <a:t>therapist hours </a:t>
            </a:r>
          </a:p>
          <a:p>
            <a:pPr algn="ctr"/>
            <a:r>
              <a:rPr lang="en-GB" sz="1600" dirty="0"/>
              <a:t>Evidence shows that NICE-recommended digital therapies for depression and anxiety could free up thousands of NHS therapist hours – 6,000 hours per 1,000 people.</a:t>
            </a:r>
          </a:p>
        </p:txBody>
      </p:sp>
      <p:sp>
        <p:nvSpPr>
          <p:cNvPr id="9" name="TextBox 8">
            <a:extLst>
              <a:ext uri="{FF2B5EF4-FFF2-40B4-BE49-F238E27FC236}">
                <a16:creationId xmlns:a16="http://schemas.microsoft.com/office/drawing/2014/main" id="{D4CB6C39-0594-9385-2F6E-8690D208DDD6}"/>
              </a:ext>
            </a:extLst>
          </p:cNvPr>
          <p:cNvSpPr txBox="1"/>
          <p:nvPr/>
        </p:nvSpPr>
        <p:spPr>
          <a:xfrm>
            <a:off x="2976974" y="2177986"/>
            <a:ext cx="3099064" cy="3693319"/>
          </a:xfrm>
          <a:prstGeom prst="rect">
            <a:avLst/>
          </a:prstGeom>
          <a:noFill/>
        </p:spPr>
        <p:txBody>
          <a:bodyPr wrap="square" lIns="91440" tIns="45720" rIns="91440" bIns="45720" rtlCol="0" anchor="t">
            <a:spAutoFit/>
          </a:bodyPr>
          <a:lstStyle/>
          <a:p>
            <a:pPr algn="ctr">
              <a:spcAft>
                <a:spcPts val="600"/>
              </a:spcAft>
            </a:pPr>
            <a:r>
              <a:rPr lang="en-GB" sz="1600" dirty="0">
                <a:solidFill>
                  <a:srgbClr val="242424"/>
                </a:solidFill>
                <a:latin typeface="Inter SemiBold" panose="02000503000000020004" pitchFamily="2" charset="0"/>
                <a:ea typeface="Inter SemiBold" panose="02000503000000020004" pitchFamily="2" charset="0"/>
              </a:rPr>
              <a:t>Boosting</a:t>
            </a:r>
            <a:r>
              <a:rPr lang="en-GB" sz="1600" b="1" dirty="0">
                <a:solidFill>
                  <a:srgbClr val="242424"/>
                </a:solidFill>
                <a:latin typeface="Inter SemiBold" panose="02000503000000020004" pitchFamily="2" charset="0"/>
                <a:ea typeface="Inter SemiBold" panose="02000503000000020004" pitchFamily="2" charset="0"/>
              </a:rPr>
              <a:t> Access to </a:t>
            </a:r>
            <a:br>
              <a:rPr lang="en-GB" sz="1600" b="1" dirty="0">
                <a:solidFill>
                  <a:srgbClr val="242424"/>
                </a:solidFill>
                <a:latin typeface="Inter SemiBold" panose="02000503000000020004" pitchFamily="2" charset="0"/>
                <a:ea typeface="Inter SemiBold" panose="02000503000000020004" pitchFamily="2" charset="0"/>
              </a:rPr>
            </a:br>
            <a:r>
              <a:rPr lang="en-GB" sz="1600" b="1" dirty="0">
                <a:solidFill>
                  <a:srgbClr val="242424"/>
                </a:solidFill>
                <a:latin typeface="Inter SemiBold" panose="02000503000000020004" pitchFamily="2" charset="0"/>
                <a:ea typeface="Inter SemiBold" panose="02000503000000020004" pitchFamily="2" charset="0"/>
              </a:rPr>
              <a:t>Cancer Treatment</a:t>
            </a:r>
            <a:endParaRPr lang="en-GB" sz="1600" dirty="0">
              <a:latin typeface="Inter SemiBold" panose="02000503000000020004" pitchFamily="2" charset="0"/>
              <a:ea typeface="Inter SemiBold" panose="02000503000000020004" pitchFamily="2" charset="0"/>
            </a:endParaRPr>
          </a:p>
          <a:p>
            <a:pPr algn="ctr">
              <a:spcAft>
                <a:spcPts val="600"/>
              </a:spcAft>
            </a:pPr>
            <a:r>
              <a:rPr lang="en-GB" sz="1600" dirty="0"/>
              <a:t>We have made </a:t>
            </a:r>
            <a:r>
              <a:rPr lang="en-GB" sz="1600" b="1" dirty="0">
                <a:solidFill>
                  <a:schemeClr val="accent1"/>
                </a:solidFill>
              </a:rPr>
              <a:t>six times more lung cancer treatment recommendations</a:t>
            </a:r>
            <a:r>
              <a:rPr lang="en-GB" sz="1600" dirty="0"/>
              <a:t> over the past 10 years than in the previous decade. </a:t>
            </a:r>
          </a:p>
          <a:p>
            <a:pPr algn="ctr"/>
            <a:r>
              <a:rPr lang="en-GB" sz="1600" dirty="0"/>
              <a:t>Around 5,000 blood cancer patients could benefit from </a:t>
            </a:r>
            <a:r>
              <a:rPr lang="en-GB" sz="1600" b="1" dirty="0">
                <a:solidFill>
                  <a:schemeClr val="accent1"/>
                </a:solidFill>
              </a:rPr>
              <a:t>13 treatments recommended by NICE in 2024</a:t>
            </a:r>
            <a:r>
              <a:rPr lang="en-GB" sz="1600" dirty="0"/>
              <a:t>, the largest number of positive recommendations in this area in a single year. </a:t>
            </a:r>
          </a:p>
        </p:txBody>
      </p:sp>
      <p:sp>
        <p:nvSpPr>
          <p:cNvPr id="22" name="TextBox 21">
            <a:extLst>
              <a:ext uri="{FF2B5EF4-FFF2-40B4-BE49-F238E27FC236}">
                <a16:creationId xmlns:a16="http://schemas.microsoft.com/office/drawing/2014/main" id="{5384FB61-B123-2F5E-7EF1-E1D0BEFDB718}"/>
              </a:ext>
            </a:extLst>
          </p:cNvPr>
          <p:cNvSpPr txBox="1"/>
          <p:nvPr/>
        </p:nvSpPr>
        <p:spPr>
          <a:xfrm>
            <a:off x="6404664" y="2177986"/>
            <a:ext cx="2308311" cy="2877711"/>
          </a:xfrm>
          <a:prstGeom prst="rect">
            <a:avLst/>
          </a:prstGeom>
          <a:noFill/>
        </p:spPr>
        <p:txBody>
          <a:bodyPr wrap="square" lIns="91440" tIns="45720" rIns="91440" bIns="45720" rtlCol="0" anchor="t">
            <a:spAutoFit/>
          </a:bodyPr>
          <a:lstStyle/>
          <a:p>
            <a:pPr algn="ctr">
              <a:spcAft>
                <a:spcPts val="600"/>
              </a:spcAft>
            </a:pPr>
            <a:r>
              <a:rPr lang="en-GB" sz="1600" b="1" dirty="0">
                <a:solidFill>
                  <a:srgbClr val="242424"/>
                </a:solidFill>
                <a:latin typeface="Inter SemiBold" panose="02000503000000020004" pitchFamily="2" charset="0"/>
                <a:ea typeface="Inter SemiBold" panose="02000503000000020004" pitchFamily="2" charset="0"/>
              </a:rPr>
              <a:t>Uptake of medicines in the NHS</a:t>
            </a:r>
            <a:endParaRPr lang="en-GB" sz="1600" dirty="0">
              <a:latin typeface="Inter SemiBold" panose="02000503000000020004" pitchFamily="2" charset="0"/>
              <a:ea typeface="Inter SemiBold" panose="02000503000000020004" pitchFamily="2" charset="0"/>
            </a:endParaRPr>
          </a:p>
          <a:p>
            <a:pPr algn="ctr"/>
            <a:r>
              <a:rPr lang="en-GB" sz="1600" b="1" dirty="0">
                <a:solidFill>
                  <a:schemeClr val="accent1"/>
                </a:solidFill>
              </a:rPr>
              <a:t>73% of the latest NICE recommended medicines had increased use in the NHS </a:t>
            </a:r>
            <a:r>
              <a:rPr lang="en-GB" sz="1600" dirty="0"/>
              <a:t>in</a:t>
            </a:r>
            <a:r>
              <a:rPr lang="en-GB" sz="1600" b="1" dirty="0"/>
              <a:t> </a:t>
            </a:r>
            <a:r>
              <a:rPr lang="en-GB" sz="1600" dirty="0"/>
              <a:t>2024 compared to 2023, including medicines for cancer, asthma and MS.</a:t>
            </a:r>
          </a:p>
        </p:txBody>
      </p:sp>
      <p:sp>
        <p:nvSpPr>
          <p:cNvPr id="8" name="TextBox 7">
            <a:extLst>
              <a:ext uri="{FF2B5EF4-FFF2-40B4-BE49-F238E27FC236}">
                <a16:creationId xmlns:a16="http://schemas.microsoft.com/office/drawing/2014/main" id="{4D3E563A-3B60-1F57-8DC2-AC40285B741F}"/>
              </a:ext>
            </a:extLst>
          </p:cNvPr>
          <p:cNvSpPr txBox="1"/>
          <p:nvPr/>
        </p:nvSpPr>
        <p:spPr>
          <a:xfrm>
            <a:off x="9149977" y="2177986"/>
            <a:ext cx="2129401" cy="3370153"/>
          </a:xfrm>
          <a:prstGeom prst="rect">
            <a:avLst/>
          </a:prstGeom>
          <a:noFill/>
        </p:spPr>
        <p:txBody>
          <a:bodyPr wrap="square" lIns="91440" tIns="45720" rIns="91440" bIns="45720" rtlCol="0" anchor="t">
            <a:spAutoFit/>
          </a:bodyPr>
          <a:lstStyle/>
          <a:p>
            <a:pPr algn="ctr">
              <a:spcAft>
                <a:spcPts val="600"/>
              </a:spcAft>
            </a:pPr>
            <a:r>
              <a:rPr lang="en-GB" sz="1600" dirty="0">
                <a:latin typeface="Inter SemiBold" panose="02000503000000020004" pitchFamily="2" charset="0"/>
                <a:ea typeface="Inter SemiBold" panose="02000503000000020004" pitchFamily="2" charset="0"/>
              </a:rPr>
              <a:t>Clinicians’ guidance of choice</a:t>
            </a:r>
            <a:endParaRPr lang="en-GB" sz="1600" dirty="0">
              <a:solidFill>
                <a:schemeClr val="accent1"/>
              </a:solidFill>
              <a:latin typeface="Inter SemiBold" panose="02000503000000020004" pitchFamily="2" charset="0"/>
              <a:ea typeface="Inter SemiBold" panose="02000503000000020004" pitchFamily="2" charset="0"/>
            </a:endParaRPr>
          </a:p>
          <a:p>
            <a:pPr algn="ctr"/>
            <a:r>
              <a:rPr lang="en-GB" sz="1600" b="1" dirty="0">
                <a:solidFill>
                  <a:schemeClr val="accent1"/>
                </a:solidFill>
              </a:rPr>
              <a:t>68% </a:t>
            </a:r>
            <a:r>
              <a:rPr lang="en-GB" sz="1600" dirty="0"/>
              <a:t>of UK healthcare practitioners said that </a:t>
            </a:r>
            <a:r>
              <a:rPr lang="en-GB" sz="1600" b="1" dirty="0">
                <a:solidFill>
                  <a:schemeClr val="accent1"/>
                </a:solidFill>
              </a:rPr>
              <a:t>NICE products are their guidance of choice </a:t>
            </a:r>
            <a:r>
              <a:rPr lang="en-GB" sz="1600" dirty="0"/>
              <a:t>when making decisions about care and </a:t>
            </a:r>
            <a:r>
              <a:rPr lang="en-GB" sz="1600" b="1" dirty="0">
                <a:solidFill>
                  <a:schemeClr val="accent1"/>
                </a:solidFill>
              </a:rPr>
              <a:t>82% </a:t>
            </a:r>
            <a:r>
              <a:rPr lang="en-GB" sz="1600" dirty="0"/>
              <a:t>use NICE guidance </a:t>
            </a:r>
            <a:r>
              <a:rPr lang="en-GB" sz="1600" b="1" dirty="0">
                <a:solidFill>
                  <a:schemeClr val="accent1"/>
                </a:solidFill>
              </a:rPr>
              <a:t>at least once a month.</a:t>
            </a:r>
          </a:p>
        </p:txBody>
      </p:sp>
      <p:pic>
        <p:nvPicPr>
          <p:cNvPr id="18" name="Picture 17">
            <a:extLst>
              <a:ext uri="{FF2B5EF4-FFF2-40B4-BE49-F238E27FC236}">
                <a16:creationId xmlns:a16="http://schemas.microsoft.com/office/drawing/2014/main" id="{DFF570BE-0EBC-1010-14A9-E5926D4E6AB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266801" y="1525974"/>
            <a:ext cx="800906" cy="606535"/>
          </a:xfrm>
          <a:prstGeom prst="rect">
            <a:avLst/>
          </a:prstGeom>
        </p:spPr>
      </p:pic>
      <p:pic>
        <p:nvPicPr>
          <p:cNvPr id="21" name="Picture 20">
            <a:extLst>
              <a:ext uri="{FF2B5EF4-FFF2-40B4-BE49-F238E27FC236}">
                <a16:creationId xmlns:a16="http://schemas.microsoft.com/office/drawing/2014/main" id="{38005168-C764-501F-994E-F52CEF05F87E}"/>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123320" y="1570689"/>
            <a:ext cx="800906" cy="606535"/>
          </a:xfrm>
          <a:prstGeom prst="rect">
            <a:avLst/>
          </a:prstGeom>
        </p:spPr>
      </p:pic>
      <p:pic>
        <p:nvPicPr>
          <p:cNvPr id="24" name="Picture 23">
            <a:extLst>
              <a:ext uri="{FF2B5EF4-FFF2-40B4-BE49-F238E27FC236}">
                <a16:creationId xmlns:a16="http://schemas.microsoft.com/office/drawing/2014/main" id="{922FCA06-F877-3631-A315-B9A114D14691}"/>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7158367" y="1570689"/>
            <a:ext cx="800906" cy="606535"/>
          </a:xfrm>
          <a:prstGeom prst="rect">
            <a:avLst/>
          </a:prstGeom>
        </p:spPr>
      </p:pic>
      <p:pic>
        <p:nvPicPr>
          <p:cNvPr id="10" name="Picture 9">
            <a:extLst>
              <a:ext uri="{FF2B5EF4-FFF2-40B4-BE49-F238E27FC236}">
                <a16:creationId xmlns:a16="http://schemas.microsoft.com/office/drawing/2014/main" id="{77014247-8D27-9B20-B07A-240EF3F05DB0}"/>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9814223" y="1570689"/>
            <a:ext cx="800906" cy="606535"/>
          </a:xfrm>
          <a:prstGeom prst="rect">
            <a:avLst/>
          </a:prstGeom>
        </p:spPr>
      </p:pic>
    </p:spTree>
    <p:extLst>
      <p:ext uri="{BB962C8B-B14F-4D97-AF65-F5344CB8AC3E}">
        <p14:creationId xmlns:p14="http://schemas.microsoft.com/office/powerpoint/2010/main" val="399289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D003-94E3-396A-831D-C49C5C732487}"/>
              </a:ext>
            </a:extLst>
          </p:cNvPr>
          <p:cNvSpPr>
            <a:spLocks noGrp="1"/>
          </p:cNvSpPr>
          <p:nvPr>
            <p:ph type="ctrTitle"/>
          </p:nvPr>
        </p:nvSpPr>
        <p:spPr/>
        <p:txBody>
          <a:bodyPr/>
          <a:lstStyle/>
          <a:p>
            <a:r>
              <a:rPr lang="en-GB" dirty="0"/>
              <a:t>Performance against KPIs</a:t>
            </a:r>
          </a:p>
        </p:txBody>
      </p:sp>
    </p:spTree>
    <p:extLst>
      <p:ext uri="{BB962C8B-B14F-4D97-AF65-F5344CB8AC3E}">
        <p14:creationId xmlns:p14="http://schemas.microsoft.com/office/powerpoint/2010/main" val="3724165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67A0-9B2A-E2EA-2103-240BC12907A2}"/>
              </a:ext>
            </a:extLst>
          </p:cNvPr>
          <p:cNvSpPr>
            <a:spLocks noGrp="1"/>
          </p:cNvSpPr>
          <p:nvPr>
            <p:ph type="ctrTitle"/>
          </p:nvPr>
        </p:nvSpPr>
        <p:spPr/>
        <p:txBody>
          <a:bodyPr/>
          <a:lstStyle/>
          <a:p>
            <a:r>
              <a:rPr lang="en-GB" sz="3200" dirty="0"/>
              <a:t>Relevant</a:t>
            </a:r>
          </a:p>
        </p:txBody>
      </p:sp>
      <p:graphicFrame>
        <p:nvGraphicFramePr>
          <p:cNvPr id="4" name="Table 3">
            <a:extLst>
              <a:ext uri="{FF2B5EF4-FFF2-40B4-BE49-F238E27FC236}">
                <a16:creationId xmlns:a16="http://schemas.microsoft.com/office/drawing/2014/main" id="{AD7BAA33-4B19-301C-C913-BA7A6943C674}"/>
              </a:ext>
            </a:extLst>
          </p:cNvPr>
          <p:cNvGraphicFramePr>
            <a:graphicFrameLocks noGrp="1"/>
          </p:cNvGraphicFramePr>
          <p:nvPr>
            <p:extLst>
              <p:ext uri="{D42A27DB-BD31-4B8C-83A1-F6EECF244321}">
                <p14:modId xmlns:p14="http://schemas.microsoft.com/office/powerpoint/2010/main" val="2415662905"/>
              </p:ext>
            </p:extLst>
          </p:nvPr>
        </p:nvGraphicFramePr>
        <p:xfrm>
          <a:off x="558581" y="1413729"/>
          <a:ext cx="11178391" cy="3097404"/>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575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1219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 of positive decisions made by the Prioritisation Board align to key NHS and social care priorities, including those described in our annual Forward 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r>
                        <a:rPr lang="en-GB" sz="14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1237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95% of responses to Regulation 28 reports, Health Services Safety Investigation Body (HSSIB) safety recommendations and safety alerts within specified and/or statutory timeframes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5 percentage point (pp)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bl>
          </a:graphicData>
        </a:graphic>
      </p:graphicFrame>
    </p:spTree>
    <p:extLst>
      <p:ext uri="{BB962C8B-B14F-4D97-AF65-F5344CB8AC3E}">
        <p14:creationId xmlns:p14="http://schemas.microsoft.com/office/powerpoint/2010/main" val="4157915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30615-5702-F029-7726-70333B437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6E46C-F074-F653-43AA-26F5CDB8DCA0}"/>
              </a:ext>
            </a:extLst>
          </p:cNvPr>
          <p:cNvSpPr>
            <a:spLocks noGrp="1"/>
          </p:cNvSpPr>
          <p:nvPr>
            <p:ph type="ctrTitle"/>
          </p:nvPr>
        </p:nvSpPr>
        <p:spPr>
          <a:xfrm>
            <a:off x="558583" y="545527"/>
            <a:ext cx="11178381" cy="868202"/>
          </a:xfrm>
        </p:spPr>
        <p:txBody>
          <a:bodyPr/>
          <a:lstStyle/>
          <a:p>
            <a:r>
              <a:rPr lang="en-GB" sz="3200" dirty="0"/>
              <a:t>Timely and high quality (1 of 4)</a:t>
            </a:r>
          </a:p>
        </p:txBody>
      </p:sp>
      <p:graphicFrame>
        <p:nvGraphicFramePr>
          <p:cNvPr id="4" name="Table 3">
            <a:extLst>
              <a:ext uri="{FF2B5EF4-FFF2-40B4-BE49-F238E27FC236}">
                <a16:creationId xmlns:a16="http://schemas.microsoft.com/office/drawing/2014/main" id="{6E67D11C-1D4D-9BBB-408B-AF87ECFB4BA6}"/>
              </a:ext>
            </a:extLst>
          </p:cNvPr>
          <p:cNvGraphicFramePr>
            <a:graphicFrameLocks noGrp="1"/>
          </p:cNvGraphicFramePr>
          <p:nvPr>
            <p:extLst>
              <p:ext uri="{D42A27DB-BD31-4B8C-83A1-F6EECF244321}">
                <p14:modId xmlns:p14="http://schemas.microsoft.com/office/powerpoint/2010/main" val="585806504"/>
              </p:ext>
            </p:extLst>
          </p:nvPr>
        </p:nvGraphicFramePr>
        <p:xfrm>
          <a:off x="558581" y="1413728"/>
          <a:ext cx="11178391" cy="4293008"/>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697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1295679">
                <a:tc>
                  <a:txBody>
                    <a:bodyPr/>
                    <a:lstStyle/>
                    <a:p>
                      <a:r>
                        <a:rPr lang="en-GB" sz="1400" dirty="0"/>
                        <a:t>Medicines - Mean time between marketing authorisation and NICE recommendation to fall from 452 days (optimal and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335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452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26%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1295679">
                <a:tc>
                  <a:txBody>
                    <a:bodyPr/>
                    <a:lstStyle/>
                    <a:p>
                      <a:r>
                        <a:rPr lang="en-GB" sz="1400" dirty="0"/>
                        <a:t>Medicines - Median time between marketing authorisation and NICE recommendation to fall from 322 days (optimal and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328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322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2% slower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r h="1003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Medicines - Mean time between marketing authorisation and NICE recommendation (optimal)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48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36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33% slower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596060"/>
                  </a:ext>
                </a:extLst>
              </a:tr>
            </a:tbl>
          </a:graphicData>
        </a:graphic>
      </p:graphicFrame>
    </p:spTree>
    <p:extLst>
      <p:ext uri="{BB962C8B-B14F-4D97-AF65-F5344CB8AC3E}">
        <p14:creationId xmlns:p14="http://schemas.microsoft.com/office/powerpoint/2010/main" val="384297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E0075-329B-4834-2565-29EDBDBCA839}"/>
              </a:ext>
            </a:extLst>
          </p:cNvPr>
          <p:cNvSpPr>
            <a:spLocks noGrp="1"/>
          </p:cNvSpPr>
          <p:nvPr>
            <p:ph type="ctrTitle"/>
          </p:nvPr>
        </p:nvSpPr>
        <p:spPr/>
        <p:txBody>
          <a:bodyPr/>
          <a:lstStyle/>
          <a:p>
            <a:r>
              <a:rPr lang="en-GB" dirty="0"/>
              <a:t>Contents</a:t>
            </a:r>
          </a:p>
        </p:txBody>
      </p:sp>
      <p:sp>
        <p:nvSpPr>
          <p:cNvPr id="2" name="Text Placeholder 1">
            <a:extLst>
              <a:ext uri="{FF2B5EF4-FFF2-40B4-BE49-F238E27FC236}">
                <a16:creationId xmlns:a16="http://schemas.microsoft.com/office/drawing/2014/main" id="{FD407A00-92AC-6F06-DBA1-E20364DCFAB7}"/>
              </a:ext>
            </a:extLst>
          </p:cNvPr>
          <p:cNvSpPr>
            <a:spLocks noGrp="1"/>
          </p:cNvSpPr>
          <p:nvPr>
            <p:ph type="body" sz="quarter" idx="12"/>
          </p:nvPr>
        </p:nvSpPr>
        <p:spPr>
          <a:xfrm>
            <a:off x="539923" y="1705845"/>
            <a:ext cx="11076689" cy="3147143"/>
          </a:xfrm>
        </p:spPr>
        <p:txBody>
          <a:bodyPr/>
          <a:lstStyle/>
          <a:p>
            <a:r>
              <a:rPr lang="en-GB" dirty="0">
                <a:hlinkClick r:id="rId2" action="ppaction://hlinksldjump">
                  <a:extLst>
                    <a:ext uri="{A12FA001-AC4F-418D-AE19-62706E023703}">
                      <ahyp:hlinkClr xmlns:ahyp="http://schemas.microsoft.com/office/drawing/2018/hyperlinkcolor" val="tx"/>
                    </a:ext>
                  </a:extLst>
                </a:hlinkClick>
              </a:rPr>
              <a:t>Executive summary</a:t>
            </a:r>
            <a:endParaRPr lang="en-GB" dirty="0"/>
          </a:p>
          <a:p>
            <a:r>
              <a:rPr lang="en-GB" dirty="0">
                <a:hlinkClick r:id="rId3" action="ppaction://hlinksldjump">
                  <a:extLst>
                    <a:ext uri="{A12FA001-AC4F-418D-AE19-62706E023703}">
                      <ahyp:hlinkClr xmlns:ahyp="http://schemas.microsoft.com/office/drawing/2018/hyperlinkcolor" val="tx"/>
                    </a:ext>
                  </a:extLst>
                </a:hlinkClick>
              </a:rPr>
              <a:t>NICE’s purpose</a:t>
            </a:r>
            <a:endParaRPr lang="en-GB" dirty="0"/>
          </a:p>
          <a:p>
            <a:r>
              <a:rPr lang="en-GB" dirty="0">
                <a:hlinkClick r:id="rId4" action="ppaction://hlinksldjump">
                  <a:extLst>
                    <a:ext uri="{A12FA001-AC4F-418D-AE19-62706E023703}">
                      <ahyp:hlinkClr xmlns:ahyp="http://schemas.microsoft.com/office/drawing/2018/hyperlinkcolor" val="tx"/>
                    </a:ext>
                  </a:extLst>
                </a:hlinkClick>
              </a:rPr>
              <a:t>NICE’s delivery in 2024/25</a:t>
            </a:r>
            <a:endParaRPr lang="en-GB" dirty="0"/>
          </a:p>
          <a:p>
            <a:r>
              <a:rPr lang="en-GB" dirty="0">
                <a:hlinkClick r:id="rId5" action="ppaction://hlinksldjump">
                  <a:extLst>
                    <a:ext uri="{A12FA001-AC4F-418D-AE19-62706E023703}">
                      <ahyp:hlinkClr xmlns:ahyp="http://schemas.microsoft.com/office/drawing/2018/hyperlinkcolor" val="tx"/>
                    </a:ext>
                  </a:extLst>
                </a:hlinkClick>
              </a:rPr>
              <a:t>NICE’s business plan priorities for 2025/26</a:t>
            </a:r>
            <a:endParaRPr lang="en-GB" dirty="0"/>
          </a:p>
          <a:p>
            <a:r>
              <a:rPr lang="en-GB" u="sng" dirty="0">
                <a:hlinkClick r:id="rId6" action="ppaction://hlinksldjump">
                  <a:extLst>
                    <a:ext uri="{A12FA001-AC4F-418D-AE19-62706E023703}">
                      <ahyp:hlinkClr xmlns:ahyp="http://schemas.microsoft.com/office/drawing/2018/hyperlinkcolor" val="tx"/>
                    </a:ext>
                  </a:extLst>
                </a:hlinkClick>
              </a:rPr>
              <a:t>NICE’s Key Performance Indicators (KPIs) for 2025/26</a:t>
            </a:r>
            <a:endParaRPr lang="en-GB" u="sng" dirty="0"/>
          </a:p>
          <a:p>
            <a:r>
              <a:rPr lang="en-GB" dirty="0">
                <a:hlinkClick r:id="rId7" action="ppaction://hlinksldjump">
                  <a:extLst>
                    <a:ext uri="{A12FA001-AC4F-418D-AE19-62706E023703}">
                      <ahyp:hlinkClr xmlns:ahyp="http://schemas.microsoft.com/office/drawing/2018/hyperlinkcolor" val="tx"/>
                    </a:ext>
                  </a:extLst>
                </a:hlinkClick>
              </a:rPr>
              <a:t>NICE’s budget for 2025/26</a:t>
            </a:r>
            <a:endParaRPr lang="en-GB" dirty="0"/>
          </a:p>
        </p:txBody>
      </p:sp>
    </p:spTree>
    <p:extLst>
      <p:ext uri="{BB962C8B-B14F-4D97-AF65-F5344CB8AC3E}">
        <p14:creationId xmlns:p14="http://schemas.microsoft.com/office/powerpoint/2010/main" val="297559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42AEF-A35F-3CCA-87AD-BB2737261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CE483-DA4E-B82B-C451-AACE5C2CAC48}"/>
              </a:ext>
            </a:extLst>
          </p:cNvPr>
          <p:cNvSpPr>
            <a:spLocks noGrp="1"/>
          </p:cNvSpPr>
          <p:nvPr>
            <p:ph type="ctrTitle"/>
          </p:nvPr>
        </p:nvSpPr>
        <p:spPr>
          <a:xfrm>
            <a:off x="558583" y="545527"/>
            <a:ext cx="11178381" cy="868202"/>
          </a:xfrm>
        </p:spPr>
        <p:txBody>
          <a:bodyPr/>
          <a:lstStyle/>
          <a:p>
            <a:r>
              <a:rPr lang="en-GB" sz="3200" dirty="0"/>
              <a:t>Timely and high quality (2 of 4)</a:t>
            </a:r>
          </a:p>
        </p:txBody>
      </p:sp>
      <p:graphicFrame>
        <p:nvGraphicFramePr>
          <p:cNvPr id="4" name="Table 3">
            <a:extLst>
              <a:ext uri="{FF2B5EF4-FFF2-40B4-BE49-F238E27FC236}">
                <a16:creationId xmlns:a16="http://schemas.microsoft.com/office/drawing/2014/main" id="{D26479C9-5450-66EC-C71F-66EF6E0C2A07}"/>
              </a:ext>
            </a:extLst>
          </p:cNvPr>
          <p:cNvGraphicFramePr>
            <a:graphicFrameLocks noGrp="1"/>
          </p:cNvGraphicFramePr>
          <p:nvPr>
            <p:extLst>
              <p:ext uri="{D42A27DB-BD31-4B8C-83A1-F6EECF244321}">
                <p14:modId xmlns:p14="http://schemas.microsoft.com/office/powerpoint/2010/main" val="3403351133"/>
              </p:ext>
            </p:extLst>
          </p:nvPr>
        </p:nvGraphicFramePr>
        <p:xfrm>
          <a:off x="558581" y="1413728"/>
          <a:ext cx="11178391" cy="3798692"/>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697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1017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Medicines - Median time between marketing authorisation and NICE recommendation (optimal)​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44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43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2% slower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1079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Medicines - Mean time between marketing authorisation and NICE recommendation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410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540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24%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r h="1003977">
                <a:tc>
                  <a:txBody>
                    <a:bodyPr/>
                    <a:lstStyle/>
                    <a:p>
                      <a:r>
                        <a:rPr lang="en-GB" sz="1400" dirty="0"/>
                        <a:t>Medicines - Median time between marketing authorisation and NICE recommendation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413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365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13% slower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596060"/>
                  </a:ext>
                </a:extLst>
              </a:tr>
            </a:tbl>
          </a:graphicData>
        </a:graphic>
      </p:graphicFrame>
    </p:spTree>
    <p:extLst>
      <p:ext uri="{BB962C8B-B14F-4D97-AF65-F5344CB8AC3E}">
        <p14:creationId xmlns:p14="http://schemas.microsoft.com/office/powerpoint/2010/main" val="339882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DB6BC-3B9A-2379-4A6D-309673BEC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CEA44-EA8D-4F65-9FBC-52AC8EC97469}"/>
              </a:ext>
            </a:extLst>
          </p:cNvPr>
          <p:cNvSpPr>
            <a:spLocks noGrp="1"/>
          </p:cNvSpPr>
          <p:nvPr>
            <p:ph type="ctrTitle"/>
          </p:nvPr>
        </p:nvSpPr>
        <p:spPr>
          <a:xfrm>
            <a:off x="558583" y="545527"/>
            <a:ext cx="11178381" cy="868202"/>
          </a:xfrm>
        </p:spPr>
        <p:txBody>
          <a:bodyPr/>
          <a:lstStyle/>
          <a:p>
            <a:r>
              <a:rPr lang="en-GB" sz="3200" dirty="0"/>
              <a:t>Timely and high quality (3 of 4)</a:t>
            </a:r>
          </a:p>
        </p:txBody>
      </p:sp>
      <p:graphicFrame>
        <p:nvGraphicFramePr>
          <p:cNvPr id="4" name="Table 3">
            <a:extLst>
              <a:ext uri="{FF2B5EF4-FFF2-40B4-BE49-F238E27FC236}">
                <a16:creationId xmlns:a16="http://schemas.microsoft.com/office/drawing/2014/main" id="{CB181817-9A2D-E6AC-2195-941935C7439E}"/>
              </a:ext>
            </a:extLst>
          </p:cNvPr>
          <p:cNvGraphicFramePr>
            <a:graphicFrameLocks noGrp="1"/>
          </p:cNvGraphicFramePr>
          <p:nvPr>
            <p:extLst>
              <p:ext uri="{D42A27DB-BD31-4B8C-83A1-F6EECF244321}">
                <p14:modId xmlns:p14="http://schemas.microsoft.com/office/powerpoint/2010/main" val="1880095602"/>
              </p:ext>
            </p:extLst>
          </p:nvPr>
        </p:nvGraphicFramePr>
        <p:xfrm>
          <a:off x="558581" y="1413728"/>
          <a:ext cx="11178391" cy="3798692"/>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697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1017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Medicines - Percentage of optimal topics published in 2024/25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3.5 pp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1079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HealthTech - Mean time to publish HealthTech guidance to fall from 490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437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490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11%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r h="1003977">
                <a:tc>
                  <a:txBody>
                    <a:bodyPr/>
                    <a:lstStyle/>
                    <a:p>
                      <a:r>
                        <a:rPr lang="en-GB" sz="1400" dirty="0"/>
                        <a:t>HealthTech - Median time to publish HealthTech guidance to fall from 402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400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402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0.5%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596060"/>
                  </a:ext>
                </a:extLst>
              </a:tr>
            </a:tbl>
          </a:graphicData>
        </a:graphic>
      </p:graphicFrame>
    </p:spTree>
    <p:extLst>
      <p:ext uri="{BB962C8B-B14F-4D97-AF65-F5344CB8AC3E}">
        <p14:creationId xmlns:p14="http://schemas.microsoft.com/office/powerpoint/2010/main" val="2802664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0067-236C-E5E7-364E-D25941C92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D1FF4-01CF-4EC1-6D90-C9AA9D154061}"/>
              </a:ext>
            </a:extLst>
          </p:cNvPr>
          <p:cNvSpPr>
            <a:spLocks noGrp="1"/>
          </p:cNvSpPr>
          <p:nvPr>
            <p:ph type="ctrTitle"/>
          </p:nvPr>
        </p:nvSpPr>
        <p:spPr>
          <a:xfrm>
            <a:off x="558583" y="545527"/>
            <a:ext cx="11178381" cy="868202"/>
          </a:xfrm>
        </p:spPr>
        <p:txBody>
          <a:bodyPr/>
          <a:lstStyle/>
          <a:p>
            <a:r>
              <a:rPr lang="en-GB" sz="3200" dirty="0"/>
              <a:t>Timely and high quality (4 of 4)</a:t>
            </a:r>
          </a:p>
        </p:txBody>
      </p:sp>
      <p:graphicFrame>
        <p:nvGraphicFramePr>
          <p:cNvPr id="4" name="Table 3">
            <a:extLst>
              <a:ext uri="{FF2B5EF4-FFF2-40B4-BE49-F238E27FC236}">
                <a16:creationId xmlns:a16="http://schemas.microsoft.com/office/drawing/2014/main" id="{82C2D208-EDA1-7488-D07F-5C753CEE079F}"/>
              </a:ext>
            </a:extLst>
          </p:cNvPr>
          <p:cNvGraphicFramePr>
            <a:graphicFrameLocks noGrp="1"/>
          </p:cNvGraphicFramePr>
          <p:nvPr>
            <p:extLst>
              <p:ext uri="{D42A27DB-BD31-4B8C-83A1-F6EECF244321}">
                <p14:modId xmlns:p14="http://schemas.microsoft.com/office/powerpoint/2010/main" val="983182633"/>
              </p:ext>
            </p:extLst>
          </p:nvPr>
        </p:nvGraphicFramePr>
        <p:xfrm>
          <a:off x="558581" y="1413728"/>
          <a:ext cx="11178391" cy="2794715"/>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697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1017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Centre for Guidelines – percentage of quality standard updates published alongside guideline updates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1079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Percentage of Technology Appraisals (TAs) retrospectively incorporated into guidelines by end of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bl>
          </a:graphicData>
        </a:graphic>
      </p:graphicFrame>
    </p:spTree>
    <p:extLst>
      <p:ext uri="{BB962C8B-B14F-4D97-AF65-F5344CB8AC3E}">
        <p14:creationId xmlns:p14="http://schemas.microsoft.com/office/powerpoint/2010/main" val="305342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5E258-883B-DB7F-F75B-01E5A02D5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D767E-36DA-10B0-1A8E-182EF742E56D}"/>
              </a:ext>
            </a:extLst>
          </p:cNvPr>
          <p:cNvSpPr>
            <a:spLocks noGrp="1"/>
          </p:cNvSpPr>
          <p:nvPr>
            <p:ph type="ctrTitle"/>
          </p:nvPr>
        </p:nvSpPr>
        <p:spPr/>
        <p:txBody>
          <a:bodyPr/>
          <a:lstStyle/>
          <a:p>
            <a:r>
              <a:rPr lang="en-GB" sz="3200" dirty="0"/>
              <a:t>Usable</a:t>
            </a:r>
          </a:p>
        </p:txBody>
      </p:sp>
      <p:graphicFrame>
        <p:nvGraphicFramePr>
          <p:cNvPr id="4" name="Table 3">
            <a:extLst>
              <a:ext uri="{FF2B5EF4-FFF2-40B4-BE49-F238E27FC236}">
                <a16:creationId xmlns:a16="http://schemas.microsoft.com/office/drawing/2014/main" id="{D9E829CB-F95B-D004-49CC-F3E50DF7F114}"/>
              </a:ext>
            </a:extLst>
          </p:cNvPr>
          <p:cNvGraphicFramePr>
            <a:graphicFrameLocks noGrp="1"/>
          </p:cNvGraphicFramePr>
          <p:nvPr>
            <p:extLst>
              <p:ext uri="{D42A27DB-BD31-4B8C-83A1-F6EECF244321}">
                <p14:modId xmlns:p14="http://schemas.microsoft.com/office/powerpoint/2010/main" val="3229289256"/>
              </p:ext>
            </p:extLst>
          </p:nvPr>
        </p:nvGraphicFramePr>
        <p:xfrm>
          <a:off x="558581" y="1413729"/>
          <a:ext cx="11178391" cy="3097404"/>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575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1219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Number of users accessing NICE website for guidance and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18.8m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Increase on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18.3m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1237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Clicks on guidance products from the NICE corporate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78,700​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r>
                        <a:rPr lang="en-GB" sz="1400" dirty="0"/>
                        <a:t>95,700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83,200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5% 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bl>
          </a:graphicData>
        </a:graphic>
      </p:graphicFrame>
    </p:spTree>
    <p:extLst>
      <p:ext uri="{BB962C8B-B14F-4D97-AF65-F5344CB8AC3E}">
        <p14:creationId xmlns:p14="http://schemas.microsoft.com/office/powerpoint/2010/main" val="227967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9E63-0BDD-A059-5976-CBC9D63C0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64B2B-6A4A-327A-6931-2AB18CBDE516}"/>
              </a:ext>
            </a:extLst>
          </p:cNvPr>
          <p:cNvSpPr>
            <a:spLocks noGrp="1"/>
          </p:cNvSpPr>
          <p:nvPr>
            <p:ph type="ctrTitle"/>
          </p:nvPr>
        </p:nvSpPr>
        <p:spPr/>
        <p:txBody>
          <a:bodyPr/>
          <a:lstStyle/>
          <a:p>
            <a:r>
              <a:rPr lang="en-GB" sz="3200" dirty="0"/>
              <a:t>Impactful</a:t>
            </a:r>
          </a:p>
        </p:txBody>
      </p:sp>
      <p:graphicFrame>
        <p:nvGraphicFramePr>
          <p:cNvPr id="4" name="Table 3">
            <a:extLst>
              <a:ext uri="{FF2B5EF4-FFF2-40B4-BE49-F238E27FC236}">
                <a16:creationId xmlns:a16="http://schemas.microsoft.com/office/drawing/2014/main" id="{050CF710-1FCD-DA7E-6BCD-4E432A699CA4}"/>
              </a:ext>
            </a:extLst>
          </p:cNvPr>
          <p:cNvGraphicFramePr>
            <a:graphicFrameLocks noGrp="1"/>
          </p:cNvGraphicFramePr>
          <p:nvPr>
            <p:extLst>
              <p:ext uri="{D42A27DB-BD31-4B8C-83A1-F6EECF244321}">
                <p14:modId xmlns:p14="http://schemas.microsoft.com/office/powerpoint/2010/main" val="1723060949"/>
              </p:ext>
            </p:extLst>
          </p:nvPr>
        </p:nvGraphicFramePr>
        <p:xfrm>
          <a:off x="558581" y="1413729"/>
          <a:ext cx="11178391" cy="3097404"/>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575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1219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All agreed priority areas have targeted implementation support package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r>
                        <a:rPr lang="en-GB"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1237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New partnerships (including Voluntary and Community Sector organisations) to amplify the impact of NICE guidance in agreed priority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GB"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N/A - new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bl>
          </a:graphicData>
        </a:graphic>
      </p:graphicFrame>
    </p:spTree>
    <p:extLst>
      <p:ext uri="{BB962C8B-B14F-4D97-AF65-F5344CB8AC3E}">
        <p14:creationId xmlns:p14="http://schemas.microsoft.com/office/powerpoint/2010/main" val="1901134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86AE7-139B-8602-2BB6-F2E9D1F56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3AC15-D0B0-C866-E666-2D332968AA3F}"/>
              </a:ext>
            </a:extLst>
          </p:cNvPr>
          <p:cNvSpPr>
            <a:spLocks noGrp="1"/>
          </p:cNvSpPr>
          <p:nvPr>
            <p:ph type="ctrTitle"/>
          </p:nvPr>
        </p:nvSpPr>
        <p:spPr/>
        <p:txBody>
          <a:bodyPr/>
          <a:lstStyle/>
          <a:p>
            <a:r>
              <a:rPr lang="en-GB" sz="3200" dirty="0"/>
              <a:t>Brilliant organisation</a:t>
            </a:r>
          </a:p>
        </p:txBody>
      </p:sp>
      <p:graphicFrame>
        <p:nvGraphicFramePr>
          <p:cNvPr id="4" name="Table 3">
            <a:extLst>
              <a:ext uri="{FF2B5EF4-FFF2-40B4-BE49-F238E27FC236}">
                <a16:creationId xmlns:a16="http://schemas.microsoft.com/office/drawing/2014/main" id="{7EC700F1-3B10-1AAE-5C5D-C4A9FC169AD4}"/>
              </a:ext>
            </a:extLst>
          </p:cNvPr>
          <p:cNvGraphicFramePr>
            <a:graphicFrameLocks noGrp="1"/>
          </p:cNvGraphicFramePr>
          <p:nvPr>
            <p:extLst>
              <p:ext uri="{D42A27DB-BD31-4B8C-83A1-F6EECF244321}">
                <p14:modId xmlns:p14="http://schemas.microsoft.com/office/powerpoint/2010/main" val="1957208033"/>
              </p:ext>
            </p:extLst>
          </p:nvPr>
        </p:nvGraphicFramePr>
        <p:xfrm>
          <a:off x="558581" y="1413728"/>
          <a:ext cx="11178391" cy="4036095"/>
        </p:xfrm>
        <a:graphic>
          <a:graphicData uri="http://schemas.openxmlformats.org/drawingml/2006/table">
            <a:tbl>
              <a:tblPr firstRow="1" bandRow="1">
                <a:tableStyleId>{5C22544A-7EE6-4342-B048-85BDC9FD1C3A}</a:tableStyleId>
              </a:tblPr>
              <a:tblGrid>
                <a:gridCol w="4674431">
                  <a:extLst>
                    <a:ext uri="{9D8B030D-6E8A-4147-A177-3AD203B41FA5}">
                      <a16:colId xmlns:a16="http://schemas.microsoft.com/office/drawing/2014/main" val="2172959040"/>
                    </a:ext>
                  </a:extLst>
                </a:gridCol>
                <a:gridCol w="1625990">
                  <a:extLst>
                    <a:ext uri="{9D8B030D-6E8A-4147-A177-3AD203B41FA5}">
                      <a16:colId xmlns:a16="http://schemas.microsoft.com/office/drawing/2014/main" val="201181672"/>
                    </a:ext>
                  </a:extLst>
                </a:gridCol>
                <a:gridCol w="1625990">
                  <a:extLst>
                    <a:ext uri="{9D8B030D-6E8A-4147-A177-3AD203B41FA5}">
                      <a16:colId xmlns:a16="http://schemas.microsoft.com/office/drawing/2014/main" val="4249454602"/>
                    </a:ext>
                  </a:extLst>
                </a:gridCol>
                <a:gridCol w="1625990">
                  <a:extLst>
                    <a:ext uri="{9D8B030D-6E8A-4147-A177-3AD203B41FA5}">
                      <a16:colId xmlns:a16="http://schemas.microsoft.com/office/drawing/2014/main" val="862291948"/>
                    </a:ext>
                  </a:extLst>
                </a:gridCol>
                <a:gridCol w="1625990">
                  <a:extLst>
                    <a:ext uri="{9D8B030D-6E8A-4147-A177-3AD203B41FA5}">
                      <a16:colId xmlns:a16="http://schemas.microsoft.com/office/drawing/2014/main" val="262521153"/>
                    </a:ext>
                  </a:extLst>
                </a:gridCol>
              </a:tblGrid>
              <a:tr h="69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Key Performance Indicator (KPI)</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2024/25 target</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2023/24 outturn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Change since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886619"/>
                  </a:ext>
                </a:extLst>
              </a:tr>
              <a:tr h="565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Media coverage of NICE that is positive in sentiment​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906D"/>
                    </a:solidFill>
                  </a:tcPr>
                </a:tc>
                <a:tc>
                  <a:txBody>
                    <a:bodyPr/>
                    <a:lstStyle/>
                    <a:p>
                      <a:r>
                        <a:rPr lang="en-GB" sz="14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1 pp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466936"/>
                  </a:ext>
                </a:extLst>
              </a:tr>
              <a:tr h="565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Media coverage that is generated by NICE includes at least one NICE 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r>
                        <a:rPr lang="en-GB" sz="14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2 pp 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826370"/>
                  </a:ext>
                </a:extLst>
              </a:tr>
              <a:tr h="332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Workforce representation</a:t>
                      </a:r>
                      <a:r>
                        <a:rPr lang="en-GB" sz="1400" dirty="0"/>
                        <a:t>: Ethnic minority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GB" sz="1400" dirty="0"/>
                        <a:t>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18.21​%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+2.79pp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6185866"/>
                  </a:ext>
                </a:extLst>
              </a:tr>
              <a:tr h="332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Workforce representation</a:t>
                      </a:r>
                      <a:r>
                        <a:rPr lang="en-GB" sz="1400" dirty="0"/>
                        <a:t>: Staff with a 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GB" sz="1400" dirty="0"/>
                        <a:t>10.44%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9.49%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+1.51pp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547786"/>
                  </a:ext>
                </a:extLst>
              </a:tr>
              <a:tr h="455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Workforce representation</a:t>
                      </a:r>
                      <a:r>
                        <a:rPr lang="en-GB" sz="1400" dirty="0"/>
                        <a:t>: LGBTQ+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r>
                        <a:rPr lang="en-GB" sz="1400" dirty="0"/>
                        <a:t>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8.34%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+0.76pp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1777709"/>
                  </a:ext>
                </a:extLst>
              </a:tr>
              <a:tr h="543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Number of informal resolutions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Inter SemiBold" panose="02000503000000020004" pitchFamily="2" charset="0"/>
                          <a:ea typeface="Inter SemiBold" panose="02000503000000020004" pitchFamily="2" charset="0"/>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GB" sz="1400" dirty="0"/>
                        <a:t>32 (50%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166%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270585"/>
                  </a:ext>
                </a:extLst>
              </a:tr>
              <a:tr h="543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Financial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Inter SemiBold" panose="02000503000000020004" pitchFamily="2" charset="0"/>
                          <a:ea typeface="Inter SemiBold" panose="02000503000000020004" pitchFamily="2" charset="0"/>
                        </a:rPr>
                        <a:t>£2.35m underspend​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054"/>
                    </a:solidFill>
                  </a:tcPr>
                </a:tc>
                <a:tc>
                  <a:txBody>
                    <a:bodyPr/>
                    <a:lstStyle/>
                    <a:p>
                      <a:r>
                        <a:rPr lang="en-GB" sz="1400" dirty="0"/>
                        <a:t>No deficit, Surplus &lt;£1m​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Surplus &lt;£1m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9542990"/>
                  </a:ext>
                </a:extLst>
              </a:tr>
            </a:tbl>
          </a:graphicData>
        </a:graphic>
      </p:graphicFrame>
    </p:spTree>
    <p:extLst>
      <p:ext uri="{BB962C8B-B14F-4D97-AF65-F5344CB8AC3E}">
        <p14:creationId xmlns:p14="http://schemas.microsoft.com/office/powerpoint/2010/main" val="75793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30B6-4B44-A571-F3F5-40D5B3C3C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3D000-84A5-888E-5EF7-BF9A59C2D363}"/>
              </a:ext>
            </a:extLst>
          </p:cNvPr>
          <p:cNvSpPr>
            <a:spLocks noGrp="1"/>
          </p:cNvSpPr>
          <p:nvPr>
            <p:ph type="ctrTitle"/>
          </p:nvPr>
        </p:nvSpPr>
        <p:spPr/>
        <p:txBody>
          <a:bodyPr/>
          <a:lstStyle/>
          <a:p>
            <a:r>
              <a:rPr lang="en-GB" dirty="0"/>
              <a:t>Performance against milestones</a:t>
            </a:r>
          </a:p>
        </p:txBody>
      </p:sp>
    </p:spTree>
    <p:extLst>
      <p:ext uri="{BB962C8B-B14F-4D97-AF65-F5344CB8AC3E}">
        <p14:creationId xmlns:p14="http://schemas.microsoft.com/office/powerpoint/2010/main" val="350151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8B47-87F8-F634-7B8D-16E743151A96}"/>
              </a:ext>
            </a:extLst>
          </p:cNvPr>
          <p:cNvSpPr>
            <a:spLocks noGrp="1"/>
          </p:cNvSpPr>
          <p:nvPr>
            <p:ph type="ctrTitle"/>
          </p:nvPr>
        </p:nvSpPr>
        <p:spPr/>
        <p:txBody>
          <a:bodyPr/>
          <a:lstStyle/>
          <a:p>
            <a:r>
              <a:rPr lang="en-GB" sz="3200" dirty="0"/>
              <a:t>Relevant milestones</a:t>
            </a:r>
          </a:p>
        </p:txBody>
      </p:sp>
      <p:graphicFrame>
        <p:nvGraphicFramePr>
          <p:cNvPr id="5" name="Table 4">
            <a:extLst>
              <a:ext uri="{FF2B5EF4-FFF2-40B4-BE49-F238E27FC236}">
                <a16:creationId xmlns:a16="http://schemas.microsoft.com/office/drawing/2014/main" id="{81706325-1551-57AC-1DBD-5A460846E8AC}"/>
              </a:ext>
            </a:extLst>
          </p:cNvPr>
          <p:cNvGraphicFramePr>
            <a:graphicFrameLocks noGrp="1"/>
          </p:cNvGraphicFramePr>
          <p:nvPr>
            <p:extLst>
              <p:ext uri="{D42A27DB-BD31-4B8C-83A1-F6EECF244321}">
                <p14:modId xmlns:p14="http://schemas.microsoft.com/office/powerpoint/2010/main" val="3811717376"/>
              </p:ext>
            </p:extLst>
          </p:nvPr>
        </p:nvGraphicFramePr>
        <p:xfrm>
          <a:off x="575388" y="1348359"/>
          <a:ext cx="11348388" cy="3776055"/>
        </p:xfrm>
        <a:graphic>
          <a:graphicData uri="http://schemas.openxmlformats.org/drawingml/2006/table">
            <a:tbl>
              <a:tblPr firstRow="1" bandRow="1">
                <a:tableStyleId>{5C22544A-7EE6-4342-B048-85BDC9FD1C3A}</a:tableStyleId>
              </a:tblPr>
              <a:tblGrid>
                <a:gridCol w="10303701">
                  <a:extLst>
                    <a:ext uri="{9D8B030D-6E8A-4147-A177-3AD203B41FA5}">
                      <a16:colId xmlns:a16="http://schemas.microsoft.com/office/drawing/2014/main" val="710353961"/>
                    </a:ext>
                  </a:extLst>
                </a:gridCol>
                <a:gridCol w="1044687">
                  <a:extLst>
                    <a:ext uri="{9D8B030D-6E8A-4147-A177-3AD203B41FA5}">
                      <a16:colId xmlns:a16="http://schemas.microsoft.com/office/drawing/2014/main" val="2370196776"/>
                    </a:ext>
                  </a:extLst>
                </a:gridCol>
              </a:tblGrid>
              <a:tr h="462570">
                <a:tc>
                  <a:txBody>
                    <a:bodyPr/>
                    <a:lstStyle/>
                    <a:p>
                      <a:r>
                        <a:rPr lang="en-GB" sz="1800" noProof="0" dirty="0"/>
                        <a:t>Milestones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dirty="0"/>
                        <a:t>Status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273867"/>
                  </a:ext>
                </a:extLst>
              </a:tr>
              <a:tr h="543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Common prioritisation framework published following public consultation and agreement with system partners​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43834996"/>
                  </a:ext>
                </a:extLst>
              </a:tr>
              <a:tr h="543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NICE’s Prioritisation Board launched​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71920108"/>
                  </a:ext>
                </a:extLst>
              </a:tr>
              <a:tr h="510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Prioritisation Board’s forward look published​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06652722"/>
                  </a:ext>
                </a:extLst>
              </a:tr>
              <a:tr h="543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Single horizon scanning function operational, linking with external providers​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110064989"/>
                  </a:ext>
                </a:extLst>
              </a:tr>
              <a:tr h="543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Agreed an approach for recognising guidance from other organisations in areas where NICE does not produce guidance ​</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49237353"/>
                  </a:ext>
                </a:extLst>
              </a:tr>
              <a:tr h="543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Consulted on any identified changes to routing criteria for Highly Specialised Technology Appraisals​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531263319"/>
                  </a:ext>
                </a:extLst>
              </a:tr>
            </a:tbl>
          </a:graphicData>
        </a:graphic>
      </p:graphicFrame>
    </p:spTree>
    <p:extLst>
      <p:ext uri="{BB962C8B-B14F-4D97-AF65-F5344CB8AC3E}">
        <p14:creationId xmlns:p14="http://schemas.microsoft.com/office/powerpoint/2010/main" val="243504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7A159-B3D1-3210-DBF1-8A286DEE9BC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D966522-D46F-F270-AED5-A6CFB6546848}"/>
              </a:ext>
            </a:extLst>
          </p:cNvPr>
          <p:cNvGraphicFramePr>
            <a:graphicFrameLocks noGrp="1"/>
          </p:cNvGraphicFramePr>
          <p:nvPr>
            <p:extLst>
              <p:ext uri="{D42A27DB-BD31-4B8C-83A1-F6EECF244321}">
                <p14:modId xmlns:p14="http://schemas.microsoft.com/office/powerpoint/2010/main" val="1268165774"/>
              </p:ext>
            </p:extLst>
          </p:nvPr>
        </p:nvGraphicFramePr>
        <p:xfrm>
          <a:off x="575388" y="1348357"/>
          <a:ext cx="11348388" cy="4283193"/>
        </p:xfrm>
        <a:graphic>
          <a:graphicData uri="http://schemas.openxmlformats.org/drawingml/2006/table">
            <a:tbl>
              <a:tblPr firstRow="1" bandRow="1">
                <a:tableStyleId>{5C22544A-7EE6-4342-B048-85BDC9FD1C3A}</a:tableStyleId>
              </a:tblPr>
              <a:tblGrid>
                <a:gridCol w="10307137">
                  <a:extLst>
                    <a:ext uri="{9D8B030D-6E8A-4147-A177-3AD203B41FA5}">
                      <a16:colId xmlns:a16="http://schemas.microsoft.com/office/drawing/2014/main" val="710353961"/>
                    </a:ext>
                  </a:extLst>
                </a:gridCol>
                <a:gridCol w="1041251">
                  <a:extLst>
                    <a:ext uri="{9D8B030D-6E8A-4147-A177-3AD203B41FA5}">
                      <a16:colId xmlns:a16="http://schemas.microsoft.com/office/drawing/2014/main" val="2370196776"/>
                    </a:ext>
                  </a:extLst>
                </a:gridCol>
              </a:tblGrid>
              <a:tr h="563570">
                <a:tc>
                  <a:txBody>
                    <a:bodyPr/>
                    <a:lstStyle/>
                    <a:p>
                      <a:r>
                        <a:rPr lang="en-GB" sz="1800" noProof="0" dirty="0"/>
                        <a:t>Milestones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dirty="0"/>
                        <a:t>Status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273867"/>
                  </a:ext>
                </a:extLst>
              </a:tr>
              <a:tr h="34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Start routinely incorporating relevant medicine technology appraisals in guidelines​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91411198"/>
                  </a:ext>
                </a:extLst>
              </a:tr>
              <a:tr h="34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Understood baseline and opportunities for improvement in guidance producing processes​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338987491"/>
                  </a:ext>
                </a:extLst>
              </a:tr>
              <a:tr h="34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Rolled out digital tools that support planning and identified future planning/scheduling needs​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934690831"/>
                  </a:ext>
                </a:extLst>
              </a:tr>
              <a:tr h="34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Aligned and digitised some key steps in guidance producing processes​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7702330"/>
                  </a:ext>
                </a:extLst>
              </a:tr>
              <a:tr h="644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Reviewed the use of the severity modifier in medicines evaluation and identified remedial actions if needed​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17286557"/>
                  </a:ext>
                </a:extLst>
              </a:tr>
              <a:tr h="34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Updated methods for assessing health inequalities in guidance production​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963789850"/>
                  </a:ext>
                </a:extLst>
              </a:tr>
              <a:tr h="644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Expanded HTA Lab capacity in line with new VPAG funding and delivered insightful outputs supporting high quality guidance​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271164057"/>
                  </a:ext>
                </a:extLst>
              </a:tr>
              <a:tr h="34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Launched 8 Late-Stage Assessment topics​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35640717"/>
                  </a:ext>
                </a:extLst>
              </a:tr>
              <a:tr h="34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Consulted (with NHSE) on a MedTech rules-based pathway​</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694112155"/>
                  </a:ext>
                </a:extLst>
              </a:tr>
            </a:tbl>
          </a:graphicData>
        </a:graphic>
      </p:graphicFrame>
      <p:sp>
        <p:nvSpPr>
          <p:cNvPr id="2" name="Title 1">
            <a:extLst>
              <a:ext uri="{FF2B5EF4-FFF2-40B4-BE49-F238E27FC236}">
                <a16:creationId xmlns:a16="http://schemas.microsoft.com/office/drawing/2014/main" id="{55189FBA-D225-EB59-418B-ED8851E80F1A}"/>
              </a:ext>
            </a:extLst>
          </p:cNvPr>
          <p:cNvSpPr>
            <a:spLocks noGrp="1"/>
          </p:cNvSpPr>
          <p:nvPr>
            <p:ph type="ctrTitle"/>
          </p:nvPr>
        </p:nvSpPr>
        <p:spPr/>
        <p:txBody>
          <a:bodyPr/>
          <a:lstStyle/>
          <a:p>
            <a:r>
              <a:rPr lang="en-GB" sz="3200" dirty="0"/>
              <a:t>Timely and high quality milestones</a:t>
            </a:r>
          </a:p>
        </p:txBody>
      </p:sp>
    </p:spTree>
    <p:extLst>
      <p:ext uri="{BB962C8B-B14F-4D97-AF65-F5344CB8AC3E}">
        <p14:creationId xmlns:p14="http://schemas.microsoft.com/office/powerpoint/2010/main" val="176545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94B0F-C7DB-5EFC-2B1C-47964DC66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AD2F2-1FAA-6BB7-2068-00A92B76B3F9}"/>
              </a:ext>
            </a:extLst>
          </p:cNvPr>
          <p:cNvSpPr>
            <a:spLocks noGrp="1"/>
          </p:cNvSpPr>
          <p:nvPr>
            <p:ph type="ctrTitle"/>
          </p:nvPr>
        </p:nvSpPr>
        <p:spPr/>
        <p:txBody>
          <a:bodyPr/>
          <a:lstStyle/>
          <a:p>
            <a:r>
              <a:rPr lang="en-GB" sz="3200" dirty="0"/>
              <a:t>Usable milestones</a:t>
            </a:r>
          </a:p>
        </p:txBody>
      </p:sp>
      <p:graphicFrame>
        <p:nvGraphicFramePr>
          <p:cNvPr id="4" name="Table 3">
            <a:extLst>
              <a:ext uri="{FF2B5EF4-FFF2-40B4-BE49-F238E27FC236}">
                <a16:creationId xmlns:a16="http://schemas.microsoft.com/office/drawing/2014/main" id="{9D8AFC75-8A58-7660-CACE-CEFB4F531590}"/>
              </a:ext>
            </a:extLst>
          </p:cNvPr>
          <p:cNvGraphicFramePr>
            <a:graphicFrameLocks noGrp="1"/>
          </p:cNvGraphicFramePr>
          <p:nvPr>
            <p:extLst>
              <p:ext uri="{D42A27DB-BD31-4B8C-83A1-F6EECF244321}">
                <p14:modId xmlns:p14="http://schemas.microsoft.com/office/powerpoint/2010/main" val="3037922022"/>
              </p:ext>
            </p:extLst>
          </p:nvPr>
        </p:nvGraphicFramePr>
        <p:xfrm>
          <a:off x="575387" y="1348357"/>
          <a:ext cx="11348388" cy="2560143"/>
        </p:xfrm>
        <a:graphic>
          <a:graphicData uri="http://schemas.openxmlformats.org/drawingml/2006/table">
            <a:tbl>
              <a:tblPr firstRow="1" bandRow="1">
                <a:tableStyleId>{5C22544A-7EE6-4342-B048-85BDC9FD1C3A}</a:tableStyleId>
              </a:tblPr>
              <a:tblGrid>
                <a:gridCol w="10303701">
                  <a:extLst>
                    <a:ext uri="{9D8B030D-6E8A-4147-A177-3AD203B41FA5}">
                      <a16:colId xmlns:a16="http://schemas.microsoft.com/office/drawing/2014/main" val="710353961"/>
                    </a:ext>
                  </a:extLst>
                </a:gridCol>
                <a:gridCol w="1044687">
                  <a:extLst>
                    <a:ext uri="{9D8B030D-6E8A-4147-A177-3AD203B41FA5}">
                      <a16:colId xmlns:a16="http://schemas.microsoft.com/office/drawing/2014/main" val="2370196776"/>
                    </a:ext>
                  </a:extLst>
                </a:gridCol>
              </a:tblGrid>
              <a:tr h="385612">
                <a:tc>
                  <a:txBody>
                    <a:bodyPr/>
                    <a:lstStyle/>
                    <a:p>
                      <a:r>
                        <a:rPr lang="en-GB" sz="1800" noProof="0" dirty="0"/>
                        <a:t>Milestones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dirty="0"/>
                        <a:t>Status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273867"/>
                  </a:ext>
                </a:extLst>
              </a:tr>
              <a:tr h="670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Complete migration to new corporate website​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noProof="0" dirty="0"/>
                        <a:t>Delayed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4834474"/>
                  </a:ext>
                </a:extLst>
              </a:tr>
              <a:tr h="670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Complete proof of concepts with semantic data model to inform next steps of knowledge platform​</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12112994"/>
                  </a:ext>
                </a:extLst>
              </a:tr>
              <a:tr h="670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Agree standardised wording and structure for recommendations​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61723278"/>
                  </a:ext>
                </a:extLst>
              </a:tr>
            </a:tbl>
          </a:graphicData>
        </a:graphic>
      </p:graphicFrame>
    </p:spTree>
    <p:extLst>
      <p:ext uri="{BB962C8B-B14F-4D97-AF65-F5344CB8AC3E}">
        <p14:creationId xmlns:p14="http://schemas.microsoft.com/office/powerpoint/2010/main" val="310197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DC197-02E6-6CAC-A3DA-338A33F88BBC}"/>
              </a:ext>
            </a:extLst>
          </p:cNvPr>
          <p:cNvSpPr>
            <a:spLocks noGrp="1"/>
          </p:cNvSpPr>
          <p:nvPr>
            <p:ph type="ctrTitle"/>
          </p:nvPr>
        </p:nvSpPr>
        <p:spPr>
          <a:xfrm>
            <a:off x="539923" y="545526"/>
            <a:ext cx="11076689" cy="701383"/>
          </a:xfrm>
        </p:spPr>
        <p:txBody>
          <a:bodyPr/>
          <a:lstStyle/>
          <a:p>
            <a:r>
              <a:rPr lang="en-GB" sz="3200" dirty="0">
                <a:latin typeface="Lora SemiBold"/>
              </a:rPr>
              <a:t>Executive summary (1 of 2)</a:t>
            </a:r>
            <a:endParaRPr lang="en-GB" sz="3200" dirty="0"/>
          </a:p>
        </p:txBody>
      </p:sp>
      <p:sp>
        <p:nvSpPr>
          <p:cNvPr id="4" name="Text Placeholder 3">
            <a:extLst>
              <a:ext uri="{FF2B5EF4-FFF2-40B4-BE49-F238E27FC236}">
                <a16:creationId xmlns:a16="http://schemas.microsoft.com/office/drawing/2014/main" id="{BD550570-1C87-5875-FD72-7ADFD4332BC2}"/>
              </a:ext>
            </a:extLst>
          </p:cNvPr>
          <p:cNvSpPr>
            <a:spLocks noGrp="1"/>
          </p:cNvSpPr>
          <p:nvPr>
            <p:ph type="body" sz="quarter" idx="12"/>
          </p:nvPr>
        </p:nvSpPr>
        <p:spPr>
          <a:xfrm>
            <a:off x="539923" y="1350033"/>
            <a:ext cx="11076689" cy="3963969"/>
          </a:xfrm>
        </p:spPr>
        <p:txBody>
          <a:bodyPr/>
          <a:lstStyle/>
          <a:p>
            <a:r>
              <a:rPr lang="en-GB" sz="1400" dirty="0"/>
              <a:t>NICE is continuing to transform, ensuring our guidance is more timely and easy to use, more relevant, and has greater demonstrable impact, whilst maintaining our rigour, transparency and independence.</a:t>
            </a:r>
          </a:p>
          <a:p>
            <a:r>
              <a:rPr lang="en-GB" sz="1400" dirty="0"/>
              <a:t>We made significant progress towards this transformation in 2024/25:</a:t>
            </a:r>
          </a:p>
          <a:p>
            <a:pPr lvl="1"/>
            <a:r>
              <a:rPr lang="en-GB" sz="1400" dirty="0"/>
              <a:t>To ensure our guidance is relevant, we established a new Prioritisation Board to align our guidance with health system needs</a:t>
            </a:r>
          </a:p>
          <a:p>
            <a:pPr lvl="1"/>
            <a:r>
              <a:rPr lang="en-GB" sz="1400" dirty="0"/>
              <a:t>In terms of improving timeliness, our appraisals of medicines are 26% faster and health tech are 11% faster than the previous year.</a:t>
            </a:r>
          </a:p>
          <a:p>
            <a:pPr lvl="1"/>
            <a:r>
              <a:rPr lang="en-GB" sz="1400" dirty="0"/>
              <a:t>In terms of improving useability of our guidance, we incorporated 35% of historic Technology Appraisals into guidelines.</a:t>
            </a:r>
          </a:p>
          <a:p>
            <a:r>
              <a:rPr lang="en-GB" sz="1400" dirty="0"/>
              <a:t>Next year we will continue to transform by prioritising delivery of NICE’s core commitments in the NHS 10 Year Plan:</a:t>
            </a:r>
          </a:p>
          <a:p>
            <a:pPr marL="800100" lvl="1" indent="-342900">
              <a:buFont typeface="+mj-lt"/>
              <a:buAutoNum type="arabicPeriod"/>
            </a:pPr>
            <a:r>
              <a:rPr lang="en-GB" sz="1400" dirty="0"/>
              <a:t>Implementing a rules-based pathway for HealthTech</a:t>
            </a:r>
          </a:p>
          <a:p>
            <a:pPr marL="800100" lvl="1" indent="-342900">
              <a:buFont typeface="+mj-lt"/>
              <a:buAutoNum type="arabicPeriod"/>
            </a:pPr>
            <a:r>
              <a:rPr lang="en-GB" sz="1400" dirty="0"/>
              <a:t>Developing a whole lifecycle approach to guidance</a:t>
            </a:r>
          </a:p>
          <a:p>
            <a:pPr marL="800100" lvl="1" indent="-342900">
              <a:buFont typeface="+mj-lt"/>
              <a:buAutoNum type="arabicPeriod"/>
            </a:pPr>
            <a:r>
              <a:rPr lang="en-GB" sz="1400" dirty="0"/>
              <a:t>MHRA/NICE aligned pathway</a:t>
            </a:r>
          </a:p>
        </p:txBody>
      </p:sp>
    </p:spTree>
    <p:extLst>
      <p:ext uri="{BB962C8B-B14F-4D97-AF65-F5344CB8AC3E}">
        <p14:creationId xmlns:p14="http://schemas.microsoft.com/office/powerpoint/2010/main" val="1211249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344B-DE7B-C508-2761-F207C7109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8FEEF-83FA-37A1-177C-E358BAB06D4D}"/>
              </a:ext>
            </a:extLst>
          </p:cNvPr>
          <p:cNvSpPr>
            <a:spLocks noGrp="1"/>
          </p:cNvSpPr>
          <p:nvPr>
            <p:ph type="ctrTitle"/>
          </p:nvPr>
        </p:nvSpPr>
        <p:spPr/>
        <p:txBody>
          <a:bodyPr/>
          <a:lstStyle/>
          <a:p>
            <a:r>
              <a:rPr lang="en-GB" sz="3200" dirty="0"/>
              <a:t>Impactful milestones</a:t>
            </a:r>
          </a:p>
        </p:txBody>
      </p:sp>
      <p:graphicFrame>
        <p:nvGraphicFramePr>
          <p:cNvPr id="3" name="Table 2">
            <a:extLst>
              <a:ext uri="{FF2B5EF4-FFF2-40B4-BE49-F238E27FC236}">
                <a16:creationId xmlns:a16="http://schemas.microsoft.com/office/drawing/2014/main" id="{F2FBCB10-6861-CD5D-6016-4D4AC0BF9FAB}"/>
              </a:ext>
            </a:extLst>
          </p:cNvPr>
          <p:cNvGraphicFramePr>
            <a:graphicFrameLocks noGrp="1"/>
          </p:cNvGraphicFramePr>
          <p:nvPr>
            <p:extLst>
              <p:ext uri="{D42A27DB-BD31-4B8C-83A1-F6EECF244321}">
                <p14:modId xmlns:p14="http://schemas.microsoft.com/office/powerpoint/2010/main" val="4212535038"/>
              </p:ext>
            </p:extLst>
          </p:nvPr>
        </p:nvGraphicFramePr>
        <p:xfrm>
          <a:off x="575387" y="1348357"/>
          <a:ext cx="11348388" cy="3321934"/>
        </p:xfrm>
        <a:graphic>
          <a:graphicData uri="http://schemas.openxmlformats.org/drawingml/2006/table">
            <a:tbl>
              <a:tblPr firstRow="1" bandRow="1">
                <a:tableStyleId>{5C22544A-7EE6-4342-B048-85BDC9FD1C3A}</a:tableStyleId>
              </a:tblPr>
              <a:tblGrid>
                <a:gridCol w="10134523">
                  <a:extLst>
                    <a:ext uri="{9D8B030D-6E8A-4147-A177-3AD203B41FA5}">
                      <a16:colId xmlns:a16="http://schemas.microsoft.com/office/drawing/2014/main" val="710353961"/>
                    </a:ext>
                  </a:extLst>
                </a:gridCol>
                <a:gridCol w="1213865">
                  <a:extLst>
                    <a:ext uri="{9D8B030D-6E8A-4147-A177-3AD203B41FA5}">
                      <a16:colId xmlns:a16="http://schemas.microsoft.com/office/drawing/2014/main" val="2370196776"/>
                    </a:ext>
                  </a:extLst>
                </a:gridCol>
              </a:tblGrid>
              <a:tr h="490970">
                <a:tc>
                  <a:txBody>
                    <a:bodyPr/>
                    <a:lstStyle/>
                    <a:p>
                      <a:r>
                        <a:rPr lang="en-GB" sz="1800" noProof="0" dirty="0"/>
                        <a:t>Milestones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dirty="0"/>
                        <a:t>Status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273867"/>
                  </a:ext>
                </a:extLst>
              </a:tr>
              <a:tr h="43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Developed and implemented a fairer payment policy for involvement and engagement activity​</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28095647"/>
                  </a:ext>
                </a:extLst>
              </a:tr>
              <a:tr h="43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Routine reporting of prioritised uptake measures in plan​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67408454"/>
                  </a:ext>
                </a:extLst>
              </a:tr>
              <a:tr h="43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Joint plans in place to amplify the impact of NICE guidance through priority partnerships ​</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74598738"/>
                  </a:ext>
                </a:extLst>
              </a:tr>
              <a:tr h="43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5 implementation support packages initiated to address agreed priority areas ​</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t>3 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97270459"/>
                  </a:ext>
                </a:extLst>
              </a:tr>
              <a:tr h="514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Programme of shared learning in place, connecting practitioners and commissioners to implementation best practice​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878048843"/>
                  </a:ext>
                </a:extLst>
              </a:tr>
              <a:tr h="514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Developed and tested impactful approaches for involving people and communities in developments in all new prioritised guidance​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388391452"/>
                  </a:ext>
                </a:extLst>
              </a:tr>
            </a:tbl>
          </a:graphicData>
        </a:graphic>
      </p:graphicFrame>
    </p:spTree>
    <p:extLst>
      <p:ext uri="{BB962C8B-B14F-4D97-AF65-F5344CB8AC3E}">
        <p14:creationId xmlns:p14="http://schemas.microsoft.com/office/powerpoint/2010/main" val="2732859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F00EC-4226-8014-00D4-C40F932B584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61A6C0-7571-8411-6759-2FF7714C01F9}"/>
              </a:ext>
            </a:extLst>
          </p:cNvPr>
          <p:cNvGraphicFramePr>
            <a:graphicFrameLocks noGrp="1"/>
          </p:cNvGraphicFramePr>
          <p:nvPr>
            <p:extLst>
              <p:ext uri="{D42A27DB-BD31-4B8C-83A1-F6EECF244321}">
                <p14:modId xmlns:p14="http://schemas.microsoft.com/office/powerpoint/2010/main" val="2825225435"/>
              </p:ext>
            </p:extLst>
          </p:nvPr>
        </p:nvGraphicFramePr>
        <p:xfrm>
          <a:off x="575387" y="1348357"/>
          <a:ext cx="11348388" cy="2737962"/>
        </p:xfrm>
        <a:graphic>
          <a:graphicData uri="http://schemas.openxmlformats.org/drawingml/2006/table">
            <a:tbl>
              <a:tblPr firstRow="1" bandRow="1">
                <a:tableStyleId>{5C22544A-7EE6-4342-B048-85BDC9FD1C3A}</a:tableStyleId>
              </a:tblPr>
              <a:tblGrid>
                <a:gridCol w="10298560">
                  <a:extLst>
                    <a:ext uri="{9D8B030D-6E8A-4147-A177-3AD203B41FA5}">
                      <a16:colId xmlns:a16="http://schemas.microsoft.com/office/drawing/2014/main" val="710353961"/>
                    </a:ext>
                  </a:extLst>
                </a:gridCol>
                <a:gridCol w="1049828">
                  <a:extLst>
                    <a:ext uri="{9D8B030D-6E8A-4147-A177-3AD203B41FA5}">
                      <a16:colId xmlns:a16="http://schemas.microsoft.com/office/drawing/2014/main" val="2370196776"/>
                    </a:ext>
                  </a:extLst>
                </a:gridCol>
              </a:tblGrid>
              <a:tr h="526163">
                <a:tc>
                  <a:txBody>
                    <a:bodyPr/>
                    <a:lstStyle/>
                    <a:p>
                      <a:r>
                        <a:rPr lang="en-GB" sz="1800" noProof="0" dirty="0"/>
                        <a:t>Milestones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dirty="0"/>
                        <a:t>Status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273867"/>
                  </a:ext>
                </a:extLst>
              </a:tr>
              <a:tr h="711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Launched a new Equality, Diversity and Inclusion Roadmap including new objectives to improve staff experience and representation ​</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82246736"/>
                  </a:ext>
                </a:extLst>
              </a:tr>
              <a:tr h="711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Rolled out Power-BI enabled detailed financial forecasting and scenario planning to increase accuracy of forecasts and engage operational teams  ​</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93425357"/>
                  </a:ext>
                </a:extLst>
              </a:tr>
              <a:tr h="383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Fully embedded finance business partnering to improve financial input into directorate decisions​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14752468"/>
                  </a:ext>
                </a:extLst>
              </a:tr>
              <a:tr h="383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mn-cs"/>
                        </a:rPr>
                        <a:t>Completed a successful office move to our new Manchester office​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rPr>
                        <a:t>Delivered</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634291614"/>
                  </a:ext>
                </a:extLst>
              </a:tr>
            </a:tbl>
          </a:graphicData>
        </a:graphic>
      </p:graphicFrame>
      <p:sp>
        <p:nvSpPr>
          <p:cNvPr id="2" name="Title 1">
            <a:extLst>
              <a:ext uri="{FF2B5EF4-FFF2-40B4-BE49-F238E27FC236}">
                <a16:creationId xmlns:a16="http://schemas.microsoft.com/office/drawing/2014/main" id="{3951844B-9B5C-E643-126C-2FAB600EC868}"/>
              </a:ext>
            </a:extLst>
          </p:cNvPr>
          <p:cNvSpPr>
            <a:spLocks noGrp="1"/>
          </p:cNvSpPr>
          <p:nvPr>
            <p:ph type="ctrTitle"/>
          </p:nvPr>
        </p:nvSpPr>
        <p:spPr/>
        <p:txBody>
          <a:bodyPr/>
          <a:lstStyle/>
          <a:p>
            <a:r>
              <a:rPr lang="en-GB" sz="3200" dirty="0"/>
              <a:t>Brilliant organisation milestones</a:t>
            </a:r>
          </a:p>
        </p:txBody>
      </p:sp>
    </p:spTree>
    <p:extLst>
      <p:ext uri="{BB962C8B-B14F-4D97-AF65-F5344CB8AC3E}">
        <p14:creationId xmlns:p14="http://schemas.microsoft.com/office/powerpoint/2010/main" val="334388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D2608-3165-B829-B7C6-6A05D31FFF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5A9A5A-FEE6-D13B-D69F-4E36973F867C}"/>
              </a:ext>
            </a:extLst>
          </p:cNvPr>
          <p:cNvSpPr>
            <a:spLocks noGrp="1"/>
          </p:cNvSpPr>
          <p:nvPr>
            <p:ph type="ctrTitle"/>
          </p:nvPr>
        </p:nvSpPr>
        <p:spPr>
          <a:xfrm>
            <a:off x="724988" y="722208"/>
            <a:ext cx="6681652" cy="1276350"/>
          </a:xfrm>
        </p:spPr>
        <p:txBody>
          <a:bodyPr/>
          <a:lstStyle/>
          <a:p>
            <a:r>
              <a:rPr lang="en-GB" dirty="0"/>
              <a:t>NICE’s Business Plan Priorities for 2025/26</a:t>
            </a:r>
          </a:p>
        </p:txBody>
      </p:sp>
    </p:spTree>
    <p:extLst>
      <p:ext uri="{BB962C8B-B14F-4D97-AF65-F5344CB8AC3E}">
        <p14:creationId xmlns:p14="http://schemas.microsoft.com/office/powerpoint/2010/main" val="50314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67AAF-31ED-BD47-9BB6-A66BBC118E7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61D5897B-D1F6-89A5-5B76-F82B7A8832A3}"/>
              </a:ext>
              <a:ext uri="{C183D7F6-B498-43B3-948B-1728B52AA6E4}">
                <adec:decorative xmlns:adec="http://schemas.microsoft.com/office/drawing/2017/decorative" val="1"/>
              </a:ext>
            </a:extLst>
          </p:cNvPr>
          <p:cNvSpPr/>
          <p:nvPr/>
        </p:nvSpPr>
        <p:spPr>
          <a:xfrm>
            <a:off x="9004406" y="3734138"/>
            <a:ext cx="2556965" cy="2125364"/>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0" name="Rectangle 19">
            <a:extLst>
              <a:ext uri="{FF2B5EF4-FFF2-40B4-BE49-F238E27FC236}">
                <a16:creationId xmlns:a16="http://schemas.microsoft.com/office/drawing/2014/main" id="{4CCEFEC6-FB89-5444-6960-6219162FA74A}"/>
              </a:ext>
              <a:ext uri="{C183D7F6-B498-43B3-948B-1728B52AA6E4}">
                <adec:decorative xmlns:adec="http://schemas.microsoft.com/office/drawing/2017/decorative" val="1"/>
              </a:ext>
            </a:extLst>
          </p:cNvPr>
          <p:cNvSpPr/>
          <p:nvPr/>
        </p:nvSpPr>
        <p:spPr>
          <a:xfrm>
            <a:off x="3378869" y="3738794"/>
            <a:ext cx="2550562" cy="2124956"/>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5" name="Rectangle 4">
            <a:extLst>
              <a:ext uri="{FF2B5EF4-FFF2-40B4-BE49-F238E27FC236}">
                <a16:creationId xmlns:a16="http://schemas.microsoft.com/office/drawing/2014/main" id="{DA269503-1CBE-F418-F679-9B3C9AAFABD3}"/>
              </a:ext>
              <a:ext uri="{C183D7F6-B498-43B3-948B-1728B52AA6E4}">
                <adec:decorative xmlns:adec="http://schemas.microsoft.com/office/drawing/2017/decorative" val="1"/>
              </a:ext>
            </a:extLst>
          </p:cNvPr>
          <p:cNvSpPr/>
          <p:nvPr/>
        </p:nvSpPr>
        <p:spPr>
          <a:xfrm>
            <a:off x="544366" y="2264641"/>
            <a:ext cx="2551981" cy="2439518"/>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7" name="TextBox 6">
            <a:extLst>
              <a:ext uri="{FF2B5EF4-FFF2-40B4-BE49-F238E27FC236}">
                <a16:creationId xmlns:a16="http://schemas.microsoft.com/office/drawing/2014/main" id="{89C2D5C6-78DD-D18C-858F-2FE77D8D65A2}"/>
              </a:ext>
              <a:ext uri="{C183D7F6-B498-43B3-948B-1728B52AA6E4}">
                <adec:decorative xmlns:adec="http://schemas.microsoft.com/office/drawing/2017/decorative" val="1"/>
              </a:ext>
            </a:extLst>
          </p:cNvPr>
          <p:cNvSpPr txBox="1"/>
          <p:nvPr/>
        </p:nvSpPr>
        <p:spPr>
          <a:xfrm>
            <a:off x="333376" y="1399754"/>
            <a:ext cx="11286238" cy="646331"/>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36C"/>
              </a:solidFill>
              <a:effectLst/>
              <a:uLnTx/>
              <a:uFillTx/>
              <a:latin typeface="Inter"/>
              <a:ea typeface="Inter"/>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36C"/>
              </a:solidFill>
              <a:effectLst/>
              <a:uLnTx/>
              <a:uFillTx/>
              <a:latin typeface="Inter"/>
              <a:ea typeface="Inter"/>
              <a:cs typeface="+mn-cs"/>
            </a:endParaRPr>
          </a:p>
        </p:txBody>
      </p:sp>
      <p:sp>
        <p:nvSpPr>
          <p:cNvPr id="10" name="Rectangle 9">
            <a:extLst>
              <a:ext uri="{FF2B5EF4-FFF2-40B4-BE49-F238E27FC236}">
                <a16:creationId xmlns:a16="http://schemas.microsoft.com/office/drawing/2014/main" id="{CF83C482-0602-D50B-A9B3-C1ECC5E06F1F}"/>
              </a:ext>
              <a:ext uri="{C183D7F6-B498-43B3-948B-1728B52AA6E4}">
                <adec:decorative xmlns:adec="http://schemas.microsoft.com/office/drawing/2017/decorative" val="1"/>
              </a:ext>
            </a:extLst>
          </p:cNvPr>
          <p:cNvSpPr/>
          <p:nvPr/>
        </p:nvSpPr>
        <p:spPr>
          <a:xfrm>
            <a:off x="3378609" y="2264641"/>
            <a:ext cx="2551981" cy="243569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8" name="TextBox 27">
            <a:extLst>
              <a:ext uri="{FF2B5EF4-FFF2-40B4-BE49-F238E27FC236}">
                <a16:creationId xmlns:a16="http://schemas.microsoft.com/office/drawing/2014/main" id="{65A0162E-CB88-738D-D20B-82B25F5BAD72}"/>
              </a:ext>
              <a:ext uri="{C183D7F6-B498-43B3-948B-1728B52AA6E4}">
                <adec:decorative xmlns:adec="http://schemas.microsoft.com/office/drawing/2017/decorative" val="1"/>
              </a:ext>
            </a:extLst>
          </p:cNvPr>
          <p:cNvSpPr txBox="1"/>
          <p:nvPr/>
        </p:nvSpPr>
        <p:spPr>
          <a:xfrm>
            <a:off x="544366" y="4700332"/>
            <a:ext cx="2555109" cy="1159169"/>
          </a:xfrm>
          <a:prstGeom prst="rect">
            <a:avLst/>
          </a:prstGeom>
          <a:solidFill>
            <a:srgbClr val="22809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Inter"/>
              <a:ea typeface="Inter"/>
              <a:cs typeface="+mn-cs"/>
            </a:endParaRPr>
          </a:p>
        </p:txBody>
      </p:sp>
      <p:sp>
        <p:nvSpPr>
          <p:cNvPr id="2" name="Rectangle 1">
            <a:extLst>
              <a:ext uri="{FF2B5EF4-FFF2-40B4-BE49-F238E27FC236}">
                <a16:creationId xmlns:a16="http://schemas.microsoft.com/office/drawing/2014/main" id="{49FDC6CE-E9D3-0E28-425B-DCA386D4A92C}"/>
              </a:ext>
              <a:ext uri="{C183D7F6-B498-43B3-948B-1728B52AA6E4}">
                <adec:decorative xmlns:adec="http://schemas.microsoft.com/office/drawing/2017/decorative" val="1"/>
              </a:ext>
            </a:extLst>
          </p:cNvPr>
          <p:cNvSpPr/>
          <p:nvPr/>
        </p:nvSpPr>
        <p:spPr>
          <a:xfrm>
            <a:off x="6204987" y="4209914"/>
            <a:ext cx="2550563" cy="1649587"/>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8" name="Rectangle 7">
            <a:extLst>
              <a:ext uri="{FF2B5EF4-FFF2-40B4-BE49-F238E27FC236}">
                <a16:creationId xmlns:a16="http://schemas.microsoft.com/office/drawing/2014/main" id="{C594E97D-AB11-A665-4BC4-96D7707F71CA}"/>
              </a:ext>
              <a:ext uri="{C183D7F6-B498-43B3-948B-1728B52AA6E4}">
                <adec:decorative xmlns:adec="http://schemas.microsoft.com/office/drawing/2017/decorative" val="1"/>
              </a:ext>
            </a:extLst>
          </p:cNvPr>
          <p:cNvSpPr/>
          <p:nvPr/>
        </p:nvSpPr>
        <p:spPr>
          <a:xfrm>
            <a:off x="6206147" y="2264639"/>
            <a:ext cx="2551981" cy="243569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9" name="Rectangle 8">
            <a:extLst>
              <a:ext uri="{FF2B5EF4-FFF2-40B4-BE49-F238E27FC236}">
                <a16:creationId xmlns:a16="http://schemas.microsoft.com/office/drawing/2014/main" id="{4C9D19DB-1865-4F93-2B16-17962AC23A3C}"/>
              </a:ext>
              <a:ext uri="{C183D7F6-B498-43B3-948B-1728B52AA6E4}">
                <adec:decorative xmlns:adec="http://schemas.microsoft.com/office/drawing/2017/decorative" val="1"/>
              </a:ext>
            </a:extLst>
          </p:cNvPr>
          <p:cNvSpPr/>
          <p:nvPr/>
        </p:nvSpPr>
        <p:spPr>
          <a:xfrm>
            <a:off x="9005601" y="2268589"/>
            <a:ext cx="2555770" cy="243174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pic>
        <p:nvPicPr>
          <p:cNvPr id="19" name="Picture 18">
            <a:extLst>
              <a:ext uri="{FF2B5EF4-FFF2-40B4-BE49-F238E27FC236}">
                <a16:creationId xmlns:a16="http://schemas.microsoft.com/office/drawing/2014/main" id="{D37968AB-D625-5C10-B813-398C35C34D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707" y="3086938"/>
            <a:ext cx="1346362" cy="1346362"/>
          </a:xfrm>
          <a:prstGeom prst="rect">
            <a:avLst/>
          </a:prstGeom>
        </p:spPr>
      </p:pic>
      <p:pic>
        <p:nvPicPr>
          <p:cNvPr id="21" name="Picture 20">
            <a:extLst>
              <a:ext uri="{FF2B5EF4-FFF2-40B4-BE49-F238E27FC236}">
                <a16:creationId xmlns:a16="http://schemas.microsoft.com/office/drawing/2014/main" id="{BB20FE48-7A53-3834-495B-02C56B4121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49398" y="3014191"/>
            <a:ext cx="1424657" cy="1424314"/>
          </a:xfrm>
          <a:prstGeom prst="rect">
            <a:avLst/>
          </a:prstGeom>
        </p:spPr>
      </p:pic>
      <p:pic>
        <p:nvPicPr>
          <p:cNvPr id="4" name="Picture 3">
            <a:extLst>
              <a:ext uri="{FF2B5EF4-FFF2-40B4-BE49-F238E27FC236}">
                <a16:creationId xmlns:a16="http://schemas.microsoft.com/office/drawing/2014/main" id="{39DD8AFD-82C1-7FC2-3E58-C335E98897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9039" y="3062292"/>
            <a:ext cx="1407680" cy="1420999"/>
          </a:xfrm>
          <a:prstGeom prst="rect">
            <a:avLst/>
          </a:prstGeom>
        </p:spPr>
      </p:pic>
      <p:pic>
        <p:nvPicPr>
          <p:cNvPr id="23" name="Picture 22">
            <a:extLst>
              <a:ext uri="{FF2B5EF4-FFF2-40B4-BE49-F238E27FC236}">
                <a16:creationId xmlns:a16="http://schemas.microsoft.com/office/drawing/2014/main" id="{BB70FEEE-189D-4CD0-9CA2-655C6697BA9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79224" y="3182491"/>
            <a:ext cx="1282263" cy="1281955"/>
          </a:xfrm>
          <a:prstGeom prst="rect">
            <a:avLst/>
          </a:prstGeom>
        </p:spPr>
      </p:pic>
      <p:sp>
        <p:nvSpPr>
          <p:cNvPr id="3" name="Title 2">
            <a:extLst>
              <a:ext uri="{FF2B5EF4-FFF2-40B4-BE49-F238E27FC236}">
                <a16:creationId xmlns:a16="http://schemas.microsoft.com/office/drawing/2014/main" id="{52A9789B-A3E8-34A6-5752-94F0E6364133}"/>
              </a:ext>
            </a:extLst>
          </p:cNvPr>
          <p:cNvSpPr>
            <a:spLocks noGrp="1"/>
          </p:cNvSpPr>
          <p:nvPr>
            <p:ph type="ctrTitle"/>
          </p:nvPr>
        </p:nvSpPr>
        <p:spPr>
          <a:xfrm>
            <a:off x="461286" y="248510"/>
            <a:ext cx="11076689" cy="1160319"/>
          </a:xfrm>
        </p:spPr>
        <p:txBody>
          <a:bodyPr>
            <a:normAutofit fontScale="90000"/>
          </a:bodyPr>
          <a:lstStyle/>
          <a:p>
            <a:r>
              <a:rPr lang="en-GB" sz="3600" dirty="0">
                <a:latin typeface="Lora SemiBold"/>
              </a:rPr>
              <a:t>NICE remains focused on our transformation to be more high quality, timely, relevant, usable and impactful</a:t>
            </a:r>
            <a:endParaRPr lang="en-GB" sz="3600" dirty="0"/>
          </a:p>
        </p:txBody>
      </p:sp>
      <p:sp>
        <p:nvSpPr>
          <p:cNvPr id="6" name="TextBox 5">
            <a:extLst>
              <a:ext uri="{FF2B5EF4-FFF2-40B4-BE49-F238E27FC236}">
                <a16:creationId xmlns:a16="http://schemas.microsoft.com/office/drawing/2014/main" id="{5F44ACCD-CEB4-AD39-40C0-DF489AFC2F78}"/>
              </a:ext>
            </a:extLst>
          </p:cNvPr>
          <p:cNvSpPr txBox="1"/>
          <p:nvPr/>
        </p:nvSpPr>
        <p:spPr>
          <a:xfrm>
            <a:off x="621213" y="1440561"/>
            <a:ext cx="10733337"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Inter"/>
                <a:ea typeface="Inter SemiBold"/>
                <a:cs typeface="Aptos" panose="020B0004020202020204" pitchFamily="34" charset="0"/>
              </a:rPr>
              <a:t>Our core purpose is to help practitioners and commissioners get the best care to people, fast, while ensuring value for the taxpayer</a:t>
            </a:r>
            <a:r>
              <a:rPr kumimoji="0" lang="en-GB" sz="1400" b="0" i="0" u="none" strike="noStrike" kern="1200" cap="none" spc="0" normalizeH="0" baseline="0" noProof="0" dirty="0">
                <a:ln>
                  <a:noFill/>
                </a:ln>
                <a:solidFill>
                  <a:srgbClr val="000000"/>
                </a:solidFill>
                <a:effectLst/>
                <a:uLnTx/>
                <a:uFillTx/>
                <a:latin typeface="Inter"/>
                <a:ea typeface="Inter SemiBold"/>
                <a:cs typeface="Aptos" panose="020B0004020202020204" pitchFamily="34" charset="0"/>
              </a:rPr>
              <a:t>.</a:t>
            </a:r>
            <a:r>
              <a:rPr kumimoji="0" lang="en-GB" sz="1600" b="0" i="0" u="none" strike="noStrike" kern="1200" cap="none" spc="0" normalizeH="0" baseline="0" noProof="0" dirty="0">
                <a:ln>
                  <a:noFill/>
                </a:ln>
                <a:solidFill>
                  <a:srgbClr val="000000"/>
                </a:solidFill>
                <a:effectLst/>
                <a:uLnTx/>
                <a:uFillTx/>
                <a:latin typeface="Inter"/>
                <a:ea typeface="Aptos" panose="020B0004020202020204" pitchFamily="34" charset="0"/>
                <a:cs typeface="Aptos" panose="020B0004020202020204" pitchFamily="34" charset="0"/>
              </a:rPr>
              <a:t> This will not change. Yet we are focusing on developing guidance that is even more:</a:t>
            </a:r>
            <a:endParaRPr kumimoji="0" lang="en-GB" sz="1800" b="0" i="0" u="none" strike="noStrike" kern="1200" cap="none" spc="0" normalizeH="0" baseline="0" noProof="0" dirty="0">
              <a:ln>
                <a:noFill/>
              </a:ln>
              <a:solidFill>
                <a:srgbClr val="000000"/>
              </a:solidFill>
              <a:effectLst/>
              <a:uLnTx/>
              <a:uFillTx/>
              <a:latin typeface="Inter"/>
              <a:ea typeface="Aptos" panose="020B0004020202020204" pitchFamily="34" charset="0"/>
              <a:cs typeface="Aptos" panose="020B0004020202020204" pitchFamily="34" charset="0"/>
            </a:endParaRPr>
          </a:p>
        </p:txBody>
      </p:sp>
      <p:sp>
        <p:nvSpPr>
          <p:cNvPr id="14" name="TextBox 13">
            <a:extLst>
              <a:ext uri="{FF2B5EF4-FFF2-40B4-BE49-F238E27FC236}">
                <a16:creationId xmlns:a16="http://schemas.microsoft.com/office/drawing/2014/main" id="{28F9B512-5ABF-5316-21C9-BC330ED9FD7E}"/>
              </a:ext>
            </a:extLst>
          </p:cNvPr>
          <p:cNvSpPr txBox="1"/>
          <p:nvPr/>
        </p:nvSpPr>
        <p:spPr>
          <a:xfrm>
            <a:off x="485195" y="2344789"/>
            <a:ext cx="2686641"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436C"/>
                </a:solidFill>
                <a:effectLst/>
                <a:uLnTx/>
                <a:uFillTx/>
                <a:latin typeface="Inter SemiBold"/>
                <a:ea typeface="Inter SemiBold"/>
                <a:cs typeface="+mn-cs"/>
              </a:rPr>
              <a:t>High quality </a:t>
            </a:r>
            <a:br>
              <a:rPr kumimoji="0" lang="en-GB" sz="2000" b="0" i="0" u="none" strike="noStrike" kern="1200" cap="none" spc="0" normalizeH="0" baseline="0" noProof="0" dirty="0">
                <a:ln>
                  <a:noFill/>
                </a:ln>
                <a:solidFill>
                  <a:srgbClr val="00436C"/>
                </a:solidFill>
                <a:effectLst/>
                <a:uLnTx/>
                <a:uFillTx/>
                <a:latin typeface="Inter SemiBold"/>
                <a:ea typeface="Inter SemiBold"/>
                <a:cs typeface="+mn-cs"/>
              </a:rPr>
            </a:br>
            <a:r>
              <a:rPr kumimoji="0" lang="en-GB" sz="2000" b="0" i="0" u="none" strike="noStrike" kern="1200" cap="none" spc="0" normalizeH="0" baseline="0" noProof="0" dirty="0">
                <a:ln>
                  <a:noFill/>
                </a:ln>
                <a:solidFill>
                  <a:srgbClr val="00436C"/>
                </a:solidFill>
                <a:effectLst/>
                <a:uLnTx/>
                <a:uFillTx/>
                <a:latin typeface="Inter SemiBold"/>
                <a:ea typeface="Inter SemiBold"/>
                <a:cs typeface="+mn-cs"/>
              </a:rPr>
              <a:t>and timely…</a:t>
            </a:r>
          </a:p>
        </p:txBody>
      </p:sp>
      <p:sp>
        <p:nvSpPr>
          <p:cNvPr id="18" name="TextBox 17">
            <a:extLst>
              <a:ext uri="{FF2B5EF4-FFF2-40B4-BE49-F238E27FC236}">
                <a16:creationId xmlns:a16="http://schemas.microsoft.com/office/drawing/2014/main" id="{AE7051E9-A3E2-543E-588B-490929DFB46E}"/>
              </a:ext>
            </a:extLst>
          </p:cNvPr>
          <p:cNvSpPr txBox="1"/>
          <p:nvPr/>
        </p:nvSpPr>
        <p:spPr>
          <a:xfrm>
            <a:off x="456106" y="4744816"/>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Segoe UI"/>
              </a:rPr>
              <a:t>…by developing </a:t>
            </a:r>
            <a:r>
              <a:rPr kumimoji="0" lang="en-US" sz="1600" b="0" i="0" u="none" strike="noStrike" kern="1200" cap="none" spc="0" normalizeH="0" baseline="0" noProof="0" dirty="0">
                <a:ln>
                  <a:noFill/>
                </a:ln>
                <a:solidFill>
                  <a:srgbClr val="000000"/>
                </a:solidFill>
                <a:effectLst/>
                <a:uLnTx/>
                <a:uFillTx/>
                <a:latin typeface="Inter"/>
                <a:ea typeface="+mn-ea"/>
                <a:cs typeface="Segoe UI"/>
              </a:rPr>
              <a:t>​</a:t>
            </a:r>
            <a:endParaRPr kumimoji="0" lang="en-US" sz="1800" b="0" i="0" u="none" strike="noStrike" kern="1200" cap="none" spc="0" normalizeH="0" baseline="0" noProof="0" dirty="0">
              <a:ln>
                <a:noFill/>
              </a:ln>
              <a:solidFill>
                <a:srgbClr val="00000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Segoe UI"/>
              </a:rPr>
              <a:t>and updating our recommendations faster, while maintaining rigour.</a:t>
            </a:r>
            <a:endParaRPr kumimoji="0" lang="en-GB" sz="1600" b="0" i="0" u="none" strike="noStrike" kern="1200" cap="none" spc="0" normalizeH="0" baseline="0" noProof="0" dirty="0">
              <a:ln>
                <a:noFill/>
              </a:ln>
              <a:solidFill>
                <a:srgbClr val="FFFFFF"/>
              </a:solidFill>
              <a:effectLst/>
              <a:uLnTx/>
              <a:uFillTx/>
              <a:latin typeface="Inter"/>
              <a:ea typeface="Inter"/>
              <a:cs typeface="Segoe UI"/>
            </a:endParaRPr>
          </a:p>
        </p:txBody>
      </p:sp>
      <p:sp>
        <p:nvSpPr>
          <p:cNvPr id="13" name="TextBox 12">
            <a:extLst>
              <a:ext uri="{FF2B5EF4-FFF2-40B4-BE49-F238E27FC236}">
                <a16:creationId xmlns:a16="http://schemas.microsoft.com/office/drawing/2014/main" id="{4E79AC7E-2992-412E-C7E8-53BB56F94A53}"/>
              </a:ext>
            </a:extLst>
          </p:cNvPr>
          <p:cNvSpPr txBox="1"/>
          <p:nvPr/>
        </p:nvSpPr>
        <p:spPr>
          <a:xfrm>
            <a:off x="3418801" y="2351769"/>
            <a:ext cx="2469334"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436C"/>
                </a:solidFill>
                <a:effectLst/>
                <a:uLnTx/>
                <a:uFillTx/>
                <a:latin typeface="Inter SemiBold"/>
                <a:ea typeface="Inter SemiBold"/>
                <a:cs typeface="+mn-cs"/>
              </a:rPr>
              <a:t>Relevant…</a:t>
            </a:r>
            <a:endParaRPr kumimoji="0" lang="en-US" sz="1800" b="0" i="0" u="none" strike="noStrike" kern="1200" cap="none" spc="0" normalizeH="0" baseline="0" noProof="0">
              <a:ln>
                <a:noFill/>
              </a:ln>
              <a:solidFill>
                <a:srgbClr val="00436C"/>
              </a:solidFill>
              <a:effectLst/>
              <a:uLnTx/>
              <a:uFillTx/>
              <a:latin typeface="Inter"/>
              <a:ea typeface="Inter"/>
              <a:cs typeface="+mn-cs"/>
            </a:endParaRPr>
          </a:p>
        </p:txBody>
      </p:sp>
      <p:sp>
        <p:nvSpPr>
          <p:cNvPr id="27" name="TextBox 26">
            <a:extLst>
              <a:ext uri="{FF2B5EF4-FFF2-40B4-BE49-F238E27FC236}">
                <a16:creationId xmlns:a16="http://schemas.microsoft.com/office/drawing/2014/main" id="{FB22A079-CF0D-B90B-997B-22E46C7FD0AD}"/>
              </a:ext>
            </a:extLst>
          </p:cNvPr>
          <p:cNvSpPr txBox="1"/>
          <p:nvPr/>
        </p:nvSpPr>
        <p:spPr>
          <a:xfrm>
            <a:off x="3369292" y="4870848"/>
            <a:ext cx="2560138"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mn-cs"/>
              </a:rPr>
              <a:t>…by focusing on what matters most to the health and care system.</a:t>
            </a:r>
          </a:p>
        </p:txBody>
      </p:sp>
      <p:sp>
        <p:nvSpPr>
          <p:cNvPr id="12" name="TextBox 11">
            <a:extLst>
              <a:ext uri="{FF2B5EF4-FFF2-40B4-BE49-F238E27FC236}">
                <a16:creationId xmlns:a16="http://schemas.microsoft.com/office/drawing/2014/main" id="{DB152F54-A0F8-4640-665E-3E6B05F66D82}"/>
              </a:ext>
            </a:extLst>
          </p:cNvPr>
          <p:cNvSpPr txBox="1"/>
          <p:nvPr/>
        </p:nvSpPr>
        <p:spPr>
          <a:xfrm>
            <a:off x="6328077" y="2349064"/>
            <a:ext cx="2246596"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436C"/>
                </a:solidFill>
                <a:effectLst/>
                <a:uLnTx/>
                <a:uFillTx/>
                <a:latin typeface="Inter SemiBold"/>
                <a:ea typeface="Inter SemiBold"/>
                <a:cs typeface="+mn-cs"/>
              </a:rPr>
              <a:t> Usable…</a:t>
            </a:r>
            <a:endParaRPr kumimoji="0" lang="en-US" sz="1800" b="0" i="0" u="none" strike="noStrike" kern="1200" cap="none" spc="0" normalizeH="0" baseline="0" noProof="0">
              <a:ln>
                <a:noFill/>
              </a:ln>
              <a:solidFill>
                <a:srgbClr val="00436C"/>
              </a:solidFill>
              <a:effectLst/>
              <a:uLnTx/>
              <a:uFillTx/>
              <a:latin typeface="Inter"/>
              <a:ea typeface="Inter"/>
              <a:cs typeface="+mn-cs"/>
            </a:endParaRPr>
          </a:p>
        </p:txBody>
      </p:sp>
      <p:sp>
        <p:nvSpPr>
          <p:cNvPr id="16" name="TextBox 15">
            <a:extLst>
              <a:ext uri="{FF2B5EF4-FFF2-40B4-BE49-F238E27FC236}">
                <a16:creationId xmlns:a16="http://schemas.microsoft.com/office/drawing/2014/main" id="{51CEB973-D6C3-09E8-3C05-FBD4A1B0267B}"/>
              </a:ext>
            </a:extLst>
          </p:cNvPr>
          <p:cNvSpPr txBox="1"/>
          <p:nvPr/>
        </p:nvSpPr>
        <p:spPr>
          <a:xfrm>
            <a:off x="6260043" y="4750327"/>
            <a:ext cx="2403368"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mn-cs"/>
              </a:rPr>
              <a:t>…by ensuring our guidance is easy to find, understand and use to make decisions.</a:t>
            </a:r>
          </a:p>
        </p:txBody>
      </p:sp>
      <p:sp>
        <p:nvSpPr>
          <p:cNvPr id="15" name="TextBox 14">
            <a:extLst>
              <a:ext uri="{FF2B5EF4-FFF2-40B4-BE49-F238E27FC236}">
                <a16:creationId xmlns:a16="http://schemas.microsoft.com/office/drawing/2014/main" id="{D214844D-7B64-6CC6-BD52-8388F76386C3}"/>
              </a:ext>
            </a:extLst>
          </p:cNvPr>
          <p:cNvSpPr txBox="1"/>
          <p:nvPr/>
        </p:nvSpPr>
        <p:spPr>
          <a:xfrm>
            <a:off x="8937488" y="2340841"/>
            <a:ext cx="2670714"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436C"/>
                </a:solidFill>
                <a:effectLst/>
                <a:uLnTx/>
                <a:uFillTx/>
                <a:latin typeface="Inter SemiBold"/>
                <a:ea typeface="Inter SemiBold"/>
                <a:cs typeface="+mn-cs"/>
              </a:rPr>
              <a:t>Impactful…</a:t>
            </a:r>
          </a:p>
        </p:txBody>
      </p:sp>
      <p:sp>
        <p:nvSpPr>
          <p:cNvPr id="29" name="TextBox 28">
            <a:extLst>
              <a:ext uri="{FF2B5EF4-FFF2-40B4-BE49-F238E27FC236}">
                <a16:creationId xmlns:a16="http://schemas.microsoft.com/office/drawing/2014/main" id="{68F2CF51-AA9A-977F-CF85-C78667641F5D}"/>
              </a:ext>
            </a:extLst>
          </p:cNvPr>
          <p:cNvSpPr txBox="1"/>
          <p:nvPr/>
        </p:nvSpPr>
        <p:spPr>
          <a:xfrm>
            <a:off x="8982217" y="4753108"/>
            <a:ext cx="2603412"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a:ea typeface="+mn-ea"/>
                <a:cs typeface="+mn-cs"/>
              </a:rPr>
              <a:t>...by amplifying the reach and impact of our guidance in the health and care system.</a:t>
            </a:r>
            <a:endParaRPr kumimoji="0" lang="en-GB" sz="1600" b="0" i="0" u="none" strike="noStrike" kern="1200" cap="none" spc="0" normalizeH="0" baseline="0" noProof="0" dirty="0">
              <a:ln>
                <a:noFill/>
              </a:ln>
              <a:solidFill>
                <a:srgbClr val="FFFFFF"/>
              </a:solidFill>
              <a:effectLst/>
              <a:uLnTx/>
              <a:uFillTx/>
              <a:latin typeface="Inter"/>
              <a:ea typeface="Inter"/>
              <a:cs typeface="+mn-cs"/>
            </a:endParaRPr>
          </a:p>
        </p:txBody>
      </p:sp>
    </p:spTree>
    <p:extLst>
      <p:ext uri="{BB962C8B-B14F-4D97-AF65-F5344CB8AC3E}">
        <p14:creationId xmlns:p14="http://schemas.microsoft.com/office/powerpoint/2010/main" val="398735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3F85D-7A1D-5EFC-A3D6-347D51722C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F26FCB-2F0A-4E29-8CA8-7E3E4C9668FB}"/>
              </a:ext>
            </a:extLst>
          </p:cNvPr>
          <p:cNvSpPr>
            <a:spLocks noGrp="1"/>
          </p:cNvSpPr>
          <p:nvPr>
            <p:ph type="ctrTitle"/>
          </p:nvPr>
        </p:nvSpPr>
        <p:spPr>
          <a:xfrm>
            <a:off x="506810" y="209822"/>
            <a:ext cx="11303156" cy="671892"/>
          </a:xfrm>
        </p:spPr>
        <p:txBody>
          <a:bodyPr>
            <a:noAutofit/>
          </a:bodyPr>
          <a:lstStyle/>
          <a:p>
            <a:r>
              <a:rPr lang="en-GB" sz="3200" dirty="0">
                <a:cs typeface="Arial"/>
              </a:rPr>
              <a:t>The 10 Year Plan has empowered NICE to deliver new priorities that strengthen our transformation</a:t>
            </a:r>
            <a:endParaRPr lang="en-GB" sz="3200" dirty="0">
              <a:latin typeface="+mj-lt"/>
              <a:cs typeface="Arial"/>
            </a:endParaRPr>
          </a:p>
        </p:txBody>
      </p:sp>
      <p:sp>
        <p:nvSpPr>
          <p:cNvPr id="7" name="Rectangle 6">
            <a:extLst>
              <a:ext uri="{FF2B5EF4-FFF2-40B4-BE49-F238E27FC236}">
                <a16:creationId xmlns:a16="http://schemas.microsoft.com/office/drawing/2014/main" id="{F355C58F-2393-79CD-A09C-CCF15E56472E}"/>
              </a:ext>
              <a:ext uri="{C183D7F6-B498-43B3-948B-1728B52AA6E4}">
                <adec:decorative xmlns:adec="http://schemas.microsoft.com/office/drawing/2017/decorative" val="0"/>
              </a:ext>
            </a:extLst>
          </p:cNvPr>
          <p:cNvSpPr/>
          <p:nvPr/>
        </p:nvSpPr>
        <p:spPr>
          <a:xfrm>
            <a:off x="525859" y="1580081"/>
            <a:ext cx="3082200" cy="925200"/>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rIns="756000" rtlCol="0" anchor="ctr"/>
          <a:lstStyle/>
          <a:p>
            <a:pPr>
              <a:defRPr/>
            </a:pPr>
            <a:r>
              <a:rPr lang="en-GB" sz="1600" dirty="0">
                <a:solidFill>
                  <a:srgbClr val="FFFFFF"/>
                </a:solidFill>
                <a:latin typeface="Inter SemiBold" panose="02000503000000020004" pitchFamily="2" charset="0"/>
                <a:ea typeface="Inter SemiBold" panose="02000503000000020004" pitchFamily="2" charset="0"/>
              </a:rPr>
              <a:t>Faster, fairer roll out of high impact HealthTech</a:t>
            </a:r>
          </a:p>
        </p:txBody>
      </p:sp>
      <p:sp>
        <p:nvSpPr>
          <p:cNvPr id="4" name="Rectangle 3">
            <a:extLst>
              <a:ext uri="{FF2B5EF4-FFF2-40B4-BE49-F238E27FC236}">
                <a16:creationId xmlns:a16="http://schemas.microsoft.com/office/drawing/2014/main" id="{FD73387B-3277-278C-A98B-F88A1710CF0C}"/>
              </a:ext>
              <a:ext uri="{C183D7F6-B498-43B3-948B-1728B52AA6E4}">
                <adec:decorative xmlns:adec="http://schemas.microsoft.com/office/drawing/2017/decorative" val="0"/>
              </a:ext>
            </a:extLst>
          </p:cNvPr>
          <p:cNvSpPr/>
          <p:nvPr/>
        </p:nvSpPr>
        <p:spPr>
          <a:xfrm>
            <a:off x="524686" y="2505280"/>
            <a:ext cx="3082200" cy="33858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182245" indent="-182245">
              <a:spcAft>
                <a:spcPts val="1200"/>
              </a:spcAft>
              <a:buFont typeface="Arial" panose="020B0604020202020204" pitchFamily="34" charset="0"/>
              <a:buChar char="•"/>
              <a:defRPr/>
            </a:pPr>
            <a:r>
              <a:rPr lang="en-GB" sz="1400" dirty="0">
                <a:solidFill>
                  <a:schemeClr val="tx1"/>
                </a:solidFill>
              </a:rPr>
              <a:t>We will ensure approved devices, diagnostics and digital technologies reach more people, ending the postcode lottery in access.</a:t>
            </a:r>
          </a:p>
          <a:p>
            <a:pPr marL="182245" lvl="0" indent="-182245">
              <a:spcAft>
                <a:spcPts val="1200"/>
              </a:spcAft>
              <a:buFont typeface="Arial" panose="020B0604020202020204" pitchFamily="34" charset="0"/>
              <a:buChar char="•"/>
              <a:defRPr/>
            </a:pPr>
            <a:r>
              <a:rPr lang="en-GB" sz="1400" dirty="0">
                <a:solidFill>
                  <a:schemeClr val="tx1"/>
                </a:solidFill>
              </a:rPr>
              <a:t>High impact HealthTech will be put on a legal par with medicines, focussing on the NHS's most pressing needs, like long waiting lists.  </a:t>
            </a:r>
          </a:p>
          <a:p>
            <a:pPr marL="182245" lvl="0" indent="-182245">
              <a:spcAft>
                <a:spcPts val="1200"/>
              </a:spcAft>
              <a:buFont typeface="Arial" panose="020B0604020202020204" pitchFamily="34" charset="0"/>
              <a:buChar char="•"/>
              <a:defRPr/>
            </a:pPr>
            <a:r>
              <a:rPr lang="en-GB" sz="1400" dirty="0">
                <a:solidFill>
                  <a:schemeClr val="tx1"/>
                </a:solidFill>
                <a:ea typeface="Inter"/>
              </a:rPr>
              <a:t>This will make our guidance more relevant and impactful.</a:t>
            </a:r>
          </a:p>
        </p:txBody>
      </p:sp>
      <p:sp>
        <p:nvSpPr>
          <p:cNvPr id="6" name="Rectangle 5">
            <a:extLst>
              <a:ext uri="{FF2B5EF4-FFF2-40B4-BE49-F238E27FC236}">
                <a16:creationId xmlns:a16="http://schemas.microsoft.com/office/drawing/2014/main" id="{95F3C7AA-A0F0-FDFD-F161-FB89AD932A44}"/>
              </a:ext>
              <a:ext uri="{C183D7F6-B498-43B3-948B-1728B52AA6E4}">
                <adec:decorative xmlns:adec="http://schemas.microsoft.com/office/drawing/2017/decorative" val="0"/>
              </a:ext>
            </a:extLst>
          </p:cNvPr>
          <p:cNvSpPr/>
          <p:nvPr/>
        </p:nvSpPr>
        <p:spPr>
          <a:xfrm>
            <a:off x="3904085" y="1580081"/>
            <a:ext cx="3196504" cy="925200"/>
          </a:xfrm>
          <a:prstGeom prst="rect">
            <a:avLst/>
          </a:prstGeom>
          <a:solidFill>
            <a:srgbClr val="228096"/>
          </a:solidFill>
          <a:ln>
            <a:noFill/>
          </a:ln>
        </p:spPr>
        <p:style>
          <a:lnRef idx="0">
            <a:scrgbClr r="0" g="0" b="0"/>
          </a:lnRef>
          <a:fillRef idx="0">
            <a:scrgbClr r="0" g="0" b="0"/>
          </a:fillRef>
          <a:effectRef idx="0">
            <a:scrgbClr r="0" g="0" b="0"/>
          </a:effectRef>
          <a:fontRef idx="minor">
            <a:schemeClr val="lt1"/>
          </a:fontRef>
        </p:style>
        <p:txBody>
          <a:bodyPr rIns="828000" rtlCol="0" anchor="ctr"/>
          <a:lstStyle/>
          <a:p>
            <a:pPr>
              <a:defRPr/>
            </a:pPr>
            <a:r>
              <a:rPr lang="en-GB" sz="1600" b="1" dirty="0">
                <a:solidFill>
                  <a:schemeClr val="bg2"/>
                </a:solidFill>
              </a:rPr>
              <a:t>Updating guidance to drive smarter spending</a:t>
            </a:r>
            <a:r>
              <a:rPr lang="en-GB" sz="1600" dirty="0">
                <a:solidFill>
                  <a:schemeClr val="bg2"/>
                </a:solidFill>
              </a:rPr>
              <a:t> </a:t>
            </a:r>
            <a:endParaRPr lang="en-GB" sz="1600" dirty="0">
              <a:solidFill>
                <a:schemeClr val="bg2"/>
              </a:solidFill>
              <a:latin typeface="Inter SemiBold" panose="02000503000000020004" pitchFamily="2" charset="0"/>
              <a:ea typeface="Inter SemiBold" panose="02000503000000020004" pitchFamily="2" charset="0"/>
            </a:endParaRPr>
          </a:p>
        </p:txBody>
      </p:sp>
      <p:sp>
        <p:nvSpPr>
          <p:cNvPr id="18" name="Rectangle 3">
            <a:extLst>
              <a:ext uri="{FF2B5EF4-FFF2-40B4-BE49-F238E27FC236}">
                <a16:creationId xmlns:a16="http://schemas.microsoft.com/office/drawing/2014/main" id="{9D41F9E3-409A-949A-FAAF-A187598D3754}"/>
              </a:ext>
              <a:ext uri="{C183D7F6-B498-43B3-948B-1728B52AA6E4}">
                <adec:decorative xmlns:adec="http://schemas.microsoft.com/office/drawing/2017/decorative" val="0"/>
              </a:ext>
            </a:extLst>
          </p:cNvPr>
          <p:cNvSpPr/>
          <p:nvPr/>
        </p:nvSpPr>
        <p:spPr>
          <a:xfrm>
            <a:off x="3902912" y="2505281"/>
            <a:ext cx="3196504" cy="3385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182245" indent="-182245">
              <a:spcAft>
                <a:spcPts val="1200"/>
              </a:spcAft>
              <a:buFont typeface="Arial" panose="020B0604020202020204" pitchFamily="34" charset="0"/>
              <a:buChar char="•"/>
              <a:defRPr/>
            </a:pPr>
            <a:r>
              <a:rPr lang="en-GB" sz="1400" dirty="0">
                <a:solidFill>
                  <a:schemeClr val="tx1"/>
                </a:solidFill>
              </a:rPr>
              <a:t>We will maintain guidance throughout its whole lifecycle reflecting changes in evidence, costs, and clinical practice.</a:t>
            </a:r>
          </a:p>
          <a:p>
            <a:pPr marL="182245" indent="-182245">
              <a:spcAft>
                <a:spcPts val="1200"/>
              </a:spcAft>
              <a:buFont typeface="Arial" panose="020B0604020202020204" pitchFamily="34" charset="0"/>
              <a:buChar char="•"/>
              <a:defRPr/>
            </a:pPr>
            <a:r>
              <a:rPr lang="en-GB" sz="1400" dirty="0">
                <a:solidFill>
                  <a:schemeClr val="tx1"/>
                </a:solidFill>
              </a:rPr>
              <a:t>We will offer some medicines and tech to more people; put treatments in a sequence to help clinicians know what to offer and when; and phase out some treatments to create headroom for new innovations.  </a:t>
            </a:r>
          </a:p>
          <a:p>
            <a:pPr marL="182245" indent="-182245">
              <a:spcAft>
                <a:spcPts val="1200"/>
              </a:spcAft>
              <a:buFont typeface="Arial" panose="020B0604020202020204" pitchFamily="34" charset="0"/>
              <a:buChar char="•"/>
              <a:defRPr/>
            </a:pPr>
            <a:r>
              <a:rPr lang="en-GB" sz="1400" dirty="0">
                <a:solidFill>
                  <a:schemeClr val="tx1"/>
                </a:solidFill>
                <a:ea typeface="Inter"/>
                <a:cs typeface="Segoe UI"/>
              </a:rPr>
              <a:t>This will make our guidance more relevant and usable.</a:t>
            </a:r>
          </a:p>
        </p:txBody>
      </p:sp>
      <p:sp>
        <p:nvSpPr>
          <p:cNvPr id="2" name="Rectangle 1">
            <a:extLst>
              <a:ext uri="{FF2B5EF4-FFF2-40B4-BE49-F238E27FC236}">
                <a16:creationId xmlns:a16="http://schemas.microsoft.com/office/drawing/2014/main" id="{4E043597-2CB7-16EC-10FF-7050A2238311}"/>
              </a:ext>
              <a:ext uri="{C183D7F6-B498-43B3-948B-1728B52AA6E4}">
                <adec:decorative xmlns:adec="http://schemas.microsoft.com/office/drawing/2017/decorative" val="0"/>
              </a:ext>
            </a:extLst>
          </p:cNvPr>
          <p:cNvSpPr/>
          <p:nvPr/>
        </p:nvSpPr>
        <p:spPr>
          <a:xfrm>
            <a:off x="7379068" y="1580081"/>
            <a:ext cx="4362786" cy="925199"/>
          </a:xfrm>
          <a:prstGeom prst="rect">
            <a:avLst/>
          </a:prstGeom>
          <a:solidFill>
            <a:srgbClr val="228096"/>
          </a:solidFill>
          <a:ln>
            <a:noFill/>
          </a:ln>
        </p:spPr>
        <p:style>
          <a:lnRef idx="0">
            <a:scrgbClr r="0" g="0" b="0"/>
          </a:lnRef>
          <a:fillRef idx="0">
            <a:scrgbClr r="0" g="0" b="0"/>
          </a:fillRef>
          <a:effectRef idx="0">
            <a:scrgbClr r="0" g="0" b="0"/>
          </a:effectRef>
          <a:fontRef idx="minor">
            <a:schemeClr val="lt1"/>
          </a:fontRef>
        </p:style>
        <p:txBody>
          <a:bodyPr tIns="108000" rIns="2016000" rtlCol="0" anchor="ctr"/>
          <a:lstStyle/>
          <a:p>
            <a:pPr>
              <a:defRPr/>
            </a:pPr>
            <a:r>
              <a:rPr lang="en-GB" sz="1600" dirty="0">
                <a:solidFill>
                  <a:srgbClr val="FFFFFF"/>
                </a:solidFill>
                <a:latin typeface="Inter SemiBold" panose="02000503000000020004" pitchFamily="2" charset="0"/>
                <a:ea typeface="Inter SemiBold" panose="02000503000000020004" pitchFamily="2" charset="0"/>
              </a:rPr>
              <a:t>Parallel decisions for faster access</a:t>
            </a:r>
            <a:r>
              <a:rPr lang="en-GB" sz="1600" strike="sngStrike" dirty="0">
                <a:solidFill>
                  <a:srgbClr val="FFFFFF"/>
                </a:solidFill>
                <a:latin typeface="Inter SemiBold" panose="02000503000000020004" pitchFamily="2" charset="0"/>
                <a:ea typeface="Inter SemiBold" panose="02000503000000020004"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Inter"/>
              <a:ea typeface="+mn-ea"/>
              <a:cs typeface="+mn-cs"/>
            </a:endParaRPr>
          </a:p>
        </p:txBody>
      </p:sp>
      <p:sp>
        <p:nvSpPr>
          <p:cNvPr id="37" name="Rectangle 3">
            <a:extLst>
              <a:ext uri="{FF2B5EF4-FFF2-40B4-BE49-F238E27FC236}">
                <a16:creationId xmlns:a16="http://schemas.microsoft.com/office/drawing/2014/main" id="{C64461A7-D5D3-AF24-72BA-611E8D59A905}"/>
              </a:ext>
              <a:ext uri="{C183D7F6-B498-43B3-948B-1728B52AA6E4}">
                <adec:decorative xmlns:adec="http://schemas.microsoft.com/office/drawing/2017/decorative" val="0"/>
              </a:ext>
            </a:extLst>
          </p:cNvPr>
          <p:cNvSpPr/>
          <p:nvPr/>
        </p:nvSpPr>
        <p:spPr>
          <a:xfrm>
            <a:off x="7379068" y="2505280"/>
            <a:ext cx="4362786" cy="3385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114300" indent="-114300">
              <a:spcAft>
                <a:spcPts val="1200"/>
              </a:spcAft>
              <a:buFont typeface="Arial" panose="020B0604020202020204" pitchFamily="34" charset="0"/>
              <a:buChar char="•"/>
              <a:defRPr/>
            </a:pPr>
            <a:r>
              <a:rPr lang="en-GB" sz="1400" dirty="0">
                <a:solidFill>
                  <a:schemeClr val="tx1"/>
                </a:solidFill>
                <a:cs typeface="Arial"/>
              </a:rPr>
              <a:t>An aligned MHRA/NICE pathway will allow us to bring medicines to patients 3-6 months sooner and reduce administrative costs to industry.</a:t>
            </a:r>
            <a:endParaRPr lang="en-US" sz="1400" dirty="0">
              <a:solidFill>
                <a:schemeClr val="tx1"/>
              </a:solidFill>
              <a:cs typeface="Arial"/>
            </a:endParaRPr>
          </a:p>
          <a:p>
            <a:pPr marL="114300" indent="-114300">
              <a:spcAft>
                <a:spcPts val="1200"/>
              </a:spcAft>
              <a:buFont typeface="Arial" panose="020B0604020202020204" pitchFamily="34" charset="0"/>
              <a:buChar char="•"/>
              <a:defRPr/>
            </a:pPr>
            <a:r>
              <a:rPr lang="en-GB" sz="1400" dirty="0">
                <a:solidFill>
                  <a:schemeClr val="tx1"/>
                </a:solidFill>
                <a:ea typeface="Inter"/>
              </a:rPr>
              <a:t>This aligned pathway will involve joint scientific advice and parallel assessment of technologies with data sharing if consent is given.</a:t>
            </a:r>
          </a:p>
          <a:p>
            <a:pPr marL="114300" indent="-114300">
              <a:spcAft>
                <a:spcPts val="1200"/>
              </a:spcAft>
              <a:buFont typeface="Arial" panose="020B0604020202020204" pitchFamily="34" charset="0"/>
              <a:buChar char="•"/>
              <a:defRPr/>
            </a:pPr>
            <a:r>
              <a:rPr lang="en-GB" sz="1400" dirty="0">
                <a:solidFill>
                  <a:schemeClr val="tx1"/>
                </a:solidFill>
                <a:ea typeface="Inter"/>
              </a:rPr>
              <a:t>By April 2026, industry will benefit from better MHRA and NICE alignment during development of a medicine, from clinical trial to patient, helping accelerate access to new treatments.</a:t>
            </a:r>
          </a:p>
          <a:p>
            <a:pPr marL="114300" indent="-114300">
              <a:spcAft>
                <a:spcPts val="1200"/>
              </a:spcAft>
              <a:buFont typeface="Arial" panose="020B0604020202020204" pitchFamily="34" charset="0"/>
              <a:buChar char="•"/>
              <a:defRPr/>
            </a:pPr>
            <a:r>
              <a:rPr lang="en-GB" sz="1400" dirty="0">
                <a:solidFill>
                  <a:schemeClr val="tx1"/>
                </a:solidFill>
                <a:ea typeface="Inter"/>
              </a:rPr>
              <a:t>This will make our guidance more timely.</a:t>
            </a:r>
          </a:p>
        </p:txBody>
      </p:sp>
      <p:pic>
        <p:nvPicPr>
          <p:cNvPr id="8" name="Picture 7">
            <a:extLst>
              <a:ext uri="{FF2B5EF4-FFF2-40B4-BE49-F238E27FC236}">
                <a16:creationId xmlns:a16="http://schemas.microsoft.com/office/drawing/2014/main" id="{67586EA2-6046-EA75-BBE7-24F98C3AF42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74298" y="1683896"/>
            <a:ext cx="554400" cy="554400"/>
          </a:xfrm>
          <a:prstGeom prst="rect">
            <a:avLst/>
          </a:prstGeom>
        </p:spPr>
      </p:pic>
      <p:pic>
        <p:nvPicPr>
          <p:cNvPr id="10" name="Picture 9">
            <a:extLst>
              <a:ext uri="{FF2B5EF4-FFF2-40B4-BE49-F238E27FC236}">
                <a16:creationId xmlns:a16="http://schemas.microsoft.com/office/drawing/2014/main" id="{EF4CD2B5-3BF2-2338-A4D0-3F7879F5100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9281" y="1683896"/>
            <a:ext cx="554400" cy="554400"/>
          </a:xfrm>
          <a:prstGeom prst="rect">
            <a:avLst/>
          </a:prstGeom>
        </p:spPr>
      </p:pic>
      <p:pic>
        <p:nvPicPr>
          <p:cNvPr id="19" name="Picture 18">
            <a:extLst>
              <a:ext uri="{FF2B5EF4-FFF2-40B4-BE49-F238E27FC236}">
                <a16:creationId xmlns:a16="http://schemas.microsoft.com/office/drawing/2014/main" id="{B6F9168F-45F8-5DAE-0185-BF4576C4B5DB}"/>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92417" y="1683896"/>
            <a:ext cx="554400" cy="554400"/>
          </a:xfrm>
          <a:prstGeom prst="rect">
            <a:avLst/>
          </a:prstGeom>
        </p:spPr>
      </p:pic>
    </p:spTree>
    <p:extLst>
      <p:ext uri="{BB962C8B-B14F-4D97-AF65-F5344CB8AC3E}">
        <p14:creationId xmlns:p14="http://schemas.microsoft.com/office/powerpoint/2010/main" val="614447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ED409-403F-E1B1-4CE4-9F89E38BA9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33B171-B740-6E68-8DD0-2B71FD2338A4}"/>
              </a:ext>
            </a:extLst>
          </p:cNvPr>
          <p:cNvSpPr>
            <a:spLocks noGrp="1"/>
          </p:cNvSpPr>
          <p:nvPr>
            <p:ph type="ctrTitle"/>
          </p:nvPr>
        </p:nvSpPr>
        <p:spPr>
          <a:xfrm>
            <a:off x="461286" y="205420"/>
            <a:ext cx="11385009" cy="1533574"/>
          </a:xfrm>
        </p:spPr>
        <p:txBody>
          <a:bodyPr>
            <a:noAutofit/>
          </a:bodyPr>
          <a:lstStyle/>
          <a:p>
            <a:r>
              <a:rPr lang="en-GB" sz="3200" dirty="0"/>
              <a:t>Rules based pathway – faster, fairer roll out of high impact HealthTech will make our guidance more relevant and impactful</a:t>
            </a:r>
            <a:endParaRPr lang="en-GB" sz="3200" b="0" dirty="0"/>
          </a:p>
        </p:txBody>
      </p:sp>
      <p:sp>
        <p:nvSpPr>
          <p:cNvPr id="2" name="Text Placeholder 1">
            <a:extLst>
              <a:ext uri="{FF2B5EF4-FFF2-40B4-BE49-F238E27FC236}">
                <a16:creationId xmlns:a16="http://schemas.microsoft.com/office/drawing/2014/main" id="{A1E05A97-11AF-9628-A974-78E883A48F7B}"/>
              </a:ext>
            </a:extLst>
          </p:cNvPr>
          <p:cNvSpPr>
            <a:spLocks noGrp="1"/>
          </p:cNvSpPr>
          <p:nvPr>
            <p:ph type="body" sz="quarter" idx="12"/>
          </p:nvPr>
        </p:nvSpPr>
        <p:spPr>
          <a:xfrm>
            <a:off x="461286" y="1831095"/>
            <a:ext cx="11212973" cy="1318215"/>
          </a:xfrm>
        </p:spPr>
        <p:txBody>
          <a:bodyPr vert="horz" lIns="91440" tIns="45720" rIns="91440" bIns="45720" rtlCol="0" anchor="t">
            <a:noAutofit/>
          </a:bodyPr>
          <a:lstStyle/>
          <a:p>
            <a:pPr>
              <a:lnSpc>
                <a:spcPct val="100000"/>
              </a:lnSpc>
            </a:pPr>
            <a:r>
              <a:rPr lang="en-GB" sz="1400" b="1" dirty="0">
                <a:latin typeface="Inter"/>
                <a:ea typeface="Inter"/>
              </a:rPr>
              <a:t>10 Year Plan: </a:t>
            </a:r>
            <a:r>
              <a:rPr lang="en-GB" sz="1400" dirty="0">
                <a:latin typeface="Inter"/>
                <a:ea typeface="Inter"/>
              </a:rPr>
              <a:t>“From April 2026… we will begin expanding NICE’s technology appraisal process, which includes mandated funding by the NHS, to cover some devices, diagnostics and digital products… It will provide accelerated commercial support, enable quicker and simpler access to NHS infrastructure for evidence generation, and intensive adoption and pathway transformation support.”</a:t>
            </a:r>
          </a:p>
        </p:txBody>
      </p:sp>
      <p:sp>
        <p:nvSpPr>
          <p:cNvPr id="19" name="Rectangle 18">
            <a:extLst>
              <a:ext uri="{FF2B5EF4-FFF2-40B4-BE49-F238E27FC236}">
                <a16:creationId xmlns:a16="http://schemas.microsoft.com/office/drawing/2014/main" id="{789E1ED0-82C6-76A7-4638-5AA942ACF26A}"/>
              </a:ext>
              <a:ext uri="{C183D7F6-B498-43B3-948B-1728B52AA6E4}">
                <adec:decorative xmlns:adec="http://schemas.microsoft.com/office/drawing/2017/decorative" val="0"/>
              </a:ext>
            </a:extLst>
          </p:cNvPr>
          <p:cNvSpPr/>
          <p:nvPr/>
        </p:nvSpPr>
        <p:spPr>
          <a:xfrm>
            <a:off x="521107" y="2891586"/>
            <a:ext cx="5704808" cy="72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r>
              <a:rPr lang="en-GB" sz="1600" dirty="0">
                <a:solidFill>
                  <a:schemeClr val="bg1"/>
                </a:solidFill>
                <a:latin typeface="Inter SemiBold" panose="02000503000000020004" pitchFamily="2" charset="0"/>
                <a:ea typeface="Inter SemiBold" panose="02000503000000020004" pitchFamily="2" charset="0"/>
              </a:rPr>
              <a:t>What this means in practice</a:t>
            </a:r>
            <a:endParaRPr lang="en-GB" sz="1600" dirty="0">
              <a:solidFill>
                <a:schemeClr val="bg1"/>
              </a:solidFill>
              <a:effectLst/>
              <a:latin typeface="Inter SemiBold" panose="02000503000000020004" pitchFamily="2" charset="0"/>
              <a:ea typeface="Inter SemiBold" panose="02000503000000020004" pitchFamily="2" charset="0"/>
            </a:endParaRPr>
          </a:p>
        </p:txBody>
      </p:sp>
      <p:sp>
        <p:nvSpPr>
          <p:cNvPr id="32" name="Rectangle 31">
            <a:extLst>
              <a:ext uri="{FF2B5EF4-FFF2-40B4-BE49-F238E27FC236}">
                <a16:creationId xmlns:a16="http://schemas.microsoft.com/office/drawing/2014/main" id="{1E8B53B6-594A-8C6C-9842-2EDE9D328B55}"/>
              </a:ext>
              <a:ext uri="{C183D7F6-B498-43B3-948B-1728B52AA6E4}">
                <adec:decorative xmlns:adec="http://schemas.microsoft.com/office/drawing/2017/decorative" val="0"/>
              </a:ext>
            </a:extLst>
          </p:cNvPr>
          <p:cNvSpPr/>
          <p:nvPr/>
        </p:nvSpPr>
        <p:spPr>
          <a:xfrm>
            <a:off x="521108" y="3611586"/>
            <a:ext cx="5704808" cy="217461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Inter"/>
                <a:ea typeface="+mn-ea"/>
                <a:cs typeface="+mn-cs"/>
              </a:rPr>
              <a:t>Work with DHSC and NHSE to develop a </a:t>
            </a:r>
            <a:r>
              <a:rPr kumimoji="0" lang="en-GB" sz="1400" b="1" i="0" u="none" strike="noStrike" kern="1200" cap="none" spc="0" normalizeH="0" baseline="0" noProof="0" dirty="0">
                <a:ln>
                  <a:noFill/>
                </a:ln>
                <a:solidFill>
                  <a:srgbClr val="00436C"/>
                </a:solidFill>
                <a:effectLst/>
                <a:uLnTx/>
                <a:uFillTx/>
                <a:latin typeface="Inter"/>
                <a:ea typeface="+mn-ea"/>
                <a:cs typeface="+mn-cs"/>
              </a:rPr>
              <a:t>clear and streamlined </a:t>
            </a:r>
            <a:r>
              <a:rPr kumimoji="0" lang="en-GB" sz="1400" b="0" i="0" u="none" strike="noStrike" kern="1200" cap="none" spc="0" normalizeH="0" baseline="0" noProof="0" dirty="0">
                <a:ln>
                  <a:noFill/>
                </a:ln>
                <a:solidFill>
                  <a:srgbClr val="000000"/>
                </a:solidFill>
                <a:effectLst/>
                <a:uLnTx/>
                <a:uFillTx/>
                <a:latin typeface="Inter"/>
                <a:ea typeface="+mn-ea"/>
                <a:cs typeface="+mn-cs"/>
              </a:rPr>
              <a:t>rules-based path to adoption, to increase uptake of HealthTech that addresses patient and NHS need.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Inter"/>
                <a:ea typeface="+mn-ea"/>
                <a:cs typeface="+mn-cs"/>
              </a:rPr>
              <a:t>Launch our </a:t>
            </a:r>
            <a:r>
              <a:rPr kumimoji="0" lang="en-GB" sz="1400" b="1" i="0" u="none" strike="noStrike" kern="1200" cap="none" spc="0" normalizeH="0" baseline="0" noProof="0" dirty="0">
                <a:ln>
                  <a:noFill/>
                </a:ln>
                <a:solidFill>
                  <a:srgbClr val="00436C"/>
                </a:solidFill>
                <a:effectLst/>
                <a:uLnTx/>
                <a:uFillTx/>
                <a:latin typeface="Inter"/>
                <a:ea typeface="+mn-ea"/>
                <a:cs typeface="+mn-cs"/>
              </a:rPr>
              <a:t>approach for Technology Appraisals</a:t>
            </a:r>
            <a:r>
              <a:rPr kumimoji="0" lang="en-GB" sz="1400" b="0" i="0" u="none" strike="noStrike" kern="1200" cap="none" spc="0" normalizeH="0" baseline="0" noProof="0" dirty="0">
                <a:ln>
                  <a:noFill/>
                </a:ln>
                <a:solidFill>
                  <a:srgbClr val="000000"/>
                </a:solidFill>
                <a:effectLst/>
                <a:uLnTx/>
                <a:uFillTx/>
                <a:latin typeface="Inter"/>
                <a:ea typeface="+mn-ea"/>
                <a:cs typeface="+mn-cs"/>
              </a:rPr>
              <a:t> in HealthTech and select priorities (‘topics’) of significant national importance.</a:t>
            </a:r>
            <a:endParaRPr kumimoji="0" lang="en-GB" sz="1400" b="0" i="0" u="none" strike="noStrike" kern="1200" cap="none" spc="0" normalizeH="0" baseline="0" noProof="0" dirty="0">
              <a:ln>
                <a:noFill/>
              </a:ln>
              <a:solidFill>
                <a:srgbClr val="000000"/>
              </a:solidFill>
              <a:effectLst/>
              <a:uLnTx/>
              <a:uFillTx/>
              <a:latin typeface="Inter"/>
              <a:ea typeface="Inter"/>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Inter"/>
                <a:ea typeface="+mn-ea"/>
                <a:cs typeface="+mn-cs"/>
              </a:rPr>
              <a:t>NHSE plans to develop</a:t>
            </a:r>
            <a:r>
              <a:rPr kumimoji="0" lang="en-GB" sz="1400" b="1" i="0" u="none" strike="noStrike" kern="1200" cap="none" spc="0" normalizeH="0" baseline="0" noProof="0" dirty="0">
                <a:ln>
                  <a:noFill/>
                </a:ln>
                <a:solidFill>
                  <a:srgbClr val="00436C"/>
                </a:solidFill>
                <a:effectLst/>
                <a:uLnTx/>
                <a:uFillTx/>
                <a:latin typeface="Inter"/>
                <a:ea typeface="+mn-ea"/>
                <a:cs typeface="+mn-cs"/>
              </a:rPr>
              <a:t> national routes to reimbursement</a:t>
            </a:r>
            <a:r>
              <a:rPr kumimoji="0" lang="en-GB" sz="1400" b="0" i="0" u="none" strike="noStrike" kern="1200" cap="none" spc="0" normalizeH="0" baseline="0" noProof="0" dirty="0">
                <a:ln>
                  <a:noFill/>
                </a:ln>
                <a:solidFill>
                  <a:srgbClr val="000000"/>
                </a:solidFill>
                <a:effectLst/>
                <a:uLnTx/>
                <a:uFillTx/>
                <a:latin typeface="Inter"/>
                <a:ea typeface="+mn-ea"/>
                <a:cs typeface="+mn-cs"/>
              </a:rPr>
              <a:t>, commercial options, and adoption and realisation support. </a:t>
            </a:r>
            <a:endParaRPr kumimoji="0" lang="en-GB" sz="1400" b="0" i="0" u="none" strike="noStrike" kern="1200" cap="none" spc="0" normalizeH="0" baseline="0" noProof="0" dirty="0">
              <a:ln>
                <a:noFill/>
              </a:ln>
              <a:solidFill>
                <a:srgbClr val="000000"/>
              </a:solidFill>
              <a:effectLst/>
              <a:uLnTx/>
              <a:uFillTx/>
              <a:latin typeface="Inter"/>
              <a:ea typeface="Inter"/>
              <a:cs typeface="+mn-cs"/>
            </a:endParaRPr>
          </a:p>
        </p:txBody>
      </p:sp>
      <p:sp>
        <p:nvSpPr>
          <p:cNvPr id="20" name="Rectangle 19">
            <a:extLst>
              <a:ext uri="{FF2B5EF4-FFF2-40B4-BE49-F238E27FC236}">
                <a16:creationId xmlns:a16="http://schemas.microsoft.com/office/drawing/2014/main" id="{D97B88DE-B426-0E7E-0770-6BD2CD5D6F48}"/>
              </a:ext>
              <a:ext uri="{C183D7F6-B498-43B3-948B-1728B52AA6E4}">
                <adec:decorative xmlns:adec="http://schemas.microsoft.com/office/drawing/2017/decorative" val="0"/>
              </a:ext>
            </a:extLst>
          </p:cNvPr>
          <p:cNvSpPr/>
          <p:nvPr/>
        </p:nvSpPr>
        <p:spPr>
          <a:xfrm>
            <a:off x="6401315" y="2891586"/>
            <a:ext cx="5444979" cy="72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r>
              <a:rPr lang="en-GB" dirty="0">
                <a:solidFill>
                  <a:schemeClr val="bg1"/>
                </a:solidFill>
                <a:latin typeface="Inter SemiBold"/>
                <a:ea typeface="Inter SemiBold"/>
              </a:rPr>
              <a:t>2025/26 Milestones</a:t>
            </a:r>
            <a:endParaRPr lang="en-GB" dirty="0">
              <a:solidFill>
                <a:schemeClr val="bg1"/>
              </a:solidFill>
              <a:latin typeface="Inter SemiBold" panose="02000503000000020004" pitchFamily="2" charset="0"/>
              <a:ea typeface="Inter SemiBold" panose="02000503000000020004" pitchFamily="2" charset="0"/>
            </a:endParaRPr>
          </a:p>
        </p:txBody>
      </p:sp>
      <p:sp>
        <p:nvSpPr>
          <p:cNvPr id="12" name="Rectangle 11">
            <a:extLst>
              <a:ext uri="{FF2B5EF4-FFF2-40B4-BE49-F238E27FC236}">
                <a16:creationId xmlns:a16="http://schemas.microsoft.com/office/drawing/2014/main" id="{22017E5C-6015-9A7F-10D3-C4A890515EE3}"/>
              </a:ext>
              <a:ext uri="{C183D7F6-B498-43B3-948B-1728B52AA6E4}">
                <adec:decorative xmlns:adec="http://schemas.microsoft.com/office/drawing/2017/decorative" val="0"/>
              </a:ext>
            </a:extLst>
          </p:cNvPr>
          <p:cNvSpPr/>
          <p:nvPr/>
        </p:nvSpPr>
        <p:spPr>
          <a:xfrm>
            <a:off x="6401315" y="3611585"/>
            <a:ext cx="5444979" cy="28709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nter"/>
                <a:ea typeface="+mn-ea"/>
                <a:cs typeface="+mn-cs"/>
              </a:rPr>
              <a:t>By April 2026, we will launch technology appraisals in HealthTech, </a:t>
            </a:r>
            <a:r>
              <a:rPr kumimoji="0" lang="en-GB" sz="1400" b="1" i="0" u="none" strike="noStrike" kern="1200" cap="none" spc="0" normalizeH="0" baseline="0" noProof="0" dirty="0">
                <a:ln>
                  <a:noFill/>
                </a:ln>
                <a:solidFill>
                  <a:srgbClr val="00436C"/>
                </a:solidFill>
                <a:effectLst/>
                <a:uLnTx/>
                <a:uFillTx/>
                <a:latin typeface="Inter"/>
                <a:ea typeface="+mn-ea"/>
                <a:cs typeface="+mn-cs"/>
              </a:rPr>
              <a:t>signalling and supporting system readiness </a:t>
            </a:r>
            <a:r>
              <a:rPr kumimoji="0" lang="en-GB" sz="1400" b="0" i="0" u="none" strike="noStrike" kern="1200" cap="none" spc="0" normalizeH="0" baseline="0" noProof="0" dirty="0">
                <a:ln>
                  <a:noFill/>
                </a:ln>
                <a:solidFill>
                  <a:srgbClr val="000000"/>
                </a:solidFill>
                <a:effectLst/>
                <a:uLnTx/>
                <a:uFillTx/>
                <a:latin typeface="Inter"/>
                <a:ea typeface="+mn-ea"/>
                <a:cs typeface="+mn-cs"/>
              </a:rPr>
              <a:t>for these priorities to national partners, NHS and industry:</a:t>
            </a:r>
            <a:endParaRPr kumimoji="0" lang="en-GB" sz="1400" b="0" i="0" u="none" strike="noStrike" kern="1200" cap="none" spc="0" normalizeH="0" baseline="0" noProof="0" dirty="0">
              <a:ln>
                <a:noFill/>
              </a:ln>
              <a:solidFill>
                <a:srgbClr val="00436C"/>
              </a:solidFill>
              <a:effectLst/>
              <a:uLnTx/>
              <a:uFillTx/>
              <a:latin typeface="Inter"/>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436C"/>
                </a:solidFill>
                <a:effectLst/>
                <a:uLnTx/>
                <a:uFillTx/>
                <a:latin typeface="Inter"/>
                <a:ea typeface="+mn-ea"/>
                <a:cs typeface="+mn-cs"/>
              </a:rPr>
              <a:t>By Oct 2025 – </a:t>
            </a:r>
            <a:r>
              <a:rPr kumimoji="0" lang="en-GB" sz="1400" b="0" i="0" u="none" strike="noStrike" kern="1200" cap="none" spc="0" normalizeH="0" baseline="0" noProof="0" dirty="0">
                <a:ln>
                  <a:noFill/>
                </a:ln>
                <a:solidFill>
                  <a:srgbClr val="000000"/>
                </a:solidFill>
                <a:effectLst/>
                <a:uLnTx/>
                <a:uFillTx/>
                <a:latin typeface="Inter"/>
                <a:ea typeface="+mn-ea"/>
                <a:cs typeface="+mn-cs"/>
              </a:rPr>
              <a:t>we will launch a consultation to make changes to our technology appraisals manual </a:t>
            </a:r>
            <a:r>
              <a:rPr kumimoji="0" lang="en-GB" sz="1400" b="1" i="0" u="none" strike="noStrike" kern="1200" cap="none" spc="0" normalizeH="0" baseline="0" noProof="0" dirty="0">
                <a:ln>
                  <a:noFill/>
                </a:ln>
                <a:solidFill>
                  <a:srgbClr val="00436C"/>
                </a:solidFill>
                <a:effectLst/>
                <a:uLnTx/>
                <a:uFillTx/>
                <a:latin typeface="Inter"/>
                <a:ea typeface="+mn-ea"/>
                <a:cs typeface="+mn-cs"/>
              </a:rPr>
              <a:t>to guide HealthTech developers </a:t>
            </a:r>
            <a:r>
              <a:rPr kumimoji="0" lang="en-GB" sz="1400" b="0" i="0" u="none" strike="noStrike" kern="1200" cap="none" spc="0" normalizeH="0" baseline="0" noProof="0" dirty="0">
                <a:ln>
                  <a:noFill/>
                </a:ln>
                <a:solidFill>
                  <a:srgbClr val="000000"/>
                </a:solidFill>
                <a:effectLst/>
                <a:uLnTx/>
                <a:uFillTx/>
                <a:latin typeface="Inter"/>
                <a:ea typeface="+mn-ea"/>
                <a:cs typeface="+mn-cs"/>
              </a:rPr>
              <a:t>through this process. </a:t>
            </a:r>
            <a:endParaRPr kumimoji="0" lang="en-GB" sz="1400" b="0" i="0" u="none" strike="noStrike" kern="1200" cap="none" spc="0" normalizeH="0" baseline="0" noProof="0" dirty="0">
              <a:ln>
                <a:noFill/>
              </a:ln>
              <a:solidFill>
                <a:srgbClr val="000000"/>
              </a:solidFill>
              <a:effectLst/>
              <a:uLnTx/>
              <a:uFillTx/>
              <a:latin typeface="Inter"/>
              <a:ea typeface="Inter"/>
              <a:cs typeface="+mn-cs"/>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436C"/>
                </a:solidFill>
                <a:effectLst/>
                <a:uLnTx/>
                <a:uFillTx/>
                <a:latin typeface="Inter"/>
                <a:ea typeface="+mn-ea"/>
                <a:cs typeface="+mn-cs"/>
              </a:rPr>
              <a:t>By Dec 2025 – </a:t>
            </a:r>
            <a:r>
              <a:rPr kumimoji="0" lang="en-GB" sz="1400" b="0" i="0" u="none" strike="noStrike" kern="1200" cap="none" spc="0" normalizeH="0" baseline="0" noProof="0" dirty="0">
                <a:ln>
                  <a:noFill/>
                </a:ln>
                <a:solidFill>
                  <a:srgbClr val="000000"/>
                </a:solidFill>
                <a:effectLst/>
                <a:uLnTx/>
                <a:uFillTx/>
                <a:latin typeface="Inter"/>
                <a:ea typeface="+mn-ea"/>
                <a:cs typeface="+mn-cs"/>
              </a:rPr>
              <a:t>we will </a:t>
            </a:r>
            <a:r>
              <a:rPr kumimoji="0" lang="en-GB" sz="1400" b="1" i="0" u="none" strike="noStrike" kern="1200" cap="none" spc="0" normalizeH="0" baseline="0" noProof="0" dirty="0">
                <a:ln>
                  <a:noFill/>
                </a:ln>
                <a:solidFill>
                  <a:srgbClr val="00436C"/>
                </a:solidFill>
                <a:effectLst/>
                <a:uLnTx/>
                <a:uFillTx/>
                <a:latin typeface="Inter"/>
                <a:ea typeface="+mn-ea"/>
                <a:cs typeface="+mn-cs"/>
              </a:rPr>
              <a:t>choose two HealthTech topics </a:t>
            </a:r>
            <a:r>
              <a:rPr kumimoji="0" lang="en-GB" sz="1400" b="0" i="0" u="none" strike="noStrike" kern="1200" cap="none" spc="0" normalizeH="0" baseline="0" noProof="0" dirty="0">
                <a:ln>
                  <a:noFill/>
                </a:ln>
                <a:solidFill>
                  <a:srgbClr val="000000"/>
                </a:solidFill>
                <a:effectLst/>
                <a:uLnTx/>
                <a:uFillTx/>
                <a:latin typeface="Inter"/>
                <a:ea typeface="+mn-ea"/>
                <a:cs typeface="+mn-cs"/>
              </a:rPr>
              <a:t>for technology appraisal, agreed with NICE’s Prioritisation Board and Ministers.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436C"/>
                </a:solidFill>
                <a:effectLst/>
                <a:uLnTx/>
                <a:uFillTx/>
                <a:latin typeface="Inter"/>
                <a:ea typeface="Inter"/>
                <a:cs typeface="+mn-cs"/>
              </a:rPr>
              <a:t>By February 2026 – </a:t>
            </a:r>
            <a:r>
              <a:rPr kumimoji="0" lang="en-GB" sz="1400" b="0" i="0" u="none" strike="noStrike" kern="1200" cap="none" spc="0" normalizeH="0" baseline="0" noProof="0" dirty="0">
                <a:ln>
                  <a:noFill/>
                </a:ln>
                <a:solidFill>
                  <a:srgbClr val="000000"/>
                </a:solidFill>
                <a:effectLst/>
                <a:uLnTx/>
                <a:uFillTx/>
                <a:latin typeface="Inter"/>
                <a:ea typeface="+mn-ea"/>
                <a:cs typeface="+mn-cs"/>
              </a:rPr>
              <a:t>we will start HealthTech technology appraisals that address priority needs.</a:t>
            </a:r>
          </a:p>
        </p:txBody>
      </p:sp>
      <p:pic>
        <p:nvPicPr>
          <p:cNvPr id="11" name="Picture 10">
            <a:extLst>
              <a:ext uri="{FF2B5EF4-FFF2-40B4-BE49-F238E27FC236}">
                <a16:creationId xmlns:a16="http://schemas.microsoft.com/office/drawing/2014/main" id="{F36DE4EB-9DBD-2DB7-761B-198BD1147E88}"/>
              </a:ext>
              <a:ext uri="{C183D7F6-B498-43B3-948B-1728B52AA6E4}">
                <adec:decorative xmlns:adec="http://schemas.microsoft.com/office/drawing/2017/decorative" val="1"/>
              </a:ext>
            </a:extLst>
          </p:cNvPr>
          <p:cNvPicPr>
            <a:picLocks noChangeAspect="1"/>
          </p:cNvPicPr>
          <p:nvPr/>
        </p:nvPicPr>
        <p:blipFill>
          <a:blip r:embed="rId3"/>
          <a:srcRect l="12134" r="12134"/>
          <a:stretch/>
        </p:blipFill>
        <p:spPr>
          <a:xfrm>
            <a:off x="5455083" y="2909815"/>
            <a:ext cx="673200" cy="673200"/>
          </a:xfrm>
          <a:prstGeom prst="rect">
            <a:avLst/>
          </a:prstGeom>
        </p:spPr>
      </p:pic>
      <p:pic>
        <p:nvPicPr>
          <p:cNvPr id="4" name="Picture 3">
            <a:extLst>
              <a:ext uri="{FF2B5EF4-FFF2-40B4-BE49-F238E27FC236}">
                <a16:creationId xmlns:a16="http://schemas.microsoft.com/office/drawing/2014/main" id="{E756CE5B-E40B-1317-F461-BA30BF36FDA2}"/>
              </a:ext>
              <a:ext uri="{C183D7F6-B498-43B3-948B-1728B52AA6E4}">
                <adec:decorative xmlns:adec="http://schemas.microsoft.com/office/drawing/2017/decorative" val="1"/>
              </a:ext>
            </a:extLst>
          </p:cNvPr>
          <p:cNvPicPr>
            <a:picLocks noChangeAspect="1"/>
          </p:cNvPicPr>
          <p:nvPr/>
        </p:nvPicPr>
        <p:blipFill rotWithShape="1">
          <a:blip r:embed="rId4"/>
          <a:srcRect l="16473" t="3372" r="15150" b="4292"/>
          <a:stretch/>
        </p:blipFill>
        <p:spPr>
          <a:xfrm>
            <a:off x="11122080" y="2891585"/>
            <a:ext cx="673200" cy="673200"/>
          </a:xfrm>
          <a:prstGeom prst="rect">
            <a:avLst/>
          </a:prstGeom>
          <a:noFill/>
        </p:spPr>
      </p:pic>
    </p:spTree>
    <p:extLst>
      <p:ext uri="{BB962C8B-B14F-4D97-AF65-F5344CB8AC3E}">
        <p14:creationId xmlns:p14="http://schemas.microsoft.com/office/powerpoint/2010/main" val="1246166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88BA3-19C0-6FD1-D3BE-E4D327C47A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9B0F55-546B-0B15-A2C2-5743DAB32BC2}"/>
              </a:ext>
            </a:extLst>
          </p:cNvPr>
          <p:cNvSpPr>
            <a:spLocks noGrp="1"/>
          </p:cNvSpPr>
          <p:nvPr>
            <p:ph type="ctrTitle"/>
          </p:nvPr>
        </p:nvSpPr>
        <p:spPr>
          <a:xfrm>
            <a:off x="461286" y="214564"/>
            <a:ext cx="11076689" cy="775029"/>
          </a:xfrm>
        </p:spPr>
        <p:txBody>
          <a:bodyPr>
            <a:noAutofit/>
          </a:bodyPr>
          <a:lstStyle/>
          <a:p>
            <a:r>
              <a:rPr lang="en-GB" sz="3200" dirty="0"/>
              <a:t>Whole lifecycle guidance – updating guidance will make it more relevant and usable and drive smarter spending </a:t>
            </a:r>
          </a:p>
        </p:txBody>
      </p:sp>
      <p:sp>
        <p:nvSpPr>
          <p:cNvPr id="2" name="Text Placeholder 1">
            <a:extLst>
              <a:ext uri="{FF2B5EF4-FFF2-40B4-BE49-F238E27FC236}">
                <a16:creationId xmlns:a16="http://schemas.microsoft.com/office/drawing/2014/main" id="{03ABD3F1-293D-3F91-C9E5-C854F15FBE37}"/>
              </a:ext>
            </a:extLst>
          </p:cNvPr>
          <p:cNvSpPr>
            <a:spLocks noGrp="1"/>
          </p:cNvSpPr>
          <p:nvPr>
            <p:ph type="body" sz="quarter" idx="12"/>
          </p:nvPr>
        </p:nvSpPr>
        <p:spPr>
          <a:xfrm>
            <a:off x="487562" y="1190828"/>
            <a:ext cx="11382174" cy="1318215"/>
          </a:xfrm>
        </p:spPr>
        <p:txBody>
          <a:bodyPr vert="horz" lIns="91440" tIns="45720" rIns="91440" bIns="45720" rtlCol="0" anchor="t">
            <a:noAutofit/>
          </a:bodyPr>
          <a:lstStyle/>
          <a:p>
            <a:pPr>
              <a:lnSpc>
                <a:spcPct val="100000"/>
              </a:lnSpc>
            </a:pPr>
            <a:r>
              <a:rPr lang="en-GB" sz="1400" b="1" dirty="0">
                <a:latin typeface="Inter"/>
                <a:ea typeface="Inter"/>
              </a:rPr>
              <a:t>10 Year Plan: </a:t>
            </a:r>
            <a:r>
              <a:rPr lang="en-GB" sz="1400" dirty="0">
                <a:latin typeface="Inter"/>
                <a:ea typeface="Inter"/>
              </a:rPr>
              <a:t>“To identify where we could improve outcomes and value, NICE will re-evaluate priority clinical pathways on a rolling basis, identifying where existing innovation should be retired, as well as instances when one technology should be sequenced after another to improve value.”</a:t>
            </a:r>
          </a:p>
        </p:txBody>
      </p:sp>
      <p:sp>
        <p:nvSpPr>
          <p:cNvPr id="19" name="Rectangle 18">
            <a:extLst>
              <a:ext uri="{FF2B5EF4-FFF2-40B4-BE49-F238E27FC236}">
                <a16:creationId xmlns:a16="http://schemas.microsoft.com/office/drawing/2014/main" id="{187E3405-B80F-624D-4A2D-414327557C62}"/>
              </a:ext>
              <a:ext uri="{C183D7F6-B498-43B3-948B-1728B52AA6E4}">
                <adec:decorative xmlns:adec="http://schemas.microsoft.com/office/drawing/2017/decorative" val="0"/>
              </a:ext>
            </a:extLst>
          </p:cNvPr>
          <p:cNvSpPr/>
          <p:nvPr/>
        </p:nvSpPr>
        <p:spPr>
          <a:xfrm>
            <a:off x="508205" y="2040487"/>
            <a:ext cx="4621750" cy="67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SemiBold" panose="02000503000000020004" pitchFamily="2" charset="0"/>
                <a:ea typeface="Inter SemiBold" panose="02000503000000020004" pitchFamily="2" charset="0"/>
                <a:cs typeface="+mn-cs"/>
              </a:rPr>
              <a:t>What this means in practice</a:t>
            </a:r>
          </a:p>
        </p:txBody>
      </p:sp>
      <p:sp>
        <p:nvSpPr>
          <p:cNvPr id="32" name="Rectangle 31">
            <a:extLst>
              <a:ext uri="{FF2B5EF4-FFF2-40B4-BE49-F238E27FC236}">
                <a16:creationId xmlns:a16="http://schemas.microsoft.com/office/drawing/2014/main" id="{0C0FA2AD-2520-1631-04A8-5F94C5C55351}"/>
              </a:ext>
              <a:ext uri="{C183D7F6-B498-43B3-948B-1728B52AA6E4}">
                <adec:decorative xmlns:adec="http://schemas.microsoft.com/office/drawing/2017/decorative" val="0"/>
              </a:ext>
            </a:extLst>
          </p:cNvPr>
          <p:cNvSpPr/>
          <p:nvPr/>
        </p:nvSpPr>
        <p:spPr>
          <a:xfrm>
            <a:off x="508205" y="2713686"/>
            <a:ext cx="4621750" cy="32108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lvl="0" indent="-285750">
              <a:buFont typeface="Arial" panose="020B0604020202020204" pitchFamily="34" charset="0"/>
              <a:buChar char="•"/>
              <a:defRPr/>
            </a:pPr>
            <a:r>
              <a:rPr lang="en-GB" sz="1400" dirty="0">
                <a:solidFill>
                  <a:srgbClr val="000000"/>
                </a:solidFill>
              </a:rPr>
              <a:t>A whole lifecycle approach to guidance will expand the population eligible for an innovation (even if this is cost-additive); describe the order in which treatments are prescribed and phase some out.</a:t>
            </a:r>
          </a:p>
          <a:p>
            <a:pPr marL="285750" lvl="0" indent="-285750">
              <a:spcBef>
                <a:spcPts val="600"/>
              </a:spcBef>
              <a:buFont typeface="Arial" panose="020B0604020202020204" pitchFamily="34" charset="0"/>
              <a:buChar char="•"/>
              <a:defRPr/>
            </a:pPr>
            <a:r>
              <a:rPr lang="en-GB" sz="1400" dirty="0">
                <a:solidFill>
                  <a:srgbClr val="000000"/>
                </a:solidFill>
              </a:rPr>
              <a:t>Priority workstreams will support continued incorporation of technology appraisals (TA) into guidelines, developing an </a:t>
            </a:r>
            <a:r>
              <a:rPr lang="en-GB" sz="1400" b="1" dirty="0">
                <a:solidFill>
                  <a:srgbClr val="00436C"/>
                </a:solidFill>
              </a:rPr>
              <a:t>approach to update and retire recommendations</a:t>
            </a:r>
            <a:r>
              <a:rPr lang="en-GB" sz="1400" dirty="0">
                <a:solidFill>
                  <a:srgbClr val="000000"/>
                </a:solidFill>
              </a:rPr>
              <a:t>, and harnessing </a:t>
            </a:r>
            <a:r>
              <a:rPr lang="en-GB" sz="1400" b="1" dirty="0">
                <a:solidFill>
                  <a:srgbClr val="00436C"/>
                </a:solidFill>
              </a:rPr>
              <a:t>biosimilars </a:t>
            </a:r>
            <a:r>
              <a:rPr lang="en-GB" sz="1400" dirty="0">
                <a:solidFill>
                  <a:srgbClr val="000000"/>
                </a:solidFill>
              </a:rPr>
              <a:t>and</a:t>
            </a:r>
            <a:r>
              <a:rPr lang="en-GB" sz="1400" b="1" dirty="0">
                <a:solidFill>
                  <a:srgbClr val="00436C"/>
                </a:solidFill>
              </a:rPr>
              <a:t> generics</a:t>
            </a:r>
            <a:r>
              <a:rPr lang="en-GB" sz="1400" dirty="0">
                <a:solidFill>
                  <a:srgbClr val="000000"/>
                </a:solidFill>
              </a:rPr>
              <a:t>. </a:t>
            </a:r>
            <a:endParaRPr lang="en-GB" sz="1400" dirty="0">
              <a:solidFill>
                <a:srgbClr val="000000"/>
              </a:solidFill>
              <a:ea typeface="Inter"/>
            </a:endParaRPr>
          </a:p>
          <a:p>
            <a:pPr marL="285750" lvl="0" indent="-285750">
              <a:spcBef>
                <a:spcPts val="600"/>
              </a:spcBef>
              <a:buFont typeface="Arial" panose="020B0604020202020204" pitchFamily="34" charset="0"/>
              <a:buChar char="•"/>
              <a:defRPr/>
            </a:pPr>
            <a:r>
              <a:rPr lang="en-GB" sz="1400" dirty="0">
                <a:solidFill>
                  <a:srgbClr val="000000"/>
                </a:solidFill>
              </a:rPr>
              <a:t>Enabling workstreams will focus on developing NICE’s approach to delivery – including surveillance and prioritisation.</a:t>
            </a:r>
            <a:endParaRPr lang="en-GB" sz="1400" dirty="0">
              <a:solidFill>
                <a:srgbClr val="000000"/>
              </a:solidFill>
              <a:ea typeface="Inter"/>
            </a:endParaRPr>
          </a:p>
        </p:txBody>
      </p:sp>
      <p:sp>
        <p:nvSpPr>
          <p:cNvPr id="20" name="Rectangle 19">
            <a:extLst>
              <a:ext uri="{FF2B5EF4-FFF2-40B4-BE49-F238E27FC236}">
                <a16:creationId xmlns:a16="http://schemas.microsoft.com/office/drawing/2014/main" id="{C1A583D2-C6CA-C4DF-2A4E-6E3845BDA955}"/>
              </a:ext>
              <a:ext uri="{C183D7F6-B498-43B3-948B-1728B52AA6E4}">
                <adec:decorative xmlns:adec="http://schemas.microsoft.com/office/drawing/2017/decorative" val="0"/>
              </a:ext>
            </a:extLst>
          </p:cNvPr>
          <p:cNvSpPr/>
          <p:nvPr/>
        </p:nvSpPr>
        <p:spPr>
          <a:xfrm>
            <a:off x="5349240" y="2040486"/>
            <a:ext cx="6551290" cy="6731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Inter SemiBold"/>
                <a:ea typeface="Inter SemiBold"/>
                <a:cs typeface="+mn-cs"/>
              </a:rPr>
              <a:t>2025/26 Milestones</a:t>
            </a:r>
            <a:endParaRPr kumimoji="0" lang="en-GB" sz="1600" b="0" i="0" u="none" strike="noStrike" kern="1200" cap="none" spc="0" normalizeH="0" baseline="0" noProof="0" dirty="0">
              <a:ln>
                <a:noFill/>
              </a:ln>
              <a:solidFill>
                <a:srgbClr val="FFFFFF"/>
              </a:solidFill>
              <a:effectLst/>
              <a:uLnTx/>
              <a:uFillTx/>
              <a:latin typeface="Inter SemiBold" panose="02000503000000020004" pitchFamily="2" charset="0"/>
              <a:ea typeface="Inter SemiBold" panose="02000503000000020004" pitchFamily="2" charset="0"/>
              <a:cs typeface="+mn-cs"/>
            </a:endParaRPr>
          </a:p>
        </p:txBody>
      </p:sp>
      <p:sp>
        <p:nvSpPr>
          <p:cNvPr id="27" name="TextBox 26">
            <a:extLst>
              <a:ext uri="{FF2B5EF4-FFF2-40B4-BE49-F238E27FC236}">
                <a16:creationId xmlns:a16="http://schemas.microsoft.com/office/drawing/2014/main" id="{5CBCE996-5739-A404-D3CB-F6407F15EB89}"/>
              </a:ext>
            </a:extLst>
          </p:cNvPr>
          <p:cNvSpPr txBox="1"/>
          <p:nvPr/>
        </p:nvSpPr>
        <p:spPr>
          <a:xfrm>
            <a:off x="5349239" y="2713685"/>
            <a:ext cx="6551291" cy="3210865"/>
          </a:xfrm>
          <a:prstGeom prst="rect">
            <a:avLst/>
          </a:prstGeom>
          <a:solidFill>
            <a:schemeClr val="bg2"/>
          </a:solidFill>
        </p:spPr>
        <p:txBody>
          <a:bodyPr wrap="square" lIns="108000" tIns="108000" rIns="108000" bIns="10800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ter"/>
                <a:ea typeface="+mn-ea"/>
                <a:cs typeface="+mn-cs"/>
              </a:rPr>
              <a:t>By April 2026, we will publish updated guidance </a:t>
            </a:r>
            <a:r>
              <a:rPr kumimoji="0" lang="en-GB" sz="1400" b="0" i="0" u="none" strike="noStrike" kern="1200" cap="none" spc="0" normalizeH="0" baseline="0" noProof="0" dirty="0">
                <a:ln>
                  <a:noFill/>
                </a:ln>
                <a:solidFill>
                  <a:srgbClr val="000000"/>
                </a:solidFill>
                <a:effectLst/>
                <a:uLnTx/>
                <a:uFillTx/>
                <a:latin typeface="Inter"/>
                <a:ea typeface="+mn-ea"/>
                <a:cs typeface="+mn-cs"/>
              </a:rPr>
              <a:t>that </a:t>
            </a:r>
            <a:r>
              <a:rPr kumimoji="0" lang="en-GB" sz="1400" b="1" i="0" u="none" strike="noStrike" kern="1200" cap="none" spc="0" normalizeH="0" baseline="0" noProof="0" dirty="0">
                <a:ln>
                  <a:noFill/>
                </a:ln>
                <a:solidFill>
                  <a:srgbClr val="00436C"/>
                </a:solidFill>
                <a:effectLst/>
                <a:uLnTx/>
                <a:uFillTx/>
                <a:latin typeface="Inter"/>
                <a:ea typeface="+mn-ea"/>
                <a:cs typeface="+mn-cs"/>
              </a:rPr>
              <a:t>expands patient access </a:t>
            </a:r>
            <a:r>
              <a:rPr kumimoji="0" lang="en-GB" sz="1400" b="0" i="0" u="none" strike="noStrike" kern="1200" cap="none" spc="0" normalizeH="0" baseline="0" noProof="0" dirty="0">
                <a:ln>
                  <a:noFill/>
                </a:ln>
                <a:solidFill>
                  <a:srgbClr val="000000"/>
                </a:solidFill>
                <a:effectLst/>
                <a:uLnTx/>
                <a:uFillTx/>
                <a:latin typeface="Inter"/>
                <a:ea typeface="+mn-ea"/>
                <a:cs typeface="+mn-cs"/>
              </a:rPr>
              <a:t>and start to </a:t>
            </a:r>
            <a:r>
              <a:rPr kumimoji="0" lang="en-GB" sz="1400" b="1" i="0" u="none" strike="noStrike" kern="1200" cap="none" spc="0" normalizeH="0" baseline="0" noProof="0" dirty="0">
                <a:ln>
                  <a:noFill/>
                </a:ln>
                <a:solidFill>
                  <a:srgbClr val="00436C"/>
                </a:solidFill>
                <a:effectLst/>
                <a:uLnTx/>
                <a:uFillTx/>
                <a:latin typeface="Inter"/>
                <a:ea typeface="+mn-ea"/>
                <a:cs typeface="+mn-cs"/>
              </a:rPr>
              <a:t>phase out some medicines</a:t>
            </a:r>
            <a:r>
              <a:rPr kumimoji="0" lang="en-GB" sz="1400" b="1" i="0" u="none" strike="noStrike" kern="1200" cap="none" spc="0" normalizeH="0" baseline="0" noProof="0" dirty="0">
                <a:ln>
                  <a:noFill/>
                </a:ln>
                <a:solidFill>
                  <a:srgbClr val="000000"/>
                </a:solidFill>
                <a:effectLst/>
                <a:uLnTx/>
                <a:uFillTx/>
                <a:latin typeface="Inter"/>
                <a:ea typeface="+mn-ea"/>
                <a:cs typeface="+mn-cs"/>
              </a:rPr>
              <a:t> </a:t>
            </a:r>
            <a:r>
              <a:rPr kumimoji="0" lang="en-GB" sz="1400" b="0" i="0" u="none" strike="noStrike" kern="1200" cap="none" spc="0" normalizeH="0" baseline="0" noProof="0" dirty="0">
                <a:ln>
                  <a:noFill/>
                </a:ln>
                <a:solidFill>
                  <a:srgbClr val="000000"/>
                </a:solidFill>
                <a:effectLst/>
                <a:uLnTx/>
                <a:uFillTx/>
                <a:latin typeface="Inter"/>
                <a:ea typeface="+mn-ea"/>
                <a:cs typeface="+mn-cs"/>
              </a:rPr>
              <a:t>and technologies that are no longer best care or value for money:</a:t>
            </a:r>
            <a:endParaRPr kumimoji="0" lang="en-GB" sz="1400" b="1" i="0" u="none" strike="noStrike" kern="1200" cap="none" spc="0" normalizeH="0" baseline="0" noProof="0" dirty="0">
              <a:ln>
                <a:noFill/>
              </a:ln>
              <a:solidFill>
                <a:srgbClr val="00436C"/>
              </a:solidFill>
              <a:effectLst/>
              <a:uLnTx/>
              <a:uFillTx/>
              <a:latin typeface="Inter"/>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436C"/>
                </a:solidFill>
                <a:effectLst/>
                <a:uLnTx/>
                <a:uFillTx/>
                <a:latin typeface="Inter"/>
                <a:ea typeface="+mn-ea"/>
                <a:cs typeface="+mn-cs"/>
              </a:rPr>
              <a:t>End Q2 - </a:t>
            </a:r>
            <a:r>
              <a:rPr kumimoji="0" lang="en-US" sz="1400" b="0" i="0" u="none" strike="noStrike" kern="1200" cap="none" spc="0" normalizeH="0" baseline="0" noProof="0" dirty="0">
                <a:ln>
                  <a:noFill/>
                </a:ln>
                <a:solidFill>
                  <a:srgbClr val="000000"/>
                </a:solidFill>
                <a:effectLst/>
                <a:uLnTx/>
                <a:uFillTx/>
                <a:latin typeface="Inter"/>
                <a:ea typeface="+mn-ea"/>
                <a:cs typeface="+mn-cs"/>
              </a:rPr>
              <a:t>Publication of chronic heart failure (CHF) guideline where recommendations</a:t>
            </a:r>
            <a:r>
              <a:rPr kumimoji="0" lang="en-US" sz="1400" b="0" i="0" u="none" strike="noStrike" kern="1200" cap="none" spc="0" normalizeH="0" baseline="0" noProof="0" dirty="0">
                <a:ln>
                  <a:noFill/>
                </a:ln>
                <a:solidFill>
                  <a:srgbClr val="000000"/>
                </a:solidFill>
                <a:effectLst/>
                <a:uLnTx/>
                <a:uFillTx/>
                <a:latin typeface="Inter"/>
                <a:ea typeface="Inter"/>
                <a:cs typeface="+mn-lt"/>
              </a:rPr>
              <a:t> support medicines use for populations beyond the original Technology Appraisal </a:t>
            </a:r>
            <a:r>
              <a:rPr kumimoji="0" lang="en-US" sz="1400" b="0" i="0" u="none" strike="noStrike" kern="1200" cap="none" spc="0" normalizeH="0" baseline="0" noProof="0" dirty="0">
                <a:ln>
                  <a:noFill/>
                </a:ln>
                <a:solidFill>
                  <a:srgbClr val="000000"/>
                </a:solidFill>
                <a:effectLst/>
                <a:uLnTx/>
                <a:uFillTx/>
                <a:latin typeface="Inter"/>
                <a:ea typeface="+mn-ea"/>
                <a:cs typeface="+mn-cs"/>
              </a:rPr>
              <a:t>(TA).</a:t>
            </a:r>
            <a:endParaRPr kumimoji="0" lang="en-US" sz="1400" b="0" i="0" u="none" strike="noStrike" kern="1200" cap="none" spc="0" normalizeH="0" baseline="0" noProof="0" dirty="0">
              <a:ln>
                <a:noFill/>
              </a:ln>
              <a:solidFill>
                <a:srgbClr val="000000"/>
              </a:solidFill>
              <a:effectLst/>
              <a:uLnTx/>
              <a:uFillTx/>
              <a:latin typeface="Inter"/>
              <a:ea typeface="Inter"/>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436C"/>
                </a:solidFill>
                <a:effectLst/>
                <a:uLnTx/>
                <a:uFillTx/>
                <a:latin typeface="Inter"/>
                <a:ea typeface="+mn-ea"/>
                <a:cs typeface="+mn-cs"/>
              </a:rPr>
              <a:t>End Q3 </a:t>
            </a:r>
            <a:r>
              <a:rPr kumimoji="0" lang="en-US" sz="1400" b="1" i="0" u="none" strike="noStrike" kern="1200" cap="none" spc="0" normalizeH="0" baseline="0" noProof="0" dirty="0">
                <a:ln>
                  <a:noFill/>
                </a:ln>
                <a:solidFill>
                  <a:srgbClr val="000000"/>
                </a:solidFill>
                <a:effectLst/>
                <a:uLnTx/>
                <a:uFillTx/>
                <a:latin typeface="Inter"/>
                <a:ea typeface="+mn-ea"/>
                <a:cs typeface="+mn-cs"/>
              </a:rPr>
              <a:t>–  </a:t>
            </a:r>
            <a:r>
              <a:rPr kumimoji="0" lang="en-US" sz="1400" b="0" i="0" u="none" strike="noStrike" kern="1200" cap="none" spc="0" normalizeH="0" baseline="0" noProof="0" dirty="0">
                <a:ln>
                  <a:noFill/>
                </a:ln>
                <a:solidFill>
                  <a:srgbClr val="000000"/>
                </a:solidFill>
                <a:effectLst/>
                <a:uLnTx/>
                <a:uFillTx/>
                <a:latin typeface="Inter"/>
                <a:ea typeface="+mn-ea"/>
                <a:cs typeface="+mn-cs"/>
              </a:rPr>
              <a:t>Publish update of relevant TAs in CHF. Initiation of medicines re-evaluation for osteoporosis. </a:t>
            </a:r>
            <a:r>
              <a:rPr kumimoji="0" lang="en-GB" sz="1400" b="0" i="0" u="none" strike="noStrike" kern="1200" cap="none" spc="0" normalizeH="0" baseline="0" noProof="0" dirty="0">
                <a:ln>
                  <a:noFill/>
                </a:ln>
                <a:solidFill>
                  <a:srgbClr val="000000"/>
                </a:solidFill>
                <a:effectLst/>
                <a:uLnTx/>
                <a:uFillTx/>
                <a:latin typeface="Inter"/>
                <a:ea typeface="+mn-ea"/>
                <a:cs typeface="+mn-cs"/>
              </a:rPr>
              <a:t>Plan in place for updating TAs in type II diabetes and wet age-related macular degeneration for biosimilar entry (aflibercept). </a:t>
            </a:r>
            <a:r>
              <a:rPr kumimoji="0" lang="en-US" sz="1400" b="0" i="0" u="none" strike="noStrike" kern="1200" cap="none" spc="0" normalizeH="0" baseline="0" noProof="0" dirty="0">
                <a:ln>
                  <a:noFill/>
                </a:ln>
                <a:solidFill>
                  <a:srgbClr val="000000"/>
                </a:solidFill>
                <a:effectLst/>
                <a:uLnTx/>
                <a:uFillTx/>
                <a:latin typeface="Inter"/>
                <a:ea typeface="+mn-ea"/>
                <a:cs typeface="+mn-cs"/>
              </a:rPr>
              <a:t> </a:t>
            </a:r>
            <a:endParaRPr kumimoji="0" lang="en-US" sz="1400" b="0" i="0" u="none" strike="noStrike" kern="1200" cap="none" spc="0" normalizeH="0" baseline="0" noProof="0" dirty="0">
              <a:ln>
                <a:noFill/>
              </a:ln>
              <a:solidFill>
                <a:srgbClr val="000000"/>
              </a:solidFill>
              <a:effectLst/>
              <a:uLnTx/>
              <a:uFillTx/>
              <a:latin typeface="Inter"/>
              <a:ea typeface="Inter"/>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436C"/>
                </a:solidFill>
                <a:effectLst/>
                <a:uLnTx/>
                <a:uFillTx/>
                <a:latin typeface="Inter"/>
                <a:ea typeface="+mn-ea"/>
                <a:cs typeface="+mn-cs"/>
              </a:rPr>
              <a:t>By April 2026 – </a:t>
            </a:r>
            <a:r>
              <a:rPr kumimoji="0" lang="en-GB" sz="1400" b="0" i="0" u="none" strike="noStrike" kern="1200" cap="none" spc="0" normalizeH="0" baseline="0" noProof="0" dirty="0">
                <a:ln>
                  <a:noFill/>
                </a:ln>
                <a:solidFill>
                  <a:srgbClr val="000000"/>
                </a:solidFill>
                <a:effectLst/>
                <a:uLnTx/>
                <a:uFillTx/>
                <a:latin typeface="Inter"/>
                <a:ea typeface="+mn-ea"/>
                <a:cs typeface="+mn-cs"/>
              </a:rPr>
              <a:t>383 TAs considered for incorporation into guidelines. At least 3 reviews of outdated TAs conducted, and TAs withdrawn if necessary.</a:t>
            </a:r>
            <a:endParaRPr kumimoji="0" lang="en-GB" sz="1400" b="1" i="0" u="none" strike="noStrike" kern="1200" cap="none" spc="0" normalizeH="0" baseline="0" noProof="0" dirty="0">
              <a:ln>
                <a:noFill/>
              </a:ln>
              <a:solidFill>
                <a:srgbClr val="000000"/>
              </a:solidFill>
              <a:effectLst/>
              <a:uLnTx/>
              <a:uFillTx/>
              <a:latin typeface="Inter"/>
              <a:ea typeface="+mn-ea"/>
              <a:cs typeface="+mn-cs"/>
            </a:endParaRPr>
          </a:p>
        </p:txBody>
      </p:sp>
      <p:pic>
        <p:nvPicPr>
          <p:cNvPr id="8" name="Picture 7">
            <a:extLst>
              <a:ext uri="{FF2B5EF4-FFF2-40B4-BE49-F238E27FC236}">
                <a16:creationId xmlns:a16="http://schemas.microsoft.com/office/drawing/2014/main" id="{0AE7F600-2E2C-6201-2EBE-0068A311B598}"/>
              </a:ext>
              <a:ext uri="{C183D7F6-B498-43B3-948B-1728B52AA6E4}">
                <adec:decorative xmlns:adec="http://schemas.microsoft.com/office/drawing/2017/decorative" val="1"/>
              </a:ext>
            </a:extLst>
          </p:cNvPr>
          <p:cNvPicPr>
            <a:picLocks noChangeAspect="1"/>
          </p:cNvPicPr>
          <p:nvPr/>
        </p:nvPicPr>
        <p:blipFill>
          <a:blip r:embed="rId3"/>
          <a:srcRect l="12134" r="12134"/>
          <a:stretch/>
        </p:blipFill>
        <p:spPr>
          <a:xfrm>
            <a:off x="4502439" y="2088394"/>
            <a:ext cx="554939" cy="554939"/>
          </a:xfrm>
          <a:prstGeom prst="rect">
            <a:avLst/>
          </a:prstGeom>
        </p:spPr>
      </p:pic>
      <p:pic>
        <p:nvPicPr>
          <p:cNvPr id="9" name="Picture 8">
            <a:extLst>
              <a:ext uri="{FF2B5EF4-FFF2-40B4-BE49-F238E27FC236}">
                <a16:creationId xmlns:a16="http://schemas.microsoft.com/office/drawing/2014/main" id="{D3EDF6BD-6975-FE3E-2756-1020E21DCE25}"/>
              </a:ext>
              <a:ext uri="{C183D7F6-B498-43B3-948B-1728B52AA6E4}">
                <adec:decorative xmlns:adec="http://schemas.microsoft.com/office/drawing/2017/decorative" val="1"/>
              </a:ext>
            </a:extLst>
          </p:cNvPr>
          <p:cNvPicPr>
            <a:picLocks noChangeAspect="1"/>
          </p:cNvPicPr>
          <p:nvPr/>
        </p:nvPicPr>
        <p:blipFill rotWithShape="1">
          <a:blip r:embed="rId4"/>
          <a:srcRect l="16473" t="3372" r="15150" b="4292"/>
          <a:stretch/>
        </p:blipFill>
        <p:spPr>
          <a:xfrm>
            <a:off x="11269761" y="2097650"/>
            <a:ext cx="536428" cy="536428"/>
          </a:xfrm>
          <a:prstGeom prst="rect">
            <a:avLst/>
          </a:prstGeom>
          <a:noFill/>
        </p:spPr>
      </p:pic>
    </p:spTree>
    <p:extLst>
      <p:ext uri="{BB962C8B-B14F-4D97-AF65-F5344CB8AC3E}">
        <p14:creationId xmlns:p14="http://schemas.microsoft.com/office/powerpoint/2010/main" val="3970974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1B94-2BBC-EDDC-5A9B-9CA029B25C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F7AED6-3B06-AE9E-9123-A30BBAA27D6D}"/>
              </a:ext>
            </a:extLst>
          </p:cNvPr>
          <p:cNvSpPr>
            <a:spLocks noGrp="1"/>
          </p:cNvSpPr>
          <p:nvPr>
            <p:ph type="ctrTitle"/>
          </p:nvPr>
        </p:nvSpPr>
        <p:spPr>
          <a:xfrm>
            <a:off x="450934" y="214564"/>
            <a:ext cx="11377555" cy="775029"/>
          </a:xfrm>
        </p:spPr>
        <p:txBody>
          <a:bodyPr>
            <a:noAutofit/>
          </a:bodyPr>
          <a:lstStyle/>
          <a:p>
            <a:r>
              <a:rPr lang="en-GB" sz="3200" dirty="0">
                <a:latin typeface="+mj-lt"/>
                <a:cs typeface="Lora SemiBold"/>
              </a:rPr>
              <a:t>MHRA/NICE aligned pathway – p</a:t>
            </a:r>
            <a:r>
              <a:rPr lang="en-GB" sz="3200" dirty="0">
                <a:solidFill>
                  <a:srgbClr val="FFFFFF"/>
                </a:solidFill>
                <a:latin typeface="+mj-lt"/>
                <a:ea typeface="Inter SemiBold" panose="02000503000000020004" pitchFamily="2" charset="0"/>
                <a:cs typeface="Lora SemiBold"/>
              </a:rPr>
              <a:t>arallel decisions and processes will make our guidance more timely</a:t>
            </a:r>
            <a:endParaRPr lang="en-GB" sz="3200" b="0" dirty="0">
              <a:latin typeface="+mj-lt"/>
            </a:endParaRPr>
          </a:p>
        </p:txBody>
      </p:sp>
      <p:sp>
        <p:nvSpPr>
          <p:cNvPr id="2" name="Text Placeholder 1">
            <a:extLst>
              <a:ext uri="{FF2B5EF4-FFF2-40B4-BE49-F238E27FC236}">
                <a16:creationId xmlns:a16="http://schemas.microsoft.com/office/drawing/2014/main" id="{D0527B46-4850-08F9-B33D-762EB7E1D7A0}"/>
              </a:ext>
            </a:extLst>
          </p:cNvPr>
          <p:cNvSpPr>
            <a:spLocks noGrp="1"/>
          </p:cNvSpPr>
          <p:nvPr>
            <p:ph type="body" sz="quarter" idx="12"/>
          </p:nvPr>
        </p:nvSpPr>
        <p:spPr>
          <a:xfrm>
            <a:off x="446316" y="1372272"/>
            <a:ext cx="11382174" cy="599403"/>
          </a:xfrm>
        </p:spPr>
        <p:txBody>
          <a:bodyPr vert="horz" lIns="91440" tIns="45720" rIns="91440" bIns="45720" rtlCol="0" anchor="t">
            <a:noAutofit/>
          </a:bodyPr>
          <a:lstStyle/>
          <a:p>
            <a:pPr>
              <a:lnSpc>
                <a:spcPct val="100000"/>
              </a:lnSpc>
            </a:pPr>
            <a:r>
              <a:rPr lang="en-GB" sz="1400" b="1" dirty="0">
                <a:latin typeface="Inter"/>
                <a:ea typeface="Inter"/>
              </a:rPr>
              <a:t>10 Year Plan: </a:t>
            </a:r>
            <a:r>
              <a:rPr lang="en-GB" sz="1400" i="0" u="none" strike="noStrike" kern="1200" dirty="0">
                <a:effectLst/>
                <a:latin typeface="Inter" panose="020B0604020202020204" charset="0"/>
              </a:rPr>
              <a:t>“By April 2026 MHRA and NICE will launch a new joint process, supported by information sharing and a new integrated advice service, that will boost the speed of decisions and cut administrative burdens for the system and industry.”</a:t>
            </a:r>
          </a:p>
        </p:txBody>
      </p:sp>
      <p:sp>
        <p:nvSpPr>
          <p:cNvPr id="19" name="Rectangle 18">
            <a:extLst>
              <a:ext uri="{FF2B5EF4-FFF2-40B4-BE49-F238E27FC236}">
                <a16:creationId xmlns:a16="http://schemas.microsoft.com/office/drawing/2014/main" id="{0F555B36-AFC3-4765-0A27-3692488B04EC}"/>
              </a:ext>
              <a:ext uri="{C183D7F6-B498-43B3-948B-1728B52AA6E4}">
                <adec:decorative xmlns:adec="http://schemas.microsoft.com/office/drawing/2017/decorative" val="0"/>
              </a:ext>
            </a:extLst>
          </p:cNvPr>
          <p:cNvSpPr/>
          <p:nvPr/>
        </p:nvSpPr>
        <p:spPr>
          <a:xfrm>
            <a:off x="446316" y="2169727"/>
            <a:ext cx="5424122" cy="75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r>
              <a:rPr lang="en-GB" sz="1600">
                <a:solidFill>
                  <a:schemeClr val="bg1"/>
                </a:solidFill>
                <a:latin typeface="Inter SemiBold" panose="02000503000000020004" pitchFamily="2" charset="0"/>
                <a:ea typeface="Inter SemiBold" panose="02000503000000020004" pitchFamily="2" charset="0"/>
              </a:rPr>
              <a:t>What this means in practice</a:t>
            </a:r>
            <a:endParaRPr lang="en-GB" sz="1600">
              <a:solidFill>
                <a:schemeClr val="bg1"/>
              </a:solidFill>
              <a:effectLst/>
              <a:latin typeface="Inter SemiBold" panose="02000503000000020004" pitchFamily="2" charset="0"/>
              <a:ea typeface="Inter SemiBold" panose="02000503000000020004" pitchFamily="2" charset="0"/>
            </a:endParaRPr>
          </a:p>
        </p:txBody>
      </p:sp>
      <p:sp>
        <p:nvSpPr>
          <p:cNvPr id="32" name="Rectangle 31">
            <a:extLst>
              <a:ext uri="{FF2B5EF4-FFF2-40B4-BE49-F238E27FC236}">
                <a16:creationId xmlns:a16="http://schemas.microsoft.com/office/drawing/2014/main" id="{3B0D9BB8-B478-B02E-23CB-C8A4C24C8329}"/>
              </a:ext>
              <a:ext uri="{C183D7F6-B498-43B3-948B-1728B52AA6E4}">
                <adec:decorative xmlns:adec="http://schemas.microsoft.com/office/drawing/2017/decorative" val="0"/>
              </a:ext>
            </a:extLst>
          </p:cNvPr>
          <p:cNvSpPr/>
          <p:nvPr/>
        </p:nvSpPr>
        <p:spPr>
          <a:xfrm>
            <a:off x="446358" y="2920819"/>
            <a:ext cx="5424090" cy="27648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spcBef>
                <a:spcPts val="600"/>
              </a:spcBef>
              <a:buFont typeface="Arial" panose="020B0604020202020204" pitchFamily="34" charset="0"/>
              <a:buChar char="•"/>
            </a:pPr>
            <a:r>
              <a:rPr lang="en-GB" sz="1400" dirty="0">
                <a:solidFill>
                  <a:srgbClr val="000000"/>
                </a:solidFill>
                <a:ea typeface="Inter"/>
              </a:rPr>
              <a:t>Work with the MHRA to develop an optional shared </a:t>
            </a:r>
            <a:r>
              <a:rPr lang="en-GB" sz="1400" b="1" dirty="0">
                <a:solidFill>
                  <a:schemeClr val="tx2"/>
                </a:solidFill>
                <a:ea typeface="Inter"/>
              </a:rPr>
              <a:t>scientific advice offer</a:t>
            </a:r>
            <a:r>
              <a:rPr lang="en-GB" sz="1400" b="1" dirty="0">
                <a:solidFill>
                  <a:srgbClr val="000000"/>
                </a:solidFill>
                <a:ea typeface="Inter"/>
              </a:rPr>
              <a:t> </a:t>
            </a:r>
            <a:r>
              <a:rPr lang="en-GB" sz="1400" dirty="0">
                <a:solidFill>
                  <a:srgbClr val="000000"/>
                </a:solidFill>
                <a:ea typeface="Inter"/>
              </a:rPr>
              <a:t>that supports industry to </a:t>
            </a:r>
            <a:r>
              <a:rPr lang="en-GB" sz="1400" dirty="0">
                <a:solidFill>
                  <a:schemeClr val="tx1"/>
                </a:solidFill>
                <a:ea typeface="Inter"/>
              </a:rPr>
              <a:t>design their evidence generation plans to meet regulatory, health technology evaluation and access needs earlier in the clinical development process.</a:t>
            </a:r>
          </a:p>
          <a:p>
            <a:pPr marL="285750" indent="-285750">
              <a:spcBef>
                <a:spcPts val="600"/>
              </a:spcBef>
              <a:buFont typeface="Arial" panose="020B0604020202020204" pitchFamily="34" charset="0"/>
              <a:buChar char="•"/>
            </a:pPr>
            <a:r>
              <a:rPr lang="en-GB" sz="1400" dirty="0">
                <a:solidFill>
                  <a:srgbClr val="000000"/>
                </a:solidFill>
                <a:ea typeface="Inter"/>
              </a:rPr>
              <a:t>Work with the MHRA to develop a standard joint operational pathway for </a:t>
            </a:r>
            <a:r>
              <a:rPr lang="en-GB" sz="1400" b="1" dirty="0">
                <a:solidFill>
                  <a:schemeClr val="tx2"/>
                </a:solidFill>
                <a:ea typeface="Inter"/>
              </a:rPr>
              <a:t>same time publication</a:t>
            </a:r>
            <a:r>
              <a:rPr lang="en-GB" sz="1400" b="1" dirty="0">
                <a:solidFill>
                  <a:srgbClr val="000000"/>
                </a:solidFill>
                <a:ea typeface="Inter"/>
              </a:rPr>
              <a:t> </a:t>
            </a:r>
            <a:r>
              <a:rPr lang="en-GB" sz="1400" dirty="0">
                <a:solidFill>
                  <a:srgbClr val="000000"/>
                </a:solidFill>
                <a:ea typeface="Inter"/>
              </a:rPr>
              <a:t>of </a:t>
            </a:r>
            <a:r>
              <a:rPr lang="en-GB" sz="1400" dirty="0">
                <a:solidFill>
                  <a:schemeClr val="tx1"/>
                </a:solidFill>
                <a:ea typeface="Inter"/>
              </a:rPr>
              <a:t>regulatory approval and NICE guidance publication,</a:t>
            </a:r>
            <a:r>
              <a:rPr lang="en-GB" sz="1400" dirty="0">
                <a:solidFill>
                  <a:schemeClr val="tx1"/>
                </a:solidFill>
              </a:rPr>
              <a:t> removing a key delay to access for patients and industry</a:t>
            </a:r>
            <a:r>
              <a:rPr lang="en-GB" sz="1400" dirty="0">
                <a:solidFill>
                  <a:schemeClr val="tx1"/>
                </a:solidFill>
                <a:ea typeface="Inter"/>
              </a:rPr>
              <a:t>.</a:t>
            </a:r>
          </a:p>
        </p:txBody>
      </p:sp>
      <p:sp>
        <p:nvSpPr>
          <p:cNvPr id="20" name="Rectangle 19">
            <a:extLst>
              <a:ext uri="{FF2B5EF4-FFF2-40B4-BE49-F238E27FC236}">
                <a16:creationId xmlns:a16="http://schemas.microsoft.com/office/drawing/2014/main" id="{2B75BE50-7B44-EC68-6619-E8465EF25241}"/>
              </a:ext>
              <a:ext uri="{C183D7F6-B498-43B3-948B-1728B52AA6E4}">
                <adec:decorative xmlns:adec="http://schemas.microsoft.com/office/drawing/2017/decorative" val="0"/>
              </a:ext>
            </a:extLst>
          </p:cNvPr>
          <p:cNvSpPr/>
          <p:nvPr/>
        </p:nvSpPr>
        <p:spPr>
          <a:xfrm>
            <a:off x="6007608" y="2169727"/>
            <a:ext cx="5673844" cy="75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r>
              <a:rPr lang="en-GB" sz="1600" dirty="0">
                <a:solidFill>
                  <a:schemeClr val="bg1"/>
                </a:solidFill>
                <a:latin typeface="Inter SemiBold"/>
                <a:ea typeface="Inter SemiBold"/>
              </a:rPr>
              <a:t>2025/26 Milestones</a:t>
            </a:r>
            <a:endParaRPr lang="en-GB" sz="1600" dirty="0">
              <a:solidFill>
                <a:schemeClr val="bg1"/>
              </a:solidFill>
              <a:latin typeface="Inter SemiBold" panose="02000503000000020004" pitchFamily="2" charset="0"/>
              <a:ea typeface="Inter SemiBold" panose="02000503000000020004" pitchFamily="2" charset="0"/>
            </a:endParaRPr>
          </a:p>
        </p:txBody>
      </p:sp>
      <p:sp>
        <p:nvSpPr>
          <p:cNvPr id="12" name="Rectangle 11">
            <a:extLst>
              <a:ext uri="{FF2B5EF4-FFF2-40B4-BE49-F238E27FC236}">
                <a16:creationId xmlns:a16="http://schemas.microsoft.com/office/drawing/2014/main" id="{A3735C7E-80F3-FD08-65CE-5D8DB68A158E}"/>
              </a:ext>
              <a:ext uri="{C183D7F6-B498-43B3-948B-1728B52AA6E4}">
                <adec:decorative xmlns:adec="http://schemas.microsoft.com/office/drawing/2017/decorative" val="0"/>
              </a:ext>
            </a:extLst>
          </p:cNvPr>
          <p:cNvSpPr/>
          <p:nvPr/>
        </p:nvSpPr>
        <p:spPr>
          <a:xfrm>
            <a:off x="6007566" y="2920819"/>
            <a:ext cx="5673885" cy="27648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684000" bIns="216000" rtlCol="0" anchor="t" anchorCtr="0"/>
          <a:lstStyle/>
          <a:p>
            <a:pPr lvl="0">
              <a:spcBef>
                <a:spcPts val="600"/>
              </a:spcBef>
              <a:buClr>
                <a:srgbClr val="000000"/>
              </a:buClr>
              <a:defRPr/>
            </a:pPr>
            <a:r>
              <a:rPr lang="en-GB" sz="1400" dirty="0">
                <a:solidFill>
                  <a:schemeClr val="tx1"/>
                </a:solidFill>
              </a:rPr>
              <a:t>By April 2026, industry will be able to benefit from better MHRA and NICE </a:t>
            </a:r>
            <a:r>
              <a:rPr lang="en-GB" sz="1400" b="1" dirty="0">
                <a:solidFill>
                  <a:schemeClr val="tx2"/>
                </a:solidFill>
              </a:rPr>
              <a:t>join up along the pipeline </a:t>
            </a:r>
            <a:r>
              <a:rPr lang="en-GB" sz="1400" dirty="0">
                <a:solidFill>
                  <a:schemeClr val="tx1"/>
                </a:solidFill>
              </a:rPr>
              <a:t>from R&amp;D design to parallel decisions to </a:t>
            </a:r>
            <a:r>
              <a:rPr lang="en-GB" sz="1400" b="1" dirty="0">
                <a:solidFill>
                  <a:schemeClr val="tx2"/>
                </a:solidFill>
              </a:rPr>
              <a:t>accelerate access </a:t>
            </a:r>
            <a:r>
              <a:rPr lang="en-GB" sz="1400" dirty="0">
                <a:solidFill>
                  <a:schemeClr val="tx1"/>
                </a:solidFill>
              </a:rPr>
              <a:t>for patients and industry alike:</a:t>
            </a:r>
          </a:p>
          <a:p>
            <a:pPr marL="285750" lvl="0" indent="-285750">
              <a:spcBef>
                <a:spcPts val="600"/>
              </a:spcBef>
              <a:buClr>
                <a:schemeClr val="tx1"/>
              </a:buClr>
              <a:buFont typeface="Arial" panose="020B0604020202020204" pitchFamily="34" charset="0"/>
              <a:buChar char="•"/>
              <a:defRPr/>
            </a:pPr>
            <a:r>
              <a:rPr lang="en-GB" sz="1400" b="1" dirty="0">
                <a:solidFill>
                  <a:schemeClr val="tx2"/>
                </a:solidFill>
              </a:rPr>
              <a:t>Oct 2025</a:t>
            </a:r>
            <a:r>
              <a:rPr lang="en-GB" sz="1400" b="1" dirty="0">
                <a:solidFill>
                  <a:schemeClr val="tx1"/>
                </a:solidFill>
              </a:rPr>
              <a:t> </a:t>
            </a:r>
            <a:r>
              <a:rPr lang="en-GB" sz="1400" dirty="0">
                <a:solidFill>
                  <a:schemeClr val="tx1"/>
                </a:solidFill>
              </a:rPr>
              <a:t>– Early adopters can utilise the MHRA/NICE joint operational pathway.</a:t>
            </a:r>
            <a:endParaRPr lang="en-GB" sz="1400" dirty="0">
              <a:solidFill>
                <a:schemeClr val="tx1"/>
              </a:solidFill>
              <a:ea typeface="Inter"/>
            </a:endParaRPr>
          </a:p>
          <a:p>
            <a:pPr marL="285750" indent="-285750">
              <a:spcBef>
                <a:spcPts val="600"/>
              </a:spcBef>
              <a:buClr>
                <a:schemeClr val="tx1"/>
              </a:buClr>
              <a:buFont typeface="Arial" panose="020B0604020202020204" pitchFamily="34" charset="0"/>
              <a:buChar char="•"/>
              <a:defRPr/>
            </a:pPr>
            <a:r>
              <a:rPr lang="en-GB" sz="1400" b="1" dirty="0">
                <a:solidFill>
                  <a:schemeClr val="tx2"/>
                </a:solidFill>
              </a:rPr>
              <a:t>Dec 2025 </a:t>
            </a:r>
            <a:r>
              <a:rPr lang="en-GB" sz="1400" dirty="0">
                <a:solidFill>
                  <a:schemeClr val="tx2"/>
                </a:solidFill>
              </a:rPr>
              <a:t>– </a:t>
            </a:r>
            <a:r>
              <a:rPr lang="en-GB" sz="1400" dirty="0">
                <a:solidFill>
                  <a:schemeClr val="tx1"/>
                </a:solidFill>
              </a:rPr>
              <a:t>Launch integrated advice services offer for early adopters</a:t>
            </a:r>
            <a:endParaRPr lang="en-GB" sz="1400" dirty="0">
              <a:solidFill>
                <a:schemeClr val="tx1"/>
              </a:solidFill>
              <a:ea typeface="Inter"/>
            </a:endParaRPr>
          </a:p>
          <a:p>
            <a:pPr marL="285750" lvl="0" indent="-285750">
              <a:spcBef>
                <a:spcPts val="600"/>
              </a:spcBef>
              <a:buClr>
                <a:schemeClr val="tx1"/>
              </a:buClr>
              <a:buFont typeface="Arial" panose="020B0604020202020204" pitchFamily="34" charset="0"/>
              <a:buChar char="•"/>
              <a:defRPr/>
            </a:pPr>
            <a:r>
              <a:rPr lang="en-GB" sz="1400" b="1" dirty="0">
                <a:solidFill>
                  <a:schemeClr val="tx2"/>
                </a:solidFill>
              </a:rPr>
              <a:t>April 2026 – </a:t>
            </a:r>
            <a:r>
              <a:rPr lang="en-GB" sz="1400" dirty="0">
                <a:solidFill>
                  <a:srgbClr val="000000"/>
                </a:solidFill>
              </a:rPr>
              <a:t>Joint MHRA/NICE operational pathway and joint integrated advice service fully launched.</a:t>
            </a:r>
            <a:endParaRPr lang="en-GB" sz="1400" dirty="0">
              <a:solidFill>
                <a:srgbClr val="000000"/>
              </a:solidFill>
              <a:ea typeface="Inter"/>
            </a:endParaRPr>
          </a:p>
          <a:p>
            <a:pPr marL="285750" indent="-285750" fontAlgn="base">
              <a:lnSpc>
                <a:spcPts val="1800"/>
              </a:lnSpc>
              <a:spcAft>
                <a:spcPts val="600"/>
              </a:spcAft>
              <a:buFont typeface="Arial" panose="020B0604020202020204" pitchFamily="34" charset="0"/>
              <a:buChar char="•"/>
            </a:pPr>
            <a:endParaRPr lang="en-GB" dirty="0">
              <a:solidFill>
                <a:schemeClr val="tx1"/>
              </a:solidFill>
              <a:effectLst/>
              <a:latin typeface="Inter"/>
              <a:ea typeface="Inter"/>
            </a:endParaRPr>
          </a:p>
        </p:txBody>
      </p:sp>
      <p:pic>
        <p:nvPicPr>
          <p:cNvPr id="11" name="Picture 10">
            <a:extLst>
              <a:ext uri="{FF2B5EF4-FFF2-40B4-BE49-F238E27FC236}">
                <a16:creationId xmlns:a16="http://schemas.microsoft.com/office/drawing/2014/main" id="{9DAF31D8-8967-65A8-968D-CC6614D29A69}"/>
              </a:ext>
              <a:ext uri="{C183D7F6-B498-43B3-948B-1728B52AA6E4}">
                <adec:decorative xmlns:adec="http://schemas.microsoft.com/office/drawing/2017/decorative" val="1"/>
              </a:ext>
            </a:extLst>
          </p:cNvPr>
          <p:cNvPicPr>
            <a:picLocks noChangeAspect="1"/>
          </p:cNvPicPr>
          <p:nvPr/>
        </p:nvPicPr>
        <p:blipFill>
          <a:blip r:embed="rId3"/>
          <a:srcRect l="12134" r="12134"/>
          <a:stretch/>
        </p:blipFill>
        <p:spPr>
          <a:xfrm>
            <a:off x="5066082" y="2211127"/>
            <a:ext cx="673200" cy="673200"/>
          </a:xfrm>
          <a:prstGeom prst="rect">
            <a:avLst/>
          </a:prstGeom>
        </p:spPr>
      </p:pic>
      <p:pic>
        <p:nvPicPr>
          <p:cNvPr id="13" name="Picture 12">
            <a:extLst>
              <a:ext uri="{FF2B5EF4-FFF2-40B4-BE49-F238E27FC236}">
                <a16:creationId xmlns:a16="http://schemas.microsoft.com/office/drawing/2014/main" id="{35FAFDCA-6900-BAFD-55E7-926DD13C31E6}"/>
              </a:ext>
              <a:ext uri="{C183D7F6-B498-43B3-948B-1728B52AA6E4}">
                <adec:decorative xmlns:adec="http://schemas.microsoft.com/office/drawing/2017/decorative" val="1"/>
              </a:ext>
            </a:extLst>
          </p:cNvPr>
          <p:cNvPicPr>
            <a:picLocks noChangeAspect="1"/>
          </p:cNvPicPr>
          <p:nvPr/>
        </p:nvPicPr>
        <p:blipFill rotWithShape="1">
          <a:blip r:embed="rId4"/>
          <a:srcRect l="16473" t="3372" r="15150" b="4292"/>
          <a:stretch/>
        </p:blipFill>
        <p:spPr>
          <a:xfrm>
            <a:off x="10860155" y="2211127"/>
            <a:ext cx="673200" cy="673200"/>
          </a:xfrm>
          <a:prstGeom prst="rect">
            <a:avLst/>
          </a:prstGeom>
          <a:noFill/>
        </p:spPr>
      </p:pic>
    </p:spTree>
    <p:extLst>
      <p:ext uri="{BB962C8B-B14F-4D97-AF65-F5344CB8AC3E}">
        <p14:creationId xmlns:p14="http://schemas.microsoft.com/office/powerpoint/2010/main" val="1613325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859E-BD6E-AFC2-2D26-4BE72AC21B52}"/>
              </a:ext>
            </a:extLst>
          </p:cNvPr>
          <p:cNvSpPr>
            <a:spLocks noGrp="1"/>
          </p:cNvSpPr>
          <p:nvPr>
            <p:ph type="ctrTitle"/>
          </p:nvPr>
        </p:nvSpPr>
        <p:spPr>
          <a:xfrm>
            <a:off x="724988" y="722208"/>
            <a:ext cx="7199812" cy="3099515"/>
          </a:xfrm>
        </p:spPr>
        <p:txBody>
          <a:bodyPr/>
          <a:lstStyle/>
          <a:p>
            <a:r>
              <a:rPr lang="en-GB" dirty="0"/>
              <a:t>NICE will continue to drive our transformation through workstreams not referenced in the 10 Year Plan</a:t>
            </a:r>
          </a:p>
        </p:txBody>
      </p:sp>
    </p:spTree>
    <p:extLst>
      <p:ext uri="{BB962C8B-B14F-4D97-AF65-F5344CB8AC3E}">
        <p14:creationId xmlns:p14="http://schemas.microsoft.com/office/powerpoint/2010/main" val="1146671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61C613-7A69-0EA3-DCCC-BF73E488B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3EC0A-1212-E041-8725-55220176D0B7}"/>
              </a:ext>
            </a:extLst>
          </p:cNvPr>
          <p:cNvSpPr>
            <a:spLocks noGrp="1"/>
          </p:cNvSpPr>
          <p:nvPr>
            <p:ph type="ctrTitle"/>
          </p:nvPr>
        </p:nvSpPr>
        <p:spPr/>
        <p:txBody>
          <a:bodyPr>
            <a:noAutofit/>
          </a:bodyPr>
          <a:lstStyle/>
          <a:p>
            <a:r>
              <a:rPr lang="en-GB" sz="3200" dirty="0">
                <a:latin typeface="Lora SemiBold"/>
              </a:rPr>
              <a:t>Timely and high quality</a:t>
            </a:r>
          </a:p>
        </p:txBody>
      </p:sp>
      <p:sp>
        <p:nvSpPr>
          <p:cNvPr id="3" name="Text Placeholder 2">
            <a:extLst>
              <a:ext uri="{FF2B5EF4-FFF2-40B4-BE49-F238E27FC236}">
                <a16:creationId xmlns:a16="http://schemas.microsoft.com/office/drawing/2014/main" id="{D5B08E81-987D-2093-5210-F02453265106}"/>
              </a:ext>
            </a:extLst>
          </p:cNvPr>
          <p:cNvSpPr>
            <a:spLocks noGrp="1"/>
          </p:cNvSpPr>
          <p:nvPr>
            <p:ph type="body" sz="quarter" idx="12"/>
          </p:nvPr>
        </p:nvSpPr>
        <p:spPr>
          <a:xfrm>
            <a:off x="539923" y="1518125"/>
            <a:ext cx="11076689" cy="2631845"/>
          </a:xfrm>
        </p:spPr>
        <p:txBody>
          <a:bodyPr/>
          <a:lstStyle/>
          <a:p>
            <a:r>
              <a:rPr lang="en-GB" dirty="0">
                <a:latin typeface="Inter SemiBold" panose="02000503000000020004" pitchFamily="2" charset="0"/>
                <a:ea typeface="Inter SemiBold" panose="02000503000000020004" pitchFamily="2" charset="0"/>
              </a:rPr>
              <a:t>Improving timeliness programme</a:t>
            </a:r>
          </a:p>
          <a:p>
            <a:pPr marL="285750" indent="-285750">
              <a:buFont typeface="Arial" panose="020B0604020202020204" pitchFamily="34" charset="0"/>
              <a:buChar char="•"/>
            </a:pPr>
            <a:r>
              <a:rPr lang="en-GB" sz="1400" dirty="0"/>
              <a:t>This programme of work will improve the timeliness of guidance production across guidelines, health tech and medicines whilst maintaining the quality of our guidance. We also aim to improve staff engagement and increase throughput of guidance producing centres. </a:t>
            </a:r>
          </a:p>
          <a:p>
            <a:pPr marL="285750" indent="-285750">
              <a:buFont typeface="Arial" panose="020B0604020202020204" pitchFamily="34" charset="0"/>
              <a:buChar char="•"/>
            </a:pPr>
            <a:r>
              <a:rPr lang="en-GB" sz="1400" dirty="0"/>
              <a:t>Improved timeliness will be achieved through standardising and improving processes across the guidance producing centres including the guidance producing ‘services’: topic management, committee management, stakeholder management, content creation, generation and use of management of information</a:t>
            </a:r>
          </a:p>
        </p:txBody>
      </p:sp>
    </p:spTree>
    <p:extLst>
      <p:ext uri="{BB962C8B-B14F-4D97-AF65-F5344CB8AC3E}">
        <p14:creationId xmlns:p14="http://schemas.microsoft.com/office/powerpoint/2010/main" val="275061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0C45-8D44-966F-F975-161DF79481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A21967-C2D6-93E3-9D82-7E037AE31D1B}"/>
              </a:ext>
            </a:extLst>
          </p:cNvPr>
          <p:cNvSpPr>
            <a:spLocks noGrp="1"/>
          </p:cNvSpPr>
          <p:nvPr>
            <p:ph type="ctrTitle"/>
          </p:nvPr>
        </p:nvSpPr>
        <p:spPr>
          <a:xfrm>
            <a:off x="539923" y="545526"/>
            <a:ext cx="11076689" cy="804507"/>
          </a:xfrm>
        </p:spPr>
        <p:txBody>
          <a:bodyPr/>
          <a:lstStyle/>
          <a:p>
            <a:r>
              <a:rPr lang="en-GB" sz="3200" dirty="0">
                <a:latin typeface="Lora SemiBold"/>
              </a:rPr>
              <a:t>Executive summary (2 of 2)</a:t>
            </a:r>
            <a:endParaRPr lang="en-GB" sz="3200" dirty="0"/>
          </a:p>
        </p:txBody>
      </p:sp>
      <p:sp>
        <p:nvSpPr>
          <p:cNvPr id="4" name="Text Placeholder 3">
            <a:extLst>
              <a:ext uri="{FF2B5EF4-FFF2-40B4-BE49-F238E27FC236}">
                <a16:creationId xmlns:a16="http://schemas.microsoft.com/office/drawing/2014/main" id="{ACFE6698-C27D-B2D6-5CAE-A510A9C1D386}"/>
              </a:ext>
            </a:extLst>
          </p:cNvPr>
          <p:cNvSpPr>
            <a:spLocks noGrp="1"/>
          </p:cNvSpPr>
          <p:nvPr>
            <p:ph type="body" sz="quarter" idx="12"/>
          </p:nvPr>
        </p:nvSpPr>
        <p:spPr>
          <a:xfrm>
            <a:off x="539923" y="1350033"/>
            <a:ext cx="11076689" cy="3963969"/>
          </a:xfrm>
        </p:spPr>
        <p:txBody>
          <a:bodyPr/>
          <a:lstStyle/>
          <a:p>
            <a:r>
              <a:rPr lang="en-GB" sz="1400" dirty="0"/>
              <a:t>We will also progress several other priority projects where they do not conflict with our 10 Year Plan commitments, and in some cases reinforce these commitments:</a:t>
            </a:r>
          </a:p>
          <a:p>
            <a:pPr marL="342900" indent="-342900">
              <a:buFont typeface="+mj-lt"/>
              <a:buAutoNum type="arabicPeriod"/>
            </a:pPr>
            <a:r>
              <a:rPr lang="en-GB" sz="1400" dirty="0"/>
              <a:t>Improving timeliness of NICE guidance</a:t>
            </a:r>
          </a:p>
          <a:p>
            <a:pPr marL="342900" indent="-342900">
              <a:buFont typeface="+mj-lt"/>
              <a:buAutoNum type="arabicPeriod"/>
            </a:pPr>
            <a:r>
              <a:rPr lang="en-GB" sz="1400" dirty="0"/>
              <a:t>Improving our approach to funding variations</a:t>
            </a:r>
          </a:p>
          <a:p>
            <a:pPr marL="342900" indent="-342900">
              <a:buFont typeface="+mj-lt"/>
              <a:buAutoNum type="arabicPeriod"/>
            </a:pPr>
            <a:r>
              <a:rPr lang="en-GB" sz="1400" dirty="0"/>
              <a:t>Implementing a platform to enable guidance content management and publication</a:t>
            </a:r>
          </a:p>
          <a:p>
            <a:pPr marL="342900" indent="-342900">
              <a:buFont typeface="+mj-lt"/>
              <a:buAutoNum type="arabicPeriod"/>
            </a:pPr>
            <a:r>
              <a:rPr lang="en-GB" sz="1400" dirty="0"/>
              <a:t>Developing a single programme of support for guidance uptake</a:t>
            </a:r>
          </a:p>
          <a:p>
            <a:pPr marL="342900" indent="-342900">
              <a:buFont typeface="+mj-lt"/>
              <a:buAutoNum type="arabicPeriod"/>
            </a:pPr>
            <a:r>
              <a:rPr lang="en-GB" sz="1400" dirty="0"/>
              <a:t>Building financial and commercial agility</a:t>
            </a:r>
          </a:p>
          <a:p>
            <a:pPr marL="342900" indent="-342900">
              <a:buFont typeface="+mj-lt"/>
              <a:buAutoNum type="arabicPeriod"/>
            </a:pPr>
            <a:r>
              <a:rPr lang="en-GB" sz="1400" dirty="0"/>
              <a:t>Progressing work on our AI statement of intent</a:t>
            </a:r>
          </a:p>
          <a:p>
            <a:pPr marL="342900" indent="-342900">
              <a:buFont typeface="+mj-lt"/>
              <a:buAutoNum type="arabicPeriod"/>
            </a:pPr>
            <a:r>
              <a:rPr lang="en-GB" sz="1400" dirty="0"/>
              <a:t>Strengthening NICE’s reputation and influence</a:t>
            </a:r>
          </a:p>
          <a:p>
            <a:pPr marL="342900" indent="-342900">
              <a:buFont typeface="+mj-lt"/>
              <a:buAutoNum type="arabicPeriod"/>
            </a:pPr>
            <a:r>
              <a:rPr lang="en-GB" sz="1400" dirty="0"/>
              <a:t>Embedding improvement into our ways of working</a:t>
            </a:r>
          </a:p>
        </p:txBody>
      </p:sp>
    </p:spTree>
    <p:extLst>
      <p:ext uri="{BB962C8B-B14F-4D97-AF65-F5344CB8AC3E}">
        <p14:creationId xmlns:p14="http://schemas.microsoft.com/office/powerpoint/2010/main" val="227222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314572-3CD9-DD25-CBAE-84109C056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C71E4-0F39-7CC4-5D86-4D43026A1409}"/>
              </a:ext>
            </a:extLst>
          </p:cNvPr>
          <p:cNvSpPr>
            <a:spLocks noGrp="1"/>
          </p:cNvSpPr>
          <p:nvPr>
            <p:ph type="ctrTitle"/>
          </p:nvPr>
        </p:nvSpPr>
        <p:spPr/>
        <p:txBody>
          <a:bodyPr>
            <a:noAutofit/>
          </a:bodyPr>
          <a:lstStyle/>
          <a:p>
            <a:r>
              <a:rPr lang="en-GB" sz="3200" dirty="0">
                <a:latin typeface="Lora SemiBold"/>
              </a:rPr>
              <a:t>Relevant (1 of 2)</a:t>
            </a:r>
          </a:p>
        </p:txBody>
      </p:sp>
      <p:sp>
        <p:nvSpPr>
          <p:cNvPr id="3" name="Text Placeholder 2">
            <a:extLst>
              <a:ext uri="{FF2B5EF4-FFF2-40B4-BE49-F238E27FC236}">
                <a16:creationId xmlns:a16="http://schemas.microsoft.com/office/drawing/2014/main" id="{E3282B34-5631-3814-6BD9-F358A7D54480}"/>
              </a:ext>
            </a:extLst>
          </p:cNvPr>
          <p:cNvSpPr>
            <a:spLocks noGrp="1"/>
          </p:cNvSpPr>
          <p:nvPr>
            <p:ph type="body" sz="quarter" idx="12"/>
          </p:nvPr>
        </p:nvSpPr>
        <p:spPr>
          <a:xfrm>
            <a:off x="539923" y="1518125"/>
            <a:ext cx="11076689" cy="4472367"/>
          </a:xfrm>
        </p:spPr>
        <p:txBody>
          <a:bodyPr/>
          <a:lstStyle/>
          <a:p>
            <a:r>
              <a:rPr lang="en-GB" dirty="0">
                <a:latin typeface="Inter SemiBold" panose="02000503000000020004" pitchFamily="2" charset="0"/>
                <a:ea typeface="Inter SemiBold" panose="02000503000000020004" pitchFamily="2" charset="0"/>
              </a:rPr>
              <a:t>Progress AI Statement of Intent</a:t>
            </a:r>
          </a:p>
          <a:p>
            <a:r>
              <a:rPr lang="en-GB" sz="1400" dirty="0"/>
              <a:t>The following workstreams are in scope for 2025/26, building on the Statement of Intent for Artificial Intelligence (AI) at NICE:</a:t>
            </a:r>
          </a:p>
          <a:p>
            <a:pPr marL="342900" indent="-342900">
              <a:buFont typeface="+mj-lt"/>
              <a:buAutoNum type="arabicPeriod"/>
            </a:pPr>
            <a:r>
              <a:rPr lang="en-GB" sz="1400" b="1" dirty="0"/>
              <a:t>Policy &amp; Strategy: </a:t>
            </a:r>
            <a:r>
              <a:rPr lang="en-GB" sz="1400" dirty="0"/>
              <a:t>Develop NICE's AI strategy to deliver on Statement of Intent, interfacing with the national policy landscape. Align with MHRA on regulation/evaluation of AI tech to support future pipeline of technology, in conjunction with the rules based pathway.</a:t>
            </a:r>
          </a:p>
          <a:p>
            <a:pPr marL="342900" indent="-342900">
              <a:buFont typeface="+mj-lt"/>
              <a:buAutoNum type="arabicPeriod"/>
            </a:pPr>
            <a:r>
              <a:rPr lang="en-GB" sz="1400" b="1" dirty="0"/>
              <a:t>Partnership:  </a:t>
            </a:r>
            <a:r>
              <a:rPr lang="en-GB" sz="1400" dirty="0"/>
              <a:t>Establish external partnerships to enable knowledge exchange and upskilling</a:t>
            </a:r>
          </a:p>
          <a:p>
            <a:pPr marL="342900" indent="-342900">
              <a:buFont typeface="+mj-lt"/>
              <a:buAutoNum type="arabicPeriod"/>
            </a:pPr>
            <a:r>
              <a:rPr lang="en-GB" sz="1400" b="1" dirty="0"/>
              <a:t>Science &amp; Methods: </a:t>
            </a:r>
            <a:r>
              <a:rPr lang="en-GB" sz="1400" dirty="0"/>
              <a:t>Further build scientific collaborations  to understand the applications of AI approaches for NICE. Identify areas for potential methods update. Within NICE’s HTA lab, map the opportunity space for AI to support efficiency gains in the whole lifecycle priority work.</a:t>
            </a:r>
          </a:p>
          <a:p>
            <a:pPr marL="342900" indent="-342900">
              <a:buFont typeface="+mj-lt"/>
              <a:buAutoNum type="arabicPeriod"/>
            </a:pPr>
            <a:r>
              <a:rPr lang="en-GB" sz="1400" b="1" dirty="0"/>
              <a:t>Implementation: </a:t>
            </a:r>
            <a:r>
              <a:rPr lang="en-GB" sz="1400" dirty="0"/>
              <a:t>Test and pilot AI methods and systems that support information management, including the use of AI in systematic literature reviews. Provide safe access to LLMs and tools e.g. Microsoft Copilot. Assess cyber risk for AI as a tool.</a:t>
            </a:r>
          </a:p>
        </p:txBody>
      </p:sp>
    </p:spTree>
    <p:extLst>
      <p:ext uri="{BB962C8B-B14F-4D97-AF65-F5344CB8AC3E}">
        <p14:creationId xmlns:p14="http://schemas.microsoft.com/office/powerpoint/2010/main" val="412516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FC4CD0-67B9-F908-95D9-3F75B5CA2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A2575-876A-C980-49B6-3DAA2BB64394}"/>
              </a:ext>
            </a:extLst>
          </p:cNvPr>
          <p:cNvSpPr>
            <a:spLocks noGrp="1"/>
          </p:cNvSpPr>
          <p:nvPr>
            <p:ph type="ctrTitle"/>
          </p:nvPr>
        </p:nvSpPr>
        <p:spPr/>
        <p:txBody>
          <a:bodyPr>
            <a:noAutofit/>
          </a:bodyPr>
          <a:lstStyle/>
          <a:p>
            <a:r>
              <a:rPr lang="en-GB" sz="3200" dirty="0">
                <a:latin typeface="Lora SemiBold"/>
              </a:rPr>
              <a:t>Relevant (2 of 2)</a:t>
            </a:r>
          </a:p>
        </p:txBody>
      </p:sp>
      <p:sp>
        <p:nvSpPr>
          <p:cNvPr id="3" name="Text Placeholder 2">
            <a:extLst>
              <a:ext uri="{FF2B5EF4-FFF2-40B4-BE49-F238E27FC236}">
                <a16:creationId xmlns:a16="http://schemas.microsoft.com/office/drawing/2014/main" id="{5BD78A0B-8FEF-96A2-0866-5470F26CCC68}"/>
              </a:ext>
            </a:extLst>
          </p:cNvPr>
          <p:cNvSpPr>
            <a:spLocks noGrp="1"/>
          </p:cNvSpPr>
          <p:nvPr>
            <p:ph type="body" sz="quarter" idx="12"/>
          </p:nvPr>
        </p:nvSpPr>
        <p:spPr>
          <a:xfrm>
            <a:off x="539923" y="1518125"/>
            <a:ext cx="11076689" cy="4472367"/>
          </a:xfrm>
        </p:spPr>
        <p:txBody>
          <a:bodyPr/>
          <a:lstStyle/>
          <a:p>
            <a:r>
              <a:rPr lang="en-GB" dirty="0">
                <a:latin typeface="Inter SemiBold" panose="02000503000000020004" pitchFamily="2" charset="0"/>
                <a:ea typeface="Inter SemiBold" panose="02000503000000020004" pitchFamily="2" charset="0"/>
              </a:rPr>
              <a:t>Improve Approach to Funding Variations (FVRs)</a:t>
            </a:r>
          </a:p>
          <a:p>
            <a:r>
              <a:rPr lang="en-GB" sz="1400" dirty="0"/>
              <a:t>Review the current approach for dealing with funding variations (FVRs); and consider areas that need to be amended and strengthened:</a:t>
            </a:r>
          </a:p>
          <a:p>
            <a:pPr marL="285750" indent="-285750">
              <a:buFont typeface="Arial" panose="020B0604020202020204" pitchFamily="34" charset="0"/>
              <a:buChar char="•"/>
            </a:pPr>
            <a:r>
              <a:rPr lang="en-GB" sz="1400" dirty="0"/>
              <a:t>Develop NICE’s policy position on changes required to the components of the Funding Variation process, including the eligible population, duration for implementation, clinical prioritisation and further evidence generation if this is required.</a:t>
            </a:r>
          </a:p>
          <a:p>
            <a:pPr marL="285750" indent="-285750">
              <a:buFont typeface="Arial" panose="020B0604020202020204" pitchFamily="34" charset="0"/>
              <a:buChar char="•"/>
            </a:pPr>
            <a:r>
              <a:rPr lang="en-GB" sz="1400" dirty="0"/>
              <a:t>Develop a consistent, transparent and robust process for managing future funding variation requests. </a:t>
            </a:r>
          </a:p>
          <a:p>
            <a:pPr marL="285750" indent="-285750">
              <a:buFont typeface="Arial" panose="020B0604020202020204" pitchFamily="34" charset="0"/>
              <a:buChar char="•"/>
            </a:pPr>
            <a:r>
              <a:rPr lang="en-GB" sz="1400" dirty="0"/>
              <a:t>Engage NHSE with a view to working collaboratively to identify relevant service and delivery models ahead of each potential FVR.</a:t>
            </a:r>
          </a:p>
        </p:txBody>
      </p:sp>
    </p:spTree>
    <p:extLst>
      <p:ext uri="{BB962C8B-B14F-4D97-AF65-F5344CB8AC3E}">
        <p14:creationId xmlns:p14="http://schemas.microsoft.com/office/powerpoint/2010/main" val="2097879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143DB9-4315-CE3A-A42A-F055F424C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67EA3-ACE2-1AC5-1B8C-02B54F72D098}"/>
              </a:ext>
            </a:extLst>
          </p:cNvPr>
          <p:cNvSpPr>
            <a:spLocks noGrp="1"/>
          </p:cNvSpPr>
          <p:nvPr>
            <p:ph type="ctrTitle"/>
          </p:nvPr>
        </p:nvSpPr>
        <p:spPr>
          <a:xfrm>
            <a:off x="539923" y="545527"/>
            <a:ext cx="11076689" cy="755736"/>
          </a:xfrm>
        </p:spPr>
        <p:txBody>
          <a:bodyPr>
            <a:noAutofit/>
          </a:bodyPr>
          <a:lstStyle/>
          <a:p>
            <a:r>
              <a:rPr lang="en-GB" sz="3200" dirty="0">
                <a:latin typeface="Lora SemiBold"/>
              </a:rPr>
              <a:t>Usable and impactful (1 of 3)</a:t>
            </a:r>
          </a:p>
        </p:txBody>
      </p:sp>
      <p:sp>
        <p:nvSpPr>
          <p:cNvPr id="3" name="Text Placeholder 2">
            <a:extLst>
              <a:ext uri="{FF2B5EF4-FFF2-40B4-BE49-F238E27FC236}">
                <a16:creationId xmlns:a16="http://schemas.microsoft.com/office/drawing/2014/main" id="{22AA0295-6627-B089-EED6-61E029A64985}"/>
              </a:ext>
            </a:extLst>
          </p:cNvPr>
          <p:cNvSpPr>
            <a:spLocks noGrp="1"/>
          </p:cNvSpPr>
          <p:nvPr>
            <p:ph type="body" sz="quarter" idx="12"/>
          </p:nvPr>
        </p:nvSpPr>
        <p:spPr>
          <a:xfrm>
            <a:off x="539923" y="1518125"/>
            <a:ext cx="11076689" cy="2631845"/>
          </a:xfrm>
        </p:spPr>
        <p:txBody>
          <a:bodyPr/>
          <a:lstStyle/>
          <a:p>
            <a:r>
              <a:rPr lang="en-GB" dirty="0">
                <a:latin typeface="Inter SemiBold" panose="02000503000000020004" pitchFamily="2" charset="0"/>
                <a:ea typeface="Inter SemiBold" panose="02000503000000020004" pitchFamily="2" charset="0"/>
              </a:rPr>
              <a:t>Implementation of a platform to enable guidance content management and publication </a:t>
            </a:r>
          </a:p>
          <a:p>
            <a:r>
              <a:rPr lang="en-GB" sz="1400" dirty="0"/>
              <a:t>We will implement a new content creation, curation &amp; product publication and syndication service, underpinned by a knowledge platform by:</a:t>
            </a:r>
          </a:p>
          <a:p>
            <a:pPr marL="342900" indent="-342900">
              <a:buFont typeface="+mj-lt"/>
              <a:buAutoNum type="arabicPeriod"/>
            </a:pPr>
            <a:r>
              <a:rPr lang="en-GB" sz="1400" dirty="0"/>
              <a:t>Specifying, delivering and implementing a knowledge platform technical solution </a:t>
            </a:r>
          </a:p>
          <a:p>
            <a:pPr marL="342900" indent="-342900">
              <a:buFont typeface="+mj-lt"/>
              <a:buAutoNum type="arabicPeriod"/>
            </a:pPr>
            <a:r>
              <a:rPr lang="en-GB" sz="1400" dirty="0"/>
              <a:t>Reengineering structured guidance content / recommendations to enable content management in a new system</a:t>
            </a:r>
          </a:p>
          <a:p>
            <a:r>
              <a:rPr lang="en-GB" sz="1400" dirty="0"/>
              <a:t>This includes:</a:t>
            </a:r>
          </a:p>
          <a:p>
            <a:pPr marL="971550" lvl="1" indent="-285750"/>
            <a:r>
              <a:rPr lang="en-GB" sz="1400" dirty="0"/>
              <a:t>Developing an approach to structured content creation and storage informed by the semantic data model proof of concept developed with Amazon Web Services (AWS) and delivering a data structure foundation and technology solution that we can build upon</a:t>
            </a:r>
          </a:p>
        </p:txBody>
      </p:sp>
    </p:spTree>
    <p:extLst>
      <p:ext uri="{BB962C8B-B14F-4D97-AF65-F5344CB8AC3E}">
        <p14:creationId xmlns:p14="http://schemas.microsoft.com/office/powerpoint/2010/main" val="4069335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9B748-3B02-D3B4-F63C-9AC17CD27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DEE87-831D-5765-4FF7-027BDA1BBC6C}"/>
              </a:ext>
            </a:extLst>
          </p:cNvPr>
          <p:cNvSpPr>
            <a:spLocks noGrp="1"/>
          </p:cNvSpPr>
          <p:nvPr>
            <p:ph type="ctrTitle"/>
          </p:nvPr>
        </p:nvSpPr>
        <p:spPr>
          <a:xfrm>
            <a:off x="539923" y="545527"/>
            <a:ext cx="11076689" cy="755736"/>
          </a:xfrm>
        </p:spPr>
        <p:txBody>
          <a:bodyPr>
            <a:noAutofit/>
          </a:bodyPr>
          <a:lstStyle/>
          <a:p>
            <a:r>
              <a:rPr lang="en-GB" sz="3200" dirty="0">
                <a:latin typeface="Lora SemiBold"/>
              </a:rPr>
              <a:t>Usable and impactful (2 of 3)</a:t>
            </a:r>
          </a:p>
        </p:txBody>
      </p:sp>
      <p:sp>
        <p:nvSpPr>
          <p:cNvPr id="3" name="Text Placeholder 2">
            <a:extLst>
              <a:ext uri="{FF2B5EF4-FFF2-40B4-BE49-F238E27FC236}">
                <a16:creationId xmlns:a16="http://schemas.microsoft.com/office/drawing/2014/main" id="{08AE58F5-B1D1-54DB-DB57-8471111E1C3B}"/>
              </a:ext>
            </a:extLst>
          </p:cNvPr>
          <p:cNvSpPr>
            <a:spLocks noGrp="1"/>
          </p:cNvSpPr>
          <p:nvPr>
            <p:ph type="body" sz="quarter" idx="12"/>
          </p:nvPr>
        </p:nvSpPr>
        <p:spPr>
          <a:xfrm>
            <a:off x="539923" y="1518125"/>
            <a:ext cx="11076689" cy="2631845"/>
          </a:xfrm>
        </p:spPr>
        <p:txBody>
          <a:bodyPr/>
          <a:lstStyle/>
          <a:p>
            <a:pPr marL="971550" lvl="1" indent="-285750"/>
            <a:r>
              <a:rPr lang="en-GB" sz="1400" dirty="0"/>
              <a:t>Developing a business case and other governance materials (including GDS assessment / procurement) including evaluating the outcomes and benefits to determine the value and technology approach</a:t>
            </a:r>
          </a:p>
          <a:p>
            <a:pPr marL="971550" lvl="1" indent="-285750"/>
            <a:r>
              <a:rPr lang="en-GB" sz="1400" dirty="0"/>
              <a:t>Preparing a procurement strategy for digital solutions for content creation, curation and product publication</a:t>
            </a:r>
          </a:p>
          <a:p>
            <a:pPr marL="971550" lvl="1" indent="-285750"/>
            <a:r>
              <a:rPr lang="en-GB" sz="1400" dirty="0"/>
              <a:t>Developing an approach to Information Management (informed by the semantic data model) that can be applied to all guidance content (existing and new)</a:t>
            </a:r>
          </a:p>
          <a:p>
            <a:pPr marL="971550" lvl="1" indent="-285750"/>
            <a:r>
              <a:rPr lang="en-GB" sz="1400" dirty="0"/>
              <a:t>Testing and trialling new technology and developing training and roll-out plans.</a:t>
            </a:r>
          </a:p>
          <a:p>
            <a:pPr marL="971550" lvl="1" indent="-285750"/>
            <a:r>
              <a:rPr lang="en-GB" sz="1400" dirty="0"/>
              <a:t>Developing and implementing a migration plan to new technology for existing guidance content</a:t>
            </a:r>
          </a:p>
          <a:p>
            <a:pPr marL="971550" lvl="1" indent="-285750"/>
            <a:r>
              <a:rPr lang="en-GB" sz="1400" dirty="0"/>
              <a:t>Implementing structured recommendations across all guidance in the existing publishing system and testing new product formats</a:t>
            </a:r>
          </a:p>
        </p:txBody>
      </p:sp>
    </p:spTree>
    <p:extLst>
      <p:ext uri="{BB962C8B-B14F-4D97-AF65-F5344CB8AC3E}">
        <p14:creationId xmlns:p14="http://schemas.microsoft.com/office/powerpoint/2010/main" val="100067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C3F9D7-F81B-EC8C-C313-3FB12FE8A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AC19C-63AE-BE0D-0834-1414ACC120AF}"/>
              </a:ext>
            </a:extLst>
          </p:cNvPr>
          <p:cNvSpPr>
            <a:spLocks noGrp="1"/>
          </p:cNvSpPr>
          <p:nvPr>
            <p:ph type="ctrTitle"/>
          </p:nvPr>
        </p:nvSpPr>
        <p:spPr>
          <a:xfrm>
            <a:off x="539923" y="545527"/>
            <a:ext cx="11076689" cy="755736"/>
          </a:xfrm>
        </p:spPr>
        <p:txBody>
          <a:bodyPr>
            <a:noAutofit/>
          </a:bodyPr>
          <a:lstStyle/>
          <a:p>
            <a:r>
              <a:rPr lang="en-GB" sz="3200" dirty="0">
                <a:latin typeface="Lora SemiBold"/>
              </a:rPr>
              <a:t>Usable and impactful (3 of 3)</a:t>
            </a:r>
          </a:p>
        </p:txBody>
      </p:sp>
      <p:sp>
        <p:nvSpPr>
          <p:cNvPr id="3" name="Text Placeholder 2">
            <a:extLst>
              <a:ext uri="{FF2B5EF4-FFF2-40B4-BE49-F238E27FC236}">
                <a16:creationId xmlns:a16="http://schemas.microsoft.com/office/drawing/2014/main" id="{D521EBAB-900C-3302-635A-EE22AC6A8EEE}"/>
              </a:ext>
            </a:extLst>
          </p:cNvPr>
          <p:cNvSpPr>
            <a:spLocks noGrp="1"/>
          </p:cNvSpPr>
          <p:nvPr>
            <p:ph type="body" sz="quarter" idx="12"/>
          </p:nvPr>
        </p:nvSpPr>
        <p:spPr>
          <a:xfrm>
            <a:off x="539923" y="1518125"/>
            <a:ext cx="11076689" cy="2631845"/>
          </a:xfrm>
        </p:spPr>
        <p:txBody>
          <a:bodyPr/>
          <a:lstStyle/>
          <a:p>
            <a:r>
              <a:rPr lang="en-GB" dirty="0">
                <a:latin typeface="Inter SemiBold" panose="02000503000000020004" pitchFamily="2" charset="0"/>
                <a:ea typeface="Inter SemiBold" panose="02000503000000020004" pitchFamily="2" charset="0"/>
              </a:rPr>
              <a:t>Single programme of support for guidance uptake</a:t>
            </a:r>
          </a:p>
          <a:p>
            <a:pPr marL="285750" indent="-285750">
              <a:buFont typeface="Arial" panose="020B0604020202020204" pitchFamily="34" charset="0"/>
              <a:buChar char="•"/>
            </a:pPr>
            <a:r>
              <a:rPr lang="en-GB" sz="1400" dirty="0"/>
              <a:t>Align outputs (tools, resources, and interventions) across NICE teams (national implementation, system implementation, medicines optimisation, and resource impact assessment) to support uptake and adoption of NICE guidance in priority areas, focusing on 10 Year Plan priorities.</a:t>
            </a:r>
          </a:p>
          <a:p>
            <a:pPr marL="285750" indent="-285750">
              <a:buFont typeface="Arial" panose="020B0604020202020204" pitchFamily="34" charset="0"/>
              <a:buChar char="•"/>
            </a:pPr>
            <a:r>
              <a:rPr lang="en-GB" sz="1400" dirty="0"/>
              <a:t>Provide effective uptake and adoption support to NICE guidance on HealthTech, including Early Value Assessment, Late Stage Assessment and the development of a rules-based pathway.</a:t>
            </a:r>
          </a:p>
          <a:p>
            <a:pPr marL="285750" indent="-285750">
              <a:buFont typeface="Arial" panose="020B0604020202020204" pitchFamily="34" charset="0"/>
              <a:buChar char="•"/>
            </a:pPr>
            <a:r>
              <a:rPr lang="en-GB" sz="1400" dirty="0"/>
              <a:t>Improve NICE’s stakeholder engagement approach with the health and care system, including Integrated Care Boards and through new and existing networks.</a:t>
            </a:r>
          </a:p>
          <a:p>
            <a:pPr marL="285750" indent="-285750">
              <a:buFont typeface="Arial" panose="020B0604020202020204" pitchFamily="34" charset="0"/>
              <a:buChar char="•"/>
            </a:pPr>
            <a:r>
              <a:rPr lang="en-GB" sz="1400" dirty="0"/>
              <a:t>Develop and deliver outcomes-based partnerships to align our efforts to support guidance uptake.</a:t>
            </a:r>
          </a:p>
        </p:txBody>
      </p:sp>
    </p:spTree>
    <p:extLst>
      <p:ext uri="{BB962C8B-B14F-4D97-AF65-F5344CB8AC3E}">
        <p14:creationId xmlns:p14="http://schemas.microsoft.com/office/powerpoint/2010/main" val="966909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B0EA15-A0D2-D2DC-9B68-4D9B452C9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CB074-7E6B-2A94-DCB7-D20B7354FF45}"/>
              </a:ext>
            </a:extLst>
          </p:cNvPr>
          <p:cNvSpPr>
            <a:spLocks noGrp="1"/>
          </p:cNvSpPr>
          <p:nvPr>
            <p:ph type="ctrTitle"/>
          </p:nvPr>
        </p:nvSpPr>
        <p:spPr/>
        <p:txBody>
          <a:bodyPr>
            <a:noAutofit/>
          </a:bodyPr>
          <a:lstStyle/>
          <a:p>
            <a:r>
              <a:rPr lang="en-GB" sz="3200" dirty="0">
                <a:latin typeface="Lora SemiBold"/>
              </a:rPr>
              <a:t>Brilliant organisation (1 of 3)</a:t>
            </a:r>
          </a:p>
        </p:txBody>
      </p:sp>
      <p:sp>
        <p:nvSpPr>
          <p:cNvPr id="3" name="Text Placeholder 2">
            <a:extLst>
              <a:ext uri="{FF2B5EF4-FFF2-40B4-BE49-F238E27FC236}">
                <a16:creationId xmlns:a16="http://schemas.microsoft.com/office/drawing/2014/main" id="{00D524F2-96BE-D393-93E7-BEADC875A64D}"/>
              </a:ext>
            </a:extLst>
          </p:cNvPr>
          <p:cNvSpPr>
            <a:spLocks noGrp="1"/>
          </p:cNvSpPr>
          <p:nvPr>
            <p:ph type="body" sz="quarter" idx="12"/>
          </p:nvPr>
        </p:nvSpPr>
        <p:spPr>
          <a:xfrm>
            <a:off x="539923" y="1518125"/>
            <a:ext cx="11076689" cy="2631845"/>
          </a:xfrm>
        </p:spPr>
        <p:txBody>
          <a:bodyPr/>
          <a:lstStyle/>
          <a:p>
            <a:r>
              <a:rPr lang="en-GB" dirty="0">
                <a:latin typeface="Inter SemiBold" panose="02000503000000020004" pitchFamily="2" charset="0"/>
                <a:ea typeface="Inter SemiBold" panose="02000503000000020004" pitchFamily="2" charset="0"/>
              </a:rPr>
              <a:t>Build Financial and Commercial Agility</a:t>
            </a:r>
          </a:p>
          <a:p>
            <a:pPr marL="285750" indent="-285750">
              <a:buFont typeface="Arial" panose="020B0604020202020204" pitchFamily="34" charset="0"/>
              <a:buChar char="•"/>
            </a:pPr>
            <a:r>
              <a:rPr lang="en-GB" sz="1400" dirty="0"/>
              <a:t>Reduce NICE's exposure to fixed costs and changes in funding/income through a clear commercial strategy, more flexible contracting approach, and enhanced financial management.</a:t>
            </a:r>
          </a:p>
          <a:p>
            <a:pPr marL="285750" indent="-285750">
              <a:buFont typeface="Arial" panose="020B0604020202020204" pitchFamily="34" charset="0"/>
              <a:buChar char="•"/>
            </a:pPr>
            <a:r>
              <a:rPr lang="en-GB" sz="1400" dirty="0"/>
              <a:t>Focus on making best use of available funding to deliver our core objectives through more flexible resourcing and contracting, enabling the organisation to adjust to changing priorities, address pressures and capitalise on new opportunities.</a:t>
            </a:r>
          </a:p>
          <a:p>
            <a:pPr marL="285750" indent="-285750">
              <a:buFont typeface="Arial" panose="020B0604020202020204" pitchFamily="34" charset="0"/>
              <a:buChar char="•"/>
            </a:pPr>
            <a:r>
              <a:rPr lang="en-GB" sz="1400" dirty="0"/>
              <a:t>Develop a strategy setting out our ambition and approach to generating commercial and non-GIA income. The strategy will bring together and align our approach to existing income generation and identify any new areas to explore and will be developed alongside the new international strategy and ongoing development of NICE Advice.</a:t>
            </a:r>
          </a:p>
        </p:txBody>
      </p:sp>
    </p:spTree>
    <p:extLst>
      <p:ext uri="{BB962C8B-B14F-4D97-AF65-F5344CB8AC3E}">
        <p14:creationId xmlns:p14="http://schemas.microsoft.com/office/powerpoint/2010/main" val="3923137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F06A25-0A50-CF94-BBDD-D07B7AF1A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A9564-48D3-E725-6EAF-F212EB8A1764}"/>
              </a:ext>
            </a:extLst>
          </p:cNvPr>
          <p:cNvSpPr>
            <a:spLocks noGrp="1"/>
          </p:cNvSpPr>
          <p:nvPr>
            <p:ph type="ctrTitle"/>
          </p:nvPr>
        </p:nvSpPr>
        <p:spPr/>
        <p:txBody>
          <a:bodyPr>
            <a:noAutofit/>
          </a:bodyPr>
          <a:lstStyle/>
          <a:p>
            <a:r>
              <a:rPr lang="en-GB" sz="3200" dirty="0">
                <a:latin typeface="Lora SemiBold"/>
              </a:rPr>
              <a:t>Brilliant organisation (2 of 3)</a:t>
            </a:r>
          </a:p>
        </p:txBody>
      </p:sp>
      <p:sp>
        <p:nvSpPr>
          <p:cNvPr id="3" name="Text Placeholder 2">
            <a:extLst>
              <a:ext uri="{FF2B5EF4-FFF2-40B4-BE49-F238E27FC236}">
                <a16:creationId xmlns:a16="http://schemas.microsoft.com/office/drawing/2014/main" id="{98D01179-2F35-E7AB-895F-E0558B503B0A}"/>
              </a:ext>
            </a:extLst>
          </p:cNvPr>
          <p:cNvSpPr>
            <a:spLocks noGrp="1"/>
          </p:cNvSpPr>
          <p:nvPr>
            <p:ph type="body" sz="quarter" idx="12"/>
          </p:nvPr>
        </p:nvSpPr>
        <p:spPr>
          <a:xfrm>
            <a:off x="539923" y="1518125"/>
            <a:ext cx="11076689" cy="2631845"/>
          </a:xfrm>
        </p:spPr>
        <p:txBody>
          <a:bodyPr/>
          <a:lstStyle/>
          <a:p>
            <a:r>
              <a:rPr lang="en-GB" dirty="0">
                <a:latin typeface="Inter SemiBold" panose="02000503000000020004" pitchFamily="2" charset="0"/>
                <a:ea typeface="Inter SemiBold" panose="02000503000000020004" pitchFamily="2" charset="0"/>
              </a:rPr>
              <a:t>Strengthen NICE’s Reputation and Influence</a:t>
            </a:r>
          </a:p>
          <a:p>
            <a:pPr marL="285750" indent="-285750">
              <a:buFont typeface="Arial" panose="020B0604020202020204" pitchFamily="34" charset="0"/>
              <a:buChar char="•"/>
            </a:pPr>
            <a:r>
              <a:rPr lang="en-GB" sz="1400" dirty="0"/>
              <a:t>Broadening our development of communications to cover a wider range of corporate issues beyond individual guidance decisions. We will proactively identify priority topics that would benefit from simple, clear articulation of NICE’s organisational position and develop a narrative for each – which can then then be used to underpin the development of other kinds of content (e.g. key messages for the media, long reads, thought leadership pieces, briefing documents, slide decks). </a:t>
            </a:r>
          </a:p>
          <a:p>
            <a:pPr marL="285750" indent="-285750">
              <a:buFont typeface="Arial" panose="020B0604020202020204" pitchFamily="34" charset="0"/>
              <a:buChar char="•"/>
            </a:pPr>
            <a:r>
              <a:rPr lang="en-GB" sz="1400" dirty="0"/>
              <a:t>Increasing focus on external placement of storytelling content in a wider range of third-party channels. Channels in scope will include trade press and journals, stakeholder/membership organisations’ bulletins, newsletters and social media channels, third-party blogs and podcasts on which we can guest-blog/appear, major domestic conferences in the health and care/life sciences sectors at which we could seek speaking platforms</a:t>
            </a:r>
          </a:p>
        </p:txBody>
      </p:sp>
    </p:spTree>
    <p:extLst>
      <p:ext uri="{BB962C8B-B14F-4D97-AF65-F5344CB8AC3E}">
        <p14:creationId xmlns:p14="http://schemas.microsoft.com/office/powerpoint/2010/main" val="3076585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55A076-C0E6-BA6B-8B22-1E73776E1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9049A-F7C6-FCBA-E248-2496EBFE1108}"/>
              </a:ext>
            </a:extLst>
          </p:cNvPr>
          <p:cNvSpPr>
            <a:spLocks noGrp="1"/>
          </p:cNvSpPr>
          <p:nvPr>
            <p:ph type="ctrTitle"/>
          </p:nvPr>
        </p:nvSpPr>
        <p:spPr/>
        <p:txBody>
          <a:bodyPr>
            <a:noAutofit/>
          </a:bodyPr>
          <a:lstStyle/>
          <a:p>
            <a:r>
              <a:rPr lang="en-GB" sz="3200" dirty="0">
                <a:latin typeface="Lora SemiBold"/>
              </a:rPr>
              <a:t>Brilliant organisation (3 of 3)</a:t>
            </a:r>
          </a:p>
        </p:txBody>
      </p:sp>
      <p:sp>
        <p:nvSpPr>
          <p:cNvPr id="3" name="Text Placeholder 2">
            <a:extLst>
              <a:ext uri="{FF2B5EF4-FFF2-40B4-BE49-F238E27FC236}">
                <a16:creationId xmlns:a16="http://schemas.microsoft.com/office/drawing/2014/main" id="{FA1BDE32-CC0D-9CD3-F6BC-4E1EFABD6D60}"/>
              </a:ext>
            </a:extLst>
          </p:cNvPr>
          <p:cNvSpPr>
            <a:spLocks noGrp="1"/>
          </p:cNvSpPr>
          <p:nvPr>
            <p:ph type="body" sz="quarter" idx="12"/>
          </p:nvPr>
        </p:nvSpPr>
        <p:spPr>
          <a:xfrm>
            <a:off x="539923" y="1518125"/>
            <a:ext cx="11076689" cy="2631845"/>
          </a:xfrm>
        </p:spPr>
        <p:txBody>
          <a:bodyPr/>
          <a:lstStyle/>
          <a:p>
            <a:pPr marL="285750" indent="-285750">
              <a:buFont typeface="Arial" panose="020B0604020202020204" pitchFamily="34" charset="0"/>
              <a:buChar char="•"/>
            </a:pPr>
            <a:r>
              <a:rPr lang="en-GB" sz="1400" dirty="0"/>
              <a:t>Launching a year-long brand marketing and content plan aimed at nurturing positive perceptions of NICE. Beginning with a brand strategy ‘health check’ likely to result in a light-touch update of the brand strategy and corporate key messages. After this we’ll deliver 1 piece of brand-focussed content per quarter for sharing on owned/earned channels. And there’ll be a paid brand campaign aimed at health care practitioners in Q3. </a:t>
            </a:r>
          </a:p>
          <a:p>
            <a:pPr marL="285750" indent="-285750">
              <a:buFont typeface="Arial" panose="020B0604020202020204" pitchFamily="34" charset="0"/>
              <a:buChar char="•"/>
            </a:pPr>
            <a:r>
              <a:rPr lang="en-GB" sz="1400" dirty="0"/>
              <a:t>Completing the corporate website migration to maximise our ability to deliver storytelling content on this channel and to improve routes into guidance.</a:t>
            </a:r>
          </a:p>
        </p:txBody>
      </p:sp>
    </p:spTree>
    <p:extLst>
      <p:ext uri="{BB962C8B-B14F-4D97-AF65-F5344CB8AC3E}">
        <p14:creationId xmlns:p14="http://schemas.microsoft.com/office/powerpoint/2010/main" val="3843860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0311B-D512-B8F9-7180-B467FCCC44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4ECAD1-22A6-3BA4-DC18-D43726148331}"/>
              </a:ext>
            </a:extLst>
          </p:cNvPr>
          <p:cNvSpPr>
            <a:spLocks noGrp="1"/>
          </p:cNvSpPr>
          <p:nvPr>
            <p:ph type="ctrTitle"/>
          </p:nvPr>
        </p:nvSpPr>
        <p:spPr>
          <a:xfrm>
            <a:off x="724988" y="722207"/>
            <a:ext cx="3682889" cy="1446561"/>
          </a:xfrm>
        </p:spPr>
        <p:txBody>
          <a:bodyPr/>
          <a:lstStyle/>
          <a:p>
            <a:r>
              <a:rPr lang="en-GB" dirty="0"/>
              <a:t>NICE’s KPIs for 2025/26</a:t>
            </a:r>
          </a:p>
        </p:txBody>
      </p:sp>
    </p:spTree>
    <p:extLst>
      <p:ext uri="{BB962C8B-B14F-4D97-AF65-F5344CB8AC3E}">
        <p14:creationId xmlns:p14="http://schemas.microsoft.com/office/powerpoint/2010/main" val="110324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F587A-527A-08DD-CCD9-8CC93739FC6C}"/>
              </a:ext>
            </a:extLst>
          </p:cNvPr>
          <p:cNvSpPr>
            <a:spLocks noGrp="1"/>
          </p:cNvSpPr>
          <p:nvPr>
            <p:ph type="ctrTitle"/>
          </p:nvPr>
        </p:nvSpPr>
        <p:spPr>
          <a:xfrm>
            <a:off x="539923" y="545527"/>
            <a:ext cx="11076689" cy="779182"/>
          </a:xfrm>
        </p:spPr>
        <p:txBody>
          <a:bodyPr/>
          <a:lstStyle/>
          <a:p>
            <a:r>
              <a:rPr lang="en-GB" sz="3200" dirty="0"/>
              <a:t>1. Providing high quality, timely guidance: KPIs (1 of 4)</a:t>
            </a:r>
          </a:p>
        </p:txBody>
      </p:sp>
      <p:sp>
        <p:nvSpPr>
          <p:cNvPr id="5" name="TextBox 4">
            <a:extLst>
              <a:ext uri="{FF2B5EF4-FFF2-40B4-BE49-F238E27FC236}">
                <a16:creationId xmlns:a16="http://schemas.microsoft.com/office/drawing/2014/main" id="{8D612A71-328C-A8C6-24E7-8092B159045A}"/>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Timeliness of medicines evaluation guidance </a:t>
            </a:r>
          </a:p>
        </p:txBody>
      </p:sp>
      <p:graphicFrame>
        <p:nvGraphicFramePr>
          <p:cNvPr id="6" name="Table 5">
            <a:extLst>
              <a:ext uri="{FF2B5EF4-FFF2-40B4-BE49-F238E27FC236}">
                <a16:creationId xmlns:a16="http://schemas.microsoft.com/office/drawing/2014/main" id="{E23EE1C2-B4C1-34DC-E1A0-095AA939DEFF}"/>
              </a:ext>
            </a:extLst>
          </p:cNvPr>
          <p:cNvGraphicFramePr>
            <a:graphicFrameLocks noGrp="1"/>
          </p:cNvGraphicFramePr>
          <p:nvPr>
            <p:extLst>
              <p:ext uri="{D42A27DB-BD31-4B8C-83A1-F6EECF244321}">
                <p14:modId xmlns:p14="http://schemas.microsoft.com/office/powerpoint/2010/main" val="516766918"/>
              </p:ext>
            </p:extLst>
          </p:nvPr>
        </p:nvGraphicFramePr>
        <p:xfrm>
          <a:off x="539922" y="1900209"/>
          <a:ext cx="11076688" cy="1524000"/>
        </p:xfrm>
        <a:graphic>
          <a:graphicData uri="http://schemas.openxmlformats.org/drawingml/2006/table">
            <a:tbl>
              <a:tblPr firstRow="1"/>
              <a:tblGrid>
                <a:gridCol w="5673309">
                  <a:extLst>
                    <a:ext uri="{9D8B030D-6E8A-4147-A177-3AD203B41FA5}">
                      <a16:colId xmlns:a16="http://schemas.microsoft.com/office/drawing/2014/main" val="1059192225"/>
                    </a:ext>
                  </a:extLst>
                </a:gridCol>
                <a:gridCol w="2157046">
                  <a:extLst>
                    <a:ext uri="{9D8B030D-6E8A-4147-A177-3AD203B41FA5}">
                      <a16:colId xmlns:a16="http://schemas.microsoft.com/office/drawing/2014/main" val="746687611"/>
                    </a:ext>
                  </a:extLst>
                </a:gridCol>
                <a:gridCol w="1090246">
                  <a:extLst>
                    <a:ext uri="{9D8B030D-6E8A-4147-A177-3AD203B41FA5}">
                      <a16:colId xmlns:a16="http://schemas.microsoft.com/office/drawing/2014/main" val="3968775521"/>
                    </a:ext>
                  </a:extLst>
                </a:gridCol>
                <a:gridCol w="2156087">
                  <a:extLst>
                    <a:ext uri="{9D8B030D-6E8A-4147-A177-3AD203B41FA5}">
                      <a16:colId xmlns:a16="http://schemas.microsoft.com/office/drawing/2014/main" val="1430015947"/>
                    </a:ext>
                  </a:extLst>
                </a:gridCol>
              </a:tblGrid>
              <a:tr h="322992">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343179">
                <a:tc>
                  <a:txBody>
                    <a:bodyPr/>
                    <a:lstStyle/>
                    <a:p>
                      <a:pPr algn="l" fontAlgn="t"/>
                      <a:r>
                        <a:rPr lang="en-GB" sz="1400" b="0" i="0" u="none" strike="noStrike" dirty="0">
                          <a:solidFill>
                            <a:srgbClr val="000000"/>
                          </a:solidFill>
                          <a:effectLst/>
                          <a:latin typeface="+mn-lt"/>
                        </a:rPr>
                        <a:t>Proportion of final guidance published within 240 working days of Invitation to Participate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60% for new topics starting from April 2025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44%</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003196"/>
                  </a:ext>
                </a:extLst>
              </a:tr>
              <a:tr h="434727">
                <a:tc>
                  <a:txBody>
                    <a:bodyPr/>
                    <a:lstStyle/>
                    <a:p>
                      <a:pPr algn="l" fontAlgn="t"/>
                      <a:r>
                        <a:rPr lang="en-GB" sz="1400" b="0" i="0" u="none" strike="noStrike" dirty="0">
                          <a:solidFill>
                            <a:srgbClr val="000000"/>
                          </a:solidFill>
                          <a:effectLst/>
                          <a:latin typeface="+mn-lt"/>
                        </a:rPr>
                        <a:t>Proportion of final guidance published within 12 months of Marketing Authorisation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50%*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57%</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35258"/>
                  </a:ext>
                </a:extLst>
              </a:tr>
            </a:tbl>
          </a:graphicData>
        </a:graphic>
      </p:graphicFrame>
      <p:sp>
        <p:nvSpPr>
          <p:cNvPr id="8" name="TextBox 7">
            <a:extLst>
              <a:ext uri="{FF2B5EF4-FFF2-40B4-BE49-F238E27FC236}">
                <a16:creationId xmlns:a16="http://schemas.microsoft.com/office/drawing/2014/main" id="{8F30D65E-4038-46B8-5E16-E2B90BFFBA4C}"/>
              </a:ext>
            </a:extLst>
          </p:cNvPr>
          <p:cNvSpPr txBox="1"/>
          <p:nvPr/>
        </p:nvSpPr>
        <p:spPr>
          <a:xfrm>
            <a:off x="539923" y="3656782"/>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Quality of medicines evaluation</a:t>
            </a:r>
          </a:p>
        </p:txBody>
      </p:sp>
      <p:graphicFrame>
        <p:nvGraphicFramePr>
          <p:cNvPr id="9" name="Table 8">
            <a:extLst>
              <a:ext uri="{FF2B5EF4-FFF2-40B4-BE49-F238E27FC236}">
                <a16:creationId xmlns:a16="http://schemas.microsoft.com/office/drawing/2014/main" id="{CF716D0E-BBD4-3C14-554E-B21F4B15B1B8}"/>
              </a:ext>
            </a:extLst>
          </p:cNvPr>
          <p:cNvGraphicFramePr>
            <a:graphicFrameLocks noGrp="1"/>
          </p:cNvGraphicFramePr>
          <p:nvPr>
            <p:extLst>
              <p:ext uri="{D42A27DB-BD31-4B8C-83A1-F6EECF244321}">
                <p14:modId xmlns:p14="http://schemas.microsoft.com/office/powerpoint/2010/main" val="2872707127"/>
              </p:ext>
            </p:extLst>
          </p:nvPr>
        </p:nvGraphicFramePr>
        <p:xfrm>
          <a:off x="539922" y="4141457"/>
          <a:ext cx="11076688" cy="830859"/>
        </p:xfrm>
        <a:graphic>
          <a:graphicData uri="http://schemas.openxmlformats.org/drawingml/2006/table">
            <a:tbl>
              <a:tblPr firstRow="1"/>
              <a:tblGrid>
                <a:gridCol w="5673309">
                  <a:extLst>
                    <a:ext uri="{9D8B030D-6E8A-4147-A177-3AD203B41FA5}">
                      <a16:colId xmlns:a16="http://schemas.microsoft.com/office/drawing/2014/main" val="1059192225"/>
                    </a:ext>
                  </a:extLst>
                </a:gridCol>
                <a:gridCol w="2180492">
                  <a:extLst>
                    <a:ext uri="{9D8B030D-6E8A-4147-A177-3AD203B41FA5}">
                      <a16:colId xmlns:a16="http://schemas.microsoft.com/office/drawing/2014/main" val="746687611"/>
                    </a:ext>
                  </a:extLst>
                </a:gridCol>
                <a:gridCol w="1090246">
                  <a:extLst>
                    <a:ext uri="{9D8B030D-6E8A-4147-A177-3AD203B41FA5}">
                      <a16:colId xmlns:a16="http://schemas.microsoft.com/office/drawing/2014/main" val="3968775521"/>
                    </a:ext>
                  </a:extLst>
                </a:gridCol>
                <a:gridCol w="2132641">
                  <a:extLst>
                    <a:ext uri="{9D8B030D-6E8A-4147-A177-3AD203B41FA5}">
                      <a16:colId xmlns:a16="http://schemas.microsoft.com/office/drawing/2014/main" val="1430015947"/>
                    </a:ext>
                  </a:extLst>
                </a:gridCol>
              </a:tblGrid>
              <a:tr h="322992">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343179">
                <a:tc>
                  <a:txBody>
                    <a:bodyPr/>
                    <a:lstStyle/>
                    <a:p>
                      <a:pPr algn="l" fontAlgn="t"/>
                      <a:r>
                        <a:rPr lang="en-GB" sz="1400" b="0" i="0" u="none" strike="noStrike" dirty="0">
                          <a:solidFill>
                            <a:srgbClr val="000000"/>
                          </a:solidFill>
                          <a:effectLst/>
                          <a:latin typeface="+mn-lt"/>
                        </a:rPr>
                        <a:t>Confidentiality Breaches (Medicines)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Tolerance of 12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16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003196"/>
                  </a:ext>
                </a:extLst>
              </a:tr>
            </a:tbl>
          </a:graphicData>
        </a:graphic>
      </p:graphicFrame>
      <p:sp>
        <p:nvSpPr>
          <p:cNvPr id="7" name="Rectangle 6">
            <a:extLst>
              <a:ext uri="{FF2B5EF4-FFF2-40B4-BE49-F238E27FC236}">
                <a16:creationId xmlns:a16="http://schemas.microsoft.com/office/drawing/2014/main" id="{28384050-B50A-9238-0A42-289553E0CAFE}"/>
              </a:ext>
            </a:extLst>
          </p:cNvPr>
          <p:cNvSpPr/>
          <p:nvPr/>
        </p:nvSpPr>
        <p:spPr>
          <a:xfrm>
            <a:off x="6764216" y="6010219"/>
            <a:ext cx="5081608" cy="6045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0" i="0" dirty="0">
                <a:solidFill>
                  <a:srgbClr val="242424"/>
                </a:solidFill>
                <a:effectLst/>
              </a:rPr>
              <a:t>*An error is defined as an issue that significantly changes a recommendation substantially (e.g. from recommended to not recommended), could cause harm or other major issue that could damage NICE's recommendation. The measure is captured at final product level (guideline, quality standard or indicator new or update). This measure is not intended to capture rewording of recommendations to improve clarity or other minor changes or updates (e.g. updating links etc). </a:t>
            </a:r>
            <a:endParaRPr lang="en-GB" sz="800" dirty="0">
              <a:solidFill>
                <a:schemeClr val="tx1"/>
              </a:solidFill>
            </a:endParaRPr>
          </a:p>
        </p:txBody>
      </p:sp>
    </p:spTree>
    <p:extLst>
      <p:ext uri="{BB962C8B-B14F-4D97-AF65-F5344CB8AC3E}">
        <p14:creationId xmlns:p14="http://schemas.microsoft.com/office/powerpoint/2010/main" val="31877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196F-8B76-BF14-69FD-233112498966}"/>
              </a:ext>
            </a:extLst>
          </p:cNvPr>
          <p:cNvSpPr>
            <a:spLocks noGrp="1"/>
          </p:cNvSpPr>
          <p:nvPr>
            <p:ph type="ctrTitle"/>
          </p:nvPr>
        </p:nvSpPr>
        <p:spPr>
          <a:xfrm>
            <a:off x="724987" y="722207"/>
            <a:ext cx="9223243" cy="2593870"/>
          </a:xfrm>
        </p:spPr>
        <p:txBody>
          <a:bodyPr>
            <a:normAutofit/>
          </a:bodyPr>
          <a:lstStyle/>
          <a:p>
            <a:r>
              <a:rPr lang="en-GB" dirty="0"/>
              <a:t>In 25/26, we will deliver our aims by providing high quality, timely advice that is relevant, usable and impactful</a:t>
            </a:r>
          </a:p>
        </p:txBody>
      </p:sp>
    </p:spTree>
    <p:extLst>
      <p:ext uri="{BB962C8B-B14F-4D97-AF65-F5344CB8AC3E}">
        <p14:creationId xmlns:p14="http://schemas.microsoft.com/office/powerpoint/2010/main" val="2502883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0ED12-EEC1-29E3-7F95-836FFD70F9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03121A-4A7F-F34D-F459-B0ABBA126647}"/>
              </a:ext>
            </a:extLst>
          </p:cNvPr>
          <p:cNvSpPr>
            <a:spLocks noGrp="1"/>
          </p:cNvSpPr>
          <p:nvPr>
            <p:ph type="ctrTitle"/>
          </p:nvPr>
        </p:nvSpPr>
        <p:spPr>
          <a:xfrm>
            <a:off x="539923" y="545527"/>
            <a:ext cx="11076689" cy="779182"/>
          </a:xfrm>
        </p:spPr>
        <p:txBody>
          <a:bodyPr/>
          <a:lstStyle/>
          <a:p>
            <a:r>
              <a:rPr lang="en-GB" sz="3200" dirty="0"/>
              <a:t>1. Providing high quality, timely guidance: KPIs (2 of 4)</a:t>
            </a:r>
          </a:p>
        </p:txBody>
      </p:sp>
      <p:sp>
        <p:nvSpPr>
          <p:cNvPr id="5" name="TextBox 4">
            <a:extLst>
              <a:ext uri="{FF2B5EF4-FFF2-40B4-BE49-F238E27FC236}">
                <a16:creationId xmlns:a16="http://schemas.microsoft.com/office/drawing/2014/main" id="{AC5B85CB-32E5-8752-7C0F-EC32EAA542FC}"/>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Timeliness of Health Technology Evaluations (HTEs)</a:t>
            </a:r>
          </a:p>
        </p:txBody>
      </p:sp>
      <p:graphicFrame>
        <p:nvGraphicFramePr>
          <p:cNvPr id="2" name="Table 1">
            <a:extLst>
              <a:ext uri="{FF2B5EF4-FFF2-40B4-BE49-F238E27FC236}">
                <a16:creationId xmlns:a16="http://schemas.microsoft.com/office/drawing/2014/main" id="{FA439054-BF83-87DA-473F-1C7816683FF3}"/>
              </a:ext>
            </a:extLst>
          </p:cNvPr>
          <p:cNvGraphicFramePr>
            <a:graphicFrameLocks noGrp="1"/>
          </p:cNvGraphicFramePr>
          <p:nvPr>
            <p:extLst>
              <p:ext uri="{D42A27DB-BD31-4B8C-83A1-F6EECF244321}">
                <p14:modId xmlns:p14="http://schemas.microsoft.com/office/powerpoint/2010/main" val="3811904387"/>
              </p:ext>
            </p:extLst>
          </p:nvPr>
        </p:nvGraphicFramePr>
        <p:xfrm>
          <a:off x="539922" y="1900209"/>
          <a:ext cx="11076688" cy="2468880"/>
        </p:xfrm>
        <a:graphic>
          <a:graphicData uri="http://schemas.openxmlformats.org/drawingml/2006/table">
            <a:tbl>
              <a:tblPr firstRow="1"/>
              <a:tblGrid>
                <a:gridCol w="5673309">
                  <a:extLst>
                    <a:ext uri="{9D8B030D-6E8A-4147-A177-3AD203B41FA5}">
                      <a16:colId xmlns:a16="http://schemas.microsoft.com/office/drawing/2014/main" val="1059192225"/>
                    </a:ext>
                  </a:extLst>
                </a:gridCol>
                <a:gridCol w="2180492">
                  <a:extLst>
                    <a:ext uri="{9D8B030D-6E8A-4147-A177-3AD203B41FA5}">
                      <a16:colId xmlns:a16="http://schemas.microsoft.com/office/drawing/2014/main" val="746687611"/>
                    </a:ext>
                  </a:extLst>
                </a:gridCol>
                <a:gridCol w="1090246">
                  <a:extLst>
                    <a:ext uri="{9D8B030D-6E8A-4147-A177-3AD203B41FA5}">
                      <a16:colId xmlns:a16="http://schemas.microsoft.com/office/drawing/2014/main" val="3968775521"/>
                    </a:ext>
                  </a:extLst>
                </a:gridCol>
                <a:gridCol w="2132641">
                  <a:extLst>
                    <a:ext uri="{9D8B030D-6E8A-4147-A177-3AD203B41FA5}">
                      <a16:colId xmlns:a16="http://schemas.microsoft.com/office/drawing/2014/main" val="1430015947"/>
                    </a:ext>
                  </a:extLst>
                </a:gridCol>
              </a:tblGrid>
              <a:tr h="358690">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345880">
                <a:tc>
                  <a:txBody>
                    <a:bodyPr/>
                    <a:lstStyle/>
                    <a:p>
                      <a:pPr algn="l" fontAlgn="t"/>
                      <a:r>
                        <a:rPr lang="en-GB" sz="1400" b="0" i="0" u="none" strike="noStrike" dirty="0">
                          <a:solidFill>
                            <a:srgbClr val="000000"/>
                          </a:solidFill>
                          <a:effectLst/>
                          <a:latin typeface="+mn-lt"/>
                        </a:rPr>
                        <a:t>Proportion of HTEs moving from starting to finishing guidance within 9 months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35%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0% (10 months mean)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4389536"/>
                  </a:ext>
                </a:extLst>
              </a:tr>
              <a:tr h="345880">
                <a:tc>
                  <a:txBody>
                    <a:bodyPr/>
                    <a:lstStyle/>
                    <a:p>
                      <a:pPr algn="l" fontAlgn="t"/>
                      <a:r>
                        <a:rPr lang="en-GB" sz="1400" b="0" i="0" u="none" strike="noStrike" dirty="0">
                          <a:solidFill>
                            <a:srgbClr val="000000"/>
                          </a:solidFill>
                          <a:effectLst/>
                          <a:latin typeface="+mn-lt"/>
                        </a:rPr>
                        <a:t>Proportion of HTEs moving from referral to Prioritisation Board (PB) decision within 66 working days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50%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50%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762198"/>
                  </a:ext>
                </a:extLst>
              </a:tr>
              <a:tr h="345880">
                <a:tc>
                  <a:txBody>
                    <a:bodyPr/>
                    <a:lstStyle/>
                    <a:p>
                      <a:pPr algn="l" fontAlgn="t"/>
                      <a:r>
                        <a:rPr lang="en-GB" sz="1400" b="0" i="0" u="none" strike="noStrike">
                          <a:solidFill>
                            <a:srgbClr val="000000"/>
                          </a:solidFill>
                          <a:effectLst/>
                          <a:latin typeface="+mn-lt"/>
                        </a:rPr>
                        <a:t>Proportion of HTEs moving from Prioritisation Board decision to start of guidance development within 66 working days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40%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0% (5 months mean)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201679"/>
                  </a:ext>
                </a:extLst>
              </a:tr>
            </a:tbl>
          </a:graphicData>
        </a:graphic>
      </p:graphicFrame>
      <p:sp>
        <p:nvSpPr>
          <p:cNvPr id="4" name="TextBox 3">
            <a:extLst>
              <a:ext uri="{FF2B5EF4-FFF2-40B4-BE49-F238E27FC236}">
                <a16:creationId xmlns:a16="http://schemas.microsoft.com/office/drawing/2014/main" id="{CB8469D9-7E39-6D45-67AE-D703D1E4CD26}"/>
              </a:ext>
            </a:extLst>
          </p:cNvPr>
          <p:cNvSpPr txBox="1"/>
          <p:nvPr/>
        </p:nvSpPr>
        <p:spPr>
          <a:xfrm>
            <a:off x="539923" y="4575257"/>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Quality of HTEs</a:t>
            </a:r>
          </a:p>
        </p:txBody>
      </p:sp>
      <p:graphicFrame>
        <p:nvGraphicFramePr>
          <p:cNvPr id="10" name="Table 9">
            <a:extLst>
              <a:ext uri="{FF2B5EF4-FFF2-40B4-BE49-F238E27FC236}">
                <a16:creationId xmlns:a16="http://schemas.microsoft.com/office/drawing/2014/main" id="{80F4492F-605C-56CC-E055-21B6D61D12DE}"/>
              </a:ext>
            </a:extLst>
          </p:cNvPr>
          <p:cNvGraphicFramePr>
            <a:graphicFrameLocks noGrp="1"/>
          </p:cNvGraphicFramePr>
          <p:nvPr>
            <p:extLst>
              <p:ext uri="{D42A27DB-BD31-4B8C-83A1-F6EECF244321}">
                <p14:modId xmlns:p14="http://schemas.microsoft.com/office/powerpoint/2010/main" val="2962706853"/>
              </p:ext>
            </p:extLst>
          </p:nvPr>
        </p:nvGraphicFramePr>
        <p:xfrm>
          <a:off x="539922" y="5027036"/>
          <a:ext cx="11076688" cy="830859"/>
        </p:xfrm>
        <a:graphic>
          <a:graphicData uri="http://schemas.openxmlformats.org/drawingml/2006/table">
            <a:tbl>
              <a:tblPr firstRow="1"/>
              <a:tblGrid>
                <a:gridCol w="5673309">
                  <a:extLst>
                    <a:ext uri="{9D8B030D-6E8A-4147-A177-3AD203B41FA5}">
                      <a16:colId xmlns:a16="http://schemas.microsoft.com/office/drawing/2014/main" val="1059192225"/>
                    </a:ext>
                  </a:extLst>
                </a:gridCol>
                <a:gridCol w="2192215">
                  <a:extLst>
                    <a:ext uri="{9D8B030D-6E8A-4147-A177-3AD203B41FA5}">
                      <a16:colId xmlns:a16="http://schemas.microsoft.com/office/drawing/2014/main" val="746687611"/>
                    </a:ext>
                  </a:extLst>
                </a:gridCol>
                <a:gridCol w="1078523">
                  <a:extLst>
                    <a:ext uri="{9D8B030D-6E8A-4147-A177-3AD203B41FA5}">
                      <a16:colId xmlns:a16="http://schemas.microsoft.com/office/drawing/2014/main" val="3968775521"/>
                    </a:ext>
                  </a:extLst>
                </a:gridCol>
                <a:gridCol w="2132641">
                  <a:extLst>
                    <a:ext uri="{9D8B030D-6E8A-4147-A177-3AD203B41FA5}">
                      <a16:colId xmlns:a16="http://schemas.microsoft.com/office/drawing/2014/main" val="1430015947"/>
                    </a:ext>
                  </a:extLst>
                </a:gridCol>
              </a:tblGrid>
              <a:tr h="322992">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343179">
                <a:tc>
                  <a:txBody>
                    <a:bodyPr/>
                    <a:lstStyle/>
                    <a:p>
                      <a:pPr algn="l" fontAlgn="t"/>
                      <a:r>
                        <a:rPr lang="en-GB" sz="1400" b="0" i="0" u="none" strike="noStrike" dirty="0">
                          <a:solidFill>
                            <a:srgbClr val="000000"/>
                          </a:solidFill>
                          <a:effectLst/>
                          <a:latin typeface="+mn-lt"/>
                        </a:rPr>
                        <a:t>Confidentiality Breaches (HealthTech)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Tolerance of 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003196"/>
                  </a:ext>
                </a:extLst>
              </a:tr>
            </a:tbl>
          </a:graphicData>
        </a:graphic>
      </p:graphicFrame>
    </p:spTree>
    <p:extLst>
      <p:ext uri="{BB962C8B-B14F-4D97-AF65-F5344CB8AC3E}">
        <p14:creationId xmlns:p14="http://schemas.microsoft.com/office/powerpoint/2010/main" val="807038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883C-BC87-C963-979E-844ACDBB49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436D43-CB9E-560F-5720-31086C6C8741}"/>
              </a:ext>
            </a:extLst>
          </p:cNvPr>
          <p:cNvSpPr>
            <a:spLocks noGrp="1"/>
          </p:cNvSpPr>
          <p:nvPr>
            <p:ph type="ctrTitle"/>
          </p:nvPr>
        </p:nvSpPr>
        <p:spPr>
          <a:xfrm>
            <a:off x="539923" y="545527"/>
            <a:ext cx="11076689" cy="779182"/>
          </a:xfrm>
        </p:spPr>
        <p:txBody>
          <a:bodyPr/>
          <a:lstStyle/>
          <a:p>
            <a:r>
              <a:rPr lang="en-GB" sz="3200" dirty="0"/>
              <a:t>1. Providing high quality, timely guidance: KPIs (3 of 4)</a:t>
            </a:r>
          </a:p>
        </p:txBody>
      </p:sp>
      <p:sp>
        <p:nvSpPr>
          <p:cNvPr id="5" name="TextBox 4">
            <a:extLst>
              <a:ext uri="{FF2B5EF4-FFF2-40B4-BE49-F238E27FC236}">
                <a16:creationId xmlns:a16="http://schemas.microsoft.com/office/drawing/2014/main" id="{95083344-7353-8C38-B4D0-6926F6C5F3C5}"/>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Timeliness of Guidelines</a:t>
            </a:r>
          </a:p>
        </p:txBody>
      </p:sp>
      <p:graphicFrame>
        <p:nvGraphicFramePr>
          <p:cNvPr id="6" name="Table 5">
            <a:extLst>
              <a:ext uri="{FF2B5EF4-FFF2-40B4-BE49-F238E27FC236}">
                <a16:creationId xmlns:a16="http://schemas.microsoft.com/office/drawing/2014/main" id="{F97D0258-5185-1E42-95CA-A1AB615AEDE1}"/>
              </a:ext>
            </a:extLst>
          </p:cNvPr>
          <p:cNvGraphicFramePr>
            <a:graphicFrameLocks noGrp="1"/>
          </p:cNvGraphicFramePr>
          <p:nvPr>
            <p:extLst>
              <p:ext uri="{D42A27DB-BD31-4B8C-83A1-F6EECF244321}">
                <p14:modId xmlns:p14="http://schemas.microsoft.com/office/powerpoint/2010/main" val="1097141003"/>
              </p:ext>
            </p:extLst>
          </p:nvPr>
        </p:nvGraphicFramePr>
        <p:xfrm>
          <a:off x="539922" y="1900209"/>
          <a:ext cx="11076688" cy="3017520"/>
        </p:xfrm>
        <a:graphic>
          <a:graphicData uri="http://schemas.openxmlformats.org/drawingml/2006/table">
            <a:tbl>
              <a:tblPr firstRow="1"/>
              <a:tblGrid>
                <a:gridCol w="5673309">
                  <a:extLst>
                    <a:ext uri="{9D8B030D-6E8A-4147-A177-3AD203B41FA5}">
                      <a16:colId xmlns:a16="http://schemas.microsoft.com/office/drawing/2014/main" val="1059192225"/>
                    </a:ext>
                  </a:extLst>
                </a:gridCol>
                <a:gridCol w="2192215">
                  <a:extLst>
                    <a:ext uri="{9D8B030D-6E8A-4147-A177-3AD203B41FA5}">
                      <a16:colId xmlns:a16="http://schemas.microsoft.com/office/drawing/2014/main" val="746687611"/>
                    </a:ext>
                  </a:extLst>
                </a:gridCol>
                <a:gridCol w="1078523">
                  <a:extLst>
                    <a:ext uri="{9D8B030D-6E8A-4147-A177-3AD203B41FA5}">
                      <a16:colId xmlns:a16="http://schemas.microsoft.com/office/drawing/2014/main" val="3968775521"/>
                    </a:ext>
                  </a:extLst>
                </a:gridCol>
                <a:gridCol w="2132641">
                  <a:extLst>
                    <a:ext uri="{9D8B030D-6E8A-4147-A177-3AD203B41FA5}">
                      <a16:colId xmlns:a16="http://schemas.microsoft.com/office/drawing/2014/main" val="1430015947"/>
                    </a:ext>
                  </a:extLst>
                </a:gridCol>
              </a:tblGrid>
              <a:tr h="452646">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650678">
                <a:tc>
                  <a:txBody>
                    <a:bodyPr/>
                    <a:lstStyle/>
                    <a:p>
                      <a:pPr algn="l" fontAlgn="t"/>
                      <a:r>
                        <a:rPr lang="en-GB" sz="1400" b="0" i="0" u="none" strike="noStrike" dirty="0">
                          <a:solidFill>
                            <a:srgbClr val="000000"/>
                          </a:solidFill>
                          <a:effectLst/>
                          <a:latin typeface="+mn-lt"/>
                        </a:rPr>
                        <a:t>Average (mean) time for development of new guidelines or large guideline updates for topics starting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18 months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34 months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904064"/>
                  </a:ext>
                </a:extLst>
              </a:tr>
              <a:tr h="848711">
                <a:tc>
                  <a:txBody>
                    <a:bodyPr/>
                    <a:lstStyle/>
                    <a:p>
                      <a:pPr algn="l" fontAlgn="t"/>
                      <a:r>
                        <a:rPr lang="en-GB" sz="1400" b="0" i="0" u="none" strike="noStrike" dirty="0">
                          <a:solidFill>
                            <a:srgbClr val="000000"/>
                          </a:solidFill>
                          <a:effectLst/>
                          <a:latin typeface="+mn-lt"/>
                        </a:rPr>
                        <a:t>Proportion of medium guideline topics published within 13 months of development starting from April 2025</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50%</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0% (17.5 months mean)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Monthly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186308"/>
                  </a:ext>
                </a:extLst>
              </a:tr>
              <a:tr h="848711">
                <a:tc>
                  <a:txBody>
                    <a:bodyPr/>
                    <a:lstStyle/>
                    <a:p>
                      <a:pPr algn="l" fontAlgn="t"/>
                      <a:r>
                        <a:rPr lang="en-GB" sz="1400" b="0" i="0" u="none" strike="noStrike" dirty="0">
                          <a:solidFill>
                            <a:srgbClr val="000000"/>
                          </a:solidFill>
                          <a:effectLst/>
                          <a:latin typeface="+mn-lt"/>
                        </a:rPr>
                        <a:t>Proportion of small guideline updates published within 7 months of development starting for new topics from April 2025</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50%</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0% (10 months mean)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5641932"/>
                  </a:ext>
                </a:extLst>
              </a:tr>
            </a:tbl>
          </a:graphicData>
        </a:graphic>
      </p:graphicFrame>
    </p:spTree>
    <p:extLst>
      <p:ext uri="{BB962C8B-B14F-4D97-AF65-F5344CB8AC3E}">
        <p14:creationId xmlns:p14="http://schemas.microsoft.com/office/powerpoint/2010/main" val="3297838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89F7-F52E-63B2-42CB-49A1C27600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F05CF2-0A89-3360-46AA-2BB33D278B95}"/>
              </a:ext>
            </a:extLst>
          </p:cNvPr>
          <p:cNvSpPr>
            <a:spLocks noGrp="1"/>
          </p:cNvSpPr>
          <p:nvPr>
            <p:ph type="ctrTitle"/>
          </p:nvPr>
        </p:nvSpPr>
        <p:spPr>
          <a:xfrm>
            <a:off x="539923" y="545527"/>
            <a:ext cx="11076689" cy="779182"/>
          </a:xfrm>
        </p:spPr>
        <p:txBody>
          <a:bodyPr/>
          <a:lstStyle/>
          <a:p>
            <a:r>
              <a:rPr lang="en-GB" sz="3200" dirty="0"/>
              <a:t>1. Providing high quality, timely guidance: KPIs (4 of 4)</a:t>
            </a:r>
          </a:p>
        </p:txBody>
      </p:sp>
      <p:sp>
        <p:nvSpPr>
          <p:cNvPr id="5" name="TextBox 4">
            <a:extLst>
              <a:ext uri="{FF2B5EF4-FFF2-40B4-BE49-F238E27FC236}">
                <a16:creationId xmlns:a16="http://schemas.microsoft.com/office/drawing/2014/main" id="{159FDED4-6087-81B6-A646-5B1AC0763CB9}"/>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Quality of Guidelines</a:t>
            </a:r>
          </a:p>
        </p:txBody>
      </p:sp>
      <p:graphicFrame>
        <p:nvGraphicFramePr>
          <p:cNvPr id="2" name="Table 1">
            <a:extLst>
              <a:ext uri="{FF2B5EF4-FFF2-40B4-BE49-F238E27FC236}">
                <a16:creationId xmlns:a16="http://schemas.microsoft.com/office/drawing/2014/main" id="{398BB9C5-3AD5-6401-3B8D-69076A984DD1}"/>
              </a:ext>
            </a:extLst>
          </p:cNvPr>
          <p:cNvGraphicFramePr>
            <a:graphicFrameLocks noGrp="1"/>
          </p:cNvGraphicFramePr>
          <p:nvPr>
            <p:extLst>
              <p:ext uri="{D42A27DB-BD31-4B8C-83A1-F6EECF244321}">
                <p14:modId xmlns:p14="http://schemas.microsoft.com/office/powerpoint/2010/main" val="1148355716"/>
              </p:ext>
            </p:extLst>
          </p:nvPr>
        </p:nvGraphicFramePr>
        <p:xfrm>
          <a:off x="539922" y="1900209"/>
          <a:ext cx="11076688" cy="1005840"/>
        </p:xfrm>
        <a:graphic>
          <a:graphicData uri="http://schemas.openxmlformats.org/drawingml/2006/table">
            <a:tbl>
              <a:tblPr firstRow="1"/>
              <a:tblGrid>
                <a:gridCol w="5685032">
                  <a:extLst>
                    <a:ext uri="{9D8B030D-6E8A-4147-A177-3AD203B41FA5}">
                      <a16:colId xmlns:a16="http://schemas.microsoft.com/office/drawing/2014/main" val="1059192225"/>
                    </a:ext>
                  </a:extLst>
                </a:gridCol>
                <a:gridCol w="2180492">
                  <a:extLst>
                    <a:ext uri="{9D8B030D-6E8A-4147-A177-3AD203B41FA5}">
                      <a16:colId xmlns:a16="http://schemas.microsoft.com/office/drawing/2014/main" val="746687611"/>
                    </a:ext>
                  </a:extLst>
                </a:gridCol>
                <a:gridCol w="1078523">
                  <a:extLst>
                    <a:ext uri="{9D8B030D-6E8A-4147-A177-3AD203B41FA5}">
                      <a16:colId xmlns:a16="http://schemas.microsoft.com/office/drawing/2014/main" val="3968775521"/>
                    </a:ext>
                  </a:extLst>
                </a:gridCol>
                <a:gridCol w="2132641">
                  <a:extLst>
                    <a:ext uri="{9D8B030D-6E8A-4147-A177-3AD203B41FA5}">
                      <a16:colId xmlns:a16="http://schemas.microsoft.com/office/drawing/2014/main" val="1430015947"/>
                    </a:ext>
                  </a:extLst>
                </a:gridCol>
              </a:tblGrid>
              <a:tr h="322992">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343179">
                <a:tc>
                  <a:txBody>
                    <a:bodyPr/>
                    <a:lstStyle/>
                    <a:p>
                      <a:pPr algn="l" fontAlgn="t"/>
                      <a:r>
                        <a:rPr lang="en-GB" sz="1400" b="0" i="0" u="none" strike="noStrike" dirty="0">
                          <a:solidFill>
                            <a:srgbClr val="000000"/>
                          </a:solidFill>
                          <a:effectLst/>
                          <a:latin typeface="+mn-lt"/>
                        </a:rPr>
                        <a:t>Proportion of guidelines, quality standards or indicators with errors* (at product level) published in 2025-26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0 YTD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003196"/>
                  </a:ext>
                </a:extLst>
              </a:tr>
            </a:tbl>
          </a:graphicData>
        </a:graphic>
      </p:graphicFrame>
      <p:sp>
        <p:nvSpPr>
          <p:cNvPr id="4" name="TextBox 3">
            <a:extLst>
              <a:ext uri="{FF2B5EF4-FFF2-40B4-BE49-F238E27FC236}">
                <a16:creationId xmlns:a16="http://schemas.microsoft.com/office/drawing/2014/main" id="{B8304705-936C-3777-85AB-591DF224A2B4}"/>
              </a:ext>
            </a:extLst>
          </p:cNvPr>
          <p:cNvSpPr txBox="1"/>
          <p:nvPr/>
        </p:nvSpPr>
        <p:spPr>
          <a:xfrm>
            <a:off x="539922" y="3429000"/>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Timeliness of Quality Standards</a:t>
            </a:r>
          </a:p>
        </p:txBody>
      </p:sp>
      <p:graphicFrame>
        <p:nvGraphicFramePr>
          <p:cNvPr id="7" name="Table 6">
            <a:extLst>
              <a:ext uri="{FF2B5EF4-FFF2-40B4-BE49-F238E27FC236}">
                <a16:creationId xmlns:a16="http://schemas.microsoft.com/office/drawing/2014/main" id="{D10A5DA6-0412-4674-8942-C1B64FE51C70}"/>
              </a:ext>
            </a:extLst>
          </p:cNvPr>
          <p:cNvGraphicFramePr>
            <a:graphicFrameLocks noGrp="1"/>
          </p:cNvGraphicFramePr>
          <p:nvPr>
            <p:extLst>
              <p:ext uri="{D42A27DB-BD31-4B8C-83A1-F6EECF244321}">
                <p14:modId xmlns:p14="http://schemas.microsoft.com/office/powerpoint/2010/main" val="1687017473"/>
              </p:ext>
            </p:extLst>
          </p:nvPr>
        </p:nvGraphicFramePr>
        <p:xfrm>
          <a:off x="539921" y="3913675"/>
          <a:ext cx="11076688" cy="1005840"/>
        </p:xfrm>
        <a:graphic>
          <a:graphicData uri="http://schemas.openxmlformats.org/drawingml/2006/table">
            <a:tbl>
              <a:tblPr firstRow="1"/>
              <a:tblGrid>
                <a:gridCol w="5673310">
                  <a:extLst>
                    <a:ext uri="{9D8B030D-6E8A-4147-A177-3AD203B41FA5}">
                      <a16:colId xmlns:a16="http://schemas.microsoft.com/office/drawing/2014/main" val="1059192225"/>
                    </a:ext>
                  </a:extLst>
                </a:gridCol>
                <a:gridCol w="2203938">
                  <a:extLst>
                    <a:ext uri="{9D8B030D-6E8A-4147-A177-3AD203B41FA5}">
                      <a16:colId xmlns:a16="http://schemas.microsoft.com/office/drawing/2014/main" val="746687611"/>
                    </a:ext>
                  </a:extLst>
                </a:gridCol>
                <a:gridCol w="1066800">
                  <a:extLst>
                    <a:ext uri="{9D8B030D-6E8A-4147-A177-3AD203B41FA5}">
                      <a16:colId xmlns:a16="http://schemas.microsoft.com/office/drawing/2014/main" val="3968775521"/>
                    </a:ext>
                  </a:extLst>
                </a:gridCol>
                <a:gridCol w="2132640">
                  <a:extLst>
                    <a:ext uri="{9D8B030D-6E8A-4147-A177-3AD203B41FA5}">
                      <a16:colId xmlns:a16="http://schemas.microsoft.com/office/drawing/2014/main" val="1430015947"/>
                    </a:ext>
                  </a:extLst>
                </a:gridCol>
              </a:tblGrid>
              <a:tr h="322992">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343179">
                <a:tc>
                  <a:txBody>
                    <a:bodyPr/>
                    <a:lstStyle/>
                    <a:p>
                      <a:pPr algn="l" fontAlgn="t"/>
                      <a:r>
                        <a:rPr lang="en-GB" sz="1400" b="0" i="0" u="none" strike="noStrike" dirty="0">
                          <a:solidFill>
                            <a:srgbClr val="000000"/>
                          </a:solidFill>
                          <a:effectLst/>
                          <a:latin typeface="+mn-lt"/>
                        </a:rPr>
                        <a:t>Proportion of Quality Standards (new, updates and alignments) published at the same time as the associated guideline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80%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60%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003196"/>
                  </a:ext>
                </a:extLst>
              </a:tr>
            </a:tbl>
          </a:graphicData>
        </a:graphic>
      </p:graphicFrame>
    </p:spTree>
    <p:extLst>
      <p:ext uri="{BB962C8B-B14F-4D97-AF65-F5344CB8AC3E}">
        <p14:creationId xmlns:p14="http://schemas.microsoft.com/office/powerpoint/2010/main" val="3923528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3AE1-6896-E172-7F4E-2D4FFA3C4E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3F5713-671B-882A-52FC-D6E266E23436}"/>
              </a:ext>
            </a:extLst>
          </p:cNvPr>
          <p:cNvSpPr>
            <a:spLocks noGrp="1"/>
          </p:cNvSpPr>
          <p:nvPr>
            <p:ph type="ctrTitle"/>
          </p:nvPr>
        </p:nvSpPr>
        <p:spPr>
          <a:xfrm>
            <a:off x="539923" y="545527"/>
            <a:ext cx="11076689" cy="779182"/>
          </a:xfrm>
        </p:spPr>
        <p:txBody>
          <a:bodyPr/>
          <a:lstStyle/>
          <a:p>
            <a:r>
              <a:rPr lang="en-GB" sz="3200" dirty="0"/>
              <a:t>2. Relevant guidance: KPIs (1 of 2)</a:t>
            </a:r>
          </a:p>
        </p:txBody>
      </p:sp>
      <p:sp>
        <p:nvSpPr>
          <p:cNvPr id="5" name="TextBox 4">
            <a:extLst>
              <a:ext uri="{FF2B5EF4-FFF2-40B4-BE49-F238E27FC236}">
                <a16:creationId xmlns:a16="http://schemas.microsoft.com/office/drawing/2014/main" id="{8047BA9D-6C92-4DB7-E2E6-50CE4EEC2F2B}"/>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Relevance of NICE guidance</a:t>
            </a:r>
          </a:p>
        </p:txBody>
      </p:sp>
      <p:graphicFrame>
        <p:nvGraphicFramePr>
          <p:cNvPr id="2" name="Table 1">
            <a:extLst>
              <a:ext uri="{FF2B5EF4-FFF2-40B4-BE49-F238E27FC236}">
                <a16:creationId xmlns:a16="http://schemas.microsoft.com/office/drawing/2014/main" id="{ECBED579-5567-DE29-3FCA-65C0FCFF309D}"/>
              </a:ext>
            </a:extLst>
          </p:cNvPr>
          <p:cNvGraphicFramePr>
            <a:graphicFrameLocks noGrp="1"/>
          </p:cNvGraphicFramePr>
          <p:nvPr>
            <p:extLst>
              <p:ext uri="{D42A27DB-BD31-4B8C-83A1-F6EECF244321}">
                <p14:modId xmlns:p14="http://schemas.microsoft.com/office/powerpoint/2010/main" val="4216026584"/>
              </p:ext>
            </p:extLst>
          </p:nvPr>
        </p:nvGraphicFramePr>
        <p:xfrm>
          <a:off x="539922" y="1875691"/>
          <a:ext cx="11094422" cy="3549427"/>
        </p:xfrm>
        <a:graphic>
          <a:graphicData uri="http://schemas.openxmlformats.org/drawingml/2006/table">
            <a:tbl>
              <a:tblPr firstRow="1"/>
              <a:tblGrid>
                <a:gridCol w="5673309">
                  <a:extLst>
                    <a:ext uri="{9D8B030D-6E8A-4147-A177-3AD203B41FA5}">
                      <a16:colId xmlns:a16="http://schemas.microsoft.com/office/drawing/2014/main" val="2742247253"/>
                    </a:ext>
                  </a:extLst>
                </a:gridCol>
                <a:gridCol w="1875692">
                  <a:extLst>
                    <a:ext uri="{9D8B030D-6E8A-4147-A177-3AD203B41FA5}">
                      <a16:colId xmlns:a16="http://schemas.microsoft.com/office/drawing/2014/main" val="4265337457"/>
                    </a:ext>
                  </a:extLst>
                </a:gridCol>
                <a:gridCol w="1383323">
                  <a:extLst>
                    <a:ext uri="{9D8B030D-6E8A-4147-A177-3AD203B41FA5}">
                      <a16:colId xmlns:a16="http://schemas.microsoft.com/office/drawing/2014/main" val="871720231"/>
                    </a:ext>
                  </a:extLst>
                </a:gridCol>
                <a:gridCol w="2162098">
                  <a:extLst>
                    <a:ext uri="{9D8B030D-6E8A-4147-A177-3AD203B41FA5}">
                      <a16:colId xmlns:a16="http://schemas.microsoft.com/office/drawing/2014/main" val="1054369823"/>
                    </a:ext>
                  </a:extLst>
                </a:gridCol>
              </a:tblGrid>
              <a:tr h="410213">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644192709"/>
                  </a:ext>
                </a:extLst>
              </a:tr>
              <a:tr h="435851">
                <a:tc>
                  <a:txBody>
                    <a:bodyPr/>
                    <a:lstStyle/>
                    <a:p>
                      <a:pPr algn="l" fontAlgn="t"/>
                      <a:r>
                        <a:rPr lang="en-GB" sz="1400" b="0" i="0" u="none" strike="noStrike" dirty="0">
                          <a:solidFill>
                            <a:srgbClr val="000000"/>
                          </a:solidFill>
                          <a:effectLst/>
                          <a:latin typeface="+mn-lt"/>
                        </a:rPr>
                        <a:t>Proportion of primary users who report that guidance is relevant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80% by Dec 2025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76%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Annually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478250"/>
                  </a:ext>
                </a:extLst>
              </a:tr>
              <a:tr h="435851">
                <a:tc>
                  <a:txBody>
                    <a:bodyPr/>
                    <a:lstStyle/>
                    <a:p>
                      <a:pPr algn="l" fontAlgn="t"/>
                      <a:r>
                        <a:rPr lang="en-GB" sz="1400" b="0" i="0" u="none" strike="noStrike" dirty="0">
                          <a:solidFill>
                            <a:srgbClr val="000000"/>
                          </a:solidFill>
                          <a:effectLst/>
                          <a:latin typeface="+mn-lt"/>
                        </a:rPr>
                        <a:t>Number of Technology Appraisals considered for incorporation into guidelines since start of 24/25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383 (200 in 25/26)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183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565788"/>
                  </a:ext>
                </a:extLst>
              </a:tr>
              <a:tr h="794788">
                <a:tc>
                  <a:txBody>
                    <a:bodyPr/>
                    <a:lstStyle/>
                    <a:p>
                      <a:pPr algn="l" fontAlgn="t"/>
                      <a:r>
                        <a:rPr lang="en-GB" sz="1400" b="0" i="0" u="none" strike="noStrike" dirty="0">
                          <a:solidFill>
                            <a:srgbClr val="000000"/>
                          </a:solidFill>
                          <a:effectLst/>
                          <a:latin typeface="+mn-lt"/>
                        </a:rPr>
                        <a:t>Proportion of positive decisions made by the Prioritisation Board that align to key NHS and social care priorities, including those described in our annual Forward View</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90%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74%</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361121"/>
                  </a:ext>
                </a:extLst>
              </a:tr>
              <a:tr h="794788">
                <a:tc>
                  <a:txBody>
                    <a:bodyPr/>
                    <a:lstStyle/>
                    <a:p>
                      <a:pPr algn="l" fontAlgn="t"/>
                      <a:r>
                        <a:rPr lang="en-GB" sz="1400" b="0" i="0" u="none" strike="noStrike">
                          <a:solidFill>
                            <a:srgbClr val="000000"/>
                          </a:solidFill>
                          <a:effectLst/>
                          <a:latin typeface="+mn-lt"/>
                        </a:rPr>
                        <a:t>Proportion of health and care practitioners who report that they agree or strongly agree that NICE guidelines include the assessments of related medicines and HealthTech products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Improvement on Q1 baseline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Baseline to be established in Q1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 Quarterly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696737"/>
                  </a:ext>
                </a:extLst>
              </a:tr>
              <a:tr h="516481">
                <a:tc>
                  <a:txBody>
                    <a:bodyPr/>
                    <a:lstStyle/>
                    <a:p>
                      <a:pPr algn="l" fontAlgn="t"/>
                      <a:r>
                        <a:rPr lang="en-GB" sz="1400" b="0" i="0" u="none" strike="noStrike">
                          <a:solidFill>
                            <a:srgbClr val="000000"/>
                          </a:solidFill>
                          <a:effectLst/>
                          <a:latin typeface="+mn-lt"/>
                        </a:rPr>
                        <a:t>Proportion of Prioritisation Board clarifications resolved at stage 1 (excluding HST)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80%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50%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052197"/>
                  </a:ext>
                </a:extLst>
              </a:tr>
            </a:tbl>
          </a:graphicData>
        </a:graphic>
      </p:graphicFrame>
    </p:spTree>
    <p:extLst>
      <p:ext uri="{BB962C8B-B14F-4D97-AF65-F5344CB8AC3E}">
        <p14:creationId xmlns:p14="http://schemas.microsoft.com/office/powerpoint/2010/main" val="1934103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92D41-B6D8-A9C4-1D32-DB6FCBC5BB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6AE619-4093-DEC2-A4CA-96ED0997E84D}"/>
              </a:ext>
            </a:extLst>
          </p:cNvPr>
          <p:cNvSpPr>
            <a:spLocks noGrp="1"/>
          </p:cNvSpPr>
          <p:nvPr>
            <p:ph type="ctrTitle"/>
          </p:nvPr>
        </p:nvSpPr>
        <p:spPr>
          <a:xfrm>
            <a:off x="539923" y="545527"/>
            <a:ext cx="11076689" cy="779182"/>
          </a:xfrm>
        </p:spPr>
        <p:txBody>
          <a:bodyPr/>
          <a:lstStyle/>
          <a:p>
            <a:r>
              <a:rPr lang="en-GB" sz="3200" dirty="0"/>
              <a:t>2. Relevant guidance: KPIs (2 of 2)</a:t>
            </a:r>
          </a:p>
        </p:txBody>
      </p:sp>
      <p:sp>
        <p:nvSpPr>
          <p:cNvPr id="5" name="TextBox 4">
            <a:extLst>
              <a:ext uri="{FF2B5EF4-FFF2-40B4-BE49-F238E27FC236}">
                <a16:creationId xmlns:a16="http://schemas.microsoft.com/office/drawing/2014/main" id="{1DEEC6B2-BE1E-FB0E-1ED6-56B5C233C019}"/>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Increased focus on HealthTech</a:t>
            </a:r>
          </a:p>
        </p:txBody>
      </p:sp>
      <p:graphicFrame>
        <p:nvGraphicFramePr>
          <p:cNvPr id="2" name="Table 1">
            <a:extLst>
              <a:ext uri="{FF2B5EF4-FFF2-40B4-BE49-F238E27FC236}">
                <a16:creationId xmlns:a16="http://schemas.microsoft.com/office/drawing/2014/main" id="{8B779951-6F2A-CE43-495D-B0781B8A872B}"/>
              </a:ext>
            </a:extLst>
          </p:cNvPr>
          <p:cNvGraphicFramePr>
            <a:graphicFrameLocks noGrp="1"/>
          </p:cNvGraphicFramePr>
          <p:nvPr>
            <p:extLst>
              <p:ext uri="{D42A27DB-BD31-4B8C-83A1-F6EECF244321}">
                <p14:modId xmlns:p14="http://schemas.microsoft.com/office/powerpoint/2010/main" val="782731139"/>
              </p:ext>
            </p:extLst>
          </p:nvPr>
        </p:nvGraphicFramePr>
        <p:xfrm>
          <a:off x="539922" y="1875691"/>
          <a:ext cx="11094422" cy="923531"/>
        </p:xfrm>
        <a:graphic>
          <a:graphicData uri="http://schemas.openxmlformats.org/drawingml/2006/table">
            <a:tbl>
              <a:tblPr firstRow="1"/>
              <a:tblGrid>
                <a:gridCol w="5673309">
                  <a:extLst>
                    <a:ext uri="{9D8B030D-6E8A-4147-A177-3AD203B41FA5}">
                      <a16:colId xmlns:a16="http://schemas.microsoft.com/office/drawing/2014/main" val="2742247253"/>
                    </a:ext>
                  </a:extLst>
                </a:gridCol>
                <a:gridCol w="2203938">
                  <a:extLst>
                    <a:ext uri="{9D8B030D-6E8A-4147-A177-3AD203B41FA5}">
                      <a16:colId xmlns:a16="http://schemas.microsoft.com/office/drawing/2014/main" val="4265337457"/>
                    </a:ext>
                  </a:extLst>
                </a:gridCol>
                <a:gridCol w="1055077">
                  <a:extLst>
                    <a:ext uri="{9D8B030D-6E8A-4147-A177-3AD203B41FA5}">
                      <a16:colId xmlns:a16="http://schemas.microsoft.com/office/drawing/2014/main" val="871720231"/>
                    </a:ext>
                  </a:extLst>
                </a:gridCol>
                <a:gridCol w="2162098">
                  <a:extLst>
                    <a:ext uri="{9D8B030D-6E8A-4147-A177-3AD203B41FA5}">
                      <a16:colId xmlns:a16="http://schemas.microsoft.com/office/drawing/2014/main" val="1054369823"/>
                    </a:ext>
                  </a:extLst>
                </a:gridCol>
              </a:tblGrid>
              <a:tr h="410213">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644192709"/>
                  </a:ext>
                </a:extLst>
              </a:tr>
              <a:tr h="435851">
                <a:tc>
                  <a:txBody>
                    <a:bodyPr/>
                    <a:lstStyle/>
                    <a:p>
                      <a:pPr algn="l" fontAlgn="t"/>
                      <a:r>
                        <a:rPr lang="en-GB" sz="1400" b="0" i="0" u="none" strike="noStrike" dirty="0">
                          <a:solidFill>
                            <a:srgbClr val="000000"/>
                          </a:solidFill>
                          <a:effectLst/>
                          <a:latin typeface="+mn-lt"/>
                        </a:rPr>
                        <a:t>Number of Technology Appraisals launched for HealthTech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2 in 2025/26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N/A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Quarterly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478250"/>
                  </a:ext>
                </a:extLst>
              </a:tr>
            </a:tbl>
          </a:graphicData>
        </a:graphic>
      </p:graphicFrame>
    </p:spTree>
    <p:extLst>
      <p:ext uri="{BB962C8B-B14F-4D97-AF65-F5344CB8AC3E}">
        <p14:creationId xmlns:p14="http://schemas.microsoft.com/office/powerpoint/2010/main" val="597342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726AC-0533-86A1-117C-2E9F25BF57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2DA763-DFDC-5E1D-EAC0-63234ADC1F1E}"/>
              </a:ext>
            </a:extLst>
          </p:cNvPr>
          <p:cNvSpPr>
            <a:spLocks noGrp="1"/>
          </p:cNvSpPr>
          <p:nvPr>
            <p:ph type="ctrTitle"/>
          </p:nvPr>
        </p:nvSpPr>
        <p:spPr>
          <a:xfrm>
            <a:off x="539923" y="545527"/>
            <a:ext cx="11076689" cy="779182"/>
          </a:xfrm>
        </p:spPr>
        <p:txBody>
          <a:bodyPr/>
          <a:lstStyle/>
          <a:p>
            <a:r>
              <a:rPr lang="en-GB" sz="3200" dirty="0"/>
              <a:t>3. Usable and impactful guidance: KPIs (1 of 2)</a:t>
            </a:r>
          </a:p>
        </p:txBody>
      </p:sp>
      <p:sp>
        <p:nvSpPr>
          <p:cNvPr id="5" name="TextBox 4">
            <a:extLst>
              <a:ext uri="{FF2B5EF4-FFF2-40B4-BE49-F238E27FC236}">
                <a16:creationId xmlns:a16="http://schemas.microsoft.com/office/drawing/2014/main" id="{01615E18-C7A9-47C1-5BA2-EBCF7B2C2034}"/>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Usability of published guidance</a:t>
            </a:r>
          </a:p>
        </p:txBody>
      </p:sp>
      <p:graphicFrame>
        <p:nvGraphicFramePr>
          <p:cNvPr id="4" name="Table 3">
            <a:extLst>
              <a:ext uri="{FF2B5EF4-FFF2-40B4-BE49-F238E27FC236}">
                <a16:creationId xmlns:a16="http://schemas.microsoft.com/office/drawing/2014/main" id="{E1FB2CF3-B264-74E9-E17B-2ED49AF4F654}"/>
              </a:ext>
            </a:extLst>
          </p:cNvPr>
          <p:cNvGraphicFramePr>
            <a:graphicFrameLocks noGrp="1"/>
          </p:cNvGraphicFramePr>
          <p:nvPr>
            <p:extLst>
              <p:ext uri="{D42A27DB-BD31-4B8C-83A1-F6EECF244321}">
                <p14:modId xmlns:p14="http://schemas.microsoft.com/office/powerpoint/2010/main" val="2157422429"/>
              </p:ext>
            </p:extLst>
          </p:nvPr>
        </p:nvGraphicFramePr>
        <p:xfrm>
          <a:off x="539922" y="1875691"/>
          <a:ext cx="11076690" cy="2565226"/>
        </p:xfrm>
        <a:graphic>
          <a:graphicData uri="http://schemas.openxmlformats.org/drawingml/2006/table">
            <a:tbl>
              <a:tblPr firstRow="1"/>
              <a:tblGrid>
                <a:gridCol w="5673309">
                  <a:extLst>
                    <a:ext uri="{9D8B030D-6E8A-4147-A177-3AD203B41FA5}">
                      <a16:colId xmlns:a16="http://schemas.microsoft.com/office/drawing/2014/main" val="237257427"/>
                    </a:ext>
                  </a:extLst>
                </a:gridCol>
                <a:gridCol w="1875692">
                  <a:extLst>
                    <a:ext uri="{9D8B030D-6E8A-4147-A177-3AD203B41FA5}">
                      <a16:colId xmlns:a16="http://schemas.microsoft.com/office/drawing/2014/main" val="3481790651"/>
                    </a:ext>
                  </a:extLst>
                </a:gridCol>
                <a:gridCol w="1395046">
                  <a:extLst>
                    <a:ext uri="{9D8B030D-6E8A-4147-A177-3AD203B41FA5}">
                      <a16:colId xmlns:a16="http://schemas.microsoft.com/office/drawing/2014/main" val="3392084510"/>
                    </a:ext>
                  </a:extLst>
                </a:gridCol>
                <a:gridCol w="2132643">
                  <a:extLst>
                    <a:ext uri="{9D8B030D-6E8A-4147-A177-3AD203B41FA5}">
                      <a16:colId xmlns:a16="http://schemas.microsoft.com/office/drawing/2014/main" val="604663786"/>
                    </a:ext>
                  </a:extLst>
                </a:gridCol>
              </a:tblGrid>
              <a:tr h="454722">
                <a:tc>
                  <a:txBody>
                    <a:bodyPr/>
                    <a:lstStyle/>
                    <a:p>
                      <a:pPr marL="87313" indent="0"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778392601"/>
                  </a:ext>
                </a:extLst>
              </a:tr>
              <a:tr h="579652">
                <a:tc>
                  <a:txBody>
                    <a:bodyPr/>
                    <a:lstStyle/>
                    <a:p>
                      <a:pPr marL="87313" indent="0" algn="l" fontAlgn="t"/>
                      <a:r>
                        <a:rPr lang="en-GB" sz="1400" b="0" i="0" u="none" strike="noStrike" dirty="0">
                          <a:solidFill>
                            <a:srgbClr val="000000"/>
                          </a:solidFill>
                          <a:effectLst/>
                          <a:latin typeface="+mn-lt"/>
                        </a:rPr>
                        <a:t>Proportion of our primary users who report that NICE guidance is usable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80% by Dec 2025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78%</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Annually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8870032"/>
                  </a:ext>
                </a:extLst>
              </a:tr>
              <a:tr h="748947">
                <a:tc>
                  <a:txBody>
                    <a:bodyPr/>
                    <a:lstStyle/>
                    <a:p>
                      <a:pPr marL="87313" indent="0" algn="l" fontAlgn="ctr">
                        <a:buNone/>
                      </a:pPr>
                      <a:r>
                        <a:rPr lang="en-GB" sz="1400" b="0" i="0" u="none" strike="noStrike" kern="1200" dirty="0">
                          <a:solidFill>
                            <a:srgbClr val="000000"/>
                          </a:solidFill>
                          <a:effectLst/>
                          <a:latin typeface="+mn-lt"/>
                          <a:ea typeface="+mn-ea"/>
                          <a:cs typeface="+mn-cs"/>
                        </a:rPr>
                        <a:t>Number of user visits to core guidance products on NICE website (12 month rolling average) (millions)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GB" sz="1400" b="0" i="0" u="none" strike="noStrike" kern="1200" dirty="0">
                          <a:solidFill>
                            <a:srgbClr val="000000"/>
                          </a:solidFill>
                          <a:effectLst/>
                          <a:latin typeface="+mn-lt"/>
                          <a:ea typeface="+mn-ea"/>
                          <a:cs typeface="+mn-cs"/>
                        </a:rPr>
                        <a:t>1.56 million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GB" sz="1400" b="0" i="0" u="none" strike="noStrike" kern="1200">
                          <a:solidFill>
                            <a:srgbClr val="000000"/>
                          </a:solidFill>
                          <a:effectLst/>
                          <a:latin typeface="+mn-lt"/>
                          <a:ea typeface="+mn-ea"/>
                          <a:cs typeface="+mn-cs"/>
                        </a:rPr>
                        <a:t>1.56 million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GB" sz="1400" b="0" i="0" u="none" strike="noStrike" kern="1200">
                          <a:solidFill>
                            <a:srgbClr val="000000"/>
                          </a:solidFill>
                          <a:effectLst/>
                          <a:latin typeface="+mn-lt"/>
                          <a:ea typeface="+mn-ea"/>
                          <a:cs typeface="+mn-cs"/>
                        </a:rPr>
                        <a:t> Monthly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867835"/>
                  </a:ext>
                </a:extLst>
              </a:tr>
              <a:tr h="748947">
                <a:tc>
                  <a:txBody>
                    <a:bodyPr/>
                    <a:lstStyle/>
                    <a:p>
                      <a:pPr marL="87313" indent="0" algn="l" fontAlgn="ctr">
                        <a:buNone/>
                      </a:pPr>
                      <a:r>
                        <a:rPr lang="en-GB" sz="1400" b="0" i="0" u="none" strike="noStrike" kern="1200">
                          <a:solidFill>
                            <a:srgbClr val="000000"/>
                          </a:solidFill>
                          <a:effectLst/>
                          <a:latin typeface="+mn-lt"/>
                          <a:ea typeface="+mn-ea"/>
                          <a:cs typeface="+mn-cs"/>
                        </a:rPr>
                        <a:t>Number of user visits to supporting tools and resources on NICE website (12 month rolling average)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GB" sz="1400" b="0" i="0" u="none" strike="noStrike" kern="1200" dirty="0">
                          <a:solidFill>
                            <a:srgbClr val="000000"/>
                          </a:solidFill>
                          <a:effectLst/>
                          <a:latin typeface="+mn-lt"/>
                          <a:ea typeface="+mn-ea"/>
                          <a:cs typeface="+mn-cs"/>
                        </a:rPr>
                        <a:t>10,000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GB" sz="1400" b="0" i="0" u="none" strike="noStrike" kern="1200" dirty="0">
                          <a:solidFill>
                            <a:srgbClr val="000000"/>
                          </a:solidFill>
                          <a:effectLst/>
                          <a:latin typeface="+mn-lt"/>
                          <a:ea typeface="+mn-ea"/>
                          <a:cs typeface="+mn-cs"/>
                        </a:rPr>
                        <a:t>10,000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mn-lt"/>
                          <a:ea typeface="+mn-ea"/>
                          <a:cs typeface="+mn-cs"/>
                        </a:rPr>
                        <a:t> Monthly</a:t>
                      </a:r>
                    </a:p>
                    <a:p>
                      <a:pPr algn="l" fontAlgn="ctr">
                        <a:buNone/>
                      </a:pPr>
                      <a:endParaRPr lang="en-GB" sz="1400" b="0" i="0" u="none" strike="noStrike" kern="1200" dirty="0">
                        <a:solidFill>
                          <a:srgbClr val="000000"/>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011447"/>
                  </a:ext>
                </a:extLst>
              </a:tr>
            </a:tbl>
          </a:graphicData>
        </a:graphic>
      </p:graphicFrame>
    </p:spTree>
    <p:extLst>
      <p:ext uri="{BB962C8B-B14F-4D97-AF65-F5344CB8AC3E}">
        <p14:creationId xmlns:p14="http://schemas.microsoft.com/office/powerpoint/2010/main" val="4204970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44AB9-B699-2BF4-5C40-281A8BA8D8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659E85-4707-B5EE-2E23-AF638E978B4E}"/>
              </a:ext>
            </a:extLst>
          </p:cNvPr>
          <p:cNvSpPr>
            <a:spLocks noGrp="1"/>
          </p:cNvSpPr>
          <p:nvPr>
            <p:ph type="ctrTitle"/>
          </p:nvPr>
        </p:nvSpPr>
        <p:spPr>
          <a:xfrm>
            <a:off x="539923" y="545527"/>
            <a:ext cx="11076689" cy="779182"/>
          </a:xfrm>
        </p:spPr>
        <p:txBody>
          <a:bodyPr/>
          <a:lstStyle/>
          <a:p>
            <a:r>
              <a:rPr lang="en-GB" sz="3200" dirty="0"/>
              <a:t>3. Usable and impactful guidance: KPIs (2 of 2)</a:t>
            </a:r>
          </a:p>
        </p:txBody>
      </p:sp>
      <p:sp>
        <p:nvSpPr>
          <p:cNvPr id="5" name="TextBox 4">
            <a:extLst>
              <a:ext uri="{FF2B5EF4-FFF2-40B4-BE49-F238E27FC236}">
                <a16:creationId xmlns:a16="http://schemas.microsoft.com/office/drawing/2014/main" id="{3964907D-9C79-8492-30FC-9E2985373781}"/>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Improved uptake of NICE guidance</a:t>
            </a:r>
          </a:p>
        </p:txBody>
      </p:sp>
      <p:graphicFrame>
        <p:nvGraphicFramePr>
          <p:cNvPr id="2" name="Table 1">
            <a:extLst>
              <a:ext uri="{FF2B5EF4-FFF2-40B4-BE49-F238E27FC236}">
                <a16:creationId xmlns:a16="http://schemas.microsoft.com/office/drawing/2014/main" id="{8C7185FE-FBBF-A232-1A9F-A9B0494636D8}"/>
              </a:ext>
            </a:extLst>
          </p:cNvPr>
          <p:cNvGraphicFramePr>
            <a:graphicFrameLocks noGrp="1"/>
          </p:cNvGraphicFramePr>
          <p:nvPr>
            <p:extLst>
              <p:ext uri="{D42A27DB-BD31-4B8C-83A1-F6EECF244321}">
                <p14:modId xmlns:p14="http://schemas.microsoft.com/office/powerpoint/2010/main" val="436565317"/>
              </p:ext>
            </p:extLst>
          </p:nvPr>
        </p:nvGraphicFramePr>
        <p:xfrm>
          <a:off x="539922" y="1875691"/>
          <a:ext cx="11076689" cy="2279817"/>
        </p:xfrm>
        <a:graphic>
          <a:graphicData uri="http://schemas.openxmlformats.org/drawingml/2006/table">
            <a:tbl>
              <a:tblPr firstRow="1"/>
              <a:tblGrid>
                <a:gridCol w="5673309">
                  <a:extLst>
                    <a:ext uri="{9D8B030D-6E8A-4147-A177-3AD203B41FA5}">
                      <a16:colId xmlns:a16="http://schemas.microsoft.com/office/drawing/2014/main" val="237257427"/>
                    </a:ext>
                  </a:extLst>
                </a:gridCol>
                <a:gridCol w="1875692">
                  <a:extLst>
                    <a:ext uri="{9D8B030D-6E8A-4147-A177-3AD203B41FA5}">
                      <a16:colId xmlns:a16="http://schemas.microsoft.com/office/drawing/2014/main" val="3481790651"/>
                    </a:ext>
                  </a:extLst>
                </a:gridCol>
                <a:gridCol w="1395046">
                  <a:extLst>
                    <a:ext uri="{9D8B030D-6E8A-4147-A177-3AD203B41FA5}">
                      <a16:colId xmlns:a16="http://schemas.microsoft.com/office/drawing/2014/main" val="3392084510"/>
                    </a:ext>
                  </a:extLst>
                </a:gridCol>
                <a:gridCol w="2132642">
                  <a:extLst>
                    <a:ext uri="{9D8B030D-6E8A-4147-A177-3AD203B41FA5}">
                      <a16:colId xmlns:a16="http://schemas.microsoft.com/office/drawing/2014/main" val="604663786"/>
                    </a:ext>
                  </a:extLst>
                </a:gridCol>
              </a:tblGrid>
              <a:tr h="454722">
                <a:tc>
                  <a:txBody>
                    <a:bodyPr/>
                    <a:lstStyle/>
                    <a:p>
                      <a:pPr marL="87313" indent="0"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778392601"/>
                  </a:ext>
                </a:extLst>
              </a:tr>
              <a:tr h="1043184">
                <a:tc>
                  <a:txBody>
                    <a:bodyPr/>
                    <a:lstStyle/>
                    <a:p>
                      <a:pPr marL="87313" indent="0" algn="l" fontAlgn="t"/>
                      <a:r>
                        <a:rPr lang="en-GB" sz="1400" b="0" i="0" u="none" strike="noStrike" dirty="0">
                          <a:solidFill>
                            <a:schemeClr val="tx1"/>
                          </a:solidFill>
                          <a:effectLst/>
                          <a:latin typeface="+mn-lt"/>
                        </a:rPr>
                        <a:t>Proportion of all medicines included in the innovation scorecard showing annual increased use (m</a:t>
                      </a:r>
                      <a:r>
                        <a:rPr lang="en-GB" sz="1400" dirty="0"/>
                        <a:t>edicines in the innovation scorecard portfolio changes bi-annually)*</a:t>
                      </a:r>
                      <a:endParaRPr lang="en-GB" sz="1400" b="0" i="0" u="none" strike="noStrike" dirty="0">
                        <a:solidFill>
                          <a:schemeClr val="tx1"/>
                        </a:solidFill>
                        <a:effectLst/>
                        <a:latin typeface="+mn-lt"/>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70%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73%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Bi-annually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0147916"/>
                  </a:ext>
                </a:extLst>
              </a:tr>
              <a:tr h="748953">
                <a:tc>
                  <a:txBody>
                    <a:bodyPr/>
                    <a:lstStyle/>
                    <a:p>
                      <a:pPr marL="87313" indent="0" algn="l" fontAlgn="t"/>
                      <a:r>
                        <a:rPr lang="en-GB" sz="1400" b="0" i="0" u="none" strike="noStrike" dirty="0">
                          <a:solidFill>
                            <a:schemeClr val="tx1"/>
                          </a:solidFill>
                          <a:effectLst/>
                          <a:latin typeface="+mn-lt"/>
                        </a:rPr>
                        <a:t>Proportion of agreed quality standard measures showing improved uptake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chemeClr val="tx1"/>
                          </a:solidFill>
                          <a:effectLst/>
                          <a:latin typeface="+mn-lt"/>
                        </a:rPr>
                        <a:t>75%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Baseline to be established in Q2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Bi-annually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60100"/>
                  </a:ext>
                </a:extLst>
              </a:tr>
            </a:tbl>
          </a:graphicData>
        </a:graphic>
      </p:graphicFrame>
      <p:sp>
        <p:nvSpPr>
          <p:cNvPr id="6" name="Rectangle 5">
            <a:extLst>
              <a:ext uri="{FF2B5EF4-FFF2-40B4-BE49-F238E27FC236}">
                <a16:creationId xmlns:a16="http://schemas.microsoft.com/office/drawing/2014/main" id="{CA6A1835-6BAB-9FB6-4FCD-EC3A69E53EC8}"/>
              </a:ext>
            </a:extLst>
          </p:cNvPr>
          <p:cNvSpPr/>
          <p:nvPr/>
        </p:nvSpPr>
        <p:spPr>
          <a:xfrm>
            <a:off x="6635923" y="6010219"/>
            <a:ext cx="5385746" cy="6045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0" i="0" dirty="0">
                <a:solidFill>
                  <a:srgbClr val="242424"/>
                </a:solidFill>
                <a:effectLst/>
              </a:rPr>
              <a:t>*Measures about the overall uptake of NICE guidance for medicines and priority quality standards are updated every six months. Medicines in the innovation scorecard portfolio change bi-annually. Due to the resultant variability in the outcomes, the target is marginally below the baseline</a:t>
            </a:r>
            <a:endParaRPr lang="en-GB" sz="800" dirty="0">
              <a:solidFill>
                <a:schemeClr val="tx1"/>
              </a:solidFill>
            </a:endParaRPr>
          </a:p>
        </p:txBody>
      </p:sp>
    </p:spTree>
    <p:extLst>
      <p:ext uri="{BB962C8B-B14F-4D97-AF65-F5344CB8AC3E}">
        <p14:creationId xmlns:p14="http://schemas.microsoft.com/office/powerpoint/2010/main" val="4048072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7262A-770A-C4CC-E178-FF54BEE382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841D61-3C4F-9D3F-0B9D-455B9CD7064E}"/>
              </a:ext>
            </a:extLst>
          </p:cNvPr>
          <p:cNvSpPr>
            <a:spLocks noGrp="1"/>
          </p:cNvSpPr>
          <p:nvPr>
            <p:ph type="ctrTitle"/>
          </p:nvPr>
        </p:nvSpPr>
        <p:spPr>
          <a:xfrm>
            <a:off x="539923" y="545527"/>
            <a:ext cx="11076689" cy="779182"/>
          </a:xfrm>
        </p:spPr>
        <p:txBody>
          <a:bodyPr/>
          <a:lstStyle/>
          <a:p>
            <a:r>
              <a:rPr lang="en-GB" sz="3200" dirty="0"/>
              <a:t>4. Brilliant organisation: KPIs (1 of 2)</a:t>
            </a:r>
          </a:p>
        </p:txBody>
      </p:sp>
      <p:sp>
        <p:nvSpPr>
          <p:cNvPr id="5" name="TextBox 4">
            <a:extLst>
              <a:ext uri="{FF2B5EF4-FFF2-40B4-BE49-F238E27FC236}">
                <a16:creationId xmlns:a16="http://schemas.microsoft.com/office/drawing/2014/main" id="{53F8A4EB-44F0-60DB-BDC6-4D128C14B34A}"/>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Financial stability</a:t>
            </a:r>
          </a:p>
        </p:txBody>
      </p:sp>
      <p:graphicFrame>
        <p:nvGraphicFramePr>
          <p:cNvPr id="2" name="Table 1">
            <a:extLst>
              <a:ext uri="{FF2B5EF4-FFF2-40B4-BE49-F238E27FC236}">
                <a16:creationId xmlns:a16="http://schemas.microsoft.com/office/drawing/2014/main" id="{D4E40160-5DE6-A23B-4D69-E7F0E708803F}"/>
              </a:ext>
            </a:extLst>
          </p:cNvPr>
          <p:cNvGraphicFramePr>
            <a:graphicFrameLocks noGrp="1"/>
          </p:cNvGraphicFramePr>
          <p:nvPr>
            <p:extLst>
              <p:ext uri="{D42A27DB-BD31-4B8C-83A1-F6EECF244321}">
                <p14:modId xmlns:p14="http://schemas.microsoft.com/office/powerpoint/2010/main" val="3608109602"/>
              </p:ext>
            </p:extLst>
          </p:nvPr>
        </p:nvGraphicFramePr>
        <p:xfrm>
          <a:off x="539922" y="1875691"/>
          <a:ext cx="11076687" cy="1950720"/>
        </p:xfrm>
        <a:graphic>
          <a:graphicData uri="http://schemas.openxmlformats.org/drawingml/2006/table">
            <a:tbl>
              <a:tblPr firstRow="1"/>
              <a:tblGrid>
                <a:gridCol w="2121216">
                  <a:extLst>
                    <a:ext uri="{9D8B030D-6E8A-4147-A177-3AD203B41FA5}">
                      <a16:colId xmlns:a16="http://schemas.microsoft.com/office/drawing/2014/main" val="1010863178"/>
                    </a:ext>
                  </a:extLst>
                </a:gridCol>
                <a:gridCol w="2274277">
                  <a:extLst>
                    <a:ext uri="{9D8B030D-6E8A-4147-A177-3AD203B41FA5}">
                      <a16:colId xmlns:a16="http://schemas.microsoft.com/office/drawing/2014/main" val="2383784891"/>
                    </a:ext>
                  </a:extLst>
                </a:gridCol>
                <a:gridCol w="4138247">
                  <a:extLst>
                    <a:ext uri="{9D8B030D-6E8A-4147-A177-3AD203B41FA5}">
                      <a16:colId xmlns:a16="http://schemas.microsoft.com/office/drawing/2014/main" val="2942286160"/>
                    </a:ext>
                  </a:extLst>
                </a:gridCol>
                <a:gridCol w="2542947">
                  <a:extLst>
                    <a:ext uri="{9D8B030D-6E8A-4147-A177-3AD203B41FA5}">
                      <a16:colId xmlns:a16="http://schemas.microsoft.com/office/drawing/2014/main" val="3797182400"/>
                    </a:ext>
                  </a:extLst>
                </a:gridCol>
              </a:tblGrid>
              <a:tr h="0">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329992565"/>
                  </a:ext>
                </a:extLst>
              </a:tr>
              <a:tr h="130059">
                <a:tc>
                  <a:txBody>
                    <a:bodyPr/>
                    <a:lstStyle/>
                    <a:p>
                      <a:pPr algn="l" fontAlgn="t"/>
                      <a:r>
                        <a:rPr lang="en-GB" sz="1400" b="0" i="0" u="none" strike="noStrike" dirty="0">
                          <a:solidFill>
                            <a:schemeClr val="tx1"/>
                          </a:solidFill>
                          <a:effectLst/>
                          <a:latin typeface="+mn-lt"/>
                        </a:rPr>
                        <a:t>Financial deficit/surplus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chemeClr val="tx1"/>
                          </a:solidFill>
                          <a:effectLst/>
                          <a:latin typeface="+mn-lt"/>
                        </a:rPr>
                        <a:t>Surplus &lt;£1m / no deficit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£2.35m surplus (24/25)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Annually (forecast 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5472305"/>
                  </a:ext>
                </a:extLst>
              </a:tr>
              <a:tr h="587971">
                <a:tc>
                  <a:txBody>
                    <a:bodyPr/>
                    <a:lstStyle/>
                    <a:p>
                      <a:pPr algn="l" fontAlgn="t"/>
                      <a:r>
                        <a:rPr lang="en-GB" sz="1400" b="0" i="0" u="none" strike="noStrike">
                          <a:solidFill>
                            <a:schemeClr val="tx1"/>
                          </a:solidFill>
                          <a:effectLst/>
                          <a:latin typeface="+mn-lt"/>
                        </a:rPr>
                        <a:t>Full-year revenue forecast accuracy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Full-year outturn within 1% of full-year forecast at Month 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chemeClr val="tx1"/>
                          </a:solidFill>
                          <a:effectLst/>
                          <a:latin typeface="+mn-lt"/>
                          <a:ea typeface="+mn-ea"/>
                          <a:cs typeface="+mn-cs"/>
                        </a:rPr>
                        <a:t>Actual M12 position was 3.6% variance to M6 forecast, largely attributable to uncertainty throughout the year relating office move costs (the forecast variance was 0.7% if these office move costs are excluded)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Annually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6498091"/>
                  </a:ext>
                </a:extLst>
              </a:tr>
            </a:tbl>
          </a:graphicData>
        </a:graphic>
      </p:graphicFrame>
      <p:sp>
        <p:nvSpPr>
          <p:cNvPr id="7" name="TextBox 6">
            <a:extLst>
              <a:ext uri="{FF2B5EF4-FFF2-40B4-BE49-F238E27FC236}">
                <a16:creationId xmlns:a16="http://schemas.microsoft.com/office/drawing/2014/main" id="{E866BB24-4287-7B28-FDD3-38174EE654F2}"/>
              </a:ext>
            </a:extLst>
          </p:cNvPr>
          <p:cNvSpPr txBox="1"/>
          <p:nvPr/>
        </p:nvSpPr>
        <p:spPr>
          <a:xfrm>
            <a:off x="539923" y="4006949"/>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Embedding improvement</a:t>
            </a:r>
          </a:p>
        </p:txBody>
      </p:sp>
      <p:graphicFrame>
        <p:nvGraphicFramePr>
          <p:cNvPr id="6" name="Table 5">
            <a:extLst>
              <a:ext uri="{FF2B5EF4-FFF2-40B4-BE49-F238E27FC236}">
                <a16:creationId xmlns:a16="http://schemas.microsoft.com/office/drawing/2014/main" id="{1BD42B48-3BDA-E1F4-7BAD-57BA4C92C3F2}"/>
              </a:ext>
            </a:extLst>
          </p:cNvPr>
          <p:cNvGraphicFramePr>
            <a:graphicFrameLocks noGrp="1"/>
          </p:cNvGraphicFramePr>
          <p:nvPr>
            <p:extLst>
              <p:ext uri="{D42A27DB-BD31-4B8C-83A1-F6EECF244321}">
                <p14:modId xmlns:p14="http://schemas.microsoft.com/office/powerpoint/2010/main" val="2528093434"/>
              </p:ext>
            </p:extLst>
          </p:nvPr>
        </p:nvGraphicFramePr>
        <p:xfrm>
          <a:off x="539922" y="4467106"/>
          <a:ext cx="11076687" cy="1219200"/>
        </p:xfrm>
        <a:graphic>
          <a:graphicData uri="http://schemas.openxmlformats.org/drawingml/2006/table">
            <a:tbl>
              <a:tblPr firstRow="1"/>
              <a:tblGrid>
                <a:gridCol w="3094232">
                  <a:extLst>
                    <a:ext uri="{9D8B030D-6E8A-4147-A177-3AD203B41FA5}">
                      <a16:colId xmlns:a16="http://schemas.microsoft.com/office/drawing/2014/main" val="1010863178"/>
                    </a:ext>
                  </a:extLst>
                </a:gridCol>
                <a:gridCol w="2754923">
                  <a:extLst>
                    <a:ext uri="{9D8B030D-6E8A-4147-A177-3AD203B41FA5}">
                      <a16:colId xmlns:a16="http://schemas.microsoft.com/office/drawing/2014/main" val="2383784891"/>
                    </a:ext>
                  </a:extLst>
                </a:gridCol>
                <a:gridCol w="2684585">
                  <a:extLst>
                    <a:ext uri="{9D8B030D-6E8A-4147-A177-3AD203B41FA5}">
                      <a16:colId xmlns:a16="http://schemas.microsoft.com/office/drawing/2014/main" val="2942286160"/>
                    </a:ext>
                  </a:extLst>
                </a:gridCol>
                <a:gridCol w="2542947">
                  <a:extLst>
                    <a:ext uri="{9D8B030D-6E8A-4147-A177-3AD203B41FA5}">
                      <a16:colId xmlns:a16="http://schemas.microsoft.com/office/drawing/2014/main" val="3797182400"/>
                    </a:ext>
                  </a:extLst>
                </a:gridCol>
              </a:tblGrid>
              <a:tr h="0">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329992565"/>
                  </a:ext>
                </a:extLst>
              </a:tr>
              <a:tr h="130059">
                <a:tc>
                  <a:txBody>
                    <a:bodyPr/>
                    <a:lstStyle/>
                    <a:p>
                      <a:pPr algn="l" fontAlgn="t"/>
                      <a:r>
                        <a:rPr lang="en-GB" sz="1400" b="0" i="0" u="none" strike="noStrike" dirty="0">
                          <a:solidFill>
                            <a:schemeClr val="tx1"/>
                          </a:solidFill>
                          <a:effectLst/>
                          <a:latin typeface="+mn-lt"/>
                        </a:rPr>
                        <a:t>Proportion of staff reporting that they feel empowered to make improvements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75%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67%</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Quarterly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5472305"/>
                  </a:ext>
                </a:extLst>
              </a:tr>
            </a:tbl>
          </a:graphicData>
        </a:graphic>
      </p:graphicFrame>
    </p:spTree>
    <p:extLst>
      <p:ext uri="{BB962C8B-B14F-4D97-AF65-F5344CB8AC3E}">
        <p14:creationId xmlns:p14="http://schemas.microsoft.com/office/powerpoint/2010/main" val="2538284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AA174-E9C4-8481-CB71-3DD939E448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5A05C0-22E5-4F65-2F44-29862FDD19E7}"/>
              </a:ext>
            </a:extLst>
          </p:cNvPr>
          <p:cNvSpPr>
            <a:spLocks noGrp="1"/>
          </p:cNvSpPr>
          <p:nvPr>
            <p:ph type="ctrTitle"/>
          </p:nvPr>
        </p:nvSpPr>
        <p:spPr>
          <a:xfrm>
            <a:off x="539923" y="545527"/>
            <a:ext cx="11076689" cy="779182"/>
          </a:xfrm>
        </p:spPr>
        <p:txBody>
          <a:bodyPr/>
          <a:lstStyle/>
          <a:p>
            <a:r>
              <a:rPr lang="en-GB" sz="3200" dirty="0"/>
              <a:t>4. Brilliant organisation: KPIs (2 of 2)</a:t>
            </a:r>
          </a:p>
        </p:txBody>
      </p:sp>
      <p:sp>
        <p:nvSpPr>
          <p:cNvPr id="5" name="TextBox 4">
            <a:extLst>
              <a:ext uri="{FF2B5EF4-FFF2-40B4-BE49-F238E27FC236}">
                <a16:creationId xmlns:a16="http://schemas.microsoft.com/office/drawing/2014/main" id="{48D7D242-CE1A-B380-39B9-CC6BE0A7A3F6}"/>
              </a:ext>
            </a:extLst>
          </p:cNvPr>
          <p:cNvSpPr txBox="1"/>
          <p:nvPr/>
        </p:nvSpPr>
        <p:spPr>
          <a:xfrm>
            <a:off x="539923" y="1415534"/>
            <a:ext cx="8791646"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NICE maintains a strong reputation amongst key stakeholders</a:t>
            </a:r>
          </a:p>
        </p:txBody>
      </p:sp>
      <p:graphicFrame>
        <p:nvGraphicFramePr>
          <p:cNvPr id="4" name="Table 3">
            <a:extLst>
              <a:ext uri="{FF2B5EF4-FFF2-40B4-BE49-F238E27FC236}">
                <a16:creationId xmlns:a16="http://schemas.microsoft.com/office/drawing/2014/main" id="{5D7C6D13-2A23-E43E-D333-39AF804AD9E9}"/>
              </a:ext>
            </a:extLst>
          </p:cNvPr>
          <p:cNvGraphicFramePr>
            <a:graphicFrameLocks noGrp="1"/>
          </p:cNvGraphicFramePr>
          <p:nvPr>
            <p:extLst>
              <p:ext uri="{D42A27DB-BD31-4B8C-83A1-F6EECF244321}">
                <p14:modId xmlns:p14="http://schemas.microsoft.com/office/powerpoint/2010/main" val="510663169"/>
              </p:ext>
            </p:extLst>
          </p:nvPr>
        </p:nvGraphicFramePr>
        <p:xfrm>
          <a:off x="539921" y="1875691"/>
          <a:ext cx="11076686" cy="1677227"/>
        </p:xfrm>
        <a:graphic>
          <a:graphicData uri="http://schemas.openxmlformats.org/drawingml/2006/table">
            <a:tbl>
              <a:tblPr firstRow="1"/>
              <a:tblGrid>
                <a:gridCol w="5685033">
                  <a:extLst>
                    <a:ext uri="{9D8B030D-6E8A-4147-A177-3AD203B41FA5}">
                      <a16:colId xmlns:a16="http://schemas.microsoft.com/office/drawing/2014/main" val="1010863178"/>
                    </a:ext>
                  </a:extLst>
                </a:gridCol>
                <a:gridCol w="1852246">
                  <a:extLst>
                    <a:ext uri="{9D8B030D-6E8A-4147-A177-3AD203B41FA5}">
                      <a16:colId xmlns:a16="http://schemas.microsoft.com/office/drawing/2014/main" val="2383784891"/>
                    </a:ext>
                  </a:extLst>
                </a:gridCol>
                <a:gridCol w="1406769">
                  <a:extLst>
                    <a:ext uri="{9D8B030D-6E8A-4147-A177-3AD203B41FA5}">
                      <a16:colId xmlns:a16="http://schemas.microsoft.com/office/drawing/2014/main" val="2942286160"/>
                    </a:ext>
                  </a:extLst>
                </a:gridCol>
                <a:gridCol w="2132638">
                  <a:extLst>
                    <a:ext uri="{9D8B030D-6E8A-4147-A177-3AD203B41FA5}">
                      <a16:colId xmlns:a16="http://schemas.microsoft.com/office/drawing/2014/main" val="3797182400"/>
                    </a:ext>
                  </a:extLst>
                </a:gridCol>
              </a:tblGrid>
              <a:tr h="313877">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1"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3329992565"/>
                  </a:ext>
                </a:extLst>
              </a:tr>
              <a:tr h="307079">
                <a:tc>
                  <a:txBody>
                    <a:bodyPr/>
                    <a:lstStyle/>
                    <a:p>
                      <a:pPr algn="l" fontAlgn="t"/>
                      <a:r>
                        <a:rPr lang="en-GB" sz="1400" b="0" i="0" u="none" strike="noStrike" dirty="0">
                          <a:solidFill>
                            <a:srgbClr val="000000"/>
                          </a:solidFill>
                          <a:effectLst/>
                          <a:latin typeface="+mn-lt"/>
                        </a:rPr>
                        <a:t>Favourability rate among our core audience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80%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76%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Annually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218946"/>
                  </a:ext>
                </a:extLst>
              </a:tr>
              <a:tr h="568591">
                <a:tc>
                  <a:txBody>
                    <a:bodyPr/>
                    <a:lstStyle/>
                    <a:p>
                      <a:pPr algn="l" fontAlgn="t"/>
                      <a:r>
                        <a:rPr lang="en-GB" sz="1400" b="0" i="0" u="none" strike="noStrike" dirty="0">
                          <a:solidFill>
                            <a:srgbClr val="000000"/>
                          </a:solidFill>
                          <a:effectLst/>
                          <a:latin typeface="+mn-lt"/>
                        </a:rPr>
                        <a:t>Proportion of media coverage generated by NICE that contains at least one key message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58%</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54%</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583559"/>
                  </a:ext>
                </a:extLst>
              </a:tr>
              <a:tr h="313877">
                <a:tc>
                  <a:txBody>
                    <a:bodyPr/>
                    <a:lstStyle/>
                    <a:p>
                      <a:pPr algn="l" fontAlgn="t"/>
                      <a:r>
                        <a:rPr lang="en-GB" sz="1400" b="0" i="0" u="none" strike="noStrike" dirty="0">
                          <a:solidFill>
                            <a:srgbClr val="000000"/>
                          </a:solidFill>
                          <a:effectLst/>
                          <a:latin typeface="+mn-lt"/>
                        </a:rPr>
                        <a:t>Proportion of media coverage that is positive in sentiment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80%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79%</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2636727"/>
                  </a:ext>
                </a:extLst>
              </a:tr>
            </a:tbl>
          </a:graphicData>
        </a:graphic>
      </p:graphicFrame>
    </p:spTree>
    <p:extLst>
      <p:ext uri="{BB962C8B-B14F-4D97-AF65-F5344CB8AC3E}">
        <p14:creationId xmlns:p14="http://schemas.microsoft.com/office/powerpoint/2010/main" val="2974458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442F-00A0-7C18-5162-C4E9C3AAFC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7873C5-2FED-348F-4CB2-EB8DDC4C5A82}"/>
              </a:ext>
            </a:extLst>
          </p:cNvPr>
          <p:cNvSpPr>
            <a:spLocks noGrp="1"/>
          </p:cNvSpPr>
          <p:nvPr>
            <p:ph type="ctrTitle"/>
          </p:nvPr>
        </p:nvSpPr>
        <p:spPr>
          <a:xfrm>
            <a:off x="539923" y="545527"/>
            <a:ext cx="11076689" cy="779182"/>
          </a:xfrm>
        </p:spPr>
        <p:txBody>
          <a:bodyPr/>
          <a:lstStyle/>
          <a:p>
            <a:r>
              <a:rPr lang="en-GB" sz="3200" dirty="0"/>
              <a:t>Additional KPIs on the health of the organisation (1 of 3)</a:t>
            </a:r>
          </a:p>
        </p:txBody>
      </p:sp>
      <p:sp>
        <p:nvSpPr>
          <p:cNvPr id="4" name="TextBox 3">
            <a:extLst>
              <a:ext uri="{FF2B5EF4-FFF2-40B4-BE49-F238E27FC236}">
                <a16:creationId xmlns:a16="http://schemas.microsoft.com/office/drawing/2014/main" id="{8231AD46-BBAB-269F-2641-7B62E1F50C5A}"/>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Staff levels and availability</a:t>
            </a:r>
          </a:p>
        </p:txBody>
      </p:sp>
      <p:graphicFrame>
        <p:nvGraphicFramePr>
          <p:cNvPr id="11" name="Table 10">
            <a:extLst>
              <a:ext uri="{FF2B5EF4-FFF2-40B4-BE49-F238E27FC236}">
                <a16:creationId xmlns:a16="http://schemas.microsoft.com/office/drawing/2014/main" id="{7B3148F5-CF4E-6D74-5041-68C64211BD28}"/>
              </a:ext>
            </a:extLst>
          </p:cNvPr>
          <p:cNvGraphicFramePr>
            <a:graphicFrameLocks noGrp="1"/>
          </p:cNvGraphicFramePr>
          <p:nvPr>
            <p:extLst>
              <p:ext uri="{D42A27DB-BD31-4B8C-83A1-F6EECF244321}">
                <p14:modId xmlns:p14="http://schemas.microsoft.com/office/powerpoint/2010/main" val="231544348"/>
              </p:ext>
            </p:extLst>
          </p:nvPr>
        </p:nvGraphicFramePr>
        <p:xfrm>
          <a:off x="539922" y="1900209"/>
          <a:ext cx="11076688" cy="1101600"/>
        </p:xfrm>
        <a:graphic>
          <a:graphicData uri="http://schemas.openxmlformats.org/drawingml/2006/table">
            <a:tbl>
              <a:tblPr firstRow="1"/>
              <a:tblGrid>
                <a:gridCol w="5673309">
                  <a:extLst>
                    <a:ext uri="{9D8B030D-6E8A-4147-A177-3AD203B41FA5}">
                      <a16:colId xmlns:a16="http://schemas.microsoft.com/office/drawing/2014/main" val="1238052686"/>
                    </a:ext>
                  </a:extLst>
                </a:gridCol>
                <a:gridCol w="2157046">
                  <a:extLst>
                    <a:ext uri="{9D8B030D-6E8A-4147-A177-3AD203B41FA5}">
                      <a16:colId xmlns:a16="http://schemas.microsoft.com/office/drawing/2014/main" val="1441394003"/>
                    </a:ext>
                  </a:extLst>
                </a:gridCol>
                <a:gridCol w="1101969">
                  <a:extLst>
                    <a:ext uri="{9D8B030D-6E8A-4147-A177-3AD203B41FA5}">
                      <a16:colId xmlns:a16="http://schemas.microsoft.com/office/drawing/2014/main" val="1864981458"/>
                    </a:ext>
                  </a:extLst>
                </a:gridCol>
                <a:gridCol w="2144364">
                  <a:extLst>
                    <a:ext uri="{9D8B030D-6E8A-4147-A177-3AD203B41FA5}">
                      <a16:colId xmlns:a16="http://schemas.microsoft.com/office/drawing/2014/main" val="3031405044"/>
                    </a:ext>
                  </a:extLst>
                </a:gridCol>
              </a:tblGrid>
              <a:tr h="0">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2316905962"/>
                  </a:ext>
                </a:extLst>
              </a:tr>
              <a:tr h="279371">
                <a:tc>
                  <a:txBody>
                    <a:bodyPr/>
                    <a:lstStyle/>
                    <a:p>
                      <a:pPr algn="l" fontAlgn="t"/>
                      <a:r>
                        <a:rPr lang="en-GB" sz="1400" b="0" i="0" u="none" strike="noStrike" kern="1200" dirty="0">
                          <a:solidFill>
                            <a:srgbClr val="000000"/>
                          </a:solidFill>
                          <a:effectLst/>
                          <a:latin typeface="+mn-lt"/>
                          <a:ea typeface="+mn-ea"/>
                          <a:cs typeface="+mn-cs"/>
                        </a:rPr>
                        <a:t>Vacancy rate</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&lt; 6%</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7.1%</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5824439"/>
                  </a:ext>
                </a:extLst>
              </a:tr>
              <a:tr h="265486">
                <a:tc>
                  <a:txBody>
                    <a:bodyPr/>
                    <a:lstStyle/>
                    <a:p>
                      <a:pPr algn="l" fontAlgn="t"/>
                      <a:r>
                        <a:rPr lang="en-GB" sz="1400" b="0" i="0" u="none" strike="noStrike" kern="1200">
                          <a:solidFill>
                            <a:srgbClr val="000000"/>
                          </a:solidFill>
                          <a:effectLst/>
                          <a:latin typeface="+mn-lt"/>
                          <a:ea typeface="+mn-ea"/>
                          <a:cs typeface="+mn-cs"/>
                        </a:rPr>
                        <a:t>Voluntary turnover rate</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&lt;= 10%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7.9%</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2945222"/>
                  </a:ext>
                </a:extLst>
              </a:tr>
            </a:tbl>
          </a:graphicData>
        </a:graphic>
      </p:graphicFrame>
      <p:sp>
        <p:nvSpPr>
          <p:cNvPr id="17" name="TextBox 16">
            <a:extLst>
              <a:ext uri="{FF2B5EF4-FFF2-40B4-BE49-F238E27FC236}">
                <a16:creationId xmlns:a16="http://schemas.microsoft.com/office/drawing/2014/main" id="{0E4A9F66-1133-DA0C-AB85-D92C5E78CEF3}"/>
              </a:ext>
            </a:extLst>
          </p:cNvPr>
          <p:cNvSpPr txBox="1"/>
          <p:nvPr/>
        </p:nvSpPr>
        <p:spPr>
          <a:xfrm>
            <a:off x="539923" y="32443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Workplace representation</a:t>
            </a:r>
          </a:p>
        </p:txBody>
      </p:sp>
      <p:graphicFrame>
        <p:nvGraphicFramePr>
          <p:cNvPr id="18" name="Table 17">
            <a:extLst>
              <a:ext uri="{FF2B5EF4-FFF2-40B4-BE49-F238E27FC236}">
                <a16:creationId xmlns:a16="http://schemas.microsoft.com/office/drawing/2014/main" id="{EB4B0CA6-57CD-5792-85AA-47B23D4A3F1C}"/>
              </a:ext>
            </a:extLst>
          </p:cNvPr>
          <p:cNvGraphicFramePr>
            <a:graphicFrameLocks noGrp="1"/>
          </p:cNvGraphicFramePr>
          <p:nvPr>
            <p:extLst>
              <p:ext uri="{D42A27DB-BD31-4B8C-83A1-F6EECF244321}">
                <p14:modId xmlns:p14="http://schemas.microsoft.com/office/powerpoint/2010/main" val="1902864994"/>
              </p:ext>
            </p:extLst>
          </p:nvPr>
        </p:nvGraphicFramePr>
        <p:xfrm>
          <a:off x="539922" y="3727642"/>
          <a:ext cx="11076688" cy="1408560"/>
        </p:xfrm>
        <a:graphic>
          <a:graphicData uri="http://schemas.openxmlformats.org/drawingml/2006/table">
            <a:tbl>
              <a:tblPr firstRow="1"/>
              <a:tblGrid>
                <a:gridCol w="5661586">
                  <a:extLst>
                    <a:ext uri="{9D8B030D-6E8A-4147-A177-3AD203B41FA5}">
                      <a16:colId xmlns:a16="http://schemas.microsoft.com/office/drawing/2014/main" val="1238052686"/>
                    </a:ext>
                  </a:extLst>
                </a:gridCol>
                <a:gridCol w="2180492">
                  <a:extLst>
                    <a:ext uri="{9D8B030D-6E8A-4147-A177-3AD203B41FA5}">
                      <a16:colId xmlns:a16="http://schemas.microsoft.com/office/drawing/2014/main" val="1441394003"/>
                    </a:ext>
                  </a:extLst>
                </a:gridCol>
                <a:gridCol w="1090246">
                  <a:extLst>
                    <a:ext uri="{9D8B030D-6E8A-4147-A177-3AD203B41FA5}">
                      <a16:colId xmlns:a16="http://schemas.microsoft.com/office/drawing/2014/main" val="1864981458"/>
                    </a:ext>
                  </a:extLst>
                </a:gridCol>
                <a:gridCol w="2144364">
                  <a:extLst>
                    <a:ext uri="{9D8B030D-6E8A-4147-A177-3AD203B41FA5}">
                      <a16:colId xmlns:a16="http://schemas.microsoft.com/office/drawing/2014/main" val="3031405044"/>
                    </a:ext>
                  </a:extLst>
                </a:gridCol>
              </a:tblGrid>
              <a:tr h="0">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2316905962"/>
                  </a:ext>
                </a:extLst>
              </a:tr>
              <a:tr h="281701">
                <a:tc>
                  <a:txBody>
                    <a:bodyPr/>
                    <a:lstStyle/>
                    <a:p>
                      <a:pPr algn="l" fontAlgn="b"/>
                      <a:r>
                        <a:rPr lang="en-GB" sz="1400" b="0" i="0" u="none" strike="noStrike" kern="1200" dirty="0">
                          <a:solidFill>
                            <a:srgbClr val="000000"/>
                          </a:solidFill>
                          <a:effectLst/>
                          <a:latin typeface="+mn-lt"/>
                          <a:ea typeface="+mn-ea"/>
                          <a:cs typeface="+mn-cs"/>
                        </a:rPr>
                        <a:t>Ethnic minority staff</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t" latinLnBrk="0" hangingPunct="1"/>
                      <a:r>
                        <a:rPr lang="en-GB" sz="1400" b="0" i="0" u="none" strike="noStrike" kern="1200" dirty="0">
                          <a:solidFill>
                            <a:schemeClr val="tx1"/>
                          </a:solidFill>
                          <a:effectLst/>
                          <a:latin typeface="+mn-lt"/>
                          <a:ea typeface="+mn-ea"/>
                          <a:cs typeface="+mn-cs"/>
                        </a:rPr>
                        <a:t>22%</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t" latinLnBrk="0" hangingPunct="1"/>
                      <a:r>
                        <a:rPr lang="en-GB" sz="1400" b="0" i="0" u="none" strike="noStrike" kern="1200">
                          <a:solidFill>
                            <a:schemeClr val="tx1"/>
                          </a:solidFill>
                          <a:effectLst/>
                          <a:latin typeface="+mn-lt"/>
                          <a:ea typeface="+mn-ea"/>
                          <a:cs typeface="+mn-cs"/>
                        </a:rPr>
                        <a:t>21%</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242808"/>
                  </a:ext>
                </a:extLst>
              </a:tr>
              <a:tr h="281701">
                <a:tc>
                  <a:txBody>
                    <a:bodyPr/>
                    <a:lstStyle/>
                    <a:p>
                      <a:pPr algn="l" fontAlgn="b"/>
                      <a:r>
                        <a:rPr lang="en-GB" sz="1400" b="0" i="0" u="none" strike="noStrike" kern="1200" dirty="0">
                          <a:solidFill>
                            <a:srgbClr val="000000"/>
                          </a:solidFill>
                          <a:effectLst/>
                          <a:latin typeface="+mn-lt"/>
                          <a:ea typeface="+mn-ea"/>
                          <a:cs typeface="+mn-cs"/>
                        </a:rPr>
                        <a:t>LGBTQ+ staff</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t" latinLnBrk="0" hangingPunct="1"/>
                      <a:r>
                        <a:rPr lang="en-GB" sz="1400" b="0" i="0" u="none" strike="noStrike" kern="1200" dirty="0">
                          <a:solidFill>
                            <a:schemeClr val="tx1"/>
                          </a:solidFill>
                          <a:effectLst/>
                          <a:latin typeface="+mn-lt"/>
                          <a:ea typeface="+mn-ea"/>
                          <a:cs typeface="+mn-cs"/>
                        </a:rPr>
                        <a:t>9.50%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t" latinLnBrk="0" hangingPunct="1"/>
                      <a:r>
                        <a:rPr lang="en-GB" sz="1400" b="0" i="0" u="none" strike="noStrike" kern="1200">
                          <a:solidFill>
                            <a:schemeClr val="tx1"/>
                          </a:solidFill>
                          <a:effectLst/>
                          <a:latin typeface="+mn-lt"/>
                          <a:ea typeface="+mn-ea"/>
                          <a:cs typeface="+mn-cs"/>
                        </a:rPr>
                        <a:t>9.10%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376843"/>
                  </a:ext>
                </a:extLst>
              </a:tr>
              <a:tr h="281701">
                <a:tc>
                  <a:txBody>
                    <a:bodyPr/>
                    <a:lstStyle/>
                    <a:p>
                      <a:pPr algn="l" fontAlgn="b"/>
                      <a:r>
                        <a:rPr lang="en-GB" sz="1400" b="0" i="0" u="none" strike="noStrike" kern="1200" dirty="0">
                          <a:solidFill>
                            <a:srgbClr val="000000"/>
                          </a:solidFill>
                          <a:effectLst/>
                          <a:latin typeface="+mn-lt"/>
                          <a:ea typeface="+mn-ea"/>
                          <a:cs typeface="+mn-cs"/>
                        </a:rPr>
                        <a:t>Disabled staff</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t" latinLnBrk="0" hangingPunct="1"/>
                      <a:r>
                        <a:rPr lang="en-GB" sz="1400" b="0" i="0" u="none" strike="noStrike" kern="1200" dirty="0">
                          <a:solidFill>
                            <a:schemeClr val="tx1"/>
                          </a:solidFill>
                          <a:effectLst/>
                          <a:latin typeface="+mn-lt"/>
                          <a:ea typeface="+mn-ea"/>
                          <a:cs typeface="+mn-cs"/>
                        </a:rPr>
                        <a:t>&gt;=11%</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t" latinLnBrk="0" hangingPunct="1"/>
                      <a:r>
                        <a:rPr lang="en-GB" sz="1400" b="0" i="0" u="none" strike="noStrike" kern="1200" dirty="0">
                          <a:solidFill>
                            <a:schemeClr val="tx1"/>
                          </a:solidFill>
                          <a:effectLst/>
                          <a:latin typeface="+mn-lt"/>
                          <a:ea typeface="+mn-ea"/>
                          <a:cs typeface="+mn-cs"/>
                        </a:rPr>
                        <a:t>11%</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chemeClr val="tx1"/>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9414424"/>
                  </a:ext>
                </a:extLst>
              </a:tr>
            </a:tbl>
          </a:graphicData>
        </a:graphic>
      </p:graphicFrame>
    </p:spTree>
    <p:extLst>
      <p:ext uri="{BB962C8B-B14F-4D97-AF65-F5344CB8AC3E}">
        <p14:creationId xmlns:p14="http://schemas.microsoft.com/office/powerpoint/2010/main" val="366145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0CEFC-FFB9-B041-D253-1E77E8AE2A42}"/>
              </a:ext>
            </a:extLst>
          </p:cNvPr>
          <p:cNvSpPr>
            <a:spLocks noGrp="1"/>
          </p:cNvSpPr>
          <p:nvPr>
            <p:ph type="ctrTitle"/>
          </p:nvPr>
        </p:nvSpPr>
        <p:spPr/>
        <p:txBody>
          <a:bodyPr/>
          <a:lstStyle/>
          <a:p>
            <a:r>
              <a:rPr lang="en-GB" sz="3200" dirty="0">
                <a:latin typeface="Lora SemiBold"/>
              </a:rPr>
              <a:t>10 Year Plan Priorities: </a:t>
            </a:r>
            <a:br>
              <a:rPr lang="en-GB" sz="3200" dirty="0">
                <a:latin typeface="Lora SemiBold"/>
              </a:rPr>
            </a:br>
            <a:r>
              <a:rPr lang="en-GB" sz="3200" dirty="0">
                <a:latin typeface="Lora SemiBold"/>
              </a:rPr>
              <a:t>Each critical to NICE’s transformation</a:t>
            </a:r>
            <a:endParaRPr lang="en-GB" sz="3200" dirty="0"/>
          </a:p>
        </p:txBody>
      </p:sp>
      <p:graphicFrame>
        <p:nvGraphicFramePr>
          <p:cNvPr id="4" name="Table 3">
            <a:extLst>
              <a:ext uri="{FF2B5EF4-FFF2-40B4-BE49-F238E27FC236}">
                <a16:creationId xmlns:a16="http://schemas.microsoft.com/office/drawing/2014/main" id="{4999DE0B-FF47-5C38-A25B-AAC0AD8A7059}"/>
              </a:ext>
            </a:extLst>
          </p:cNvPr>
          <p:cNvGraphicFramePr>
            <a:graphicFrameLocks noGrp="1"/>
          </p:cNvGraphicFramePr>
          <p:nvPr>
            <p:extLst>
              <p:ext uri="{D42A27DB-BD31-4B8C-83A1-F6EECF244321}">
                <p14:modId xmlns:p14="http://schemas.microsoft.com/office/powerpoint/2010/main" val="236725944"/>
              </p:ext>
            </p:extLst>
          </p:nvPr>
        </p:nvGraphicFramePr>
        <p:xfrm>
          <a:off x="501720" y="1841699"/>
          <a:ext cx="11193456" cy="3086917"/>
        </p:xfrm>
        <a:graphic>
          <a:graphicData uri="http://schemas.openxmlformats.org/drawingml/2006/table">
            <a:tbl>
              <a:tblPr firstRow="1" bandRow="1">
                <a:tableStyleId>{5C22544A-7EE6-4342-B048-85BDC9FD1C3A}</a:tableStyleId>
              </a:tblPr>
              <a:tblGrid>
                <a:gridCol w="3541317">
                  <a:extLst>
                    <a:ext uri="{9D8B030D-6E8A-4147-A177-3AD203B41FA5}">
                      <a16:colId xmlns:a16="http://schemas.microsoft.com/office/drawing/2014/main" val="1567796644"/>
                    </a:ext>
                  </a:extLst>
                </a:gridCol>
                <a:gridCol w="7652139">
                  <a:extLst>
                    <a:ext uri="{9D8B030D-6E8A-4147-A177-3AD203B41FA5}">
                      <a16:colId xmlns:a16="http://schemas.microsoft.com/office/drawing/2014/main" val="2594425773"/>
                    </a:ext>
                  </a:extLst>
                </a:gridCol>
              </a:tblGrid>
              <a:tr h="607446">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1" noProof="0" dirty="0">
                          <a:solidFill>
                            <a:schemeClr val="bg1"/>
                          </a:solidFill>
                        </a:rPr>
                        <a:t>Aim</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800" b="1" kern="1200" noProof="0" dirty="0">
                          <a:solidFill>
                            <a:schemeClr val="bg1"/>
                          </a:solidFill>
                          <a:latin typeface="+mn-lt"/>
                          <a:ea typeface="+mn-ea"/>
                          <a:cs typeface="+mn-cs"/>
                        </a:rPr>
                        <a:t>Description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1752808"/>
                  </a:ext>
                </a:extLst>
              </a:tr>
              <a:tr h="928092">
                <a:tc>
                  <a:txBody>
                    <a:bodyPr/>
                    <a:lstStyle/>
                    <a:p>
                      <a:pPr marL="0" indent="0">
                        <a:spcBef>
                          <a:spcPts val="600"/>
                        </a:spcBef>
                        <a:buFont typeface="Arial" panose="020B0604020202020204" pitchFamily="34" charset="0"/>
                        <a:buNone/>
                      </a:pPr>
                      <a:r>
                        <a:rPr lang="en-GB" sz="1400" b="1" dirty="0"/>
                        <a:t>Rules based pathway</a:t>
                      </a:r>
                      <a:endParaRPr lang="en-GB" sz="1400" b="1" kern="1200" noProof="0" dirty="0">
                        <a:solidFill>
                          <a:schemeClr val="dk1"/>
                        </a:solidFill>
                        <a:latin typeface="+mn-lt"/>
                        <a:ea typeface="+mn-ea"/>
                        <a:cs typeface="+mn-cs"/>
                      </a:endParaRP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kern="1200" dirty="0">
                          <a:solidFill>
                            <a:schemeClr val="tx1"/>
                          </a:solidFill>
                          <a:latin typeface="+mn-lt"/>
                          <a:ea typeface="+mn-ea"/>
                          <a:cs typeface="+mn-cs"/>
                        </a:rPr>
                        <a:t>Work with DHSC and NHSE to develop a clear, consistent, standardised and streamlined rules-based approach to HealthTech evaluations , reimbursement and adoption.</a:t>
                      </a:r>
                      <a:endParaRPr lang="en-GB" sz="1400" kern="1200" noProof="0" dirty="0">
                        <a:solidFill>
                          <a:schemeClr val="dk1"/>
                        </a:solidFill>
                        <a:latin typeface="+mn-lt"/>
                        <a:ea typeface="+mn-ea"/>
                        <a:cs typeface="+mn-cs"/>
                      </a:endParaRP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739407"/>
                  </a:ext>
                </a:extLst>
              </a:tr>
              <a:tr h="623287">
                <a:tc>
                  <a:txBody>
                    <a:bodyPr/>
                    <a:lstStyle/>
                    <a:p>
                      <a:pPr marL="0" indent="0">
                        <a:spcBef>
                          <a:spcPts val="600"/>
                        </a:spcBef>
                        <a:buFont typeface="Arial" panose="020B0604020202020204" pitchFamily="34" charset="0"/>
                        <a:buNone/>
                      </a:pPr>
                      <a:r>
                        <a:rPr lang="en-GB" sz="1400" b="1" dirty="0"/>
                        <a:t>Whole lifecycle approach</a:t>
                      </a:r>
                      <a:endParaRPr lang="en-GB" sz="1400" b="1" kern="1200" noProof="0" dirty="0">
                        <a:solidFill>
                          <a:schemeClr val="dk1"/>
                        </a:solidFill>
                        <a:latin typeface="+mn-lt"/>
                        <a:ea typeface="+mn-ea"/>
                        <a:cs typeface="+mn-cs"/>
                      </a:endParaRP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dirty="0">
                          <a:solidFill>
                            <a:schemeClr val="tx1"/>
                          </a:solidFill>
                          <a:latin typeface="+mn-lt"/>
                        </a:rPr>
                        <a:t>Assess the lifecycle value of innovations and guidelines with the goal of improving population health.</a:t>
                      </a:r>
                      <a:endParaRPr lang="en-GB" sz="1400" kern="1200" noProof="0" dirty="0">
                        <a:solidFill>
                          <a:schemeClr val="dk1"/>
                        </a:solidFill>
                        <a:latin typeface="+mn-lt"/>
                        <a:ea typeface="+mn-ea"/>
                        <a:cs typeface="+mn-cs"/>
                      </a:endParaRP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327900"/>
                  </a:ext>
                </a:extLst>
              </a:tr>
              <a:tr h="928092">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b="1" kern="1200" dirty="0">
                          <a:solidFill>
                            <a:schemeClr val="dk1"/>
                          </a:solidFill>
                          <a:latin typeface="+mn-lt"/>
                          <a:ea typeface="+mn-ea"/>
                          <a:cs typeface="+mn-cs"/>
                        </a:rPr>
                        <a:t>MHRA/NICE aligned pathway</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400" dirty="0"/>
                        <a:t>Improve alignment between MHRA regulatory decisions and NICE guidance publication to minimise delays to patient access of medicines.</a:t>
                      </a:r>
                      <a:endParaRPr lang="en-GB" sz="1400" kern="1200" dirty="0">
                        <a:solidFill>
                          <a:schemeClr val="dk1"/>
                        </a:solidFill>
                        <a:latin typeface="+mn-lt"/>
                        <a:ea typeface="+mn-ea"/>
                        <a:cs typeface="+mn-cs"/>
                      </a:endParaRP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3960255"/>
                  </a:ext>
                </a:extLst>
              </a:tr>
            </a:tbl>
          </a:graphicData>
        </a:graphic>
      </p:graphicFrame>
    </p:spTree>
    <p:extLst>
      <p:ext uri="{BB962C8B-B14F-4D97-AF65-F5344CB8AC3E}">
        <p14:creationId xmlns:p14="http://schemas.microsoft.com/office/powerpoint/2010/main" val="735362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B0407-4E9E-2073-5E65-E4B85BF19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9B7FB7-495E-4F32-751F-08DD089E13CC}"/>
              </a:ext>
            </a:extLst>
          </p:cNvPr>
          <p:cNvSpPr>
            <a:spLocks noGrp="1"/>
          </p:cNvSpPr>
          <p:nvPr>
            <p:ph type="ctrTitle"/>
          </p:nvPr>
        </p:nvSpPr>
        <p:spPr>
          <a:xfrm>
            <a:off x="539923" y="545527"/>
            <a:ext cx="11076689" cy="779182"/>
          </a:xfrm>
        </p:spPr>
        <p:txBody>
          <a:bodyPr/>
          <a:lstStyle/>
          <a:p>
            <a:r>
              <a:rPr lang="en-GB" sz="3200" dirty="0"/>
              <a:t>Additional KPIs on the health of the organisation (2 of 3)</a:t>
            </a:r>
          </a:p>
        </p:txBody>
      </p:sp>
      <p:sp>
        <p:nvSpPr>
          <p:cNvPr id="4" name="TextBox 3">
            <a:extLst>
              <a:ext uri="{FF2B5EF4-FFF2-40B4-BE49-F238E27FC236}">
                <a16:creationId xmlns:a16="http://schemas.microsoft.com/office/drawing/2014/main" id="{EAC83ECD-3B31-646A-8B39-0CCA8019CBE1}"/>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Staff wellbeing</a:t>
            </a:r>
          </a:p>
        </p:txBody>
      </p:sp>
      <p:graphicFrame>
        <p:nvGraphicFramePr>
          <p:cNvPr id="2" name="Table 1">
            <a:extLst>
              <a:ext uri="{FF2B5EF4-FFF2-40B4-BE49-F238E27FC236}">
                <a16:creationId xmlns:a16="http://schemas.microsoft.com/office/drawing/2014/main" id="{FD642893-562B-3A8A-3122-5AAA16C58DC9}"/>
              </a:ext>
            </a:extLst>
          </p:cNvPr>
          <p:cNvGraphicFramePr>
            <a:graphicFrameLocks noGrp="1"/>
          </p:cNvGraphicFramePr>
          <p:nvPr>
            <p:extLst>
              <p:ext uri="{D42A27DB-BD31-4B8C-83A1-F6EECF244321}">
                <p14:modId xmlns:p14="http://schemas.microsoft.com/office/powerpoint/2010/main" val="1086986991"/>
              </p:ext>
            </p:extLst>
          </p:nvPr>
        </p:nvGraphicFramePr>
        <p:xfrm>
          <a:off x="539922" y="1900209"/>
          <a:ext cx="11076688" cy="1408560"/>
        </p:xfrm>
        <a:graphic>
          <a:graphicData uri="http://schemas.openxmlformats.org/drawingml/2006/table">
            <a:tbl>
              <a:tblPr firstRow="1"/>
              <a:tblGrid>
                <a:gridCol w="5676052">
                  <a:extLst>
                    <a:ext uri="{9D8B030D-6E8A-4147-A177-3AD203B41FA5}">
                      <a16:colId xmlns:a16="http://schemas.microsoft.com/office/drawing/2014/main" val="1238052686"/>
                    </a:ext>
                  </a:extLst>
                </a:gridCol>
                <a:gridCol w="2159541">
                  <a:extLst>
                    <a:ext uri="{9D8B030D-6E8A-4147-A177-3AD203B41FA5}">
                      <a16:colId xmlns:a16="http://schemas.microsoft.com/office/drawing/2014/main" val="1441394003"/>
                    </a:ext>
                  </a:extLst>
                </a:gridCol>
                <a:gridCol w="1097938">
                  <a:extLst>
                    <a:ext uri="{9D8B030D-6E8A-4147-A177-3AD203B41FA5}">
                      <a16:colId xmlns:a16="http://schemas.microsoft.com/office/drawing/2014/main" val="1864981458"/>
                    </a:ext>
                  </a:extLst>
                </a:gridCol>
                <a:gridCol w="2143157">
                  <a:extLst>
                    <a:ext uri="{9D8B030D-6E8A-4147-A177-3AD203B41FA5}">
                      <a16:colId xmlns:a16="http://schemas.microsoft.com/office/drawing/2014/main" val="3031405044"/>
                    </a:ext>
                  </a:extLst>
                </a:gridCol>
              </a:tblGrid>
              <a:tr h="0">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2316905962"/>
                  </a:ext>
                </a:extLst>
              </a:tr>
              <a:tr h="279371">
                <a:tc>
                  <a:txBody>
                    <a:bodyPr/>
                    <a:lstStyle/>
                    <a:p>
                      <a:pPr algn="l" fontAlgn="t"/>
                      <a:r>
                        <a:rPr lang="en-GB" sz="1400" b="0" i="0" u="none" strike="noStrike" kern="1200" dirty="0">
                          <a:solidFill>
                            <a:srgbClr val="000000"/>
                          </a:solidFill>
                          <a:effectLst/>
                          <a:latin typeface="+mn-lt"/>
                          <a:ea typeface="+mn-ea"/>
                          <a:cs typeface="+mn-cs"/>
                        </a:rPr>
                        <a:t>Proportion of staff who recommend NICE as a place to work</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&gt;= 80%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70%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Bi-annually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071681"/>
                  </a:ext>
                </a:extLst>
              </a:tr>
              <a:tr h="279371">
                <a:tc>
                  <a:txBody>
                    <a:bodyPr/>
                    <a:lstStyle/>
                    <a:p>
                      <a:pPr algn="l" fontAlgn="t"/>
                      <a:r>
                        <a:rPr lang="en-GB" sz="1400" b="0" i="0" u="none" strike="noStrike" kern="1200" dirty="0">
                          <a:solidFill>
                            <a:srgbClr val="000000"/>
                          </a:solidFill>
                          <a:effectLst/>
                          <a:latin typeface="+mn-lt"/>
                          <a:ea typeface="+mn-ea"/>
                          <a:cs typeface="+mn-cs"/>
                        </a:rPr>
                        <a:t>Proportion of colleagues experiencing bullying or harassment</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&lt;= 6%</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7%</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Bi-annually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823832"/>
                  </a:ext>
                </a:extLst>
              </a:tr>
              <a:tr h="279371">
                <a:tc>
                  <a:txBody>
                    <a:bodyPr/>
                    <a:lstStyle/>
                    <a:p>
                      <a:pPr algn="l" fontAlgn="t"/>
                      <a:r>
                        <a:rPr lang="en-GB" sz="1400" b="0" i="0" u="none" strike="noStrike" kern="1200" dirty="0">
                          <a:solidFill>
                            <a:srgbClr val="000000"/>
                          </a:solidFill>
                          <a:effectLst/>
                          <a:latin typeface="+mn-lt"/>
                          <a:ea typeface="+mn-ea"/>
                          <a:cs typeface="+mn-cs"/>
                        </a:rPr>
                        <a:t>Proportion of colleagues experiencing discrimination</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&lt;= 5.5%</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6%</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Bi-annually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646950"/>
                  </a:ext>
                </a:extLst>
              </a:tr>
            </a:tbl>
          </a:graphicData>
        </a:graphic>
      </p:graphicFrame>
      <p:sp>
        <p:nvSpPr>
          <p:cNvPr id="6" name="TextBox 5">
            <a:extLst>
              <a:ext uri="{FF2B5EF4-FFF2-40B4-BE49-F238E27FC236}">
                <a16:creationId xmlns:a16="http://schemas.microsoft.com/office/drawing/2014/main" id="{55836CE9-BE43-407E-8B1E-6107A8FEDC50}"/>
              </a:ext>
            </a:extLst>
          </p:cNvPr>
          <p:cNvSpPr txBox="1"/>
          <p:nvPr/>
        </p:nvSpPr>
        <p:spPr>
          <a:xfrm>
            <a:off x="539923" y="3487615"/>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Leadership and communications</a:t>
            </a:r>
          </a:p>
        </p:txBody>
      </p:sp>
      <p:graphicFrame>
        <p:nvGraphicFramePr>
          <p:cNvPr id="7" name="Table 6">
            <a:extLst>
              <a:ext uri="{FF2B5EF4-FFF2-40B4-BE49-F238E27FC236}">
                <a16:creationId xmlns:a16="http://schemas.microsoft.com/office/drawing/2014/main" id="{98E384B7-157D-9F09-05F6-0F18ED3BCAA5}"/>
              </a:ext>
            </a:extLst>
          </p:cNvPr>
          <p:cNvGraphicFramePr>
            <a:graphicFrameLocks noGrp="1"/>
          </p:cNvGraphicFramePr>
          <p:nvPr>
            <p:extLst>
              <p:ext uri="{D42A27DB-BD31-4B8C-83A1-F6EECF244321}">
                <p14:modId xmlns:p14="http://schemas.microsoft.com/office/powerpoint/2010/main" val="3920187894"/>
              </p:ext>
            </p:extLst>
          </p:nvPr>
        </p:nvGraphicFramePr>
        <p:xfrm>
          <a:off x="539922" y="3972290"/>
          <a:ext cx="11076688" cy="1928880"/>
        </p:xfrm>
        <a:graphic>
          <a:graphicData uri="http://schemas.openxmlformats.org/drawingml/2006/table">
            <a:tbl>
              <a:tblPr firstRow="1"/>
              <a:tblGrid>
                <a:gridCol w="5685032">
                  <a:extLst>
                    <a:ext uri="{9D8B030D-6E8A-4147-A177-3AD203B41FA5}">
                      <a16:colId xmlns:a16="http://schemas.microsoft.com/office/drawing/2014/main" val="1238052686"/>
                    </a:ext>
                  </a:extLst>
                </a:gridCol>
                <a:gridCol w="2157046">
                  <a:extLst>
                    <a:ext uri="{9D8B030D-6E8A-4147-A177-3AD203B41FA5}">
                      <a16:colId xmlns:a16="http://schemas.microsoft.com/office/drawing/2014/main" val="1441394003"/>
                    </a:ext>
                  </a:extLst>
                </a:gridCol>
                <a:gridCol w="1101969">
                  <a:extLst>
                    <a:ext uri="{9D8B030D-6E8A-4147-A177-3AD203B41FA5}">
                      <a16:colId xmlns:a16="http://schemas.microsoft.com/office/drawing/2014/main" val="1864981458"/>
                    </a:ext>
                  </a:extLst>
                </a:gridCol>
                <a:gridCol w="2132641">
                  <a:extLst>
                    <a:ext uri="{9D8B030D-6E8A-4147-A177-3AD203B41FA5}">
                      <a16:colId xmlns:a16="http://schemas.microsoft.com/office/drawing/2014/main" val="3031405044"/>
                    </a:ext>
                  </a:extLst>
                </a:gridCol>
              </a:tblGrid>
              <a:tr h="0">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2316905962"/>
                  </a:ext>
                </a:extLst>
              </a:tr>
              <a:tr h="279371">
                <a:tc>
                  <a:txBody>
                    <a:bodyPr/>
                    <a:lstStyle/>
                    <a:p>
                      <a:pPr algn="l" fontAlgn="t"/>
                      <a:r>
                        <a:rPr lang="en-GB" sz="1400" b="0" i="0" u="none" strike="noStrike" kern="1200" dirty="0">
                          <a:solidFill>
                            <a:srgbClr val="000000"/>
                          </a:solidFill>
                          <a:effectLst/>
                          <a:latin typeface="+mn-lt"/>
                          <a:ea typeface="+mn-ea"/>
                          <a:cs typeface="+mn-cs"/>
                        </a:rPr>
                        <a:t>Proportion of FOIs responded to within 20 working days</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&gt;= 90%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98%</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1662285"/>
                  </a:ext>
                </a:extLst>
              </a:tr>
              <a:tr h="460141">
                <a:tc>
                  <a:txBody>
                    <a:bodyPr/>
                    <a:lstStyle/>
                    <a:p>
                      <a:pPr algn="l" fontAlgn="t"/>
                      <a:r>
                        <a:rPr lang="en-GB" sz="1400" b="0" i="0" u="none" strike="noStrike" kern="1200" dirty="0">
                          <a:solidFill>
                            <a:srgbClr val="000000"/>
                          </a:solidFill>
                          <a:effectLst/>
                          <a:latin typeface="+mn-lt"/>
                          <a:ea typeface="+mn-ea"/>
                          <a:cs typeface="+mn-cs"/>
                        </a:rPr>
                        <a:t>Proportion of Parliamentary Questions responded to within the requested timeframe</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&gt;= 90%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98%</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43367"/>
                  </a:ext>
                </a:extLst>
              </a:tr>
              <a:tr h="279371">
                <a:tc>
                  <a:txBody>
                    <a:bodyPr/>
                    <a:lstStyle/>
                    <a:p>
                      <a:pPr marL="0" algn="l" defTabSz="914400" rtl="0" eaLnBrk="1" fontAlgn="t" latinLnBrk="0" hangingPunct="1"/>
                      <a:r>
                        <a:rPr lang="en-GB" sz="1400" b="0" i="0" u="none" strike="noStrike" kern="1200">
                          <a:solidFill>
                            <a:srgbClr val="000000"/>
                          </a:solidFill>
                          <a:effectLst/>
                          <a:latin typeface="+mn-lt"/>
                          <a:ea typeface="+mn-ea"/>
                          <a:cs typeface="+mn-cs"/>
                        </a:rPr>
                        <a:t>Staff agree they understand NICE’s purpose and their role in it</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&gt;= 4.1/5</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4.0/5</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401549"/>
                  </a:ext>
                </a:extLst>
              </a:tr>
              <a:tr h="279371">
                <a:tc>
                  <a:txBody>
                    <a:bodyPr/>
                    <a:lstStyle/>
                    <a:p>
                      <a:pPr marL="0" algn="l" defTabSz="914400" rtl="0" eaLnBrk="1" fontAlgn="t" latinLnBrk="0" hangingPunct="1"/>
                      <a:r>
                        <a:rPr lang="en-GB" sz="1400" b="0" i="0" u="none" strike="noStrike" kern="1200" dirty="0">
                          <a:solidFill>
                            <a:srgbClr val="000000"/>
                          </a:solidFill>
                          <a:effectLst/>
                          <a:latin typeface="+mn-lt"/>
                          <a:ea typeface="+mn-ea"/>
                          <a:cs typeface="+mn-cs"/>
                        </a:rPr>
                        <a:t>Staff agree they feel informed about what is happening at NICE</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&gt;= 4.1/5</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a:solidFill>
                            <a:srgbClr val="000000"/>
                          </a:solidFill>
                          <a:effectLst/>
                          <a:latin typeface="+mn-lt"/>
                        </a:rPr>
                        <a:t>4.0/5</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dirty="0">
                          <a:solidFill>
                            <a:srgbClr val="000000"/>
                          </a:solidFill>
                          <a:effectLst/>
                          <a:latin typeface="+mn-lt"/>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457926"/>
                  </a:ext>
                </a:extLst>
              </a:tr>
            </a:tbl>
          </a:graphicData>
        </a:graphic>
      </p:graphicFrame>
    </p:spTree>
    <p:extLst>
      <p:ext uri="{BB962C8B-B14F-4D97-AF65-F5344CB8AC3E}">
        <p14:creationId xmlns:p14="http://schemas.microsoft.com/office/powerpoint/2010/main" val="167434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F954B-9972-73B0-FBB6-F3D3743A84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B5D49C-EB51-09C8-D0AB-0874B8D99EBA}"/>
              </a:ext>
            </a:extLst>
          </p:cNvPr>
          <p:cNvSpPr>
            <a:spLocks noGrp="1"/>
          </p:cNvSpPr>
          <p:nvPr>
            <p:ph type="ctrTitle"/>
          </p:nvPr>
        </p:nvSpPr>
        <p:spPr>
          <a:xfrm>
            <a:off x="539923" y="545527"/>
            <a:ext cx="11076689" cy="779182"/>
          </a:xfrm>
        </p:spPr>
        <p:txBody>
          <a:bodyPr/>
          <a:lstStyle/>
          <a:p>
            <a:r>
              <a:rPr lang="en-GB" sz="3200" dirty="0"/>
              <a:t>Additional KPIs on the health of the organisation (3 of 3)</a:t>
            </a:r>
          </a:p>
        </p:txBody>
      </p:sp>
      <p:sp>
        <p:nvSpPr>
          <p:cNvPr id="4" name="TextBox 3">
            <a:extLst>
              <a:ext uri="{FF2B5EF4-FFF2-40B4-BE49-F238E27FC236}">
                <a16:creationId xmlns:a16="http://schemas.microsoft.com/office/drawing/2014/main" id="{D10F0CBD-BEC1-F4A2-B10E-9D086E5BE777}"/>
              </a:ext>
            </a:extLst>
          </p:cNvPr>
          <p:cNvSpPr txBox="1"/>
          <p:nvPr/>
        </p:nvSpPr>
        <p:spPr>
          <a:xfrm>
            <a:off x="539923" y="1415534"/>
            <a:ext cx="6096000" cy="369332"/>
          </a:xfrm>
          <a:prstGeom prst="rect">
            <a:avLst/>
          </a:prstGeom>
          <a:noFill/>
        </p:spPr>
        <p:txBody>
          <a:bodyPr wrap="square">
            <a:spAutoFit/>
          </a:bodyPr>
          <a:lstStyle/>
          <a:p>
            <a:r>
              <a:rPr lang="en-GB" sz="1800" dirty="0">
                <a:solidFill>
                  <a:srgbClr val="000000"/>
                </a:solidFill>
                <a:latin typeface="Inter SemiBold" panose="02000503000000020004" pitchFamily="2" charset="0"/>
                <a:ea typeface="Inter SemiBold" panose="02000503000000020004" pitchFamily="2" charset="0"/>
              </a:rPr>
              <a:t>Compliance and cyber security</a:t>
            </a:r>
          </a:p>
        </p:txBody>
      </p:sp>
      <p:graphicFrame>
        <p:nvGraphicFramePr>
          <p:cNvPr id="5" name="Table 4">
            <a:extLst>
              <a:ext uri="{FF2B5EF4-FFF2-40B4-BE49-F238E27FC236}">
                <a16:creationId xmlns:a16="http://schemas.microsoft.com/office/drawing/2014/main" id="{22AAEC6C-55B1-D543-830D-717C79D1AB38}"/>
              </a:ext>
            </a:extLst>
          </p:cNvPr>
          <p:cNvGraphicFramePr>
            <a:graphicFrameLocks noGrp="1"/>
          </p:cNvGraphicFramePr>
          <p:nvPr>
            <p:extLst>
              <p:ext uri="{D42A27DB-BD31-4B8C-83A1-F6EECF244321}">
                <p14:modId xmlns:p14="http://schemas.microsoft.com/office/powerpoint/2010/main" val="1279284110"/>
              </p:ext>
            </p:extLst>
          </p:nvPr>
        </p:nvGraphicFramePr>
        <p:xfrm>
          <a:off x="539922" y="1881553"/>
          <a:ext cx="11076688" cy="2329440"/>
        </p:xfrm>
        <a:graphic>
          <a:graphicData uri="http://schemas.openxmlformats.org/drawingml/2006/table">
            <a:tbl>
              <a:tblPr firstRow="1"/>
              <a:tblGrid>
                <a:gridCol w="5673309">
                  <a:extLst>
                    <a:ext uri="{9D8B030D-6E8A-4147-A177-3AD203B41FA5}">
                      <a16:colId xmlns:a16="http://schemas.microsoft.com/office/drawing/2014/main" val="1238052686"/>
                    </a:ext>
                  </a:extLst>
                </a:gridCol>
                <a:gridCol w="2168769">
                  <a:extLst>
                    <a:ext uri="{9D8B030D-6E8A-4147-A177-3AD203B41FA5}">
                      <a16:colId xmlns:a16="http://schemas.microsoft.com/office/drawing/2014/main" val="1441394003"/>
                    </a:ext>
                  </a:extLst>
                </a:gridCol>
                <a:gridCol w="1101969">
                  <a:extLst>
                    <a:ext uri="{9D8B030D-6E8A-4147-A177-3AD203B41FA5}">
                      <a16:colId xmlns:a16="http://schemas.microsoft.com/office/drawing/2014/main" val="1864981458"/>
                    </a:ext>
                  </a:extLst>
                </a:gridCol>
                <a:gridCol w="2132641">
                  <a:extLst>
                    <a:ext uri="{9D8B030D-6E8A-4147-A177-3AD203B41FA5}">
                      <a16:colId xmlns:a16="http://schemas.microsoft.com/office/drawing/2014/main" val="3031405044"/>
                    </a:ext>
                  </a:extLst>
                </a:gridCol>
              </a:tblGrid>
              <a:tr h="0">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Indicator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Target (25/26)</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Baseline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tc>
                  <a:txBody>
                    <a:bodyPr/>
                    <a:lstStyle/>
                    <a:p>
                      <a:pPr algn="l" fontAlgn="t"/>
                      <a:r>
                        <a:rPr lang="en-GB" sz="1400" b="0" i="0" u="none" strike="noStrike" dirty="0">
                          <a:solidFill>
                            <a:srgbClr val="FFFFFF"/>
                          </a:solidFill>
                          <a:effectLst/>
                          <a:latin typeface="Inter SemiBold" panose="02000503000000020004" pitchFamily="2" charset="0"/>
                          <a:ea typeface="Inter SemiBold" panose="02000503000000020004" pitchFamily="2" charset="0"/>
                        </a:rPr>
                        <a:t>Reporting frequency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8096"/>
                    </a:solidFill>
                  </a:tcPr>
                </a:tc>
                <a:extLst>
                  <a:ext uri="{0D108BD9-81ED-4DB2-BD59-A6C34878D82A}">
                    <a16:rowId xmlns:a16="http://schemas.microsoft.com/office/drawing/2014/main" val="2316905962"/>
                  </a:ext>
                </a:extLst>
              </a:tr>
              <a:tr h="271889">
                <a:tc>
                  <a:txBody>
                    <a:bodyPr/>
                    <a:lstStyle/>
                    <a:p>
                      <a:pPr marL="0" algn="l" defTabSz="914400" rtl="0" eaLnBrk="1" fontAlgn="t" latinLnBrk="0" hangingPunct="1"/>
                      <a:r>
                        <a:rPr lang="en-GB" sz="1400" b="0" i="0" u="none" strike="noStrike" kern="1200" dirty="0">
                          <a:solidFill>
                            <a:srgbClr val="000000"/>
                          </a:solidFill>
                          <a:effectLst/>
                          <a:latin typeface="+mn-lt"/>
                          <a:ea typeface="+mn-ea"/>
                          <a:cs typeface="+mn-cs"/>
                        </a:rPr>
                        <a:t>Proportion of mandatory training completed by staff</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&gt;= 85%</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80%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0151667"/>
                  </a:ext>
                </a:extLst>
              </a:tr>
              <a:tr h="271889">
                <a:tc>
                  <a:txBody>
                    <a:bodyPr/>
                    <a:lstStyle/>
                    <a:p>
                      <a:pPr marL="0" algn="l" defTabSz="914400" rtl="0" eaLnBrk="1" fontAlgn="t" latinLnBrk="0" hangingPunct="1"/>
                      <a:r>
                        <a:rPr lang="en-GB" sz="1400" b="0" i="0" u="none" strike="noStrike" kern="1200" dirty="0">
                          <a:solidFill>
                            <a:srgbClr val="000000"/>
                          </a:solidFill>
                          <a:effectLst/>
                          <a:latin typeface="+mn-lt"/>
                          <a:ea typeface="+mn-ea"/>
                          <a:cs typeface="+mn-cs"/>
                        </a:rPr>
                        <a:t>Cyber incidents reported</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N/A</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22</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N/A</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151904"/>
                  </a:ext>
                </a:extLst>
              </a:tr>
              <a:tr h="271889">
                <a:tc>
                  <a:txBody>
                    <a:bodyPr/>
                    <a:lstStyle/>
                    <a:p>
                      <a:pPr marL="457200" lvl="2" algn="l" defTabSz="914400" rtl="0" eaLnBrk="1" fontAlgn="t" latinLnBrk="0" hangingPunct="1">
                        <a:buNone/>
                      </a:pPr>
                      <a:r>
                        <a:rPr lang="en-GB" sz="1400" b="0" i="0" u="none" strike="noStrike" kern="1200">
                          <a:solidFill>
                            <a:srgbClr val="000000"/>
                          </a:solidFill>
                          <a:effectLst/>
                          <a:latin typeface="+mn-lt"/>
                          <a:ea typeface="+mn-ea"/>
                          <a:cs typeface="+mn-cs"/>
                        </a:rPr>
                        <a:t>actual incidents (major)</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l" defTabSz="914400" rtl="0" eaLnBrk="1" fontAlgn="t" latinLnBrk="0" hangingPunct="1">
                        <a:buNone/>
                      </a:pPr>
                      <a:r>
                        <a:rPr lang="en-GB" sz="1400" b="0" i="0" u="none" strike="noStrike" kern="1200">
                          <a:solidFill>
                            <a:srgbClr val="000000"/>
                          </a:solidFill>
                          <a:effectLst/>
                          <a:latin typeface="+mn-lt"/>
                          <a:ea typeface="+mn-ea"/>
                          <a:cs typeface="+mn-cs"/>
                        </a:rPr>
                        <a:t>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l" defTabSz="914400" rtl="0" eaLnBrk="1" fontAlgn="t" latinLnBrk="0" hangingPunct="1">
                        <a:buNone/>
                      </a:pPr>
                      <a:r>
                        <a:rPr lang="en-GB" sz="1400" b="0" i="0" u="none" strike="noStrike" kern="1200" dirty="0">
                          <a:solidFill>
                            <a:srgbClr val="000000"/>
                          </a:solidFill>
                          <a:effectLst/>
                          <a:latin typeface="+mn-lt"/>
                          <a:ea typeface="+mn-ea"/>
                          <a:cs typeface="+mn-cs"/>
                        </a:rPr>
                        <a:t>1</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845115"/>
                  </a:ext>
                </a:extLst>
              </a:tr>
              <a:tr h="271889">
                <a:tc>
                  <a:txBody>
                    <a:bodyPr/>
                    <a:lstStyle/>
                    <a:p>
                      <a:pPr marL="457200" lvl="2" algn="l" defTabSz="914400" rtl="0" eaLnBrk="1" fontAlgn="t" latinLnBrk="0" hangingPunct="1">
                        <a:buNone/>
                      </a:pPr>
                      <a:r>
                        <a:rPr lang="en-GB" sz="1400" b="0" i="0" u="none" strike="noStrike" kern="1200" dirty="0">
                          <a:solidFill>
                            <a:srgbClr val="000000"/>
                          </a:solidFill>
                          <a:effectLst/>
                          <a:latin typeface="+mn-lt"/>
                          <a:ea typeface="+mn-ea"/>
                          <a:cs typeface="+mn-cs"/>
                        </a:rPr>
                        <a:t>actual </a:t>
                      </a:r>
                      <a:r>
                        <a:rPr lang="en-GB" sz="1400" b="0" i="0" u="none" strike="noStrike" kern="1200" noProof="0" dirty="0">
                          <a:solidFill>
                            <a:srgbClr val="000000"/>
                          </a:solidFill>
                          <a:effectLst/>
                          <a:latin typeface="+mn-lt"/>
                          <a:ea typeface="+mn-ea"/>
                          <a:cs typeface="+mn-cs"/>
                        </a:rPr>
                        <a:t>incidents (minor)</a:t>
                      </a:r>
                      <a:endParaRPr lang="en-US" sz="1400" b="0" i="0" u="none" strike="noStrike" kern="1200" dirty="0">
                        <a:solidFill>
                          <a:srgbClr val="000000"/>
                        </a:solidFill>
                        <a:effectLst/>
                        <a:latin typeface="+mn-lt"/>
                        <a:ea typeface="+mn-ea"/>
                        <a:cs typeface="+mn-cs"/>
                      </a:endParaRP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l" defTabSz="914400" rtl="0" eaLnBrk="1" fontAlgn="t" latinLnBrk="0" hangingPunct="1">
                        <a:buNone/>
                      </a:pPr>
                      <a:r>
                        <a:rPr lang="en-GB" sz="1400" b="0" i="0" u="none" strike="noStrike" kern="1200">
                          <a:solidFill>
                            <a:srgbClr val="000000"/>
                          </a:solidFill>
                          <a:effectLst/>
                          <a:latin typeface="+mn-lt"/>
                          <a:ea typeface="+mn-ea"/>
                          <a:cs typeface="+mn-cs"/>
                        </a:rPr>
                        <a:t>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l" defTabSz="914400" rtl="0" eaLnBrk="1" fontAlgn="t" latinLnBrk="0" hangingPunct="1">
                        <a:buNone/>
                      </a:pPr>
                      <a:r>
                        <a:rPr lang="en-GB" sz="1400" b="0" i="0" u="none" strike="noStrike" kern="1200" dirty="0">
                          <a:solidFill>
                            <a:srgbClr val="000000"/>
                          </a:solidFill>
                          <a:effectLst/>
                          <a:latin typeface="+mn-lt"/>
                          <a:ea typeface="+mn-ea"/>
                          <a:cs typeface="+mn-cs"/>
                        </a:rPr>
                        <a:t>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261826"/>
                  </a:ext>
                </a:extLst>
              </a:tr>
              <a:tr h="241547">
                <a:tc>
                  <a:txBody>
                    <a:bodyPr/>
                    <a:lstStyle/>
                    <a:p>
                      <a:pPr marL="0" algn="l" defTabSz="914400" rtl="0" eaLnBrk="1" fontAlgn="t" latinLnBrk="0" hangingPunct="1"/>
                      <a:r>
                        <a:rPr lang="en-GB" sz="1400" b="0" i="0" u="none" strike="noStrike" kern="1200">
                          <a:solidFill>
                            <a:srgbClr val="000000"/>
                          </a:solidFill>
                          <a:effectLst/>
                          <a:latin typeface="+mn-lt"/>
                          <a:ea typeface="+mn-ea"/>
                          <a:cs typeface="+mn-cs"/>
                        </a:rPr>
                        <a:t>% Level of Key System Availability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&gt;= 99.9%</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95%</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2351535"/>
                  </a:ext>
                </a:extLst>
              </a:tr>
              <a:tr h="271889">
                <a:tc>
                  <a:txBody>
                    <a:bodyPr/>
                    <a:lstStyle/>
                    <a:p>
                      <a:pPr marL="0" algn="l" defTabSz="914400" rtl="0" eaLnBrk="1" fontAlgn="t" latinLnBrk="0" hangingPunct="1"/>
                      <a:r>
                        <a:rPr lang="en-GB" sz="1400" b="0" i="0" u="none" strike="noStrike" kern="1200" dirty="0">
                          <a:solidFill>
                            <a:srgbClr val="000000"/>
                          </a:solidFill>
                          <a:effectLst/>
                          <a:latin typeface="+mn-lt"/>
                          <a:ea typeface="+mn-ea"/>
                          <a:cs typeface="+mn-cs"/>
                        </a:rPr>
                        <a:t>Proportion of staff completing cyber training</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&gt;= 90%</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a:solidFill>
                            <a:srgbClr val="000000"/>
                          </a:solidFill>
                          <a:effectLst/>
                          <a:latin typeface="+mn-lt"/>
                          <a:ea typeface="+mn-ea"/>
                          <a:cs typeface="+mn-cs"/>
                        </a:rPr>
                        <a:t>88%</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400" b="0" i="0" u="none" strike="noStrike" kern="1200" dirty="0">
                          <a:solidFill>
                            <a:srgbClr val="000000"/>
                          </a:solidFill>
                          <a:effectLst/>
                          <a:latin typeface="+mn-lt"/>
                          <a:ea typeface="+mn-ea"/>
                          <a:cs typeface="+mn-cs"/>
                        </a:rPr>
                        <a:t>Monthly</a:t>
                      </a:r>
                    </a:p>
                  </a:txBody>
                  <a:tcPr marL="46800" marR="468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97564"/>
                  </a:ext>
                </a:extLst>
              </a:tr>
            </a:tbl>
          </a:graphicData>
        </a:graphic>
      </p:graphicFrame>
    </p:spTree>
    <p:extLst>
      <p:ext uri="{BB962C8B-B14F-4D97-AF65-F5344CB8AC3E}">
        <p14:creationId xmlns:p14="http://schemas.microsoft.com/office/powerpoint/2010/main" val="4212786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9FD32-00DB-B7B3-1BFE-0C9FEA4CC2E8}"/>
              </a:ext>
            </a:extLst>
          </p:cNvPr>
          <p:cNvSpPr>
            <a:spLocks noGrp="1"/>
          </p:cNvSpPr>
          <p:nvPr>
            <p:ph type="ctrTitle"/>
          </p:nvPr>
        </p:nvSpPr>
        <p:spPr>
          <a:xfrm>
            <a:off x="724988" y="722208"/>
            <a:ext cx="4163535" cy="1276350"/>
          </a:xfrm>
        </p:spPr>
        <p:txBody>
          <a:bodyPr/>
          <a:lstStyle/>
          <a:p>
            <a:r>
              <a:rPr lang="en-GB" dirty="0"/>
              <a:t>NICE’s budget for 2025/26</a:t>
            </a:r>
          </a:p>
        </p:txBody>
      </p:sp>
    </p:spTree>
    <p:extLst>
      <p:ext uri="{BB962C8B-B14F-4D97-AF65-F5344CB8AC3E}">
        <p14:creationId xmlns:p14="http://schemas.microsoft.com/office/powerpoint/2010/main" val="3796328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E5E4-BE68-2A8B-6E48-7558586730D2}"/>
              </a:ext>
            </a:extLst>
          </p:cNvPr>
          <p:cNvSpPr>
            <a:spLocks noGrp="1"/>
          </p:cNvSpPr>
          <p:nvPr>
            <p:ph type="ctrTitle"/>
          </p:nvPr>
        </p:nvSpPr>
        <p:spPr/>
        <p:txBody>
          <a:bodyPr/>
          <a:lstStyle/>
          <a:p>
            <a:r>
              <a:rPr lang="en-GB" sz="3200" dirty="0"/>
              <a:t>2025/26 Budget (1 of 2)</a:t>
            </a:r>
          </a:p>
        </p:txBody>
      </p:sp>
      <p:sp>
        <p:nvSpPr>
          <p:cNvPr id="3" name="Text Placeholder 2">
            <a:extLst>
              <a:ext uri="{FF2B5EF4-FFF2-40B4-BE49-F238E27FC236}">
                <a16:creationId xmlns:a16="http://schemas.microsoft.com/office/drawing/2014/main" id="{1AA795EE-ABFA-10B7-1C1E-E73C834DAC42}"/>
              </a:ext>
            </a:extLst>
          </p:cNvPr>
          <p:cNvSpPr>
            <a:spLocks noGrp="1"/>
          </p:cNvSpPr>
          <p:nvPr>
            <p:ph type="body" sz="quarter" idx="12"/>
          </p:nvPr>
        </p:nvSpPr>
        <p:spPr>
          <a:xfrm>
            <a:off x="539923" y="1576740"/>
            <a:ext cx="6247739" cy="3945308"/>
          </a:xfrm>
        </p:spPr>
        <p:txBody>
          <a:bodyPr/>
          <a:lstStyle/>
          <a:p>
            <a:r>
              <a:rPr lang="en-GB" sz="1400" dirty="0"/>
              <a:t>The following assumptions have been made in setting the 2025/26 budget, as shown in the table.</a:t>
            </a:r>
          </a:p>
          <a:p>
            <a:pPr marL="285750" indent="-285750">
              <a:buFont typeface="Arial" panose="020B0604020202020204" pitchFamily="34" charset="0"/>
              <a:buChar char="•"/>
            </a:pPr>
            <a:r>
              <a:rPr lang="en-GB" sz="1400" dirty="0"/>
              <a:t>Total DHSC RDEL funding of £64.0m. This is inclusive of</a:t>
            </a:r>
          </a:p>
          <a:p>
            <a:pPr marL="971550" lvl="1" indent="-285750"/>
            <a:r>
              <a:rPr lang="en-GB" sz="1400" dirty="0"/>
              <a:t>Administration RDEL funding of £50.8m for the majority of our statutory functions.</a:t>
            </a:r>
          </a:p>
          <a:p>
            <a:pPr marL="971550" lvl="1" indent="-285750"/>
            <a:r>
              <a:rPr lang="en-GB" sz="1400" dirty="0"/>
              <a:t>Programme RDEL funding of £8m for specific programmes (BNF procurement and some HealthTech evaluation activities).</a:t>
            </a:r>
          </a:p>
          <a:p>
            <a:pPr marL="971550" lvl="1" indent="-285750"/>
            <a:r>
              <a:rPr lang="en-GB" sz="1400" dirty="0"/>
              <a:t>Project funding to be transferred from the VPAG Investment Programme (£3.65m).</a:t>
            </a:r>
          </a:p>
          <a:p>
            <a:pPr marL="971550" lvl="1" indent="-285750"/>
            <a:r>
              <a:rPr lang="en-GB" sz="1400" dirty="0"/>
              <a:t>Ring-fenced funding for depreciation charges on our assets and leases.</a:t>
            </a:r>
          </a:p>
        </p:txBody>
      </p:sp>
      <p:graphicFrame>
        <p:nvGraphicFramePr>
          <p:cNvPr id="4" name="Table 3">
            <a:extLst>
              <a:ext uri="{FF2B5EF4-FFF2-40B4-BE49-F238E27FC236}">
                <a16:creationId xmlns:a16="http://schemas.microsoft.com/office/drawing/2014/main" id="{26CF9F58-10E3-55E3-022E-6846EA8BD78C}"/>
              </a:ext>
            </a:extLst>
          </p:cNvPr>
          <p:cNvGraphicFramePr>
            <a:graphicFrameLocks noGrp="1"/>
          </p:cNvGraphicFramePr>
          <p:nvPr>
            <p:extLst>
              <p:ext uri="{D42A27DB-BD31-4B8C-83A1-F6EECF244321}">
                <p14:modId xmlns:p14="http://schemas.microsoft.com/office/powerpoint/2010/main" val="1269878377"/>
              </p:ext>
            </p:extLst>
          </p:nvPr>
        </p:nvGraphicFramePr>
        <p:xfrm>
          <a:off x="6956731" y="1576740"/>
          <a:ext cx="4883103" cy="4441689"/>
        </p:xfrm>
        <a:graphic>
          <a:graphicData uri="http://schemas.openxmlformats.org/drawingml/2006/table">
            <a:tbl>
              <a:tblPr firstRow="1" bandRow="1">
                <a:tableStyleId>{5C22544A-7EE6-4342-B048-85BDC9FD1C3A}</a:tableStyleId>
              </a:tblPr>
              <a:tblGrid>
                <a:gridCol w="3879643">
                  <a:extLst>
                    <a:ext uri="{9D8B030D-6E8A-4147-A177-3AD203B41FA5}">
                      <a16:colId xmlns:a16="http://schemas.microsoft.com/office/drawing/2014/main" val="13725652"/>
                    </a:ext>
                  </a:extLst>
                </a:gridCol>
                <a:gridCol w="1003460">
                  <a:extLst>
                    <a:ext uri="{9D8B030D-6E8A-4147-A177-3AD203B41FA5}">
                      <a16:colId xmlns:a16="http://schemas.microsoft.com/office/drawing/2014/main" val="55823451"/>
                    </a:ext>
                  </a:extLst>
                </a:gridCol>
              </a:tblGrid>
              <a:tr h="553101">
                <a:tc>
                  <a:txBody>
                    <a:bodyPr/>
                    <a:lstStyle/>
                    <a:p>
                      <a:pPr algn="l" fontAlgn="b"/>
                      <a:r>
                        <a:rPr lang="en-GB" sz="1400" b="1" i="0" u="none" strike="noStrike" dirty="0">
                          <a:solidFill>
                            <a:schemeClr val="bg1"/>
                          </a:solidFill>
                          <a:effectLst/>
                          <a:latin typeface="Inter SemiBold"/>
                          <a:ea typeface="Inter SemiBold"/>
                        </a:rPr>
                        <a:t>2025/26 Sources and Application of Funds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1" i="0" u="none" strike="noStrike" dirty="0">
                          <a:solidFill>
                            <a:schemeClr val="bg1"/>
                          </a:solidFill>
                          <a:effectLst/>
                          <a:latin typeface="Inter SemiBold"/>
                          <a:ea typeface="Inter SemiBold"/>
                        </a:rPr>
                        <a:t>Budget </a:t>
                      </a:r>
                    </a:p>
                    <a:p>
                      <a:pPr algn="r" fontAlgn="b"/>
                      <a:r>
                        <a:rPr lang="en-GB" sz="1400" b="1" i="0" u="none" strike="noStrike" dirty="0">
                          <a:solidFill>
                            <a:schemeClr val="bg1"/>
                          </a:solidFill>
                          <a:effectLst/>
                          <a:latin typeface="Inter SemiBold"/>
                          <a:ea typeface="Inter SemiBold"/>
                        </a:rPr>
                        <a:t>£000</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26757"/>
                  </a:ext>
                </a:extLst>
              </a:tr>
              <a:tr h="338999">
                <a:tc>
                  <a:txBody>
                    <a:bodyPr/>
                    <a:lstStyle/>
                    <a:p>
                      <a:pPr algn="l" fontAlgn="b"/>
                      <a:r>
                        <a:rPr lang="en-GB" sz="1400" b="0" i="0" u="none" strike="noStrike" dirty="0">
                          <a:solidFill>
                            <a:srgbClr val="000000"/>
                          </a:solidFill>
                          <a:effectLst/>
                          <a:latin typeface="+mn-lt"/>
                        </a:rPr>
                        <a:t>DHSC Funding (RDEL) – Baseline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58,834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2555487"/>
                  </a:ext>
                </a:extLst>
              </a:tr>
              <a:tr h="338999">
                <a:tc>
                  <a:txBody>
                    <a:bodyPr/>
                    <a:lstStyle/>
                    <a:p>
                      <a:pPr algn="l" fontAlgn="b"/>
                      <a:r>
                        <a:rPr lang="en-GB" sz="1400" b="0" i="0" u="none" strike="noStrike" dirty="0">
                          <a:solidFill>
                            <a:srgbClr val="000000"/>
                          </a:solidFill>
                          <a:effectLst/>
                          <a:latin typeface="+mn-lt"/>
                        </a:rPr>
                        <a:t>DHSC Funding (RDEL) – VPAG facility</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3,650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236163"/>
                  </a:ext>
                </a:extLst>
              </a:tr>
              <a:tr h="338999">
                <a:tc>
                  <a:txBody>
                    <a:bodyPr/>
                    <a:lstStyle/>
                    <a:p>
                      <a:pPr algn="l" fontAlgn="b"/>
                      <a:r>
                        <a:rPr lang="en-GB" sz="1400" b="0" i="0" u="none" strike="noStrike">
                          <a:solidFill>
                            <a:srgbClr val="000000"/>
                          </a:solidFill>
                          <a:effectLst/>
                          <a:latin typeface="+mn-lt"/>
                        </a:rPr>
                        <a:t>Ring-fenced RDEL funding for depreciation</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1,512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090803"/>
                  </a:ext>
                </a:extLst>
              </a:tr>
              <a:tr h="338999">
                <a:tc>
                  <a:txBody>
                    <a:bodyPr/>
                    <a:lstStyle/>
                    <a:p>
                      <a:pPr algn="l" fontAlgn="b"/>
                      <a:r>
                        <a:rPr lang="en-GB" sz="1400" b="0" i="0" u="none" strike="noStrike" dirty="0">
                          <a:solidFill>
                            <a:srgbClr val="000000"/>
                          </a:solidFill>
                          <a:effectLst/>
                          <a:latin typeface="+mn-lt"/>
                        </a:rPr>
                        <a:t>TA/HST cost recovery</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13,530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118646"/>
                  </a:ext>
                </a:extLst>
              </a:tr>
              <a:tr h="338999">
                <a:tc>
                  <a:txBody>
                    <a:bodyPr/>
                    <a:lstStyle/>
                    <a:p>
                      <a:pPr algn="l" fontAlgn="b"/>
                      <a:r>
                        <a:rPr lang="en-GB" sz="1400" b="0" i="0" u="none" strike="noStrike" dirty="0">
                          <a:solidFill>
                            <a:srgbClr val="000000"/>
                          </a:solidFill>
                          <a:effectLst/>
                          <a:latin typeface="+mn-lt"/>
                        </a:rPr>
                        <a:t>NICE Advice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4,310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339769"/>
                  </a:ext>
                </a:extLst>
              </a:tr>
              <a:tr h="338999">
                <a:tc>
                  <a:txBody>
                    <a:bodyPr/>
                    <a:lstStyle/>
                    <a:p>
                      <a:pPr algn="l" fontAlgn="b"/>
                      <a:r>
                        <a:rPr lang="en-GB" sz="1400" b="0" i="0" u="none" strike="noStrike">
                          <a:solidFill>
                            <a:srgbClr val="000000"/>
                          </a:solidFill>
                          <a:effectLst/>
                          <a:latin typeface="+mn-lt"/>
                        </a:rPr>
                        <a:t>Other income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10,062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904698"/>
                  </a:ext>
                </a:extLst>
              </a:tr>
              <a:tr h="338999">
                <a:tc>
                  <a:txBody>
                    <a:bodyPr/>
                    <a:lstStyle/>
                    <a:p>
                      <a:pPr algn="l" fontAlgn="b"/>
                      <a:r>
                        <a:rPr lang="en-GB" sz="1400" b="1" i="0" u="none" strike="noStrike">
                          <a:solidFill>
                            <a:srgbClr val="000000"/>
                          </a:solidFill>
                          <a:effectLst/>
                          <a:latin typeface="Inter SemiBold"/>
                          <a:ea typeface="Inter SemiBold"/>
                        </a:rPr>
                        <a:t>Total sources of funding</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1" i="0" u="none" strike="noStrike" dirty="0">
                          <a:solidFill>
                            <a:srgbClr val="000000"/>
                          </a:solidFill>
                          <a:effectLst/>
                          <a:latin typeface="Inter SemiBold"/>
                          <a:ea typeface="Inter SemiBold"/>
                        </a:rPr>
                        <a:t>91,898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63663"/>
                  </a:ext>
                </a:extLst>
              </a:tr>
              <a:tr h="338999">
                <a:tc>
                  <a:txBody>
                    <a:bodyPr/>
                    <a:lstStyle/>
                    <a:p>
                      <a:pPr algn="l" fontAlgn="b"/>
                      <a:r>
                        <a:rPr lang="en-GB" sz="1400" b="0" i="0" u="none" strike="noStrike">
                          <a:solidFill>
                            <a:srgbClr val="000000"/>
                          </a:solidFill>
                          <a:effectLst/>
                          <a:latin typeface="+mn-lt"/>
                        </a:rPr>
                        <a:t>Pay costs</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65,838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481560"/>
                  </a:ext>
                </a:extLst>
              </a:tr>
              <a:tr h="350659">
                <a:tc>
                  <a:txBody>
                    <a:bodyPr/>
                    <a:lstStyle/>
                    <a:p>
                      <a:pPr algn="l" fontAlgn="b"/>
                      <a:r>
                        <a:rPr lang="en-GB" sz="1400" b="0" i="0" u="none" strike="noStrike">
                          <a:solidFill>
                            <a:srgbClr val="000000"/>
                          </a:solidFill>
                          <a:effectLst/>
                          <a:latin typeface="+mn-lt"/>
                        </a:rPr>
                        <a:t>Non-pay costs</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24,548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726384"/>
                  </a:ext>
                </a:extLst>
              </a:tr>
              <a:tr h="338999">
                <a:tc>
                  <a:txBody>
                    <a:bodyPr/>
                    <a:lstStyle/>
                    <a:p>
                      <a:pPr algn="l" fontAlgn="b"/>
                      <a:r>
                        <a:rPr lang="en-GB" sz="1400" b="0" i="0" u="none" strike="noStrike">
                          <a:solidFill>
                            <a:srgbClr val="000000"/>
                          </a:solidFill>
                          <a:effectLst/>
                          <a:latin typeface="+mn-lt"/>
                        </a:rPr>
                        <a:t>Ring-fenced costs (Depreciation)</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1,512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142900"/>
                  </a:ext>
                </a:extLst>
              </a:tr>
              <a:tr h="338999">
                <a:tc>
                  <a:txBody>
                    <a:bodyPr/>
                    <a:lstStyle/>
                    <a:p>
                      <a:pPr algn="l" fontAlgn="b"/>
                      <a:r>
                        <a:rPr lang="en-GB" sz="1400" b="1" i="0" u="none" strike="noStrike">
                          <a:solidFill>
                            <a:srgbClr val="000000"/>
                          </a:solidFill>
                          <a:effectLst/>
                          <a:latin typeface="Inter SemiBold"/>
                          <a:ea typeface="Inter SemiBold"/>
                        </a:rPr>
                        <a:t>Total baseline expenditure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1" i="0" u="none" strike="noStrike" dirty="0">
                          <a:solidFill>
                            <a:srgbClr val="000000"/>
                          </a:solidFill>
                          <a:effectLst/>
                          <a:latin typeface="Inter SemiBold"/>
                          <a:ea typeface="Inter SemiBold"/>
                        </a:rPr>
                        <a:t>91,898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863924"/>
                  </a:ext>
                </a:extLst>
              </a:tr>
            </a:tbl>
          </a:graphicData>
        </a:graphic>
      </p:graphicFrame>
    </p:spTree>
    <p:extLst>
      <p:ext uri="{BB962C8B-B14F-4D97-AF65-F5344CB8AC3E}">
        <p14:creationId xmlns:p14="http://schemas.microsoft.com/office/powerpoint/2010/main" val="2630874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E9727-A90E-1AA5-1BC3-4C3A44C66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408DC-0F5E-96F1-648C-D55D7F09E92E}"/>
              </a:ext>
            </a:extLst>
          </p:cNvPr>
          <p:cNvSpPr>
            <a:spLocks noGrp="1"/>
          </p:cNvSpPr>
          <p:nvPr>
            <p:ph type="ctrTitle"/>
          </p:nvPr>
        </p:nvSpPr>
        <p:spPr/>
        <p:txBody>
          <a:bodyPr/>
          <a:lstStyle/>
          <a:p>
            <a:r>
              <a:rPr lang="en-GB" sz="3200" dirty="0"/>
              <a:t>2025/26 Budget (2 of 2)</a:t>
            </a:r>
          </a:p>
        </p:txBody>
      </p:sp>
      <p:sp>
        <p:nvSpPr>
          <p:cNvPr id="3" name="Text Placeholder 2">
            <a:extLst>
              <a:ext uri="{FF2B5EF4-FFF2-40B4-BE49-F238E27FC236}">
                <a16:creationId xmlns:a16="http://schemas.microsoft.com/office/drawing/2014/main" id="{5666A0BE-7969-BAD0-5A7B-B863C557BFF1}"/>
              </a:ext>
            </a:extLst>
          </p:cNvPr>
          <p:cNvSpPr>
            <a:spLocks noGrp="1"/>
          </p:cNvSpPr>
          <p:nvPr>
            <p:ph type="body" sz="quarter" idx="12"/>
          </p:nvPr>
        </p:nvSpPr>
        <p:spPr>
          <a:xfrm>
            <a:off x="539923" y="1576740"/>
            <a:ext cx="6247739" cy="4074413"/>
          </a:xfrm>
        </p:spPr>
        <p:txBody>
          <a:bodyPr/>
          <a:lstStyle/>
          <a:p>
            <a:pPr marL="285750" indent="-285750">
              <a:buFont typeface="Arial" panose="020B0604020202020204" pitchFamily="34" charset="0"/>
              <a:buChar char="•"/>
            </a:pPr>
            <a:r>
              <a:rPr lang="en-GB" sz="1400" dirty="0"/>
              <a:t>Technology Appraisal and HST income is planned to be £13.5m.</a:t>
            </a:r>
          </a:p>
          <a:p>
            <a:pPr marL="285750" indent="-285750">
              <a:buFont typeface="Arial" panose="020B0604020202020204" pitchFamily="34" charset="0"/>
              <a:buChar char="•"/>
            </a:pPr>
            <a:r>
              <a:rPr lang="en-GB" sz="1400" dirty="0"/>
              <a:t>Pay budgets were uplifted by 2% based on DHSC planning assumptions. This has been funded. We also budgeted on the basis that additional funding would be provided for the impact of changes to Employer’s National Insurance Contributions. This funding was not included in our budget allocation at the start of the year, so the funding is not reflected in the figures in the table. </a:t>
            </a:r>
          </a:p>
          <a:p>
            <a:pPr marL="285750" indent="-285750">
              <a:buFont typeface="Arial" panose="020B0604020202020204" pitchFamily="34" charset="0"/>
              <a:buChar char="•"/>
            </a:pPr>
            <a:r>
              <a:rPr lang="en-GB" sz="1400" dirty="0"/>
              <a:t>Savings and modelling of expected vacancy / turnover rates have been applied to both pay and non-pay budgets to deliver a balanced budget with reserves available to enable investment.</a:t>
            </a:r>
          </a:p>
        </p:txBody>
      </p:sp>
      <p:graphicFrame>
        <p:nvGraphicFramePr>
          <p:cNvPr id="5" name="Table 4">
            <a:extLst>
              <a:ext uri="{FF2B5EF4-FFF2-40B4-BE49-F238E27FC236}">
                <a16:creationId xmlns:a16="http://schemas.microsoft.com/office/drawing/2014/main" id="{B950AB96-2307-6D2B-69EC-EBC0F9E9F516}"/>
              </a:ext>
            </a:extLst>
          </p:cNvPr>
          <p:cNvGraphicFramePr>
            <a:graphicFrameLocks noGrp="1"/>
          </p:cNvGraphicFramePr>
          <p:nvPr>
            <p:extLst>
              <p:ext uri="{D42A27DB-BD31-4B8C-83A1-F6EECF244321}">
                <p14:modId xmlns:p14="http://schemas.microsoft.com/office/powerpoint/2010/main" val="886170204"/>
              </p:ext>
            </p:extLst>
          </p:nvPr>
        </p:nvGraphicFramePr>
        <p:xfrm>
          <a:off x="6956731" y="1576740"/>
          <a:ext cx="4883103" cy="4441689"/>
        </p:xfrm>
        <a:graphic>
          <a:graphicData uri="http://schemas.openxmlformats.org/drawingml/2006/table">
            <a:tbl>
              <a:tblPr firstRow="1" bandRow="1">
                <a:tableStyleId>{5C22544A-7EE6-4342-B048-85BDC9FD1C3A}</a:tableStyleId>
              </a:tblPr>
              <a:tblGrid>
                <a:gridCol w="3879643">
                  <a:extLst>
                    <a:ext uri="{9D8B030D-6E8A-4147-A177-3AD203B41FA5}">
                      <a16:colId xmlns:a16="http://schemas.microsoft.com/office/drawing/2014/main" val="13725652"/>
                    </a:ext>
                  </a:extLst>
                </a:gridCol>
                <a:gridCol w="1003460">
                  <a:extLst>
                    <a:ext uri="{9D8B030D-6E8A-4147-A177-3AD203B41FA5}">
                      <a16:colId xmlns:a16="http://schemas.microsoft.com/office/drawing/2014/main" val="55823451"/>
                    </a:ext>
                  </a:extLst>
                </a:gridCol>
              </a:tblGrid>
              <a:tr h="553101">
                <a:tc>
                  <a:txBody>
                    <a:bodyPr/>
                    <a:lstStyle/>
                    <a:p>
                      <a:pPr algn="l" fontAlgn="b"/>
                      <a:r>
                        <a:rPr lang="en-GB" sz="1400" b="1" i="0" u="none" strike="noStrike" dirty="0">
                          <a:solidFill>
                            <a:schemeClr val="bg1"/>
                          </a:solidFill>
                          <a:effectLst/>
                          <a:latin typeface="Inter SemiBold"/>
                          <a:ea typeface="Inter SemiBold"/>
                        </a:rPr>
                        <a:t>2025/26 Sources and Application of Funds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1" i="0" u="none" strike="noStrike" dirty="0">
                          <a:solidFill>
                            <a:schemeClr val="bg1"/>
                          </a:solidFill>
                          <a:effectLst/>
                          <a:latin typeface="Inter SemiBold"/>
                          <a:ea typeface="Inter SemiBold"/>
                        </a:rPr>
                        <a:t>Budget </a:t>
                      </a:r>
                    </a:p>
                    <a:p>
                      <a:pPr algn="r" fontAlgn="b"/>
                      <a:r>
                        <a:rPr lang="en-GB" sz="1400" b="1" i="0" u="none" strike="noStrike" dirty="0">
                          <a:solidFill>
                            <a:schemeClr val="bg1"/>
                          </a:solidFill>
                          <a:effectLst/>
                          <a:latin typeface="Inter SemiBold"/>
                          <a:ea typeface="Inter SemiBold"/>
                        </a:rPr>
                        <a:t>£000</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26757"/>
                  </a:ext>
                </a:extLst>
              </a:tr>
              <a:tr h="338999">
                <a:tc>
                  <a:txBody>
                    <a:bodyPr/>
                    <a:lstStyle/>
                    <a:p>
                      <a:pPr algn="l" fontAlgn="b"/>
                      <a:r>
                        <a:rPr lang="en-GB" sz="1400" b="0" i="0" u="none" strike="noStrike" dirty="0">
                          <a:solidFill>
                            <a:srgbClr val="000000"/>
                          </a:solidFill>
                          <a:effectLst/>
                          <a:latin typeface="+mn-lt"/>
                        </a:rPr>
                        <a:t>DHSC Funding (RDEL) – Baseline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58,834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2555487"/>
                  </a:ext>
                </a:extLst>
              </a:tr>
              <a:tr h="338999">
                <a:tc>
                  <a:txBody>
                    <a:bodyPr/>
                    <a:lstStyle/>
                    <a:p>
                      <a:pPr algn="l" fontAlgn="b"/>
                      <a:r>
                        <a:rPr lang="en-GB" sz="1400" b="0" i="0" u="none" strike="noStrike" dirty="0">
                          <a:solidFill>
                            <a:srgbClr val="000000"/>
                          </a:solidFill>
                          <a:effectLst/>
                          <a:latin typeface="+mn-lt"/>
                        </a:rPr>
                        <a:t>DHSC Funding (RDEL) – VPAG facility</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3,650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236163"/>
                  </a:ext>
                </a:extLst>
              </a:tr>
              <a:tr h="338999">
                <a:tc>
                  <a:txBody>
                    <a:bodyPr/>
                    <a:lstStyle/>
                    <a:p>
                      <a:pPr algn="l" fontAlgn="b"/>
                      <a:r>
                        <a:rPr lang="en-GB" sz="1400" b="0" i="0" u="none" strike="noStrike">
                          <a:solidFill>
                            <a:srgbClr val="000000"/>
                          </a:solidFill>
                          <a:effectLst/>
                          <a:latin typeface="+mn-lt"/>
                        </a:rPr>
                        <a:t>Ring-fenced RDEL funding for depreciation</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1,512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090803"/>
                  </a:ext>
                </a:extLst>
              </a:tr>
              <a:tr h="338999">
                <a:tc>
                  <a:txBody>
                    <a:bodyPr/>
                    <a:lstStyle/>
                    <a:p>
                      <a:pPr algn="l" fontAlgn="b"/>
                      <a:r>
                        <a:rPr lang="en-GB" sz="1400" b="0" i="0" u="none" strike="noStrike" dirty="0">
                          <a:solidFill>
                            <a:srgbClr val="000000"/>
                          </a:solidFill>
                          <a:effectLst/>
                          <a:latin typeface="+mn-lt"/>
                        </a:rPr>
                        <a:t>TA/HST cost recovery</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13,530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118646"/>
                  </a:ext>
                </a:extLst>
              </a:tr>
              <a:tr h="338999">
                <a:tc>
                  <a:txBody>
                    <a:bodyPr/>
                    <a:lstStyle/>
                    <a:p>
                      <a:pPr algn="l" fontAlgn="b"/>
                      <a:r>
                        <a:rPr lang="en-GB" sz="1400" b="0" i="0" u="none" strike="noStrike" dirty="0">
                          <a:solidFill>
                            <a:srgbClr val="000000"/>
                          </a:solidFill>
                          <a:effectLst/>
                          <a:latin typeface="+mn-lt"/>
                        </a:rPr>
                        <a:t>NICE Advice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4,310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339769"/>
                  </a:ext>
                </a:extLst>
              </a:tr>
              <a:tr h="338999">
                <a:tc>
                  <a:txBody>
                    <a:bodyPr/>
                    <a:lstStyle/>
                    <a:p>
                      <a:pPr algn="l" fontAlgn="b"/>
                      <a:r>
                        <a:rPr lang="en-GB" sz="1400" b="0" i="0" u="none" strike="noStrike">
                          <a:solidFill>
                            <a:srgbClr val="000000"/>
                          </a:solidFill>
                          <a:effectLst/>
                          <a:latin typeface="+mn-lt"/>
                        </a:rPr>
                        <a:t>Other income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10,062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904698"/>
                  </a:ext>
                </a:extLst>
              </a:tr>
              <a:tr h="338999">
                <a:tc>
                  <a:txBody>
                    <a:bodyPr/>
                    <a:lstStyle/>
                    <a:p>
                      <a:pPr algn="l" fontAlgn="b"/>
                      <a:r>
                        <a:rPr lang="en-GB" sz="1400" b="1" i="0" u="none" strike="noStrike">
                          <a:solidFill>
                            <a:srgbClr val="000000"/>
                          </a:solidFill>
                          <a:effectLst/>
                          <a:latin typeface="Inter SemiBold"/>
                          <a:ea typeface="Inter SemiBold"/>
                        </a:rPr>
                        <a:t>Total sources of funding</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1" i="0" u="none" strike="noStrike" dirty="0">
                          <a:solidFill>
                            <a:srgbClr val="000000"/>
                          </a:solidFill>
                          <a:effectLst/>
                          <a:latin typeface="Inter SemiBold"/>
                          <a:ea typeface="Inter SemiBold"/>
                        </a:rPr>
                        <a:t>91,898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63663"/>
                  </a:ext>
                </a:extLst>
              </a:tr>
              <a:tr h="338999">
                <a:tc>
                  <a:txBody>
                    <a:bodyPr/>
                    <a:lstStyle/>
                    <a:p>
                      <a:pPr algn="l" fontAlgn="b"/>
                      <a:r>
                        <a:rPr lang="en-GB" sz="1400" b="0" i="0" u="none" strike="noStrike">
                          <a:solidFill>
                            <a:srgbClr val="000000"/>
                          </a:solidFill>
                          <a:effectLst/>
                          <a:latin typeface="+mn-lt"/>
                        </a:rPr>
                        <a:t>Pay costs</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65,838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481560"/>
                  </a:ext>
                </a:extLst>
              </a:tr>
              <a:tr h="350659">
                <a:tc>
                  <a:txBody>
                    <a:bodyPr/>
                    <a:lstStyle/>
                    <a:p>
                      <a:pPr algn="l" fontAlgn="b"/>
                      <a:r>
                        <a:rPr lang="en-GB" sz="1400" b="0" i="0" u="none" strike="noStrike">
                          <a:solidFill>
                            <a:srgbClr val="000000"/>
                          </a:solidFill>
                          <a:effectLst/>
                          <a:latin typeface="+mn-lt"/>
                        </a:rPr>
                        <a:t>Non-pay costs</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24,548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726384"/>
                  </a:ext>
                </a:extLst>
              </a:tr>
              <a:tr h="338999">
                <a:tc>
                  <a:txBody>
                    <a:bodyPr/>
                    <a:lstStyle/>
                    <a:p>
                      <a:pPr algn="l" fontAlgn="b"/>
                      <a:r>
                        <a:rPr lang="en-GB" sz="1400" b="0" i="0" u="none" strike="noStrike">
                          <a:solidFill>
                            <a:srgbClr val="000000"/>
                          </a:solidFill>
                          <a:effectLst/>
                          <a:latin typeface="+mn-lt"/>
                        </a:rPr>
                        <a:t>Ring-fenced costs (Depreciation)</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mn-lt"/>
                        </a:rPr>
                        <a:t>1,512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142900"/>
                  </a:ext>
                </a:extLst>
              </a:tr>
              <a:tr h="338999">
                <a:tc>
                  <a:txBody>
                    <a:bodyPr/>
                    <a:lstStyle/>
                    <a:p>
                      <a:pPr algn="l" fontAlgn="b"/>
                      <a:r>
                        <a:rPr lang="en-GB" sz="1400" b="1" i="0" u="none" strike="noStrike">
                          <a:solidFill>
                            <a:srgbClr val="000000"/>
                          </a:solidFill>
                          <a:effectLst/>
                          <a:latin typeface="Inter SemiBold"/>
                          <a:ea typeface="Inter SemiBold"/>
                        </a:rPr>
                        <a:t>Total baseline expenditure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400" b="1" i="0" u="none" strike="noStrike" dirty="0">
                          <a:solidFill>
                            <a:srgbClr val="000000"/>
                          </a:solidFill>
                          <a:effectLst/>
                          <a:latin typeface="Inter SemiBold"/>
                          <a:ea typeface="Inter SemiBold"/>
                        </a:rPr>
                        <a:t>91,898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863924"/>
                  </a:ext>
                </a:extLst>
              </a:tr>
            </a:tbl>
          </a:graphicData>
        </a:graphic>
      </p:graphicFrame>
    </p:spTree>
    <p:extLst>
      <p:ext uri="{BB962C8B-B14F-4D97-AF65-F5344CB8AC3E}">
        <p14:creationId xmlns:p14="http://schemas.microsoft.com/office/powerpoint/2010/main" val="265745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E75BB-D49B-ABB2-DC57-C6020D71E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D4E9-3CD1-B60C-D380-1BBCF2A1BFAB}"/>
              </a:ext>
            </a:extLst>
          </p:cNvPr>
          <p:cNvSpPr>
            <a:spLocks noGrp="1"/>
          </p:cNvSpPr>
          <p:nvPr>
            <p:ph type="ctrTitle"/>
          </p:nvPr>
        </p:nvSpPr>
        <p:spPr/>
        <p:txBody>
          <a:bodyPr/>
          <a:lstStyle/>
          <a:p>
            <a:r>
              <a:rPr lang="en-GB" sz="3200" dirty="0"/>
              <a:t>Risks and Planning (1 of 2)</a:t>
            </a:r>
          </a:p>
        </p:txBody>
      </p:sp>
      <p:sp>
        <p:nvSpPr>
          <p:cNvPr id="3" name="Text Placeholder 2">
            <a:extLst>
              <a:ext uri="{FF2B5EF4-FFF2-40B4-BE49-F238E27FC236}">
                <a16:creationId xmlns:a16="http://schemas.microsoft.com/office/drawing/2014/main" id="{EA05377A-8DDE-EDC3-7152-B7506A281599}"/>
              </a:ext>
            </a:extLst>
          </p:cNvPr>
          <p:cNvSpPr>
            <a:spLocks noGrp="1"/>
          </p:cNvSpPr>
          <p:nvPr>
            <p:ph type="body" sz="quarter" idx="12"/>
          </p:nvPr>
        </p:nvSpPr>
        <p:spPr>
          <a:xfrm>
            <a:off x="539923" y="1576740"/>
            <a:ext cx="11076689" cy="3945308"/>
          </a:xfrm>
        </p:spPr>
        <p:txBody>
          <a:bodyPr/>
          <a:lstStyle/>
          <a:p>
            <a:r>
              <a:rPr lang="en-GB" sz="1400" dirty="0"/>
              <a:t>There are several uncertainties in the financial plan for 2025/26. These include:</a:t>
            </a:r>
          </a:p>
          <a:p>
            <a:pPr marL="285750" indent="-285750">
              <a:buFont typeface="Arial" panose="020B0604020202020204" pitchFamily="34" charset="0"/>
              <a:buChar char="•"/>
            </a:pPr>
            <a:r>
              <a:rPr lang="en-GB" sz="1400" dirty="0"/>
              <a:t>The budgets were set before the conclusion of SR phase 2 and the resource / financial implications of NICE commitments within the NHS 10-year plan being finalised. Whilst the impact of these is most likely to be felt in financial years 2026/27 onwards, we may need to make decisions to repurpose resource during 2025/26 which will affect the financial position. </a:t>
            </a:r>
          </a:p>
          <a:p>
            <a:pPr marL="285750" indent="-285750">
              <a:buFont typeface="Arial" panose="020B0604020202020204" pitchFamily="34" charset="0"/>
              <a:buChar char="•"/>
            </a:pPr>
            <a:r>
              <a:rPr lang="en-GB" sz="1400" dirty="0"/>
              <a:t>Revenue from charges for assessments under the Technology Appraisal and HST programme can vary due to fluctuations in demand and changes to scheduled timelines. The income target of £13.5m reflects best estimates of throughput in 2025/26, taking into account organisational change within the Medicines Evaluation programme and the impact that adopting a whole lifecycle approach could have on income generation.</a:t>
            </a:r>
          </a:p>
          <a:p>
            <a:pPr marL="285750" indent="-285750">
              <a:buFont typeface="Arial" panose="020B0604020202020204" pitchFamily="34" charset="0"/>
              <a:buChar char="•"/>
            </a:pPr>
            <a:r>
              <a:rPr lang="en-GB" sz="1400" dirty="0"/>
              <a:t>Most of our staff are on NHS Agenda for Change pay. Planning guidance issued by DHSC stated an assumption of 2% in 2025/26. The actual award announced in May 2025 was 3.6%, with signals that the cost pressure (£0.9m) will not be covered by additional funding from DHSC and will need to be offset by underspends or savings in year.</a:t>
            </a:r>
            <a:endParaRPr lang="en-GB" sz="1400" dirty="0">
              <a:ea typeface="Inter"/>
            </a:endParaRPr>
          </a:p>
        </p:txBody>
      </p:sp>
    </p:spTree>
    <p:extLst>
      <p:ext uri="{BB962C8B-B14F-4D97-AF65-F5344CB8AC3E}">
        <p14:creationId xmlns:p14="http://schemas.microsoft.com/office/powerpoint/2010/main" val="1961616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D9182-28FE-D757-DF7D-CE80524D5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83687-827B-EAA2-5B8E-4C61A4697602}"/>
              </a:ext>
            </a:extLst>
          </p:cNvPr>
          <p:cNvSpPr>
            <a:spLocks noGrp="1"/>
          </p:cNvSpPr>
          <p:nvPr>
            <p:ph type="ctrTitle"/>
          </p:nvPr>
        </p:nvSpPr>
        <p:spPr/>
        <p:txBody>
          <a:bodyPr/>
          <a:lstStyle/>
          <a:p>
            <a:r>
              <a:rPr lang="en-GB" sz="3200" dirty="0"/>
              <a:t>Risks and Planning (2 of 2) </a:t>
            </a:r>
          </a:p>
        </p:txBody>
      </p:sp>
      <p:sp>
        <p:nvSpPr>
          <p:cNvPr id="3" name="Text Placeholder 2">
            <a:extLst>
              <a:ext uri="{FF2B5EF4-FFF2-40B4-BE49-F238E27FC236}">
                <a16:creationId xmlns:a16="http://schemas.microsoft.com/office/drawing/2014/main" id="{AB368A5A-BB6D-4B53-2AAF-65B84C2109AD}"/>
              </a:ext>
            </a:extLst>
          </p:cNvPr>
          <p:cNvSpPr>
            <a:spLocks noGrp="1"/>
          </p:cNvSpPr>
          <p:nvPr>
            <p:ph type="body" sz="quarter" idx="12"/>
          </p:nvPr>
        </p:nvSpPr>
        <p:spPr>
          <a:xfrm>
            <a:off x="539923" y="1576740"/>
            <a:ext cx="11076689" cy="3945308"/>
          </a:xfrm>
        </p:spPr>
        <p:txBody>
          <a:bodyPr/>
          <a:lstStyle/>
          <a:p>
            <a:pPr marL="285750" indent="-285750">
              <a:buFont typeface="Arial" panose="020B0604020202020204" pitchFamily="34" charset="0"/>
              <a:buChar char="•"/>
            </a:pPr>
            <a:r>
              <a:rPr lang="en-GB" sz="1400" dirty="0">
                <a:ea typeface="Inter"/>
              </a:rPr>
              <a:t>We have several provisions for potential liabilities on our balance sheet totalling £2.5m for office dilapidation and redundancy liabilities. If these are utilised (either in full or in part) during 2025/26, it is expected that DHSC will provide the necessary RDEL budget cover.</a:t>
            </a:r>
            <a:endParaRPr lang="en-GB" sz="1400" dirty="0"/>
          </a:p>
          <a:p>
            <a:pPr marL="285750" indent="-285750">
              <a:buFont typeface="Arial" panose="020B0604020202020204" pitchFamily="34" charset="0"/>
              <a:buChar char="•"/>
            </a:pPr>
            <a:r>
              <a:rPr lang="en-GB" sz="1400" dirty="0"/>
              <a:t>There is a risk of slippage or cost pressures in budgeted spend on addressing technology debt issues and digital projects, such as implementing a knowledge platform solution, and organisational development projects, such as the timeliness programme. The priority project to build financial and commercial agility is looking at ways to deliver these and other projects (and other projects) in a flexible way that enables the organisation to ramp up delivery or slow down spend depending on the financial position that develops through the year. </a:t>
            </a:r>
            <a:endParaRPr lang="en-GB" sz="1400" dirty="0">
              <a:ea typeface="Inter"/>
            </a:endParaRPr>
          </a:p>
        </p:txBody>
      </p:sp>
    </p:spTree>
    <p:extLst>
      <p:ext uri="{BB962C8B-B14F-4D97-AF65-F5344CB8AC3E}">
        <p14:creationId xmlns:p14="http://schemas.microsoft.com/office/powerpoint/2010/main" val="18032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0B707-0019-1A08-DEDE-4611609D21CA}"/>
              </a:ext>
            </a:extLst>
          </p:cNvPr>
          <p:cNvSpPr>
            <a:spLocks noGrp="1"/>
          </p:cNvSpPr>
          <p:nvPr>
            <p:ph type="ctrTitle"/>
          </p:nvPr>
        </p:nvSpPr>
        <p:spPr/>
        <p:txBody>
          <a:bodyPr/>
          <a:lstStyle/>
          <a:p>
            <a:r>
              <a:rPr lang="en-GB" sz="3200" dirty="0">
                <a:latin typeface="Lora SemiBold"/>
              </a:rPr>
              <a:t>Secondary priorities (1 of 3)</a:t>
            </a:r>
            <a:endParaRPr lang="en-GB" sz="3200" dirty="0"/>
          </a:p>
        </p:txBody>
      </p:sp>
      <p:graphicFrame>
        <p:nvGraphicFramePr>
          <p:cNvPr id="4" name="Table 3">
            <a:extLst>
              <a:ext uri="{FF2B5EF4-FFF2-40B4-BE49-F238E27FC236}">
                <a16:creationId xmlns:a16="http://schemas.microsoft.com/office/drawing/2014/main" id="{D9E560F7-F3CC-9ABE-895D-18103C9078FE}"/>
              </a:ext>
            </a:extLst>
          </p:cNvPr>
          <p:cNvGraphicFramePr>
            <a:graphicFrameLocks noGrp="1"/>
          </p:cNvGraphicFramePr>
          <p:nvPr>
            <p:extLst>
              <p:ext uri="{D42A27DB-BD31-4B8C-83A1-F6EECF244321}">
                <p14:modId xmlns:p14="http://schemas.microsoft.com/office/powerpoint/2010/main" val="503101616"/>
              </p:ext>
            </p:extLst>
          </p:nvPr>
        </p:nvGraphicFramePr>
        <p:xfrm>
          <a:off x="499272" y="1609330"/>
          <a:ext cx="11193456" cy="1121612"/>
        </p:xfrm>
        <a:graphic>
          <a:graphicData uri="http://schemas.openxmlformats.org/drawingml/2006/table">
            <a:tbl>
              <a:tblPr firstRow="1" bandRow="1">
                <a:tableStyleId>{5C22544A-7EE6-4342-B048-85BDC9FD1C3A}</a:tableStyleId>
              </a:tblPr>
              <a:tblGrid>
                <a:gridCol w="3541317">
                  <a:extLst>
                    <a:ext uri="{9D8B030D-6E8A-4147-A177-3AD203B41FA5}">
                      <a16:colId xmlns:a16="http://schemas.microsoft.com/office/drawing/2014/main" val="1567796644"/>
                    </a:ext>
                  </a:extLst>
                </a:gridCol>
                <a:gridCol w="7652139">
                  <a:extLst>
                    <a:ext uri="{9D8B030D-6E8A-4147-A177-3AD203B41FA5}">
                      <a16:colId xmlns:a16="http://schemas.microsoft.com/office/drawing/2014/main" val="2594425773"/>
                    </a:ext>
                  </a:extLst>
                </a:gridCol>
              </a:tblGrid>
              <a:tr h="44370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1" noProof="0" dirty="0">
                          <a:solidFill>
                            <a:schemeClr val="bg1"/>
                          </a:solidFill>
                        </a:rPr>
                        <a:t>Timely and High Quality</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800" b="1" kern="1200" noProof="0" dirty="0">
                          <a:solidFill>
                            <a:schemeClr val="bg1"/>
                          </a:solidFill>
                          <a:latin typeface="+mn-lt"/>
                          <a:ea typeface="+mn-ea"/>
                          <a:cs typeface="+mn-cs"/>
                        </a:rPr>
                        <a:t>Description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1752808"/>
                  </a:ext>
                </a:extLst>
              </a:tr>
              <a:tr h="677912">
                <a:tc>
                  <a:txBody>
                    <a:bodyPr/>
                    <a:lstStyle/>
                    <a:p>
                      <a:pPr marL="0" indent="0">
                        <a:spcBef>
                          <a:spcPts val="600"/>
                        </a:spcBef>
                        <a:buFont typeface="Arial" panose="020B0604020202020204" pitchFamily="34" charset="0"/>
                        <a:buNone/>
                      </a:pPr>
                      <a:r>
                        <a:rPr lang="en-GB" sz="1400" b="1" dirty="0"/>
                        <a:t>Improving timeliness programme</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kern="1200" dirty="0">
                          <a:solidFill>
                            <a:schemeClr val="tx1"/>
                          </a:solidFill>
                          <a:latin typeface="+mn-lt"/>
                          <a:ea typeface="+mn-ea"/>
                          <a:cs typeface="+mn-cs"/>
                        </a:rPr>
                        <a:t>Improve the timeliness of guidance production across guidelines, health tech and medicines whilst maintaining the quality of our guidance.</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739407"/>
                  </a:ext>
                </a:extLst>
              </a:tr>
            </a:tbl>
          </a:graphicData>
        </a:graphic>
      </p:graphicFrame>
      <p:graphicFrame>
        <p:nvGraphicFramePr>
          <p:cNvPr id="5" name="Table 4">
            <a:extLst>
              <a:ext uri="{FF2B5EF4-FFF2-40B4-BE49-F238E27FC236}">
                <a16:creationId xmlns:a16="http://schemas.microsoft.com/office/drawing/2014/main" id="{B32CE836-1003-F2C2-7919-A9D6D678732C}"/>
              </a:ext>
            </a:extLst>
          </p:cNvPr>
          <p:cNvGraphicFramePr>
            <a:graphicFrameLocks noGrp="1"/>
          </p:cNvGraphicFramePr>
          <p:nvPr>
            <p:extLst>
              <p:ext uri="{D42A27DB-BD31-4B8C-83A1-F6EECF244321}">
                <p14:modId xmlns:p14="http://schemas.microsoft.com/office/powerpoint/2010/main" val="3690772661"/>
              </p:ext>
            </p:extLst>
          </p:nvPr>
        </p:nvGraphicFramePr>
        <p:xfrm>
          <a:off x="499272" y="3252516"/>
          <a:ext cx="11193456" cy="1905692"/>
        </p:xfrm>
        <a:graphic>
          <a:graphicData uri="http://schemas.openxmlformats.org/drawingml/2006/table">
            <a:tbl>
              <a:tblPr firstRow="1" bandRow="1">
                <a:tableStyleId>{5C22544A-7EE6-4342-B048-85BDC9FD1C3A}</a:tableStyleId>
              </a:tblPr>
              <a:tblGrid>
                <a:gridCol w="3541317">
                  <a:extLst>
                    <a:ext uri="{9D8B030D-6E8A-4147-A177-3AD203B41FA5}">
                      <a16:colId xmlns:a16="http://schemas.microsoft.com/office/drawing/2014/main" val="1567796644"/>
                    </a:ext>
                  </a:extLst>
                </a:gridCol>
                <a:gridCol w="7652139">
                  <a:extLst>
                    <a:ext uri="{9D8B030D-6E8A-4147-A177-3AD203B41FA5}">
                      <a16:colId xmlns:a16="http://schemas.microsoft.com/office/drawing/2014/main" val="2594425773"/>
                    </a:ext>
                  </a:extLst>
                </a:gridCol>
              </a:tblGrid>
              <a:tr h="44370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1" noProof="0" dirty="0">
                          <a:solidFill>
                            <a:schemeClr val="bg1"/>
                          </a:solidFill>
                        </a:rPr>
                        <a:t>Relevant</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800" b="1" kern="1200" noProof="0" dirty="0">
                          <a:solidFill>
                            <a:schemeClr val="bg1"/>
                          </a:solidFill>
                          <a:latin typeface="+mn-lt"/>
                          <a:ea typeface="+mn-ea"/>
                          <a:cs typeface="+mn-cs"/>
                        </a:rPr>
                        <a:t>Description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1752808"/>
                  </a:ext>
                </a:extLst>
              </a:tr>
              <a:tr h="677912">
                <a:tc>
                  <a:txBody>
                    <a:bodyPr/>
                    <a:lstStyle/>
                    <a:p>
                      <a:pPr marL="0" indent="0">
                        <a:spcBef>
                          <a:spcPts val="600"/>
                        </a:spcBef>
                        <a:buFont typeface="Arial" panose="020B0604020202020204" pitchFamily="34" charset="0"/>
                        <a:buNone/>
                      </a:pPr>
                      <a:r>
                        <a:rPr lang="en-GB" sz="1400" b="1" dirty="0"/>
                        <a:t>Progress AI statement of intent</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kern="1200" dirty="0">
                          <a:solidFill>
                            <a:schemeClr val="tx1"/>
                          </a:solidFill>
                          <a:latin typeface="+mn-lt"/>
                          <a:ea typeface="+mn-ea"/>
                          <a:cs typeface="+mn-cs"/>
                        </a:rPr>
                        <a:t>Position NICE as the leading HTA agency in the evaluation and use of Artificial Intelligence and complement NICE’s 10 Year Plan priority projects.</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739407"/>
                  </a:ext>
                </a:extLst>
              </a:tr>
              <a:tr h="677912">
                <a:tc>
                  <a:txBody>
                    <a:bodyPr/>
                    <a:lstStyle/>
                    <a:p>
                      <a:pPr marL="0" indent="0">
                        <a:spcBef>
                          <a:spcPts val="600"/>
                        </a:spcBef>
                        <a:buFont typeface="Arial" panose="020B0604020202020204" pitchFamily="34" charset="0"/>
                        <a:buNone/>
                      </a:pPr>
                      <a:r>
                        <a:rPr lang="en-GB" sz="1400" b="1" dirty="0"/>
                        <a:t>Improve approach to funding variations</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kern="1200" dirty="0">
                          <a:solidFill>
                            <a:schemeClr val="tx1"/>
                          </a:solidFill>
                          <a:latin typeface="+mn-lt"/>
                          <a:ea typeface="+mn-ea"/>
                          <a:cs typeface="+mn-cs"/>
                        </a:rPr>
                        <a:t>Review the current approach for dealing with Funding Variation Requests and consider areas that need to be amended and strengthened, working closely with DHSC/NHSE.</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424591"/>
                  </a:ext>
                </a:extLst>
              </a:tr>
            </a:tbl>
          </a:graphicData>
        </a:graphic>
      </p:graphicFrame>
    </p:spTree>
    <p:extLst>
      <p:ext uri="{BB962C8B-B14F-4D97-AF65-F5344CB8AC3E}">
        <p14:creationId xmlns:p14="http://schemas.microsoft.com/office/powerpoint/2010/main" val="349895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E9FAB-1378-0AE9-F6D0-3076B9FBA4B6}"/>
              </a:ext>
            </a:extLst>
          </p:cNvPr>
          <p:cNvSpPr>
            <a:spLocks noGrp="1"/>
          </p:cNvSpPr>
          <p:nvPr>
            <p:ph type="ctrTitle"/>
          </p:nvPr>
        </p:nvSpPr>
        <p:spPr/>
        <p:txBody>
          <a:bodyPr/>
          <a:lstStyle/>
          <a:p>
            <a:r>
              <a:rPr lang="en-GB" sz="3200" dirty="0">
                <a:latin typeface="Lora SemiBold"/>
              </a:rPr>
              <a:t>Secondary priorities (2 of 3)</a:t>
            </a:r>
            <a:endParaRPr lang="en-GB" sz="3200" dirty="0"/>
          </a:p>
        </p:txBody>
      </p:sp>
      <p:graphicFrame>
        <p:nvGraphicFramePr>
          <p:cNvPr id="4" name="Table 3">
            <a:extLst>
              <a:ext uri="{FF2B5EF4-FFF2-40B4-BE49-F238E27FC236}">
                <a16:creationId xmlns:a16="http://schemas.microsoft.com/office/drawing/2014/main" id="{65E69CE3-6CB2-6919-D5D4-77200AFB63F1}"/>
              </a:ext>
            </a:extLst>
          </p:cNvPr>
          <p:cNvGraphicFramePr>
            <a:graphicFrameLocks noGrp="1"/>
          </p:cNvGraphicFramePr>
          <p:nvPr>
            <p:extLst>
              <p:ext uri="{D42A27DB-BD31-4B8C-83A1-F6EECF244321}">
                <p14:modId xmlns:p14="http://schemas.microsoft.com/office/powerpoint/2010/main" val="176529288"/>
              </p:ext>
            </p:extLst>
          </p:nvPr>
        </p:nvGraphicFramePr>
        <p:xfrm>
          <a:off x="499272" y="1609330"/>
          <a:ext cx="11193456" cy="2615198"/>
        </p:xfrm>
        <a:graphic>
          <a:graphicData uri="http://schemas.openxmlformats.org/drawingml/2006/table">
            <a:tbl>
              <a:tblPr firstRow="1" bandRow="1">
                <a:tableStyleId>{5C22544A-7EE6-4342-B048-85BDC9FD1C3A}</a:tableStyleId>
              </a:tblPr>
              <a:tblGrid>
                <a:gridCol w="3541317">
                  <a:extLst>
                    <a:ext uri="{9D8B030D-6E8A-4147-A177-3AD203B41FA5}">
                      <a16:colId xmlns:a16="http://schemas.microsoft.com/office/drawing/2014/main" val="1567796644"/>
                    </a:ext>
                  </a:extLst>
                </a:gridCol>
                <a:gridCol w="7652139">
                  <a:extLst>
                    <a:ext uri="{9D8B030D-6E8A-4147-A177-3AD203B41FA5}">
                      <a16:colId xmlns:a16="http://schemas.microsoft.com/office/drawing/2014/main" val="2594425773"/>
                    </a:ext>
                  </a:extLst>
                </a:gridCol>
              </a:tblGrid>
              <a:tr h="537129">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1" noProof="0" dirty="0">
                          <a:solidFill>
                            <a:schemeClr val="bg1"/>
                          </a:solidFill>
                        </a:rPr>
                        <a:t>Usable and impactful</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800" b="1" kern="1200" noProof="0" dirty="0">
                          <a:solidFill>
                            <a:schemeClr val="bg1"/>
                          </a:solidFill>
                          <a:latin typeface="+mn-lt"/>
                          <a:ea typeface="+mn-ea"/>
                          <a:cs typeface="+mn-cs"/>
                        </a:rPr>
                        <a:t>Description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1752808"/>
                  </a:ext>
                </a:extLst>
              </a:tr>
              <a:tr h="870598">
                <a:tc>
                  <a:txBody>
                    <a:bodyPr/>
                    <a:lstStyle/>
                    <a:p>
                      <a:pPr marL="0" indent="0">
                        <a:spcBef>
                          <a:spcPts val="600"/>
                        </a:spcBef>
                        <a:buFont typeface="Arial" panose="020B0604020202020204" pitchFamily="34" charset="0"/>
                        <a:buNone/>
                      </a:pPr>
                      <a:r>
                        <a:rPr lang="en-GB" sz="1400" b="1" dirty="0"/>
                        <a:t>Implementation of a platform to enable guidance content management and publication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US" sz="1400" strike="noStrike" dirty="0">
                          <a:solidFill>
                            <a:schemeClr val="tx1"/>
                          </a:solidFill>
                        </a:rPr>
                        <a:t>Implement a new content creation, curation &amp; product publication and syndication service, underpinned by a knowledge platform.</a:t>
                      </a:r>
                      <a:endParaRPr lang="en-GB" sz="1400" strike="noStrike" noProof="0" dirty="0">
                        <a:solidFill>
                          <a:schemeClr val="tx1"/>
                        </a:solidFill>
                      </a:endParaRP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739407"/>
                  </a:ext>
                </a:extLst>
              </a:tr>
              <a:tr h="1207471">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b="1" kern="1200" dirty="0">
                          <a:solidFill>
                            <a:schemeClr val="dk1"/>
                          </a:solidFill>
                          <a:latin typeface="+mn-lt"/>
                          <a:ea typeface="+mn-ea"/>
                          <a:cs typeface="+mn-cs"/>
                        </a:rPr>
                        <a:t>Single programme of support for guidance uptake</a:t>
                      </a:r>
                      <a:endParaRPr lang="en-GB" sz="1400" b="1" kern="1200" noProof="0" dirty="0">
                        <a:solidFill>
                          <a:schemeClr val="dk1"/>
                        </a:solidFill>
                        <a:latin typeface="+mn-lt"/>
                        <a:ea typeface="+mn-ea"/>
                        <a:cs typeface="+mn-cs"/>
                      </a:endParaRP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strike="noStrike" noProof="0" dirty="0">
                          <a:solidFill>
                            <a:schemeClr val="tx1"/>
                          </a:solidFill>
                        </a:rPr>
                        <a:t>Refresh NICE’s engagement approach in the health and care system, focusing on a small number of priority topics, a focused programme of implementation support, and the most influential partners. Focus this work on NICE’s three 10 Year Plan priority projects.</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297999"/>
                  </a:ext>
                </a:extLst>
              </a:tr>
            </a:tbl>
          </a:graphicData>
        </a:graphic>
      </p:graphicFrame>
    </p:spTree>
    <p:extLst>
      <p:ext uri="{BB962C8B-B14F-4D97-AF65-F5344CB8AC3E}">
        <p14:creationId xmlns:p14="http://schemas.microsoft.com/office/powerpoint/2010/main" val="140786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42F7D-04AA-40C2-9CCF-2931D7B8EB96}"/>
              </a:ext>
            </a:extLst>
          </p:cNvPr>
          <p:cNvSpPr>
            <a:spLocks noGrp="1"/>
          </p:cNvSpPr>
          <p:nvPr>
            <p:ph type="ctrTitle"/>
          </p:nvPr>
        </p:nvSpPr>
        <p:spPr/>
        <p:txBody>
          <a:bodyPr/>
          <a:lstStyle/>
          <a:p>
            <a:r>
              <a:rPr lang="en-GB" sz="3200" dirty="0">
                <a:latin typeface="Lora SemiBold"/>
              </a:rPr>
              <a:t>Secondary priorities (3 of 3)</a:t>
            </a:r>
            <a:endParaRPr lang="en-GB" sz="3200" dirty="0"/>
          </a:p>
        </p:txBody>
      </p:sp>
      <p:graphicFrame>
        <p:nvGraphicFramePr>
          <p:cNvPr id="4" name="Table 3">
            <a:extLst>
              <a:ext uri="{FF2B5EF4-FFF2-40B4-BE49-F238E27FC236}">
                <a16:creationId xmlns:a16="http://schemas.microsoft.com/office/drawing/2014/main" id="{65EA247E-E2F8-299A-89AA-D8B020801CA4}"/>
              </a:ext>
            </a:extLst>
          </p:cNvPr>
          <p:cNvGraphicFramePr>
            <a:graphicFrameLocks noGrp="1"/>
          </p:cNvGraphicFramePr>
          <p:nvPr>
            <p:extLst>
              <p:ext uri="{D42A27DB-BD31-4B8C-83A1-F6EECF244321}">
                <p14:modId xmlns:p14="http://schemas.microsoft.com/office/powerpoint/2010/main" val="2977262380"/>
              </p:ext>
            </p:extLst>
          </p:nvPr>
        </p:nvGraphicFramePr>
        <p:xfrm>
          <a:off x="499272" y="1609330"/>
          <a:ext cx="11193456" cy="3326122"/>
        </p:xfrm>
        <a:graphic>
          <a:graphicData uri="http://schemas.openxmlformats.org/drawingml/2006/table">
            <a:tbl>
              <a:tblPr firstRow="1" bandRow="1">
                <a:tableStyleId>{5C22544A-7EE6-4342-B048-85BDC9FD1C3A}</a:tableStyleId>
              </a:tblPr>
              <a:tblGrid>
                <a:gridCol w="3541317">
                  <a:extLst>
                    <a:ext uri="{9D8B030D-6E8A-4147-A177-3AD203B41FA5}">
                      <a16:colId xmlns:a16="http://schemas.microsoft.com/office/drawing/2014/main" val="1567796644"/>
                    </a:ext>
                  </a:extLst>
                </a:gridCol>
                <a:gridCol w="7652139">
                  <a:extLst>
                    <a:ext uri="{9D8B030D-6E8A-4147-A177-3AD203B41FA5}">
                      <a16:colId xmlns:a16="http://schemas.microsoft.com/office/drawing/2014/main" val="2594425773"/>
                    </a:ext>
                  </a:extLst>
                </a:gridCol>
              </a:tblGrid>
              <a:tr h="406103">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1" noProof="0" dirty="0">
                          <a:solidFill>
                            <a:schemeClr val="bg1"/>
                          </a:solidFill>
                        </a:rPr>
                        <a:t>Brilliant organisation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800" b="1" kern="1200" noProof="0" dirty="0">
                          <a:solidFill>
                            <a:schemeClr val="bg1"/>
                          </a:solidFill>
                          <a:latin typeface="+mn-lt"/>
                          <a:ea typeface="+mn-ea"/>
                          <a:cs typeface="+mn-cs"/>
                        </a:rPr>
                        <a:t>Description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1752808"/>
                  </a:ext>
                </a:extLst>
              </a:tr>
              <a:tr h="837338">
                <a:tc>
                  <a:txBody>
                    <a:bodyPr/>
                    <a:lstStyle/>
                    <a:p>
                      <a:pPr marL="0" indent="0">
                        <a:spcBef>
                          <a:spcPts val="600"/>
                        </a:spcBef>
                        <a:buFont typeface="Arial" panose="020B0604020202020204" pitchFamily="34" charset="0"/>
                        <a:buNone/>
                      </a:pPr>
                      <a:r>
                        <a:rPr lang="en-GB" sz="1400" b="1" dirty="0"/>
                        <a:t>Build financial and commercial agility</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strike="noStrike" dirty="0">
                          <a:solidFill>
                            <a:schemeClr val="tx1"/>
                          </a:solidFill>
                        </a:rPr>
                        <a:t>Enable NICE to adjust to changing priorities through more sustainable funding and income and a more flexible cost base. This includes the development of improved financial management practices, new contracting approaches, and a new commercial strategy.</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739407"/>
                  </a:ext>
                </a:extLst>
              </a:tr>
              <a:tr h="912922">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b="1" kern="1200" dirty="0">
                          <a:solidFill>
                            <a:schemeClr val="dk1"/>
                          </a:solidFill>
                          <a:latin typeface="+mn-lt"/>
                          <a:ea typeface="+mn-ea"/>
                          <a:cs typeface="+mn-cs"/>
                        </a:rPr>
                        <a:t>Strengthen NICE’s reputation and influence</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strike="noStrike" noProof="0" dirty="0">
                          <a:solidFill>
                            <a:schemeClr val="tx1"/>
                          </a:solidFill>
                        </a:rPr>
                        <a:t>Broaden our communications approach to cover content beyond individual guidance decisions, increase our focus on external placement of storytelling content, run a year-long brand marketing and content plan, and complete the corporate website migration.</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297999"/>
                  </a:ext>
                </a:extLst>
              </a:tr>
              <a:tr h="912922">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b="1" kern="1200" dirty="0">
                          <a:solidFill>
                            <a:schemeClr val="dk1"/>
                          </a:solidFill>
                          <a:latin typeface="+mn-lt"/>
                          <a:ea typeface="+mn-ea"/>
                          <a:cs typeface="+mn-cs"/>
                        </a:rPr>
                        <a:t>Embed improvement into our ways of working</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buFont typeface="Arial" panose="020B0604020202020204" pitchFamily="34" charset="0"/>
                        <a:buNone/>
                      </a:pPr>
                      <a:r>
                        <a:rPr lang="en-GB" sz="1400" strike="noStrike" noProof="0" dirty="0">
                          <a:solidFill>
                            <a:schemeClr val="tx1"/>
                          </a:solidFill>
                        </a:rPr>
                        <a:t>Build knowledge and skills in Continuous Quality Improvement through a learning programme and by coaching staff to use it in their work. Focus this work on NICE’s three 10 Year Plan priority projects.</a:t>
                      </a:r>
                    </a:p>
                  </a:txBody>
                  <a:tcPr marL="180000" marR="18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617015"/>
                  </a:ext>
                </a:extLst>
              </a:tr>
            </a:tbl>
          </a:graphicData>
        </a:graphic>
      </p:graphicFrame>
    </p:spTree>
    <p:extLst>
      <p:ext uri="{BB962C8B-B14F-4D97-AF65-F5344CB8AC3E}">
        <p14:creationId xmlns:p14="http://schemas.microsoft.com/office/powerpoint/2010/main" val="386313765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 id="{A0F877B8-7EDA-433B-B4E7-B972E4ECB657}" vid="{8543D85A-6A40-43DC-A523-7598C0521470}"/>
    </a:ext>
  </a:extLst>
</a:theme>
</file>

<file path=ppt/theme/theme2.xml><?xml version="1.0" encoding="utf-8"?>
<a:theme xmlns:a="http://schemas.openxmlformats.org/drawingml/2006/main" name="1_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A52B0A31-F07E-4B8F-91B1-5D0875CB6DB6}" vid="{F0D776DD-9AF0-443B-B55C-CD037E29FDA8}"/>
    </a:ext>
  </a:extLst>
</a:theme>
</file>

<file path=ppt/theme/theme3.xml><?xml version="1.0" encoding="utf-8"?>
<a:theme xmlns:a="http://schemas.openxmlformats.org/drawingml/2006/main" name="2_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 id="{464FC4DD-4AAC-4464-ACC4-842B1D37AA4F}" vid="{B04C0443-4E20-4415-ADD8-75E98E133D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ICE PowerPoint" ma:contentTypeID="0x010100F680B129F59A5A4D81BCA8B27066CAF0001D4B326D3D724743BEA3E63A30AD47C1" ma:contentTypeVersion="15" ma:contentTypeDescription="" ma:contentTypeScope="" ma:versionID="497494526de761ee59c97936cbaa2285">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haredContentType xmlns="Microsoft.SharePoint.Taxonomy.ContentTypeSync" SourceId="9abb4586-6e39-4769-a9e9-e64cee0e77fc" ContentTypeId="0x010100F680B129F59A5A4D81BCA8B27066CAF0" PreviousValue="false"/>
</file>

<file path=customXml/itemProps1.xml><?xml version="1.0" encoding="utf-8"?>
<ds:datastoreItem xmlns:ds="http://schemas.openxmlformats.org/officeDocument/2006/customXml" ds:itemID="{FC9B413F-2411-40E2-A885-D8DB2AB47FFF}">
  <ds:schemaRefs>
    <ds:schemaRef ds:uri="http://schemas.microsoft.com/sharepoint/v3/contenttype/forms"/>
  </ds:schemaRefs>
</ds:datastoreItem>
</file>

<file path=customXml/itemProps2.xml><?xml version="1.0" encoding="utf-8"?>
<ds:datastoreItem xmlns:ds="http://schemas.openxmlformats.org/officeDocument/2006/customXml" ds:itemID="{FE74F02E-0008-4A34-B2DC-C3AEF8934284}">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69DFEB-F49B-49FA-A723-CB9A923F322C}">
  <ds:schemaRef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customXml/itemProps4.xml><?xml version="1.0" encoding="utf-8"?>
<ds:datastoreItem xmlns:ds="http://schemas.openxmlformats.org/officeDocument/2006/customXml" ds:itemID="{02CAA8F3-AD7D-48A2-9931-6FEAB880971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NICE corporate PPT template</Template>
  <TotalTime>463</TotalTime>
  <Words>7510</Words>
  <Application>Microsoft Office PowerPoint</Application>
  <PresentationFormat>Widescreen</PresentationFormat>
  <Paragraphs>910</Paragraphs>
  <Slides>66</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66</vt:i4>
      </vt:variant>
    </vt:vector>
  </HeadingPairs>
  <TitlesOfParts>
    <vt:vector size="76" baseType="lpstr">
      <vt:lpstr>Lato</vt:lpstr>
      <vt:lpstr>Inter</vt:lpstr>
      <vt:lpstr>Calibri</vt:lpstr>
      <vt:lpstr>Arial</vt:lpstr>
      <vt:lpstr>Aptos</vt:lpstr>
      <vt:lpstr>Lora SemiBold</vt:lpstr>
      <vt:lpstr>Inter SemiBold</vt:lpstr>
      <vt:lpstr>NICE</vt:lpstr>
      <vt:lpstr>1_NICE</vt:lpstr>
      <vt:lpstr>2_NICE</vt:lpstr>
      <vt:lpstr>NICE 2025/26 Corporate Business Plan</vt:lpstr>
      <vt:lpstr>Contents</vt:lpstr>
      <vt:lpstr>Executive summary (1 of 2)</vt:lpstr>
      <vt:lpstr>Executive summary (2 of 2)</vt:lpstr>
      <vt:lpstr>In 25/26, we will deliver our aims by providing high quality, timely advice that is relevant, usable and impactful</vt:lpstr>
      <vt:lpstr>10 Year Plan Priorities:  Each critical to NICE’s transformation</vt:lpstr>
      <vt:lpstr>Secondary priorities (1 of 3)</vt:lpstr>
      <vt:lpstr>Secondary priorities (2 of 3)</vt:lpstr>
      <vt:lpstr>Secondary priorities (3 of 3)</vt:lpstr>
      <vt:lpstr>NICE’s purpose</vt:lpstr>
      <vt:lpstr>The health and care system is changing…</vt:lpstr>
      <vt:lpstr>To deliver our purpose, we produce high quality advice that is timely, relevant, usable and impactful </vt:lpstr>
      <vt:lpstr>NICE’s delivery in 2024/25</vt:lpstr>
      <vt:lpstr>The progress we’ve made (1 of 3)</vt:lpstr>
      <vt:lpstr>The progress we’ve made (2 of 3)</vt:lpstr>
      <vt:lpstr>The progress we’ve made (3 of 3)</vt:lpstr>
      <vt:lpstr>Performance against KPIs</vt:lpstr>
      <vt:lpstr>Relevant</vt:lpstr>
      <vt:lpstr>Timely and high quality (1 of 4)</vt:lpstr>
      <vt:lpstr>Timely and high quality (2 of 4)</vt:lpstr>
      <vt:lpstr>Timely and high quality (3 of 4)</vt:lpstr>
      <vt:lpstr>Timely and high quality (4 of 4)</vt:lpstr>
      <vt:lpstr>Usable</vt:lpstr>
      <vt:lpstr>Impactful</vt:lpstr>
      <vt:lpstr>Brilliant organisation</vt:lpstr>
      <vt:lpstr>Performance against milestones</vt:lpstr>
      <vt:lpstr>Relevant milestones</vt:lpstr>
      <vt:lpstr>Timely and high quality milestones</vt:lpstr>
      <vt:lpstr>Usable milestones</vt:lpstr>
      <vt:lpstr>Impactful milestones</vt:lpstr>
      <vt:lpstr>Brilliant organisation milestones</vt:lpstr>
      <vt:lpstr>NICE’s Business Plan Priorities for 2025/26</vt:lpstr>
      <vt:lpstr>NICE remains focused on our transformation to be more high quality, timely, relevant, usable and impactful</vt:lpstr>
      <vt:lpstr>The 10 Year Plan has empowered NICE to deliver new priorities that strengthen our transformation</vt:lpstr>
      <vt:lpstr>Rules based pathway – faster, fairer roll out of high impact HealthTech will make our guidance more relevant and impactful</vt:lpstr>
      <vt:lpstr>Whole lifecycle guidance – updating guidance will make it more relevant and usable and drive smarter spending </vt:lpstr>
      <vt:lpstr>MHRA/NICE aligned pathway – parallel decisions and processes will make our guidance more timely</vt:lpstr>
      <vt:lpstr>NICE will continue to drive our transformation through workstreams not referenced in the 10 Year Plan</vt:lpstr>
      <vt:lpstr>Timely and high quality</vt:lpstr>
      <vt:lpstr>Relevant (1 of 2)</vt:lpstr>
      <vt:lpstr>Relevant (2 of 2)</vt:lpstr>
      <vt:lpstr>Usable and impactful (1 of 3)</vt:lpstr>
      <vt:lpstr>Usable and impactful (2 of 3)</vt:lpstr>
      <vt:lpstr>Usable and impactful (3 of 3)</vt:lpstr>
      <vt:lpstr>Brilliant organisation (1 of 3)</vt:lpstr>
      <vt:lpstr>Brilliant organisation (2 of 3)</vt:lpstr>
      <vt:lpstr>Brilliant organisation (3 of 3)</vt:lpstr>
      <vt:lpstr>NICE’s KPIs for 2025/26</vt:lpstr>
      <vt:lpstr>1. Providing high quality, timely guidance: KPIs (1 of 4)</vt:lpstr>
      <vt:lpstr>1. Providing high quality, timely guidance: KPIs (2 of 4)</vt:lpstr>
      <vt:lpstr>1. Providing high quality, timely guidance: KPIs (3 of 4)</vt:lpstr>
      <vt:lpstr>1. Providing high quality, timely guidance: KPIs (4 of 4)</vt:lpstr>
      <vt:lpstr>2. Relevant guidance: KPIs (1 of 2)</vt:lpstr>
      <vt:lpstr>2. Relevant guidance: KPIs (2 of 2)</vt:lpstr>
      <vt:lpstr>3. Usable and impactful guidance: KPIs (1 of 2)</vt:lpstr>
      <vt:lpstr>3. Usable and impactful guidance: KPIs (2 of 2)</vt:lpstr>
      <vt:lpstr>4. Brilliant organisation: KPIs (1 of 2)</vt:lpstr>
      <vt:lpstr>4. Brilliant organisation: KPIs (2 of 2)</vt:lpstr>
      <vt:lpstr>Additional KPIs on the health of the organisation (1 of 3)</vt:lpstr>
      <vt:lpstr>Additional KPIs on the health of the organisation (2 of 3)</vt:lpstr>
      <vt:lpstr>Additional KPIs on the health of the organisation (3 of 3)</vt:lpstr>
      <vt:lpstr>NICE’s budget for 2025/26</vt:lpstr>
      <vt:lpstr>2025/26 Budget (1 of 2)</vt:lpstr>
      <vt:lpstr>2025/26 Budget (2 of 2)</vt:lpstr>
      <vt:lpstr>Risks and Planning (1 of 2)</vt:lpstr>
      <vt:lpstr>Risks and Planning (2 of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Wheeler</dc:creator>
  <cp:lastModifiedBy>Trish Brennan</cp:lastModifiedBy>
  <cp:revision>3</cp:revision>
  <cp:lastPrinted>2025-05-12T10:01:28Z</cp:lastPrinted>
  <dcterms:created xsi:type="dcterms:W3CDTF">2025-03-05T11:16:13Z</dcterms:created>
  <dcterms:modified xsi:type="dcterms:W3CDTF">2025-10-03T10:02:27Z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2023-05-19T12:22:06Z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929d11f2-4f2f-4bba-b610-5951b069cf7b</vt:lpwstr>
  </property>
  <property fmtid="{D5CDD505-2E9C-101B-9397-08002B2CF9AE}" pid="8" name="MSIP_Label_c69d85d5-6d9e-4305-a294-1f636ec0f2d6_ContentBits">
    <vt:lpwstr>0</vt:lpwstr>
  </property>
  <property fmtid="{D5CDD505-2E9C-101B-9397-08002B2CF9AE}" pid="9" name="ContentTypeId">
    <vt:lpwstr>0x010100F680B129F59A5A4D81BCA8B27066CAF0001D4B326D3D724743BEA3E63A30AD47C1</vt:lpwstr>
  </property>
  <property fmtid="{D5CDD505-2E9C-101B-9397-08002B2CF9AE}" pid="10" name="MediaServiceImageTags">
    <vt:lpwstr/>
  </property>
  <property fmtid="{D5CDD505-2E9C-101B-9397-08002B2CF9AE}" pid="11" name="Display Status">
    <vt:lpwstr/>
  </property>
  <property fmtid="{D5CDD505-2E9C-101B-9397-08002B2CF9AE}" pid="12" name="Display_x0020_Status">
    <vt:lpwstr/>
  </property>
  <property fmtid="{D5CDD505-2E9C-101B-9397-08002B2CF9AE}" pid="13" name="Display_x0020_Status0">
    <vt:lpwstr/>
  </property>
  <property fmtid="{D5CDD505-2E9C-101B-9397-08002B2CF9AE}" pid="14" name="g571ec45b19e4617a8e4ded54330798c">
    <vt:lpwstr/>
  </property>
  <property fmtid="{D5CDD505-2E9C-101B-9397-08002B2CF9AE}" pid="15" name="c3e9b32804b143caaf778522fda46369">
    <vt:lpwstr/>
  </property>
  <property fmtid="{D5CDD505-2E9C-101B-9397-08002B2CF9AE}" pid="16" name="p4ffb7e704744a2fb360efac02e8e56e">
    <vt:lpwstr/>
  </property>
  <property fmtid="{D5CDD505-2E9C-101B-9397-08002B2CF9AE}" pid="17" name="Policy_x0020_Status">
    <vt:lpwstr/>
  </property>
  <property fmtid="{D5CDD505-2E9C-101B-9397-08002B2CF9AE}" pid="18" name="lcf76f155ced4ddcb4097134ff3c332f">
    <vt:lpwstr/>
  </property>
  <property fmtid="{D5CDD505-2E9C-101B-9397-08002B2CF9AE}" pid="19" name="TaxCatchAll">
    <vt:lpwstr/>
  </property>
  <property fmtid="{D5CDD505-2E9C-101B-9397-08002B2CF9AE}" pid="20" name="j31c8abf4698464c99deb46d7432c918">
    <vt:lpwstr/>
  </property>
  <property fmtid="{D5CDD505-2E9C-101B-9397-08002B2CF9AE}" pid="21" name="Service_x0020_area">
    <vt:lpwstr/>
  </property>
  <property fmtid="{D5CDD505-2E9C-101B-9397-08002B2CF9AE}" pid="22" name="Display Status0">
    <vt:lpwstr/>
  </property>
  <property fmtid="{D5CDD505-2E9C-101B-9397-08002B2CF9AE}" pid="23" name="Policy Status">
    <vt:lpwstr/>
  </property>
  <property fmtid="{D5CDD505-2E9C-101B-9397-08002B2CF9AE}" pid="24" name="Service area">
    <vt:lpwstr/>
  </property>
  <property fmtid="{D5CDD505-2E9C-101B-9397-08002B2CF9AE}" pid="25" name="MSIP_Label_c69d85d5-6d9e-4305-a294-1f636ec0f2d6_Tag">
    <vt:lpwstr>10, 3, 0, 2</vt:lpwstr>
  </property>
</Properties>
</file>