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326" r:id="rId5"/>
    <p:sldId id="318" r:id="rId6"/>
    <p:sldId id="327" r:id="rId7"/>
    <p:sldId id="2147471854" r:id="rId8"/>
    <p:sldId id="2147471811" r:id="rId9"/>
    <p:sldId id="2147471837" r:id="rId10"/>
    <p:sldId id="2147471855" r:id="rId11"/>
    <p:sldId id="2147471839" r:id="rId12"/>
    <p:sldId id="2147471856" r:id="rId13"/>
    <p:sldId id="2147471893" r:id="rId14"/>
    <p:sldId id="2147471895" r:id="rId15"/>
    <p:sldId id="2147471871" r:id="rId16"/>
    <p:sldId id="2147471873" r:id="rId17"/>
    <p:sldId id="2147471896" r:id="rId18"/>
    <p:sldId id="2147471875" r:id="rId19"/>
    <p:sldId id="2147471897" r:id="rId20"/>
    <p:sldId id="2147471881" r:id="rId21"/>
    <p:sldId id="2147471898" r:id="rId22"/>
    <p:sldId id="2147471879" r:id="rId23"/>
    <p:sldId id="2147471899" r:id="rId24"/>
    <p:sldId id="2147471877" r:id="rId25"/>
    <p:sldId id="2147471900" r:id="rId26"/>
    <p:sldId id="2147471888" r:id="rId27"/>
    <p:sldId id="2147471901" r:id="rId28"/>
    <p:sldId id="2147471890" r:id="rId29"/>
    <p:sldId id="2147471902" r:id="rId30"/>
    <p:sldId id="2147471892" r:id="rId31"/>
    <p:sldId id="2147471904" r:id="rId32"/>
    <p:sldId id="2147471870" r:id="rId33"/>
    <p:sldId id="2147471732" r:id="rId34"/>
    <p:sldId id="2147471917" r:id="rId35"/>
    <p:sldId id="2147472033" r:id="rId36"/>
    <p:sldId id="2147471905" r:id="rId37"/>
    <p:sldId id="2147471736" r:id="rId38"/>
    <p:sldId id="2147471735" r:id="rId39"/>
    <p:sldId id="2147471737"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48D142-2E44-B9FD-78AF-19D117583BFB}" name="Clare Morgan" initials="CM" userId="S::clare.morgan@nice.org.uk::2839e4b1-0f17-4338-8f95-1993dc91e5f7" providerId="AD"/>
  <p188:author id="{53B97373-6BAF-6909-9361-6907535CC9B1}" name="Kendall Jamieson Gilmore" initials="KG" userId="S::kendall.jamiesongilmore@nice.org.uk::3873c3d6-3623-4fac-9acf-f52718a51069" providerId="AD"/>
  <p188:author id="{E1187780-D61A-B25F-F682-6D6A31C9FAFA}" name="Helen Knight" initials="HK" userId="S::Helen.Knight@nice.org.uk::85dcabad-4433-4add-9164-62d43fa41ccd" providerId="AD"/>
  <p188:author id="{9C967EA7-73A4-9A03-F6AC-97622BD52D4F}" name="Kendall Jamieson Gilmore" initials="KJG" userId="S::Kendall.JamiesonGilmore@nice.org.uk::3873c3d6-3623-4fac-9acf-f52718a51069" providerId="AD"/>
  <p188:author id="{F3A291B8-0EA9-CE2C-9730-1B357A355149}" name="Sam Roberts" initials="SR" userId="S::sam.roberts@nice.org.uk::ee33f29e-aec4-4ebf-b787-a0dc18a62c15" providerId="AD"/>
  <p188:author id="{AA92C6C9-8409-453C-B633-384FA9CE3624}" name="Paul Chrisp" initials="PC" userId="S::paul.chrisp@nice.org.uk::4707f044-1a2d-45ca-ad6d-d702b61bb833" providerId="AD"/>
  <p188:author id="{57B830CE-3D81-B70C-063E-2484C70D48FE}" name="Boryana Stambolova" initials="BS" userId="S::Boryana.Stambolova@nice.org.uk::a6341ad3-7f92-40e3-8355-7f43748c384d" providerId="AD"/>
  <p188:author id="{23E167E9-ED52-37A1-E0BC-F15FAFFE29B7}" name="Danielle Mason" initials="DM" userId="S::danielle.mason@nice.org.uk::6b0148c3-fe47-45fd-83e0-bc1849cc3b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04C3F-FA84-4A07-B2DF-0C18D1ABA471}" v="2" dt="2023-09-22T09:42:45.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67" autoAdjust="0"/>
  </p:normalViewPr>
  <p:slideViewPr>
    <p:cSldViewPr snapToGrid="0">
      <p:cViewPr varScale="1">
        <p:scale>
          <a:sx n="96" d="100"/>
          <a:sy n="96" d="100"/>
        </p:scale>
        <p:origin x="354" y="96"/>
      </p:cViewPr>
      <p:guideLst/>
    </p:cSldViewPr>
  </p:slideViewPr>
  <p:outlineViewPr>
    <p:cViewPr>
      <p:scale>
        <a:sx n="33" d="100"/>
        <a:sy n="33" d="100"/>
      </p:scale>
      <p:origin x="0" y="-93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Brennan" userId="b0179375-d03d-4674-817f-bd5233427ff1" providerId="ADAL" clId="{BCA04C3F-FA84-4A07-B2DF-0C18D1ABA471}"/>
    <pc:docChg chg="undo custSel modSld">
      <pc:chgData name="Trish Brennan" userId="b0179375-d03d-4674-817f-bd5233427ff1" providerId="ADAL" clId="{BCA04C3F-FA84-4A07-B2DF-0C18D1ABA471}" dt="2023-09-22T11:15:05.276" v="209" actId="20577"/>
      <pc:docMkLst>
        <pc:docMk/>
      </pc:docMkLst>
      <pc:sldChg chg="modSp mod">
        <pc:chgData name="Trish Brennan" userId="b0179375-d03d-4674-817f-bd5233427ff1" providerId="ADAL" clId="{BCA04C3F-FA84-4A07-B2DF-0C18D1ABA471}" dt="2023-09-22T09:21:25.342" v="10" actId="20577"/>
        <pc:sldMkLst>
          <pc:docMk/>
          <pc:sldMk cId="3024986153" sldId="326"/>
        </pc:sldMkLst>
        <pc:spChg chg="mod">
          <ac:chgData name="Trish Brennan" userId="b0179375-d03d-4674-817f-bd5233427ff1" providerId="ADAL" clId="{BCA04C3F-FA84-4A07-B2DF-0C18D1ABA471}" dt="2023-09-22T09:21:25.342" v="10" actId="20577"/>
          <ac:spMkLst>
            <pc:docMk/>
            <pc:sldMk cId="3024986153" sldId="326"/>
            <ac:spMk id="2" creationId="{6107E045-7BF5-7703-32BB-921D15C20F1A}"/>
          </ac:spMkLst>
        </pc:spChg>
      </pc:sldChg>
      <pc:sldChg chg="modSp mod">
        <pc:chgData name="Trish Brennan" userId="b0179375-d03d-4674-817f-bd5233427ff1" providerId="ADAL" clId="{BCA04C3F-FA84-4A07-B2DF-0C18D1ABA471}" dt="2023-09-22T09:29:20.202" v="56" actId="20577"/>
        <pc:sldMkLst>
          <pc:docMk/>
          <pc:sldMk cId="1974004003" sldId="327"/>
        </pc:sldMkLst>
        <pc:spChg chg="mod">
          <ac:chgData name="Trish Brennan" userId="b0179375-d03d-4674-817f-bd5233427ff1" providerId="ADAL" clId="{BCA04C3F-FA84-4A07-B2DF-0C18D1ABA471}" dt="2023-09-22T09:29:20.202" v="56" actId="20577"/>
          <ac:spMkLst>
            <pc:docMk/>
            <pc:sldMk cId="1974004003" sldId="327"/>
            <ac:spMk id="3" creationId="{8843EFD8-BA37-688C-6974-8C9746E920BA}"/>
          </ac:spMkLst>
        </pc:spChg>
      </pc:sldChg>
      <pc:sldChg chg="modNotesTx">
        <pc:chgData name="Trish Brennan" userId="b0179375-d03d-4674-817f-bd5233427ff1" providerId="ADAL" clId="{BCA04C3F-FA84-4A07-B2DF-0C18D1ABA471}" dt="2023-09-22T09:16:27.510" v="6" actId="20577"/>
        <pc:sldMkLst>
          <pc:docMk/>
          <pc:sldMk cId="3623862968" sldId="2147471735"/>
        </pc:sldMkLst>
      </pc:sldChg>
      <pc:sldChg chg="modNotesTx">
        <pc:chgData name="Trish Brennan" userId="b0179375-d03d-4674-817f-bd5233427ff1" providerId="ADAL" clId="{BCA04C3F-FA84-4A07-B2DF-0C18D1ABA471}" dt="2023-09-22T09:16:32.914" v="7" actId="20577"/>
        <pc:sldMkLst>
          <pc:docMk/>
          <pc:sldMk cId="443446774" sldId="2147471736"/>
        </pc:sldMkLst>
      </pc:sldChg>
      <pc:sldChg chg="modSp mod modNotesTx">
        <pc:chgData name="Trish Brennan" userId="b0179375-d03d-4674-817f-bd5233427ff1" providerId="ADAL" clId="{BCA04C3F-FA84-4A07-B2DF-0C18D1ABA471}" dt="2023-09-22T09:23:44.933" v="37" actId="313"/>
        <pc:sldMkLst>
          <pc:docMk/>
          <pc:sldMk cId="1418838813" sldId="2147471737"/>
        </pc:sldMkLst>
        <pc:graphicFrameChg chg="modGraphic">
          <ac:chgData name="Trish Brennan" userId="b0179375-d03d-4674-817f-bd5233427ff1" providerId="ADAL" clId="{BCA04C3F-FA84-4A07-B2DF-0C18D1ABA471}" dt="2023-09-22T09:23:44.933" v="37" actId="313"/>
          <ac:graphicFrameMkLst>
            <pc:docMk/>
            <pc:sldMk cId="1418838813" sldId="2147471737"/>
            <ac:graphicFrameMk id="4" creationId="{7D741D30-CCD1-462D-DF4B-F19FD86BA690}"/>
          </ac:graphicFrameMkLst>
        </pc:graphicFrameChg>
      </pc:sldChg>
      <pc:sldChg chg="modSp mod modNotesTx">
        <pc:chgData name="Trish Brennan" userId="b0179375-d03d-4674-817f-bd5233427ff1" providerId="ADAL" clId="{BCA04C3F-FA84-4A07-B2DF-0C18D1ABA471}" dt="2023-09-22T09:33:54.314" v="84" actId="114"/>
        <pc:sldMkLst>
          <pc:docMk/>
          <pc:sldMk cId="1194247405" sldId="2147471811"/>
        </pc:sldMkLst>
        <pc:spChg chg="mod">
          <ac:chgData name="Trish Brennan" userId="b0179375-d03d-4674-817f-bd5233427ff1" providerId="ADAL" clId="{BCA04C3F-FA84-4A07-B2DF-0C18D1ABA471}" dt="2023-09-22T09:30:04.130" v="57" actId="2711"/>
          <ac:spMkLst>
            <pc:docMk/>
            <pc:sldMk cId="1194247405" sldId="2147471811"/>
            <ac:spMk id="7" creationId="{832452F3-2F58-9599-0341-5206D0022F63}"/>
          </ac:spMkLst>
        </pc:spChg>
        <pc:spChg chg="mod">
          <ac:chgData name="Trish Brennan" userId="b0179375-d03d-4674-817f-bd5233427ff1" providerId="ADAL" clId="{BCA04C3F-FA84-4A07-B2DF-0C18D1ABA471}" dt="2023-09-22T09:30:33.449" v="67" actId="1037"/>
          <ac:spMkLst>
            <pc:docMk/>
            <pc:sldMk cId="1194247405" sldId="2147471811"/>
            <ac:spMk id="15" creationId="{62D06B90-31ED-AFA2-4860-CC413D3D9D92}"/>
          </ac:spMkLst>
        </pc:spChg>
        <pc:spChg chg="mod">
          <ac:chgData name="Trish Brennan" userId="b0179375-d03d-4674-817f-bd5233427ff1" providerId="ADAL" clId="{BCA04C3F-FA84-4A07-B2DF-0C18D1ABA471}" dt="2023-09-22T09:33:48.377" v="81" actId="114"/>
          <ac:spMkLst>
            <pc:docMk/>
            <pc:sldMk cId="1194247405" sldId="2147471811"/>
            <ac:spMk id="27" creationId="{651A5434-CD88-91CB-03CE-741EB0555008}"/>
          </ac:spMkLst>
        </pc:spChg>
        <pc:spChg chg="mod">
          <ac:chgData name="Trish Brennan" userId="b0179375-d03d-4674-817f-bd5233427ff1" providerId="ADAL" clId="{BCA04C3F-FA84-4A07-B2DF-0C18D1ABA471}" dt="2023-09-22T09:33:43.353" v="80" actId="114"/>
          <ac:spMkLst>
            <pc:docMk/>
            <pc:sldMk cId="1194247405" sldId="2147471811"/>
            <ac:spMk id="28" creationId="{5F0E7927-6873-5CEB-FB5A-48DA9728E841}"/>
          </ac:spMkLst>
        </pc:spChg>
        <pc:spChg chg="mod">
          <ac:chgData name="Trish Brennan" userId="b0179375-d03d-4674-817f-bd5233427ff1" providerId="ADAL" clId="{BCA04C3F-FA84-4A07-B2DF-0C18D1ABA471}" dt="2023-09-22T09:33:39.799" v="79" actId="114"/>
          <ac:spMkLst>
            <pc:docMk/>
            <pc:sldMk cId="1194247405" sldId="2147471811"/>
            <ac:spMk id="29" creationId="{AA6821C1-AC23-7845-942B-399F564BC087}"/>
          </ac:spMkLst>
        </pc:spChg>
        <pc:spChg chg="mod">
          <ac:chgData name="Trish Brennan" userId="b0179375-d03d-4674-817f-bd5233427ff1" providerId="ADAL" clId="{BCA04C3F-FA84-4A07-B2DF-0C18D1ABA471}" dt="2023-09-22T09:33:54.314" v="84" actId="114"/>
          <ac:spMkLst>
            <pc:docMk/>
            <pc:sldMk cId="1194247405" sldId="2147471811"/>
            <ac:spMk id="30" creationId="{F7679CC4-6BE7-0186-BBE9-DF6C9493495D}"/>
          </ac:spMkLst>
        </pc:spChg>
      </pc:sldChg>
      <pc:sldChg chg="modSp mod modNotesTx">
        <pc:chgData name="Trish Brennan" userId="b0179375-d03d-4674-817f-bd5233427ff1" providerId="ADAL" clId="{BCA04C3F-FA84-4A07-B2DF-0C18D1ABA471}" dt="2023-09-22T09:35:22.345" v="106" actId="20577"/>
        <pc:sldMkLst>
          <pc:docMk/>
          <pc:sldMk cId="764555164" sldId="2147471837"/>
        </pc:sldMkLst>
        <pc:spChg chg="mod">
          <ac:chgData name="Trish Brennan" userId="b0179375-d03d-4674-817f-bd5233427ff1" providerId="ADAL" clId="{BCA04C3F-FA84-4A07-B2DF-0C18D1ABA471}" dt="2023-09-22T09:34:39.130" v="88" actId="20577"/>
          <ac:spMkLst>
            <pc:docMk/>
            <pc:sldMk cId="764555164" sldId="2147471837"/>
            <ac:spMk id="8" creationId="{A579E5C3-B0BF-B7C6-4F26-1C7870FFA578}"/>
          </ac:spMkLst>
        </pc:spChg>
        <pc:spChg chg="mod">
          <ac:chgData name="Trish Brennan" userId="b0179375-d03d-4674-817f-bd5233427ff1" providerId="ADAL" clId="{BCA04C3F-FA84-4A07-B2DF-0C18D1ABA471}" dt="2023-09-22T09:35:09.010" v="98" actId="1076"/>
          <ac:spMkLst>
            <pc:docMk/>
            <pc:sldMk cId="764555164" sldId="2147471837"/>
            <ac:spMk id="30" creationId="{9FCB0742-136C-BFBC-D311-9446C8125BD1}"/>
          </ac:spMkLst>
        </pc:spChg>
        <pc:spChg chg="mod">
          <ac:chgData name="Trish Brennan" userId="b0179375-d03d-4674-817f-bd5233427ff1" providerId="ADAL" clId="{BCA04C3F-FA84-4A07-B2DF-0C18D1ABA471}" dt="2023-09-22T09:35:22.345" v="106" actId="20577"/>
          <ac:spMkLst>
            <pc:docMk/>
            <pc:sldMk cId="764555164" sldId="2147471837"/>
            <ac:spMk id="34" creationId="{6B18DE80-E008-FF00-9209-84A4656C4546}"/>
          </ac:spMkLst>
        </pc:spChg>
      </pc:sldChg>
      <pc:sldChg chg="modSp mod modNotesTx">
        <pc:chgData name="Trish Brennan" userId="b0179375-d03d-4674-817f-bd5233427ff1" providerId="ADAL" clId="{BCA04C3F-FA84-4A07-B2DF-0C18D1ABA471}" dt="2023-09-22T09:38:13.371" v="123" actId="14100"/>
        <pc:sldMkLst>
          <pc:docMk/>
          <pc:sldMk cId="4035340047" sldId="2147471839"/>
        </pc:sldMkLst>
        <pc:spChg chg="mod">
          <ac:chgData name="Trish Brennan" userId="b0179375-d03d-4674-817f-bd5233427ff1" providerId="ADAL" clId="{BCA04C3F-FA84-4A07-B2DF-0C18D1ABA471}" dt="2023-09-22T09:38:13.371" v="123" actId="14100"/>
          <ac:spMkLst>
            <pc:docMk/>
            <pc:sldMk cId="4035340047" sldId="2147471839"/>
            <ac:spMk id="7" creationId="{E1B733AC-1E51-87D6-2D17-C78215F1EF40}"/>
          </ac:spMkLst>
        </pc:spChg>
        <pc:spChg chg="mod">
          <ac:chgData name="Trish Brennan" userId="b0179375-d03d-4674-817f-bd5233427ff1" providerId="ADAL" clId="{BCA04C3F-FA84-4A07-B2DF-0C18D1ABA471}" dt="2023-09-22T09:37:04.875" v="109" actId="14100"/>
          <ac:spMkLst>
            <pc:docMk/>
            <pc:sldMk cId="4035340047" sldId="2147471839"/>
            <ac:spMk id="8" creationId="{01ECF195-DA95-1A4F-B0CA-136FB4A6E9BC}"/>
          </ac:spMkLst>
        </pc:spChg>
        <pc:spChg chg="mod">
          <ac:chgData name="Trish Brennan" userId="b0179375-d03d-4674-817f-bd5233427ff1" providerId="ADAL" clId="{BCA04C3F-FA84-4A07-B2DF-0C18D1ABA471}" dt="2023-09-22T09:37:23.802" v="110" actId="20577"/>
          <ac:spMkLst>
            <pc:docMk/>
            <pc:sldMk cId="4035340047" sldId="2147471839"/>
            <ac:spMk id="20" creationId="{5503E7D1-223C-1C0C-0BE6-EC714E29AC2C}"/>
          </ac:spMkLst>
        </pc:spChg>
        <pc:spChg chg="mod">
          <ac:chgData name="Trish Brennan" userId="b0179375-d03d-4674-817f-bd5233427ff1" providerId="ADAL" clId="{BCA04C3F-FA84-4A07-B2DF-0C18D1ABA471}" dt="2023-09-22T09:38:00.716" v="121" actId="20577"/>
          <ac:spMkLst>
            <pc:docMk/>
            <pc:sldMk cId="4035340047" sldId="2147471839"/>
            <ac:spMk id="30" creationId="{9FCB0742-136C-BFBC-D311-9446C8125BD1}"/>
          </ac:spMkLst>
        </pc:spChg>
      </pc:sldChg>
      <pc:sldChg chg="modNotesTx">
        <pc:chgData name="Trish Brennan" userId="b0179375-d03d-4674-817f-bd5233427ff1" providerId="ADAL" clId="{BCA04C3F-FA84-4A07-B2DF-0C18D1ABA471}" dt="2023-09-22T09:15:19.773" v="0" actId="20577"/>
        <pc:sldMkLst>
          <pc:docMk/>
          <pc:sldMk cId="338128397" sldId="2147471854"/>
        </pc:sldMkLst>
      </pc:sldChg>
      <pc:sldChg chg="modSp mod modNotesTx">
        <pc:chgData name="Trish Brennan" userId="b0179375-d03d-4674-817f-bd5233427ff1" providerId="ADAL" clId="{BCA04C3F-FA84-4A07-B2DF-0C18D1ABA471}" dt="2023-09-22T09:36:17.757" v="108" actId="20577"/>
        <pc:sldMkLst>
          <pc:docMk/>
          <pc:sldMk cId="765121823" sldId="2147471855"/>
        </pc:sldMkLst>
        <pc:spChg chg="mod">
          <ac:chgData name="Trish Brennan" userId="b0179375-d03d-4674-817f-bd5233427ff1" providerId="ADAL" clId="{BCA04C3F-FA84-4A07-B2DF-0C18D1ABA471}" dt="2023-09-22T09:36:17.757" v="108" actId="20577"/>
          <ac:spMkLst>
            <pc:docMk/>
            <pc:sldMk cId="765121823" sldId="2147471855"/>
            <ac:spMk id="13" creationId="{AC114486-E219-4F28-3E8D-B1AA14048A4E}"/>
          </ac:spMkLst>
        </pc:spChg>
      </pc:sldChg>
      <pc:sldChg chg="modSp mod modNotesTx">
        <pc:chgData name="Trish Brennan" userId="b0179375-d03d-4674-817f-bd5233427ff1" providerId="ADAL" clId="{BCA04C3F-FA84-4A07-B2DF-0C18D1ABA471}" dt="2023-09-22T09:40:46.249" v="132" actId="20577"/>
        <pc:sldMkLst>
          <pc:docMk/>
          <pc:sldMk cId="1785917426" sldId="2147471856"/>
        </pc:sldMkLst>
        <pc:spChg chg="mod">
          <ac:chgData name="Trish Brennan" userId="b0179375-d03d-4674-817f-bd5233427ff1" providerId="ADAL" clId="{BCA04C3F-FA84-4A07-B2DF-0C18D1ABA471}" dt="2023-09-22T09:40:46.249" v="132" actId="20577"/>
          <ac:spMkLst>
            <pc:docMk/>
            <pc:sldMk cId="1785917426" sldId="2147471856"/>
            <ac:spMk id="30" creationId="{9FCB0742-136C-BFBC-D311-9446C8125BD1}"/>
          </ac:spMkLst>
        </pc:spChg>
      </pc:sldChg>
      <pc:sldChg chg="modSp mod">
        <pc:chgData name="Trish Brennan" userId="b0179375-d03d-4674-817f-bd5233427ff1" providerId="ADAL" clId="{BCA04C3F-FA84-4A07-B2DF-0C18D1ABA471}" dt="2023-09-22T09:23:32.186" v="32" actId="313"/>
        <pc:sldMkLst>
          <pc:docMk/>
          <pc:sldMk cId="841468527" sldId="2147471871"/>
        </pc:sldMkLst>
        <pc:spChg chg="mod">
          <ac:chgData name="Trish Brennan" userId="b0179375-d03d-4674-817f-bd5233427ff1" providerId="ADAL" clId="{BCA04C3F-FA84-4A07-B2DF-0C18D1ABA471}" dt="2023-09-22T09:23:32.186" v="32" actId="313"/>
          <ac:spMkLst>
            <pc:docMk/>
            <pc:sldMk cId="841468527" sldId="2147471871"/>
            <ac:spMk id="5" creationId="{FB009635-9317-5114-E9A2-B30A218E0049}"/>
          </ac:spMkLst>
        </pc:spChg>
      </pc:sldChg>
      <pc:sldChg chg="modSp mod">
        <pc:chgData name="Trish Brennan" userId="b0179375-d03d-4674-817f-bd5233427ff1" providerId="ADAL" clId="{BCA04C3F-FA84-4A07-B2DF-0C18D1ABA471}" dt="2023-09-22T09:23:34.501" v="33" actId="313"/>
        <pc:sldMkLst>
          <pc:docMk/>
          <pc:sldMk cId="3201201541" sldId="2147471873"/>
        </pc:sldMkLst>
        <pc:spChg chg="mod">
          <ac:chgData name="Trish Brennan" userId="b0179375-d03d-4674-817f-bd5233427ff1" providerId="ADAL" clId="{BCA04C3F-FA84-4A07-B2DF-0C18D1ABA471}" dt="2023-09-22T09:23:34.501" v="33" actId="313"/>
          <ac:spMkLst>
            <pc:docMk/>
            <pc:sldMk cId="3201201541" sldId="2147471873"/>
            <ac:spMk id="6" creationId="{F9E72DEA-7B84-0B07-2878-CFC4407CF3F1}"/>
          </ac:spMkLst>
        </pc:spChg>
      </pc:sldChg>
      <pc:sldChg chg="modSp mod">
        <pc:chgData name="Trish Brennan" userId="b0179375-d03d-4674-817f-bd5233427ff1" providerId="ADAL" clId="{BCA04C3F-FA84-4A07-B2DF-0C18D1ABA471}" dt="2023-09-22T11:12:05.123" v="175" actId="20577"/>
        <pc:sldMkLst>
          <pc:docMk/>
          <pc:sldMk cId="1484281316" sldId="2147471875"/>
        </pc:sldMkLst>
        <pc:spChg chg="mod">
          <ac:chgData name="Trish Brennan" userId="b0179375-d03d-4674-817f-bd5233427ff1" providerId="ADAL" clId="{BCA04C3F-FA84-4A07-B2DF-0C18D1ABA471}" dt="2023-09-22T11:12:05.123" v="175" actId="20577"/>
          <ac:spMkLst>
            <pc:docMk/>
            <pc:sldMk cId="1484281316" sldId="2147471875"/>
            <ac:spMk id="3" creationId="{86E73F24-810E-4670-BE8C-098B5C19F081}"/>
          </ac:spMkLst>
        </pc:spChg>
      </pc:sldChg>
      <pc:sldChg chg="modSp mod">
        <pc:chgData name="Trish Brennan" userId="b0179375-d03d-4674-817f-bd5233427ff1" providerId="ADAL" clId="{BCA04C3F-FA84-4A07-B2DF-0C18D1ABA471}" dt="2023-09-22T11:13:27.058" v="193" actId="20577"/>
        <pc:sldMkLst>
          <pc:docMk/>
          <pc:sldMk cId="1823415897" sldId="2147471881"/>
        </pc:sldMkLst>
        <pc:spChg chg="mod">
          <ac:chgData name="Trish Brennan" userId="b0179375-d03d-4674-817f-bd5233427ff1" providerId="ADAL" clId="{BCA04C3F-FA84-4A07-B2DF-0C18D1ABA471}" dt="2023-09-22T11:13:27.058" v="193" actId="20577"/>
          <ac:spMkLst>
            <pc:docMk/>
            <pc:sldMk cId="1823415897" sldId="2147471881"/>
            <ac:spMk id="7" creationId="{C69B4BE2-1072-ABBC-0174-DF1EE97CAC67}"/>
          </ac:spMkLst>
        </pc:spChg>
      </pc:sldChg>
      <pc:sldChg chg="modSp mod">
        <pc:chgData name="Trish Brennan" userId="b0179375-d03d-4674-817f-bd5233427ff1" providerId="ADAL" clId="{BCA04C3F-FA84-4A07-B2DF-0C18D1ABA471}" dt="2023-09-22T11:15:05.276" v="209" actId="20577"/>
        <pc:sldMkLst>
          <pc:docMk/>
          <pc:sldMk cId="3569326109" sldId="2147471892"/>
        </pc:sldMkLst>
        <pc:spChg chg="mod">
          <ac:chgData name="Trish Brennan" userId="b0179375-d03d-4674-817f-bd5233427ff1" providerId="ADAL" clId="{BCA04C3F-FA84-4A07-B2DF-0C18D1ABA471}" dt="2023-09-22T11:15:05.276" v="209" actId="20577"/>
          <ac:spMkLst>
            <pc:docMk/>
            <pc:sldMk cId="3569326109" sldId="2147471892"/>
            <ac:spMk id="40" creationId="{91CD6112-36E7-8B2F-8988-79CF9C63E086}"/>
          </ac:spMkLst>
        </pc:spChg>
      </pc:sldChg>
      <pc:sldChg chg="modSp mod">
        <pc:chgData name="Trish Brennan" userId="b0179375-d03d-4674-817f-bd5233427ff1" providerId="ADAL" clId="{BCA04C3F-FA84-4A07-B2DF-0C18D1ABA471}" dt="2023-09-22T09:41:16.084" v="137" actId="20577"/>
        <pc:sldMkLst>
          <pc:docMk/>
          <pc:sldMk cId="257948772" sldId="2147471893"/>
        </pc:sldMkLst>
        <pc:spChg chg="mod">
          <ac:chgData name="Trish Brennan" userId="b0179375-d03d-4674-817f-bd5233427ff1" providerId="ADAL" clId="{BCA04C3F-FA84-4A07-B2DF-0C18D1ABA471}" dt="2023-09-22T09:23:25.233" v="28" actId="313"/>
          <ac:spMkLst>
            <pc:docMk/>
            <pc:sldMk cId="257948772" sldId="2147471893"/>
            <ac:spMk id="22" creationId="{B84D7E00-8A50-9254-F600-2F5F65B40EA3}"/>
          </ac:spMkLst>
        </pc:spChg>
        <pc:spChg chg="mod">
          <ac:chgData name="Trish Brennan" userId="b0179375-d03d-4674-817f-bd5233427ff1" providerId="ADAL" clId="{BCA04C3F-FA84-4A07-B2DF-0C18D1ABA471}" dt="2023-09-22T09:23:26.518" v="29" actId="313"/>
          <ac:spMkLst>
            <pc:docMk/>
            <pc:sldMk cId="257948772" sldId="2147471893"/>
            <ac:spMk id="24" creationId="{217C1EFF-63A5-ACA7-64BB-17E1CB794D53}"/>
          </ac:spMkLst>
        </pc:spChg>
        <pc:spChg chg="mod">
          <ac:chgData name="Trish Brennan" userId="b0179375-d03d-4674-817f-bd5233427ff1" providerId="ADAL" clId="{BCA04C3F-FA84-4A07-B2DF-0C18D1ABA471}" dt="2023-09-22T09:41:09.383" v="135" actId="20577"/>
          <ac:spMkLst>
            <pc:docMk/>
            <pc:sldMk cId="257948772" sldId="2147471893"/>
            <ac:spMk id="36" creationId="{9812C9F5-9CE2-58A4-4A96-8CE60567C76D}"/>
          </ac:spMkLst>
        </pc:spChg>
        <pc:spChg chg="mod">
          <ac:chgData name="Trish Brennan" userId="b0179375-d03d-4674-817f-bd5233427ff1" providerId="ADAL" clId="{BCA04C3F-FA84-4A07-B2DF-0C18D1ABA471}" dt="2023-09-22T09:41:16.084" v="137" actId="20577"/>
          <ac:spMkLst>
            <pc:docMk/>
            <pc:sldMk cId="257948772" sldId="2147471893"/>
            <ac:spMk id="37" creationId="{75789E75-8155-B4B6-F54E-210779C1EA67}"/>
          </ac:spMkLst>
        </pc:spChg>
      </pc:sldChg>
      <pc:sldChg chg="modSp mod">
        <pc:chgData name="Trish Brennan" userId="b0179375-d03d-4674-817f-bd5233427ff1" providerId="ADAL" clId="{BCA04C3F-FA84-4A07-B2DF-0C18D1ABA471}" dt="2023-09-22T09:44:02.836" v="172" actId="20577"/>
        <pc:sldMkLst>
          <pc:docMk/>
          <pc:sldMk cId="3568239124" sldId="2147471895"/>
        </pc:sldMkLst>
        <pc:spChg chg="mod">
          <ac:chgData name="Trish Brennan" userId="b0179375-d03d-4674-817f-bd5233427ff1" providerId="ADAL" clId="{BCA04C3F-FA84-4A07-B2DF-0C18D1ABA471}" dt="2023-09-22T09:43:55.378" v="171" actId="20577"/>
          <ac:spMkLst>
            <pc:docMk/>
            <pc:sldMk cId="3568239124" sldId="2147471895"/>
            <ac:spMk id="4" creationId="{AE741172-CE57-4652-8BD7-DB69B755A7C4}"/>
          </ac:spMkLst>
        </pc:spChg>
        <pc:spChg chg="mod">
          <ac:chgData name="Trish Brennan" userId="b0179375-d03d-4674-817f-bd5233427ff1" providerId="ADAL" clId="{BCA04C3F-FA84-4A07-B2DF-0C18D1ABA471}" dt="2023-09-22T09:23:30.562" v="31" actId="313"/>
          <ac:spMkLst>
            <pc:docMk/>
            <pc:sldMk cId="3568239124" sldId="2147471895"/>
            <ac:spMk id="15" creationId="{62D06B90-31ED-AFA2-4860-CC413D3D9D92}"/>
          </ac:spMkLst>
        </pc:spChg>
        <pc:spChg chg="mod">
          <ac:chgData name="Trish Brennan" userId="b0179375-d03d-4674-817f-bd5233427ff1" providerId="ADAL" clId="{BCA04C3F-FA84-4A07-B2DF-0C18D1ABA471}" dt="2023-09-22T09:43:01.476" v="165" actId="20577"/>
          <ac:spMkLst>
            <pc:docMk/>
            <pc:sldMk cId="3568239124" sldId="2147471895"/>
            <ac:spMk id="21" creationId="{1A91832D-C2F7-2380-0609-D35115AC25DF}"/>
          </ac:spMkLst>
        </pc:spChg>
        <pc:spChg chg="mod">
          <ac:chgData name="Trish Brennan" userId="b0179375-d03d-4674-817f-bd5233427ff1" providerId="ADAL" clId="{BCA04C3F-FA84-4A07-B2DF-0C18D1ABA471}" dt="2023-09-22T09:43:04.308" v="167" actId="20577"/>
          <ac:spMkLst>
            <pc:docMk/>
            <pc:sldMk cId="3568239124" sldId="2147471895"/>
            <ac:spMk id="22" creationId="{3F621A17-9DFD-E17C-F8DB-AB83546B85FF}"/>
          </ac:spMkLst>
        </pc:spChg>
        <pc:spChg chg="mod">
          <ac:chgData name="Trish Brennan" userId="b0179375-d03d-4674-817f-bd5233427ff1" providerId="ADAL" clId="{BCA04C3F-FA84-4A07-B2DF-0C18D1ABA471}" dt="2023-09-22T09:42:53.216" v="162" actId="20577"/>
          <ac:spMkLst>
            <pc:docMk/>
            <pc:sldMk cId="3568239124" sldId="2147471895"/>
            <ac:spMk id="27" creationId="{651A5434-CD88-91CB-03CE-741EB0555008}"/>
          </ac:spMkLst>
        </pc:spChg>
        <pc:spChg chg="mod">
          <ac:chgData name="Trish Brennan" userId="b0179375-d03d-4674-817f-bd5233427ff1" providerId="ADAL" clId="{BCA04C3F-FA84-4A07-B2DF-0C18D1ABA471}" dt="2023-09-22T09:44:02.836" v="172" actId="20577"/>
          <ac:spMkLst>
            <pc:docMk/>
            <pc:sldMk cId="3568239124" sldId="2147471895"/>
            <ac:spMk id="30" creationId="{0C4D8216-6DAD-1861-17F0-E8BE192CC0BE}"/>
          </ac:spMkLst>
        </pc:spChg>
      </pc:sldChg>
      <pc:sldChg chg="modSp mod">
        <pc:chgData name="Trish Brennan" userId="b0179375-d03d-4674-817f-bd5233427ff1" providerId="ADAL" clId="{BCA04C3F-FA84-4A07-B2DF-0C18D1ABA471}" dt="2023-09-22T11:12:43.252" v="181" actId="20577"/>
        <pc:sldMkLst>
          <pc:docMk/>
          <pc:sldMk cId="2470722627" sldId="2147471897"/>
        </pc:sldMkLst>
        <pc:spChg chg="mod">
          <ac:chgData name="Trish Brennan" userId="b0179375-d03d-4674-817f-bd5233427ff1" providerId="ADAL" clId="{BCA04C3F-FA84-4A07-B2DF-0C18D1ABA471}" dt="2023-09-22T11:12:43.252" v="181" actId="20577"/>
          <ac:spMkLst>
            <pc:docMk/>
            <pc:sldMk cId="2470722627" sldId="2147471897"/>
            <ac:spMk id="2" creationId="{0AAB6F1D-969A-F7F3-9B5E-A9938FBACFC5}"/>
          </ac:spMkLst>
        </pc:spChg>
      </pc:sldChg>
      <pc:sldChg chg="modSp mod">
        <pc:chgData name="Trish Brennan" userId="b0179375-d03d-4674-817f-bd5233427ff1" providerId="ADAL" clId="{BCA04C3F-FA84-4A07-B2DF-0C18D1ABA471}" dt="2023-09-22T11:14:03.844" v="196" actId="20577"/>
        <pc:sldMkLst>
          <pc:docMk/>
          <pc:sldMk cId="1555537415" sldId="2147471898"/>
        </pc:sldMkLst>
        <pc:spChg chg="mod">
          <ac:chgData name="Trish Brennan" userId="b0179375-d03d-4674-817f-bd5233427ff1" providerId="ADAL" clId="{BCA04C3F-FA84-4A07-B2DF-0C18D1ABA471}" dt="2023-09-22T11:14:03.844" v="196" actId="20577"/>
          <ac:spMkLst>
            <pc:docMk/>
            <pc:sldMk cId="1555537415" sldId="2147471898"/>
            <ac:spMk id="2" creationId="{0AAB6F1D-969A-F7F3-9B5E-A9938FBACFC5}"/>
          </ac:spMkLst>
        </pc:spChg>
      </pc:sldChg>
      <pc:sldChg chg="modSp mod">
        <pc:chgData name="Trish Brennan" userId="b0179375-d03d-4674-817f-bd5233427ff1" providerId="ADAL" clId="{BCA04C3F-FA84-4A07-B2DF-0C18D1ABA471}" dt="2023-09-22T11:14:20.892" v="197" actId="33524"/>
        <pc:sldMkLst>
          <pc:docMk/>
          <pc:sldMk cId="1953365782" sldId="2147471899"/>
        </pc:sldMkLst>
        <pc:spChg chg="mod">
          <ac:chgData name="Trish Brennan" userId="b0179375-d03d-4674-817f-bd5233427ff1" providerId="ADAL" clId="{BCA04C3F-FA84-4A07-B2DF-0C18D1ABA471}" dt="2023-09-22T11:14:20.892" v="197" actId="33524"/>
          <ac:spMkLst>
            <pc:docMk/>
            <pc:sldMk cId="1953365782" sldId="2147471899"/>
            <ac:spMk id="2" creationId="{0AAB6F1D-969A-F7F3-9B5E-A9938FBACFC5}"/>
          </ac:spMkLst>
        </pc:spChg>
      </pc:sldChg>
      <pc:sldChg chg="modSp mod">
        <pc:chgData name="Trish Brennan" userId="b0179375-d03d-4674-817f-bd5233427ff1" providerId="ADAL" clId="{BCA04C3F-FA84-4A07-B2DF-0C18D1ABA471}" dt="2023-09-22T11:14:28.254" v="198" actId="20577"/>
        <pc:sldMkLst>
          <pc:docMk/>
          <pc:sldMk cId="2964680278" sldId="2147471900"/>
        </pc:sldMkLst>
        <pc:spChg chg="mod">
          <ac:chgData name="Trish Brennan" userId="b0179375-d03d-4674-817f-bd5233427ff1" providerId="ADAL" clId="{BCA04C3F-FA84-4A07-B2DF-0C18D1ABA471}" dt="2023-09-22T11:14:28.254" v="198" actId="20577"/>
          <ac:spMkLst>
            <pc:docMk/>
            <pc:sldMk cId="2964680278" sldId="2147471900"/>
            <ac:spMk id="2" creationId="{0AAB6F1D-969A-F7F3-9B5E-A9938FBACFC5}"/>
          </ac:spMkLst>
        </pc:spChg>
      </pc:sldChg>
      <pc:sldChg chg="modSp mod">
        <pc:chgData name="Trish Brennan" userId="b0179375-d03d-4674-817f-bd5233427ff1" providerId="ADAL" clId="{BCA04C3F-FA84-4A07-B2DF-0C18D1ABA471}" dt="2023-09-22T09:23:39.236" v="35" actId="313"/>
        <pc:sldMkLst>
          <pc:docMk/>
          <pc:sldMk cId="2053060391" sldId="2147471904"/>
        </pc:sldMkLst>
        <pc:spChg chg="mod">
          <ac:chgData name="Trish Brennan" userId="b0179375-d03d-4674-817f-bd5233427ff1" providerId="ADAL" clId="{BCA04C3F-FA84-4A07-B2DF-0C18D1ABA471}" dt="2023-09-22T09:23:39.236" v="35" actId="313"/>
          <ac:spMkLst>
            <pc:docMk/>
            <pc:sldMk cId="2053060391" sldId="2147471904"/>
            <ac:spMk id="9" creationId="{0DA4F85E-AA77-70EF-449D-E3DBD346E40D}"/>
          </ac:spMkLst>
        </pc:spChg>
      </pc:sldChg>
      <pc:sldChg chg="modSp mod">
        <pc:chgData name="Trish Brennan" userId="b0179375-d03d-4674-817f-bd5233427ff1" providerId="ADAL" clId="{BCA04C3F-FA84-4A07-B2DF-0C18D1ABA471}" dt="2023-09-22T09:23:42.392" v="36" actId="313"/>
        <pc:sldMkLst>
          <pc:docMk/>
          <pc:sldMk cId="3344763214" sldId="2147471917"/>
        </pc:sldMkLst>
        <pc:graphicFrameChg chg="modGraphic">
          <ac:chgData name="Trish Brennan" userId="b0179375-d03d-4674-817f-bd5233427ff1" providerId="ADAL" clId="{BCA04C3F-FA84-4A07-B2DF-0C18D1ABA471}" dt="2023-09-22T09:23:42.392" v="36" actId="313"/>
          <ac:graphicFrameMkLst>
            <pc:docMk/>
            <pc:sldMk cId="3344763214" sldId="2147471917"/>
            <ac:graphicFrameMk id="2" creationId="{FED87E12-1954-0F87-318D-4EFEF94DF31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50296-06B1-4424-A0C8-63F3C21AAD16}"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E69E9-0C45-480E-9C45-BCFA130775A4}" type="slidenum">
              <a:rPr lang="en-GB" smtClean="0"/>
              <a:t>‹#›</a:t>
            </a:fld>
            <a:endParaRPr lang="en-GB"/>
          </a:p>
        </p:txBody>
      </p:sp>
    </p:spTree>
    <p:extLst>
      <p:ext uri="{BB962C8B-B14F-4D97-AF65-F5344CB8AC3E}">
        <p14:creationId xmlns:p14="http://schemas.microsoft.com/office/powerpoint/2010/main" val="52855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F869C8-2335-4DC8-880A-3959DE69B557}" type="slidenum">
              <a:rPr lang="en-GB" smtClean="0"/>
              <a:t>4</a:t>
            </a:fld>
            <a:endParaRPr lang="en-GB"/>
          </a:p>
        </p:txBody>
      </p:sp>
    </p:spTree>
    <p:extLst>
      <p:ext uri="{BB962C8B-B14F-4D97-AF65-F5344CB8AC3E}">
        <p14:creationId xmlns:p14="http://schemas.microsoft.com/office/powerpoint/2010/main" val="194751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4E69E9-0C45-480E-9C45-BCFA130775A4}" type="slidenum">
              <a:rPr lang="en-GB" smtClean="0"/>
              <a:t>25</a:t>
            </a:fld>
            <a:endParaRPr lang="en-GB"/>
          </a:p>
        </p:txBody>
      </p:sp>
    </p:spTree>
    <p:extLst>
      <p:ext uri="{BB962C8B-B14F-4D97-AF65-F5344CB8AC3E}">
        <p14:creationId xmlns:p14="http://schemas.microsoft.com/office/powerpoint/2010/main" val="255211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4E69E9-0C45-480E-9C45-BCFA130775A4}" type="slidenum">
              <a:rPr lang="en-GB" smtClean="0"/>
              <a:t>27</a:t>
            </a:fld>
            <a:endParaRPr lang="en-GB"/>
          </a:p>
        </p:txBody>
      </p:sp>
    </p:spTree>
    <p:extLst>
      <p:ext uri="{BB962C8B-B14F-4D97-AF65-F5344CB8AC3E}">
        <p14:creationId xmlns:p14="http://schemas.microsoft.com/office/powerpoint/2010/main" val="21470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4E69E9-0C45-480E-9C45-BCFA130775A4}" type="slidenum">
              <a:rPr lang="en-GB" smtClean="0"/>
              <a:t>28</a:t>
            </a:fld>
            <a:endParaRPr lang="en-GB"/>
          </a:p>
        </p:txBody>
      </p:sp>
    </p:spTree>
    <p:extLst>
      <p:ext uri="{BB962C8B-B14F-4D97-AF65-F5344CB8AC3E}">
        <p14:creationId xmlns:p14="http://schemas.microsoft.com/office/powerpoint/2010/main" val="267842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4E69E9-0C45-480E-9C45-BCFA130775A4}" type="slidenum">
              <a:rPr lang="en-GB" smtClean="0"/>
              <a:t>29</a:t>
            </a:fld>
            <a:endParaRPr lang="en-GB"/>
          </a:p>
        </p:txBody>
      </p:sp>
    </p:spTree>
    <p:extLst>
      <p:ext uri="{BB962C8B-B14F-4D97-AF65-F5344CB8AC3E}">
        <p14:creationId xmlns:p14="http://schemas.microsoft.com/office/powerpoint/2010/main" val="157775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4E69E9-0C45-480E-9C45-BCFA130775A4}" type="slidenum">
              <a:rPr lang="en-GB" smtClean="0"/>
              <a:t>31</a:t>
            </a:fld>
            <a:endParaRPr lang="en-GB"/>
          </a:p>
        </p:txBody>
      </p:sp>
    </p:spTree>
    <p:extLst>
      <p:ext uri="{BB962C8B-B14F-4D97-AF65-F5344CB8AC3E}">
        <p14:creationId xmlns:p14="http://schemas.microsoft.com/office/powerpoint/2010/main" val="202035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4E69E9-0C45-480E-9C45-BCFA130775A4}" type="slidenum">
              <a:rPr lang="en-GB" smtClean="0"/>
              <a:t>33</a:t>
            </a:fld>
            <a:endParaRPr lang="en-GB"/>
          </a:p>
        </p:txBody>
      </p:sp>
    </p:spTree>
    <p:extLst>
      <p:ext uri="{BB962C8B-B14F-4D97-AF65-F5344CB8AC3E}">
        <p14:creationId xmlns:p14="http://schemas.microsoft.com/office/powerpoint/2010/main" val="2243946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4E69E9-0C45-480E-9C45-BCFA130775A4}" type="slidenum">
              <a:rPr lang="en-GB" smtClean="0"/>
              <a:t>34</a:t>
            </a:fld>
            <a:endParaRPr lang="en-GB"/>
          </a:p>
        </p:txBody>
      </p:sp>
    </p:spTree>
    <p:extLst>
      <p:ext uri="{BB962C8B-B14F-4D97-AF65-F5344CB8AC3E}">
        <p14:creationId xmlns:p14="http://schemas.microsoft.com/office/powerpoint/2010/main" val="331679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4E69E9-0C45-480E-9C45-BCFA130775A4}" type="slidenum">
              <a:rPr lang="en-GB" smtClean="0"/>
              <a:t>35</a:t>
            </a:fld>
            <a:endParaRPr lang="en-GB"/>
          </a:p>
        </p:txBody>
      </p:sp>
    </p:spTree>
    <p:extLst>
      <p:ext uri="{BB962C8B-B14F-4D97-AF65-F5344CB8AC3E}">
        <p14:creationId xmlns:p14="http://schemas.microsoft.com/office/powerpoint/2010/main" val="277123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4E69E9-0C45-480E-9C45-BCFA130775A4}" type="slidenum">
              <a:rPr lang="en-GB" smtClean="0"/>
              <a:t>36</a:t>
            </a:fld>
            <a:endParaRPr lang="en-GB"/>
          </a:p>
        </p:txBody>
      </p:sp>
    </p:spTree>
    <p:extLst>
      <p:ext uri="{BB962C8B-B14F-4D97-AF65-F5344CB8AC3E}">
        <p14:creationId xmlns:p14="http://schemas.microsoft.com/office/powerpoint/2010/main" val="321696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7E9C9B67-A5DA-499D-AC8F-A8F98C894DA4}" type="slidenum">
              <a:rPr lang="en-GB" smtClean="0"/>
              <a:t>5</a:t>
            </a:fld>
            <a:endParaRPr lang="en-GB"/>
          </a:p>
        </p:txBody>
      </p:sp>
    </p:spTree>
    <p:extLst>
      <p:ext uri="{BB962C8B-B14F-4D97-AF65-F5344CB8AC3E}">
        <p14:creationId xmlns:p14="http://schemas.microsoft.com/office/powerpoint/2010/main" val="173854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9C9B67-A5DA-499D-AC8F-A8F98C894DA4}" type="slidenum">
              <a:rPr lang="en-GB" smtClean="0"/>
              <a:t>6</a:t>
            </a:fld>
            <a:endParaRPr lang="en-GB"/>
          </a:p>
        </p:txBody>
      </p:sp>
    </p:spTree>
    <p:extLst>
      <p:ext uri="{BB962C8B-B14F-4D97-AF65-F5344CB8AC3E}">
        <p14:creationId xmlns:p14="http://schemas.microsoft.com/office/powerpoint/2010/main" val="385897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9C9B67-A5DA-499D-AC8F-A8F98C894DA4}" type="slidenum">
              <a:rPr lang="en-GB" smtClean="0"/>
              <a:t>7</a:t>
            </a:fld>
            <a:endParaRPr lang="en-GB"/>
          </a:p>
        </p:txBody>
      </p:sp>
    </p:spTree>
    <p:extLst>
      <p:ext uri="{BB962C8B-B14F-4D97-AF65-F5344CB8AC3E}">
        <p14:creationId xmlns:p14="http://schemas.microsoft.com/office/powerpoint/2010/main" val="391445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9C9B67-A5DA-499D-AC8F-A8F98C894DA4}" type="slidenum">
              <a:rPr lang="en-GB" smtClean="0"/>
              <a:t>8</a:t>
            </a:fld>
            <a:endParaRPr lang="en-GB"/>
          </a:p>
        </p:txBody>
      </p:sp>
    </p:spTree>
    <p:extLst>
      <p:ext uri="{BB962C8B-B14F-4D97-AF65-F5344CB8AC3E}">
        <p14:creationId xmlns:p14="http://schemas.microsoft.com/office/powerpoint/2010/main" val="28498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9C9B67-A5DA-499D-AC8F-A8F98C894DA4}" type="slidenum">
              <a:rPr lang="en-GB" smtClean="0"/>
              <a:t>9</a:t>
            </a:fld>
            <a:endParaRPr lang="en-GB"/>
          </a:p>
        </p:txBody>
      </p:sp>
    </p:spTree>
    <p:extLst>
      <p:ext uri="{BB962C8B-B14F-4D97-AF65-F5344CB8AC3E}">
        <p14:creationId xmlns:p14="http://schemas.microsoft.com/office/powerpoint/2010/main" val="17583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9C9B67-A5DA-499D-AC8F-A8F98C894DA4}" type="slidenum">
              <a:rPr lang="en-GB" smtClean="0"/>
              <a:t>11</a:t>
            </a:fld>
            <a:endParaRPr lang="en-GB"/>
          </a:p>
        </p:txBody>
      </p:sp>
    </p:spTree>
    <p:extLst>
      <p:ext uri="{BB962C8B-B14F-4D97-AF65-F5344CB8AC3E}">
        <p14:creationId xmlns:p14="http://schemas.microsoft.com/office/powerpoint/2010/main" val="159858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4E69E9-0C45-480E-9C45-BCFA130775A4}" type="slidenum">
              <a:rPr lang="en-GB" smtClean="0"/>
              <a:t>15</a:t>
            </a:fld>
            <a:endParaRPr lang="en-GB"/>
          </a:p>
        </p:txBody>
      </p:sp>
    </p:spTree>
    <p:extLst>
      <p:ext uri="{BB962C8B-B14F-4D97-AF65-F5344CB8AC3E}">
        <p14:creationId xmlns:p14="http://schemas.microsoft.com/office/powerpoint/2010/main" val="289963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4E69E9-0C45-480E-9C45-BCFA130775A4}" type="slidenum">
              <a:rPr lang="en-GB" smtClean="0"/>
              <a:t>23</a:t>
            </a:fld>
            <a:endParaRPr lang="en-GB"/>
          </a:p>
        </p:txBody>
      </p:sp>
    </p:spTree>
    <p:extLst>
      <p:ext uri="{BB962C8B-B14F-4D97-AF65-F5344CB8AC3E}">
        <p14:creationId xmlns:p14="http://schemas.microsoft.com/office/powerpoint/2010/main" val="4152549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6794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9322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2154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6796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37925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1665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4977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0304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97317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0333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51063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72827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2809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392386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9336"/>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392386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067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45482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46629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5888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60345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0647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833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1114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446713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25027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59189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00482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2848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92612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96035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23725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73653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2018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261257"/>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1114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273963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4668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91242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82981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94017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254966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75304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0399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ne Column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9782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1765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5277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9541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6258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62829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2150014-01A6-5B4B-E588-92E6B23993A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A995030A-F0D3-F004-3FF4-60F89D1F86A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921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711"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2" r:id="rId33"/>
    <p:sldLayoutId id="2147483691"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3" r:id="rId44"/>
    <p:sldLayoutId id="2147483704" r:id="rId45"/>
    <p:sldLayoutId id="2147483705" r:id="rId46"/>
    <p:sldLayoutId id="2147483708" r:id="rId47"/>
    <p:sldLayoutId id="2147483706" r:id="rId48"/>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E045-7BF5-7703-32BB-921D15C20F1A}"/>
              </a:ext>
            </a:extLst>
          </p:cNvPr>
          <p:cNvSpPr>
            <a:spLocks noGrp="1"/>
          </p:cNvSpPr>
          <p:nvPr>
            <p:ph type="ctrTitle"/>
          </p:nvPr>
        </p:nvSpPr>
        <p:spPr/>
        <p:txBody>
          <a:bodyPr>
            <a:normAutofit/>
          </a:bodyPr>
          <a:lstStyle/>
          <a:p>
            <a:r>
              <a:rPr lang="en-US" dirty="0"/>
              <a:t>Business plan</a:t>
            </a:r>
            <a:br>
              <a:rPr lang="en-US" dirty="0"/>
            </a:br>
            <a:r>
              <a:rPr lang="en-US" dirty="0"/>
              <a:t>2023/24</a:t>
            </a:r>
          </a:p>
        </p:txBody>
      </p:sp>
      <p:pic>
        <p:nvPicPr>
          <p:cNvPr id="7" name="Picture Placeholder 6" descr="Someone stood working at a table with charts, post it notes, a laptop and a disposable coffee cup. ">
            <a:extLst>
              <a:ext uri="{FF2B5EF4-FFF2-40B4-BE49-F238E27FC236}">
                <a16:creationId xmlns:a16="http://schemas.microsoft.com/office/drawing/2014/main" id="{3ADF5C9F-C9AE-C5D6-603D-470A2515DF3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074" r="28074"/>
          <a:stretch/>
        </p:blipFill>
        <p:spPr/>
      </p:pic>
      <p:sp>
        <p:nvSpPr>
          <p:cNvPr id="9" name="Slide Number Placeholder 3">
            <a:extLst>
              <a:ext uri="{FF2B5EF4-FFF2-40B4-BE49-F238E27FC236}">
                <a16:creationId xmlns:a16="http://schemas.microsoft.com/office/drawing/2014/main" id="{94A79DC7-EE18-CEA0-2EE2-AC2C8D4A90E2}"/>
              </a:ext>
              <a:ext uri="{C183D7F6-B498-43B3-948B-1728B52AA6E4}">
                <adec:decorative xmlns:adec="http://schemas.microsoft.com/office/drawing/2017/decorative" val="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1</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2498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B04B05-6698-6B49-0929-05C1F6AFC8D0}"/>
              </a:ext>
              <a:ext uri="{C183D7F6-B498-43B3-948B-1728B52AA6E4}">
                <adec:decorative xmlns:adec="http://schemas.microsoft.com/office/drawing/2017/decorative" val="1"/>
              </a:ext>
            </a:extLst>
          </p:cNvPr>
          <p:cNvSpPr/>
          <p:nvPr/>
        </p:nvSpPr>
        <p:spPr>
          <a:xfrm>
            <a:off x="8062897" y="1870742"/>
            <a:ext cx="3671105" cy="3396549"/>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8B2D9E-EB03-5285-9041-4594C60C550B}"/>
              </a:ext>
            </a:extLst>
          </p:cNvPr>
          <p:cNvSpPr>
            <a:spLocks noGrp="1"/>
          </p:cNvSpPr>
          <p:nvPr>
            <p:ph type="ctrTitle"/>
          </p:nvPr>
        </p:nvSpPr>
        <p:spPr>
          <a:xfrm>
            <a:off x="426715" y="161062"/>
            <a:ext cx="11287869" cy="924144"/>
          </a:xfrm>
        </p:spPr>
        <p:txBody>
          <a:bodyPr>
            <a:noAutofit/>
          </a:bodyPr>
          <a:lstStyle/>
          <a:p>
            <a:pPr>
              <a:lnSpc>
                <a:spcPct val="100000"/>
              </a:lnSpc>
            </a:pPr>
            <a:r>
              <a:rPr lang="en-GB" sz="2800" dirty="0"/>
              <a:t>Our planning for 2023 and beyond reflects our core mission, with a particular focus on using health and care resources wisely </a:t>
            </a:r>
          </a:p>
        </p:txBody>
      </p:sp>
      <p:sp>
        <p:nvSpPr>
          <p:cNvPr id="3" name="Text Placeholder 2">
            <a:extLst>
              <a:ext uri="{FF2B5EF4-FFF2-40B4-BE49-F238E27FC236}">
                <a16:creationId xmlns:a16="http://schemas.microsoft.com/office/drawing/2014/main" id="{CB73FCB2-30EB-8D54-EA10-629ABD130BCF}"/>
              </a:ext>
            </a:extLst>
          </p:cNvPr>
          <p:cNvSpPr>
            <a:spLocks noGrp="1"/>
          </p:cNvSpPr>
          <p:nvPr>
            <p:ph type="body" sz="quarter" idx="12"/>
          </p:nvPr>
        </p:nvSpPr>
        <p:spPr>
          <a:xfrm>
            <a:off x="426715" y="1247270"/>
            <a:ext cx="11177587" cy="508690"/>
          </a:xfrm>
        </p:spPr>
        <p:txBody>
          <a:bodyPr/>
          <a:lstStyle/>
          <a:p>
            <a:pPr marL="0" indent="0">
              <a:buNone/>
            </a:pPr>
            <a:r>
              <a:rPr lang="en-GB"/>
              <a:t>To inform our business plan we built on: </a:t>
            </a:r>
          </a:p>
        </p:txBody>
      </p:sp>
      <p:sp>
        <p:nvSpPr>
          <p:cNvPr id="11" name="Rectangle 10">
            <a:extLst>
              <a:ext uri="{FF2B5EF4-FFF2-40B4-BE49-F238E27FC236}">
                <a16:creationId xmlns:a16="http://schemas.microsoft.com/office/drawing/2014/main" id="{9B3DE2E9-A174-70B8-0AEA-83D683B49F40}"/>
              </a:ext>
              <a:ext uri="{C183D7F6-B498-43B3-948B-1728B52AA6E4}">
                <adec:decorative xmlns:adec="http://schemas.microsoft.com/office/drawing/2017/decorative" val="1"/>
              </a:ext>
            </a:extLst>
          </p:cNvPr>
          <p:cNvSpPr/>
          <p:nvPr/>
        </p:nvSpPr>
        <p:spPr>
          <a:xfrm>
            <a:off x="491558" y="1870742"/>
            <a:ext cx="3671107" cy="3396550"/>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D532AF1-FC8A-8C2E-E5F3-616DA250738D}"/>
              </a:ext>
            </a:extLst>
          </p:cNvPr>
          <p:cNvSpPr txBox="1"/>
          <p:nvPr/>
        </p:nvSpPr>
        <p:spPr>
          <a:xfrm>
            <a:off x="491558" y="2023864"/>
            <a:ext cx="3671107" cy="369332"/>
          </a:xfrm>
          <a:prstGeom prst="rect">
            <a:avLst/>
          </a:prstGeom>
          <a:noFill/>
        </p:spPr>
        <p:txBody>
          <a:bodyPr wrap="square" rtlCol="0">
            <a:spAutoFit/>
          </a:bodyPr>
          <a:lstStyle/>
          <a:p>
            <a:pPr algn="ctr"/>
            <a:r>
              <a:rPr lang="en-GB" b="1">
                <a:solidFill>
                  <a:schemeClr val="accent2"/>
                </a:solidFill>
              </a:rPr>
              <a:t>Our ambition for NICE</a:t>
            </a:r>
          </a:p>
        </p:txBody>
      </p:sp>
      <p:pic>
        <p:nvPicPr>
          <p:cNvPr id="16" name="Picture 15">
            <a:extLst>
              <a:ext uri="{FF2B5EF4-FFF2-40B4-BE49-F238E27FC236}">
                <a16:creationId xmlns:a16="http://schemas.microsoft.com/office/drawing/2014/main" id="{5C7083F2-A45E-47B8-D74F-1DCE63DE41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09745" y="2505661"/>
            <a:ext cx="906452" cy="851595"/>
          </a:xfrm>
          <a:prstGeom prst="rect">
            <a:avLst/>
          </a:prstGeom>
        </p:spPr>
      </p:pic>
      <p:pic>
        <p:nvPicPr>
          <p:cNvPr id="17" name="Picture 16">
            <a:extLst>
              <a:ext uri="{FF2B5EF4-FFF2-40B4-BE49-F238E27FC236}">
                <a16:creationId xmlns:a16="http://schemas.microsoft.com/office/drawing/2014/main" id="{5FA69B33-A3E7-67EB-D7FC-3DA63E58AA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5480" y="3683534"/>
            <a:ext cx="1048208" cy="984773"/>
          </a:xfrm>
          <a:prstGeom prst="rect">
            <a:avLst/>
          </a:prstGeom>
        </p:spPr>
      </p:pic>
      <p:pic>
        <p:nvPicPr>
          <p:cNvPr id="18" name="Picture 17">
            <a:extLst>
              <a:ext uri="{FF2B5EF4-FFF2-40B4-BE49-F238E27FC236}">
                <a16:creationId xmlns:a16="http://schemas.microsoft.com/office/drawing/2014/main" id="{BB3E726C-91E3-3A7C-CD41-3FE79CF2831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4178" y="3818218"/>
            <a:ext cx="964902" cy="906509"/>
          </a:xfrm>
          <a:prstGeom prst="rect">
            <a:avLst/>
          </a:prstGeom>
        </p:spPr>
      </p:pic>
      <p:pic>
        <p:nvPicPr>
          <p:cNvPr id="19" name="Picture 18">
            <a:extLst>
              <a:ext uri="{FF2B5EF4-FFF2-40B4-BE49-F238E27FC236}">
                <a16:creationId xmlns:a16="http://schemas.microsoft.com/office/drawing/2014/main" id="{A9EE3AA9-178D-8F3D-9FE6-3154EB67370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5480" y="2453181"/>
            <a:ext cx="906452" cy="851595"/>
          </a:xfrm>
          <a:prstGeom prst="rect">
            <a:avLst/>
          </a:prstGeom>
        </p:spPr>
      </p:pic>
      <p:sp>
        <p:nvSpPr>
          <p:cNvPr id="21" name="TextBox 20">
            <a:extLst>
              <a:ext uri="{FF2B5EF4-FFF2-40B4-BE49-F238E27FC236}">
                <a16:creationId xmlns:a16="http://schemas.microsoft.com/office/drawing/2014/main" id="{0B4815C2-3AD5-9347-A876-F8317083E378}"/>
              </a:ext>
            </a:extLst>
          </p:cNvPr>
          <p:cNvSpPr txBox="1"/>
          <p:nvPr/>
        </p:nvSpPr>
        <p:spPr>
          <a:xfrm>
            <a:off x="822885" y="3309153"/>
            <a:ext cx="1244158" cy="307777"/>
          </a:xfrm>
          <a:prstGeom prst="rect">
            <a:avLst/>
          </a:prstGeom>
          <a:noFill/>
        </p:spPr>
        <p:txBody>
          <a:bodyPr wrap="square">
            <a:spAutoFit/>
          </a:bodyPr>
          <a:lstStyle/>
          <a:p>
            <a:pPr marL="0" indent="0" algn="ctr">
              <a:buFont typeface="Arial" charset="0"/>
              <a:buNone/>
            </a:pPr>
            <a:r>
              <a:rPr lang="en-GB" sz="1400"/>
              <a:t>Relevant </a:t>
            </a:r>
          </a:p>
        </p:txBody>
      </p:sp>
      <p:sp>
        <p:nvSpPr>
          <p:cNvPr id="22" name="TextBox 21">
            <a:extLst>
              <a:ext uri="{FF2B5EF4-FFF2-40B4-BE49-F238E27FC236}">
                <a16:creationId xmlns:a16="http://schemas.microsoft.com/office/drawing/2014/main" id="{B84D7E00-8A50-9254-F600-2F5F65B40EA3}"/>
              </a:ext>
            </a:extLst>
          </p:cNvPr>
          <p:cNvSpPr txBox="1"/>
          <p:nvPr/>
        </p:nvSpPr>
        <p:spPr>
          <a:xfrm>
            <a:off x="2414550" y="3310369"/>
            <a:ext cx="1244158" cy="523220"/>
          </a:xfrm>
          <a:prstGeom prst="rect">
            <a:avLst/>
          </a:prstGeom>
          <a:noFill/>
        </p:spPr>
        <p:txBody>
          <a:bodyPr wrap="square">
            <a:spAutoFit/>
          </a:bodyPr>
          <a:lstStyle/>
          <a:p>
            <a:pPr marL="0" indent="0" algn="ctr">
              <a:buFont typeface="Arial" charset="0"/>
              <a:buNone/>
            </a:pPr>
            <a:r>
              <a:rPr lang="en-GB" sz="1400" dirty="0"/>
              <a:t>Timely and easy to use</a:t>
            </a:r>
          </a:p>
        </p:txBody>
      </p:sp>
      <p:sp>
        <p:nvSpPr>
          <p:cNvPr id="23" name="TextBox 22">
            <a:extLst>
              <a:ext uri="{FF2B5EF4-FFF2-40B4-BE49-F238E27FC236}">
                <a16:creationId xmlns:a16="http://schemas.microsoft.com/office/drawing/2014/main" id="{D01677D6-C062-4A91-1E53-6BF2468BBE3C}"/>
              </a:ext>
            </a:extLst>
          </p:cNvPr>
          <p:cNvSpPr txBox="1"/>
          <p:nvPr/>
        </p:nvSpPr>
        <p:spPr>
          <a:xfrm>
            <a:off x="877431" y="4682385"/>
            <a:ext cx="1479603" cy="523220"/>
          </a:xfrm>
          <a:prstGeom prst="rect">
            <a:avLst/>
          </a:prstGeom>
          <a:noFill/>
        </p:spPr>
        <p:txBody>
          <a:bodyPr wrap="square">
            <a:spAutoFit/>
          </a:bodyPr>
          <a:lstStyle/>
          <a:p>
            <a:pPr marL="0" indent="0" algn="ctr">
              <a:buFont typeface="Arial" charset="0"/>
              <a:buNone/>
            </a:pPr>
            <a:r>
              <a:rPr lang="en-GB" sz="1400"/>
              <a:t>Learning from real world data</a:t>
            </a:r>
          </a:p>
        </p:txBody>
      </p:sp>
      <p:sp>
        <p:nvSpPr>
          <p:cNvPr id="24" name="TextBox 23">
            <a:extLst>
              <a:ext uri="{FF2B5EF4-FFF2-40B4-BE49-F238E27FC236}">
                <a16:creationId xmlns:a16="http://schemas.microsoft.com/office/drawing/2014/main" id="{217C1EFF-63A5-ACA7-64BB-17E1CB794D53}"/>
              </a:ext>
            </a:extLst>
          </p:cNvPr>
          <p:cNvSpPr txBox="1"/>
          <p:nvPr/>
        </p:nvSpPr>
        <p:spPr>
          <a:xfrm>
            <a:off x="2243859" y="4682385"/>
            <a:ext cx="1585539" cy="523220"/>
          </a:xfrm>
          <a:prstGeom prst="rect">
            <a:avLst/>
          </a:prstGeom>
          <a:noFill/>
        </p:spPr>
        <p:txBody>
          <a:bodyPr wrap="square">
            <a:spAutoFit/>
          </a:bodyPr>
          <a:lstStyle/>
          <a:p>
            <a:pPr marL="0" indent="0" algn="ctr">
              <a:buFont typeface="Arial" charset="0"/>
              <a:buNone/>
            </a:pPr>
            <a:r>
              <a:rPr lang="en-GB" sz="1400" dirty="0"/>
              <a:t>Process and enablers </a:t>
            </a:r>
          </a:p>
        </p:txBody>
      </p:sp>
      <p:sp>
        <p:nvSpPr>
          <p:cNvPr id="4" name="Rectangle 3">
            <a:extLst>
              <a:ext uri="{FF2B5EF4-FFF2-40B4-BE49-F238E27FC236}">
                <a16:creationId xmlns:a16="http://schemas.microsoft.com/office/drawing/2014/main" id="{F2D19094-A972-12B6-9B6B-C9A4F79F796E}"/>
              </a:ext>
              <a:ext uri="{C183D7F6-B498-43B3-948B-1728B52AA6E4}">
                <adec:decorative xmlns:adec="http://schemas.microsoft.com/office/drawing/2017/decorative" val="1"/>
              </a:ext>
            </a:extLst>
          </p:cNvPr>
          <p:cNvSpPr/>
          <p:nvPr/>
        </p:nvSpPr>
        <p:spPr>
          <a:xfrm>
            <a:off x="4277229" y="1870742"/>
            <a:ext cx="3671104" cy="33965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0975018-16A7-5ABF-3A51-1481BEAE5351}"/>
              </a:ext>
            </a:extLst>
          </p:cNvPr>
          <p:cNvSpPr txBox="1"/>
          <p:nvPr/>
        </p:nvSpPr>
        <p:spPr>
          <a:xfrm>
            <a:off x="4277228" y="2018995"/>
            <a:ext cx="3671105" cy="369332"/>
          </a:xfrm>
          <a:prstGeom prst="rect">
            <a:avLst/>
          </a:prstGeom>
          <a:noFill/>
        </p:spPr>
        <p:txBody>
          <a:bodyPr wrap="square" rtlCol="0">
            <a:spAutoFit/>
          </a:bodyPr>
          <a:lstStyle/>
          <a:p>
            <a:pPr algn="ctr"/>
            <a:r>
              <a:rPr lang="en-GB" b="1">
                <a:solidFill>
                  <a:schemeClr val="bg1"/>
                </a:solidFill>
              </a:rPr>
              <a:t>What we heard from staff</a:t>
            </a:r>
          </a:p>
        </p:txBody>
      </p:sp>
      <p:sp>
        <p:nvSpPr>
          <p:cNvPr id="41" name="TextBox 40">
            <a:extLst>
              <a:ext uri="{FF2B5EF4-FFF2-40B4-BE49-F238E27FC236}">
                <a16:creationId xmlns:a16="http://schemas.microsoft.com/office/drawing/2014/main" id="{DBE1AD80-95F5-305B-47E6-3547201207C2}"/>
              </a:ext>
            </a:extLst>
          </p:cNvPr>
          <p:cNvSpPr txBox="1"/>
          <p:nvPr/>
        </p:nvSpPr>
        <p:spPr>
          <a:xfrm>
            <a:off x="6036208" y="2882852"/>
            <a:ext cx="1509103" cy="523220"/>
          </a:xfrm>
          <a:prstGeom prst="rect">
            <a:avLst/>
          </a:prstGeom>
          <a:noFill/>
        </p:spPr>
        <p:txBody>
          <a:bodyPr wrap="square">
            <a:spAutoFit/>
          </a:bodyPr>
          <a:lstStyle/>
          <a:p>
            <a:pPr marL="0" indent="0">
              <a:buFont typeface="Arial" charset="0"/>
              <a:buNone/>
            </a:pPr>
            <a:r>
              <a:rPr lang="en-GB" sz="1400">
                <a:solidFill>
                  <a:schemeClr val="bg1"/>
                </a:solidFill>
              </a:rPr>
              <a:t>Crowdsourcing exercise </a:t>
            </a:r>
          </a:p>
        </p:txBody>
      </p:sp>
      <p:sp>
        <p:nvSpPr>
          <p:cNvPr id="42" name="TextBox 41">
            <a:extLst>
              <a:ext uri="{FF2B5EF4-FFF2-40B4-BE49-F238E27FC236}">
                <a16:creationId xmlns:a16="http://schemas.microsoft.com/office/drawing/2014/main" id="{DB1FC919-BE5B-60C6-2FB4-0A64FE500961}"/>
              </a:ext>
            </a:extLst>
          </p:cNvPr>
          <p:cNvSpPr txBox="1"/>
          <p:nvPr/>
        </p:nvSpPr>
        <p:spPr>
          <a:xfrm>
            <a:off x="6038054" y="4297817"/>
            <a:ext cx="1509103" cy="307777"/>
          </a:xfrm>
          <a:prstGeom prst="rect">
            <a:avLst/>
          </a:prstGeom>
          <a:noFill/>
        </p:spPr>
        <p:txBody>
          <a:bodyPr wrap="square">
            <a:spAutoFit/>
          </a:bodyPr>
          <a:lstStyle/>
          <a:p>
            <a:pPr marL="0" indent="0">
              <a:buFont typeface="Arial" charset="0"/>
              <a:buNone/>
            </a:pPr>
            <a:r>
              <a:rPr lang="en-GB" sz="1400">
                <a:solidFill>
                  <a:schemeClr val="bg1"/>
                </a:solidFill>
              </a:rPr>
              <a:t>Staff survey </a:t>
            </a:r>
          </a:p>
        </p:txBody>
      </p:sp>
      <p:sp>
        <p:nvSpPr>
          <p:cNvPr id="29" name="TextBox 28">
            <a:extLst>
              <a:ext uri="{FF2B5EF4-FFF2-40B4-BE49-F238E27FC236}">
                <a16:creationId xmlns:a16="http://schemas.microsoft.com/office/drawing/2014/main" id="{21E305B4-5AD7-E1D4-5A99-88A5F4834130}"/>
              </a:ext>
            </a:extLst>
          </p:cNvPr>
          <p:cNvSpPr txBox="1"/>
          <p:nvPr/>
        </p:nvSpPr>
        <p:spPr>
          <a:xfrm>
            <a:off x="8484343" y="1975417"/>
            <a:ext cx="2828212" cy="646331"/>
          </a:xfrm>
          <a:prstGeom prst="rect">
            <a:avLst/>
          </a:prstGeom>
          <a:noFill/>
        </p:spPr>
        <p:txBody>
          <a:bodyPr wrap="square" rtlCol="0">
            <a:spAutoFit/>
          </a:bodyPr>
          <a:lstStyle/>
          <a:p>
            <a:pPr algn="ctr"/>
            <a:r>
              <a:rPr lang="en-GB">
                <a:solidFill>
                  <a:schemeClr val="accent2"/>
                </a:solidFill>
                <a:latin typeface="Inter SemiBold" panose="02000503000000020004" pitchFamily="2" charset="0"/>
                <a:ea typeface="Inter SemiBold" panose="02000503000000020004" pitchFamily="2" charset="0"/>
              </a:rPr>
              <a:t>Building on successes from last year </a:t>
            </a:r>
          </a:p>
        </p:txBody>
      </p:sp>
      <p:sp>
        <p:nvSpPr>
          <p:cNvPr id="34" name="TextBox 33">
            <a:extLst>
              <a:ext uri="{FF2B5EF4-FFF2-40B4-BE49-F238E27FC236}">
                <a16:creationId xmlns:a16="http://schemas.microsoft.com/office/drawing/2014/main" id="{BC756142-B383-4757-8BF9-70EDF28CCF05}"/>
              </a:ext>
            </a:extLst>
          </p:cNvPr>
          <p:cNvSpPr txBox="1"/>
          <p:nvPr/>
        </p:nvSpPr>
        <p:spPr>
          <a:xfrm>
            <a:off x="9234335" y="2739942"/>
            <a:ext cx="2214568" cy="523220"/>
          </a:xfrm>
          <a:prstGeom prst="rect">
            <a:avLst/>
          </a:prstGeom>
          <a:noFill/>
        </p:spPr>
        <p:txBody>
          <a:bodyPr wrap="square">
            <a:spAutoFit/>
          </a:bodyPr>
          <a:lstStyle/>
          <a:p>
            <a:pPr marL="0" indent="0">
              <a:buFont typeface="Arial" charset="0"/>
              <a:buNone/>
            </a:pPr>
            <a:r>
              <a:rPr lang="en-GB" sz="1400"/>
              <a:t>Digital living guideline development  </a:t>
            </a:r>
          </a:p>
        </p:txBody>
      </p:sp>
      <p:sp>
        <p:nvSpPr>
          <p:cNvPr id="36" name="TextBox 35">
            <a:extLst>
              <a:ext uri="{FF2B5EF4-FFF2-40B4-BE49-F238E27FC236}">
                <a16:creationId xmlns:a16="http://schemas.microsoft.com/office/drawing/2014/main" id="{9812C9F5-9CE2-58A4-4A96-8CE60567C76D}"/>
              </a:ext>
            </a:extLst>
          </p:cNvPr>
          <p:cNvSpPr txBox="1"/>
          <p:nvPr/>
        </p:nvSpPr>
        <p:spPr>
          <a:xfrm>
            <a:off x="9234401" y="3635873"/>
            <a:ext cx="2408106" cy="523220"/>
          </a:xfrm>
          <a:prstGeom prst="rect">
            <a:avLst/>
          </a:prstGeom>
          <a:noFill/>
        </p:spPr>
        <p:txBody>
          <a:bodyPr wrap="square">
            <a:spAutoFit/>
          </a:bodyPr>
          <a:lstStyle/>
          <a:p>
            <a:pPr marL="0" indent="0">
              <a:buFont typeface="Arial" charset="0"/>
              <a:buNone/>
            </a:pPr>
            <a:r>
              <a:rPr lang="en-GB" sz="1400" dirty="0"/>
              <a:t>Proportionate approach to technology appraisals </a:t>
            </a:r>
          </a:p>
        </p:txBody>
      </p:sp>
      <p:sp>
        <p:nvSpPr>
          <p:cNvPr id="37" name="TextBox 36">
            <a:extLst>
              <a:ext uri="{FF2B5EF4-FFF2-40B4-BE49-F238E27FC236}">
                <a16:creationId xmlns:a16="http://schemas.microsoft.com/office/drawing/2014/main" id="{75789E75-8155-B4B6-F54E-210779C1EA67}"/>
              </a:ext>
            </a:extLst>
          </p:cNvPr>
          <p:cNvSpPr txBox="1"/>
          <p:nvPr/>
        </p:nvSpPr>
        <p:spPr>
          <a:xfrm>
            <a:off x="9234335" y="4531804"/>
            <a:ext cx="2337549" cy="523220"/>
          </a:xfrm>
          <a:prstGeom prst="rect">
            <a:avLst/>
          </a:prstGeom>
          <a:noFill/>
        </p:spPr>
        <p:txBody>
          <a:bodyPr wrap="square">
            <a:spAutoFit/>
          </a:bodyPr>
          <a:lstStyle/>
          <a:p>
            <a:pPr marL="0" indent="0">
              <a:buFont typeface="Arial" charset="0"/>
              <a:buNone/>
            </a:pPr>
            <a:r>
              <a:rPr lang="en-GB" sz="1400" dirty="0"/>
              <a:t>Early value assessment for medtech</a:t>
            </a:r>
          </a:p>
        </p:txBody>
      </p:sp>
      <p:sp>
        <p:nvSpPr>
          <p:cNvPr id="38" name="Rectangle 37">
            <a:extLst>
              <a:ext uri="{FF2B5EF4-FFF2-40B4-BE49-F238E27FC236}">
                <a16:creationId xmlns:a16="http://schemas.microsoft.com/office/drawing/2014/main" id="{2B27849E-02FA-A423-BE24-150B26159E11}"/>
              </a:ext>
              <a:ext uri="{C183D7F6-B498-43B3-948B-1728B52AA6E4}">
                <adec:decorative xmlns:adec="http://schemas.microsoft.com/office/drawing/2017/decorative" val="1"/>
              </a:ext>
            </a:extLst>
          </p:cNvPr>
          <p:cNvSpPr/>
          <p:nvPr/>
        </p:nvSpPr>
        <p:spPr>
          <a:xfrm>
            <a:off x="491558" y="5401975"/>
            <a:ext cx="11241198" cy="456636"/>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C4A4F69A-84E9-BB41-F73A-FE3779E51540}"/>
              </a:ext>
            </a:extLst>
          </p:cNvPr>
          <p:cNvSpPr txBox="1"/>
          <p:nvPr/>
        </p:nvSpPr>
        <p:spPr>
          <a:xfrm>
            <a:off x="491558" y="5455760"/>
            <a:ext cx="11241198" cy="369332"/>
          </a:xfrm>
          <a:prstGeom prst="rect">
            <a:avLst/>
          </a:prstGeom>
          <a:noFill/>
        </p:spPr>
        <p:txBody>
          <a:bodyPr wrap="square" rtlCol="0">
            <a:spAutoFit/>
          </a:bodyPr>
          <a:lstStyle/>
          <a:p>
            <a:pPr algn="ctr"/>
            <a:r>
              <a:rPr lang="en-GB" b="1">
                <a:solidFill>
                  <a:schemeClr val="accent2"/>
                </a:solidFill>
              </a:rPr>
              <a:t>Public involvement and  stakeholders’ feedback on priorities for using resources wisely </a:t>
            </a:r>
          </a:p>
        </p:txBody>
      </p:sp>
      <p:pic>
        <p:nvPicPr>
          <p:cNvPr id="40" name="Picture 39">
            <a:extLst>
              <a:ext uri="{FF2B5EF4-FFF2-40B4-BE49-F238E27FC236}">
                <a16:creationId xmlns:a16="http://schemas.microsoft.com/office/drawing/2014/main" id="{36FF24CD-0554-B6FF-DF94-4076B88C62E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l="12245" r="12245"/>
          <a:stretch/>
        </p:blipFill>
        <p:spPr>
          <a:xfrm>
            <a:off x="4735548" y="2539098"/>
            <a:ext cx="1154079" cy="1154079"/>
          </a:xfrm>
          <a:prstGeom prst="rect">
            <a:avLst/>
          </a:prstGeom>
          <a:noFill/>
        </p:spPr>
      </p:pic>
      <p:pic>
        <p:nvPicPr>
          <p:cNvPr id="43" name="Picture 42">
            <a:extLst>
              <a:ext uri="{FF2B5EF4-FFF2-40B4-BE49-F238E27FC236}">
                <a16:creationId xmlns:a16="http://schemas.microsoft.com/office/drawing/2014/main" id="{01FF9A48-513C-7082-E695-5D991344666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523065" y="3835796"/>
            <a:ext cx="1528375" cy="1154079"/>
          </a:xfrm>
          <a:prstGeom prst="rect">
            <a:avLst/>
          </a:prstGeom>
        </p:spPr>
      </p:pic>
      <p:pic>
        <p:nvPicPr>
          <p:cNvPr id="7" name="Picture 6">
            <a:extLst>
              <a:ext uri="{FF2B5EF4-FFF2-40B4-BE49-F238E27FC236}">
                <a16:creationId xmlns:a16="http://schemas.microsoft.com/office/drawing/2014/main" id="{CE0083CB-BE15-B899-CD74-65B397634871}"/>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6158" t="4502" r="14955" b="4535"/>
          <a:stretch/>
        </p:blipFill>
        <p:spPr>
          <a:xfrm>
            <a:off x="8358206" y="2627395"/>
            <a:ext cx="720000" cy="720000"/>
          </a:xfrm>
          <a:prstGeom prst="rect">
            <a:avLst/>
          </a:prstGeom>
        </p:spPr>
      </p:pic>
      <p:pic>
        <p:nvPicPr>
          <p:cNvPr id="9" name="Picture 8">
            <a:extLst>
              <a:ext uri="{FF2B5EF4-FFF2-40B4-BE49-F238E27FC236}">
                <a16:creationId xmlns:a16="http://schemas.microsoft.com/office/drawing/2014/main" id="{973891DE-8787-4D66-DE4D-D320F2232EFE}"/>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16406" t="4575" r="14821" b="4613"/>
          <a:stretch/>
        </p:blipFill>
        <p:spPr>
          <a:xfrm>
            <a:off x="8358206" y="3530886"/>
            <a:ext cx="720000" cy="720000"/>
          </a:xfrm>
          <a:prstGeom prst="rect">
            <a:avLst/>
          </a:prstGeom>
        </p:spPr>
      </p:pic>
      <p:pic>
        <p:nvPicPr>
          <p:cNvPr id="10" name="Picture 9">
            <a:extLst>
              <a:ext uri="{FF2B5EF4-FFF2-40B4-BE49-F238E27FC236}">
                <a16:creationId xmlns:a16="http://schemas.microsoft.com/office/drawing/2014/main" id="{FC2D25AA-947A-A426-6612-7DC10942B5C3}"/>
              </a:ext>
              <a:ext uri="{C183D7F6-B498-43B3-948B-1728B52AA6E4}">
                <adec:decorative xmlns:adec="http://schemas.microsoft.com/office/drawing/2017/decorative" val="1"/>
              </a:ext>
            </a:extLst>
          </p:cNvPr>
          <p:cNvPicPr>
            <a:picLocks/>
          </p:cNvPicPr>
          <p:nvPr/>
        </p:nvPicPr>
        <p:blipFill rotWithShape="1">
          <a:blip r:embed="rId10" cstate="print">
            <a:extLst>
              <a:ext uri="{28A0092B-C50C-407E-A947-70E740481C1C}">
                <a14:useLocalDpi xmlns:a14="http://schemas.microsoft.com/office/drawing/2010/main"/>
              </a:ext>
            </a:extLst>
          </a:blip>
          <a:srcRect l="16027" t="3576" r="14268" b="4671"/>
          <a:stretch/>
        </p:blipFill>
        <p:spPr>
          <a:xfrm>
            <a:off x="8358206" y="4414250"/>
            <a:ext cx="720000" cy="720000"/>
          </a:xfrm>
          <a:prstGeom prst="rect">
            <a:avLst/>
          </a:prstGeom>
        </p:spPr>
      </p:pic>
    </p:spTree>
    <p:extLst>
      <p:ext uri="{BB962C8B-B14F-4D97-AF65-F5344CB8AC3E}">
        <p14:creationId xmlns:p14="http://schemas.microsoft.com/office/powerpoint/2010/main" val="25794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F4B29A-5D10-0096-A740-C0D0EF4AB67E}"/>
              </a:ext>
              <a:ext uri="{C183D7F6-B498-43B3-948B-1728B52AA6E4}">
                <adec:decorative xmlns:adec="http://schemas.microsoft.com/office/drawing/2017/decorative" val="1"/>
              </a:ext>
            </a:extLst>
          </p:cNvPr>
          <p:cNvSpPr/>
          <p:nvPr/>
        </p:nvSpPr>
        <p:spPr>
          <a:xfrm>
            <a:off x="8771307" y="1267231"/>
            <a:ext cx="2863724" cy="3731147"/>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solidFill>
                <a:schemeClr val="bg1"/>
              </a:solidFill>
              <a:ea typeface="+mn-lt"/>
              <a:cs typeface="+mn-lt"/>
            </a:endParaRPr>
          </a:p>
        </p:txBody>
      </p:sp>
      <p:sp>
        <p:nvSpPr>
          <p:cNvPr id="23" name="Rectangle 22">
            <a:extLst>
              <a:ext uri="{FF2B5EF4-FFF2-40B4-BE49-F238E27FC236}">
                <a16:creationId xmlns:a16="http://schemas.microsoft.com/office/drawing/2014/main" id="{CEADA243-013E-7CDA-4144-B33CDE02ECF4}"/>
              </a:ext>
              <a:ext uri="{C183D7F6-B498-43B3-948B-1728B52AA6E4}">
                <adec:decorative xmlns:adec="http://schemas.microsoft.com/office/drawing/2017/decorative" val="1"/>
              </a:ext>
            </a:extLst>
          </p:cNvPr>
          <p:cNvSpPr/>
          <p:nvPr/>
        </p:nvSpPr>
        <p:spPr>
          <a:xfrm>
            <a:off x="210361" y="5809317"/>
            <a:ext cx="1198107" cy="7032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51D6DD4-6CAF-52CF-3CA9-95E4ADA3CA73}"/>
              </a:ext>
              <a:ext uri="{C183D7F6-B498-43B3-948B-1728B52AA6E4}">
                <adec:decorative xmlns:adec="http://schemas.microsoft.com/office/drawing/2017/decorative" val="1"/>
              </a:ext>
            </a:extLst>
          </p:cNvPr>
          <p:cNvSpPr/>
          <p:nvPr/>
        </p:nvSpPr>
        <p:spPr>
          <a:xfrm>
            <a:off x="3728871" y="1267230"/>
            <a:ext cx="4867833" cy="3754749"/>
          </a:xfrm>
          <a:prstGeom prst="rect">
            <a:avLst/>
          </a:prstGeom>
          <a:solidFill>
            <a:srgbClr val="C8E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473251" y="262700"/>
            <a:ext cx="11849482" cy="812510"/>
          </a:xfrm>
        </p:spPr>
        <p:txBody>
          <a:bodyPr>
            <a:normAutofit/>
          </a:bodyPr>
          <a:lstStyle/>
          <a:p>
            <a:r>
              <a:rPr lang="en-GB" dirty="0">
                <a:latin typeface="Lora SemiBold"/>
              </a:rPr>
              <a:t>Our business plan objectives for 23/24 </a:t>
            </a:r>
            <a:endParaRPr lang="en-GB" dirty="0"/>
          </a:p>
        </p:txBody>
      </p:sp>
      <p:sp>
        <p:nvSpPr>
          <p:cNvPr id="17" name="Rectangle 16">
            <a:extLst>
              <a:ext uri="{FF2B5EF4-FFF2-40B4-BE49-F238E27FC236}">
                <a16:creationId xmlns:a16="http://schemas.microsoft.com/office/drawing/2014/main" id="{7803AD5F-3EB6-84D3-B267-42098AA23B2E}"/>
              </a:ext>
              <a:ext uri="{C183D7F6-B498-43B3-948B-1728B52AA6E4}">
                <adec:decorative xmlns:adec="http://schemas.microsoft.com/office/drawing/2017/decorative" val="1"/>
              </a:ext>
            </a:extLst>
          </p:cNvPr>
          <p:cNvSpPr/>
          <p:nvPr/>
        </p:nvSpPr>
        <p:spPr>
          <a:xfrm>
            <a:off x="662821" y="5135913"/>
            <a:ext cx="10972210" cy="1072586"/>
          </a:xfrm>
          <a:prstGeom prst="rect">
            <a:avLst/>
          </a:prstGeom>
          <a:solidFill>
            <a:srgbClr val="F2E2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681910" y="1290198"/>
            <a:ext cx="2863724" cy="3731147"/>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solidFill>
                <a:schemeClr val="bg1"/>
              </a:solidFill>
              <a:ea typeface="+mn-lt"/>
              <a:cs typeface="+mn-lt"/>
            </a:endParaRPr>
          </a:p>
        </p:txBody>
      </p:sp>
      <p:sp>
        <p:nvSpPr>
          <p:cNvPr id="16" name="Oval 15">
            <a:extLst>
              <a:ext uri="{FF2B5EF4-FFF2-40B4-BE49-F238E27FC236}">
                <a16:creationId xmlns:a16="http://schemas.microsoft.com/office/drawing/2014/main" id="{8388491E-AE7D-42FA-FA86-957B1CC5B941}"/>
              </a:ext>
            </a:extLst>
          </p:cNvPr>
          <p:cNvSpPr/>
          <p:nvPr/>
        </p:nvSpPr>
        <p:spPr>
          <a:xfrm>
            <a:off x="473251" y="1144145"/>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1</a:t>
            </a:r>
          </a:p>
        </p:txBody>
      </p:sp>
      <p:sp>
        <p:nvSpPr>
          <p:cNvPr id="13" name="TextBox 12">
            <a:extLst>
              <a:ext uri="{FF2B5EF4-FFF2-40B4-BE49-F238E27FC236}">
                <a16:creationId xmlns:a16="http://schemas.microsoft.com/office/drawing/2014/main" id="{5B4B1FE9-1367-B21D-D5BC-67B3A0DF9A51}"/>
              </a:ext>
            </a:extLst>
          </p:cNvPr>
          <p:cNvSpPr txBox="1"/>
          <p:nvPr/>
        </p:nvSpPr>
        <p:spPr>
          <a:xfrm>
            <a:off x="965145" y="1383413"/>
            <a:ext cx="2432858" cy="646331"/>
          </a:xfrm>
          <a:prstGeom prst="rect">
            <a:avLst/>
          </a:prstGeom>
          <a:noFill/>
        </p:spPr>
        <p:txBody>
          <a:bodyPr wrap="square" rtlCol="0">
            <a:spAutoFit/>
          </a:bodyPr>
          <a:lstStyle/>
          <a:p>
            <a:r>
              <a:rPr lang="en-GB" b="1">
                <a:solidFill>
                  <a:schemeClr val="accent2"/>
                </a:solidFill>
                <a:latin typeface="+mj-lt"/>
              </a:rPr>
              <a:t>Focus on what matters most</a:t>
            </a:r>
          </a:p>
        </p:txBody>
      </p:sp>
      <p:sp>
        <p:nvSpPr>
          <p:cNvPr id="6" name="TextBox 5">
            <a:extLst>
              <a:ext uri="{FF2B5EF4-FFF2-40B4-BE49-F238E27FC236}">
                <a16:creationId xmlns:a16="http://schemas.microsoft.com/office/drawing/2014/main" id="{04105740-6E0A-3444-44DA-ADA4596470AD}"/>
              </a:ext>
            </a:extLst>
          </p:cNvPr>
          <p:cNvSpPr txBox="1"/>
          <p:nvPr/>
        </p:nvSpPr>
        <p:spPr>
          <a:xfrm>
            <a:off x="770122" y="2276707"/>
            <a:ext cx="2477114" cy="307777"/>
          </a:xfrm>
          <a:prstGeom prst="rect">
            <a:avLst/>
          </a:prstGeom>
          <a:noFill/>
        </p:spPr>
        <p:txBody>
          <a:bodyPr wrap="square">
            <a:spAutoFit/>
          </a:bodyPr>
          <a:lstStyle/>
          <a:p>
            <a:r>
              <a:rPr lang="en-GB" sz="1400">
                <a:latin typeface="Inter SemiBold" panose="02000503000000020004" pitchFamily="2" charset="0"/>
                <a:ea typeface="Inter SemiBold" panose="02000503000000020004" pitchFamily="2" charset="0"/>
              </a:rPr>
              <a:t>Relevance</a:t>
            </a:r>
          </a:p>
        </p:txBody>
      </p:sp>
      <p:sp>
        <p:nvSpPr>
          <p:cNvPr id="27" name="TextBox 26">
            <a:extLst>
              <a:ext uri="{FF2B5EF4-FFF2-40B4-BE49-F238E27FC236}">
                <a16:creationId xmlns:a16="http://schemas.microsoft.com/office/drawing/2014/main" id="{651A5434-CD88-91CB-03CE-741EB0555008}"/>
              </a:ext>
            </a:extLst>
          </p:cNvPr>
          <p:cNvSpPr txBox="1"/>
          <p:nvPr/>
        </p:nvSpPr>
        <p:spPr>
          <a:xfrm>
            <a:off x="770122" y="2580888"/>
            <a:ext cx="2439609" cy="2123658"/>
          </a:xfrm>
          <a:prstGeom prst="rect">
            <a:avLst/>
          </a:prstGeom>
          <a:noFill/>
        </p:spPr>
        <p:txBody>
          <a:bodyPr wrap="square" rtlCol="0">
            <a:spAutoFit/>
          </a:bodyPr>
          <a:lstStyle/>
          <a:p>
            <a:pPr marL="228600" indent="-228600">
              <a:buFont typeface="+mj-lt"/>
              <a:buAutoNum type="arabicPeriod"/>
            </a:pPr>
            <a:r>
              <a:rPr lang="en-GB" sz="1100" dirty="0">
                <a:solidFill>
                  <a:schemeClr val="accent2"/>
                </a:solidFill>
                <a:ea typeface="Inter SemiBold" panose="02000503000000020004" pitchFamily="2" charset="0"/>
              </a:rPr>
              <a:t>Increase the relevance of our guidance by developing a NICE-wide horizon scanning and topic selection function enabled by coordinated stakeholder engagement.</a:t>
            </a:r>
          </a:p>
          <a:p>
            <a:endParaRPr lang="en-GB" sz="1100" dirty="0">
              <a:solidFill>
                <a:schemeClr val="accent2"/>
              </a:solidFill>
              <a:ea typeface="Inter SemiBold" panose="02000503000000020004" pitchFamily="2" charset="0"/>
            </a:endParaRPr>
          </a:p>
          <a:p>
            <a:pPr marL="228600" indent="-228600">
              <a:buFont typeface="+mj-lt"/>
              <a:buAutoNum type="arabicPeriod" startAt="2"/>
            </a:pPr>
            <a:r>
              <a:rPr lang="en-GB" sz="1100" dirty="0">
                <a:solidFill>
                  <a:schemeClr val="accent2"/>
                </a:solidFill>
                <a:ea typeface="Inter SemiBold" panose="02000503000000020004" pitchFamily="2" charset="0"/>
              </a:rPr>
              <a:t>Increase the real-world impact of our pre-evaluation support by simplifying and improving NICE’s early engagement with industry.</a:t>
            </a:r>
          </a:p>
        </p:txBody>
      </p:sp>
      <p:sp>
        <p:nvSpPr>
          <p:cNvPr id="9" name="Oval 8">
            <a:extLst>
              <a:ext uri="{FF2B5EF4-FFF2-40B4-BE49-F238E27FC236}">
                <a16:creationId xmlns:a16="http://schemas.microsoft.com/office/drawing/2014/main" id="{6005CE0A-A1F3-1BFE-D6EB-F65A99A58856}"/>
              </a:ext>
            </a:extLst>
          </p:cNvPr>
          <p:cNvSpPr/>
          <p:nvPr/>
        </p:nvSpPr>
        <p:spPr>
          <a:xfrm>
            <a:off x="3587840" y="1144806"/>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2</a:t>
            </a:r>
          </a:p>
        </p:txBody>
      </p:sp>
      <p:sp>
        <p:nvSpPr>
          <p:cNvPr id="14" name="TextBox 13">
            <a:extLst>
              <a:ext uri="{FF2B5EF4-FFF2-40B4-BE49-F238E27FC236}">
                <a16:creationId xmlns:a16="http://schemas.microsoft.com/office/drawing/2014/main" id="{D4AE1B18-C065-A427-699E-CBC421C54B75}"/>
              </a:ext>
            </a:extLst>
          </p:cNvPr>
          <p:cNvSpPr txBox="1"/>
          <p:nvPr/>
        </p:nvSpPr>
        <p:spPr>
          <a:xfrm>
            <a:off x="4090289" y="1366917"/>
            <a:ext cx="4310620" cy="369332"/>
          </a:xfrm>
          <a:prstGeom prst="rect">
            <a:avLst/>
          </a:prstGeom>
          <a:noFill/>
        </p:spPr>
        <p:txBody>
          <a:bodyPr wrap="square" rtlCol="0">
            <a:spAutoFit/>
          </a:bodyPr>
          <a:lstStyle/>
          <a:p>
            <a:r>
              <a:rPr lang="en-GB">
                <a:solidFill>
                  <a:schemeClr val="accent2"/>
                </a:solidFill>
                <a:latin typeface="+mj-lt"/>
              </a:rPr>
              <a:t>Provide useful and useable advice</a:t>
            </a:r>
          </a:p>
        </p:txBody>
      </p:sp>
      <p:sp>
        <p:nvSpPr>
          <p:cNvPr id="7" name="TextBox 6">
            <a:extLst>
              <a:ext uri="{FF2B5EF4-FFF2-40B4-BE49-F238E27FC236}">
                <a16:creationId xmlns:a16="http://schemas.microsoft.com/office/drawing/2014/main" id="{24148B68-61C4-52E4-321E-4F3D97968255}"/>
              </a:ext>
            </a:extLst>
          </p:cNvPr>
          <p:cNvSpPr txBox="1"/>
          <p:nvPr/>
        </p:nvSpPr>
        <p:spPr>
          <a:xfrm>
            <a:off x="3884908" y="1871045"/>
            <a:ext cx="2477114" cy="307777"/>
          </a:xfrm>
          <a:prstGeom prst="rect">
            <a:avLst/>
          </a:prstGeom>
          <a:noFill/>
        </p:spPr>
        <p:txBody>
          <a:bodyPr wrap="square">
            <a:spAutoFit/>
          </a:bodyPr>
          <a:lstStyle/>
          <a:p>
            <a:r>
              <a:rPr lang="en-GB" sz="1400">
                <a:latin typeface="Inter SemiBold" panose="02000503000000020004" pitchFamily="2" charset="0"/>
                <a:ea typeface="Inter SemiBold" panose="02000503000000020004" pitchFamily="2" charset="0"/>
              </a:rPr>
              <a:t>Useable</a:t>
            </a:r>
          </a:p>
        </p:txBody>
      </p:sp>
      <p:sp>
        <p:nvSpPr>
          <p:cNvPr id="21" name="TextBox 20">
            <a:extLst>
              <a:ext uri="{FF2B5EF4-FFF2-40B4-BE49-F238E27FC236}">
                <a16:creationId xmlns:a16="http://schemas.microsoft.com/office/drawing/2014/main" id="{1A91832D-C2F7-2380-0609-D35115AC25DF}"/>
              </a:ext>
            </a:extLst>
          </p:cNvPr>
          <p:cNvSpPr txBox="1"/>
          <p:nvPr/>
        </p:nvSpPr>
        <p:spPr>
          <a:xfrm>
            <a:off x="3818482" y="2244611"/>
            <a:ext cx="2588328" cy="2800767"/>
          </a:xfrm>
          <a:prstGeom prst="rect">
            <a:avLst/>
          </a:prstGeom>
          <a:noFill/>
        </p:spPr>
        <p:txBody>
          <a:bodyPr wrap="square" rtlCol="0">
            <a:spAutoFit/>
          </a:bodyPr>
          <a:lstStyle/>
          <a:p>
            <a:pPr marL="228600" indent="-228600">
              <a:buFont typeface="+mj-lt"/>
              <a:buAutoNum type="arabicPeriod" startAt="3"/>
            </a:pPr>
            <a:r>
              <a:rPr lang="en-GB" sz="1100" dirty="0">
                <a:solidFill>
                  <a:schemeClr val="accent2"/>
                </a:solidFill>
                <a:ea typeface="Inter SemiBold" panose="02000503000000020004" pitchFamily="2" charset="0"/>
              </a:rPr>
              <a:t>Make our advice easier to access by improving our digital presence.</a:t>
            </a:r>
          </a:p>
          <a:p>
            <a:pPr marL="228600" indent="-228600">
              <a:buFont typeface="+mj-lt"/>
              <a:buAutoNum type="arabicPeriod" startAt="3"/>
            </a:pPr>
            <a:endParaRPr lang="en-GB" sz="1100" dirty="0">
              <a:solidFill>
                <a:schemeClr val="accent2"/>
              </a:solidFill>
              <a:ea typeface="Inter SemiBold" panose="02000503000000020004" pitchFamily="2" charset="0"/>
            </a:endParaRPr>
          </a:p>
          <a:p>
            <a:pPr marL="228600" indent="-228600">
              <a:buFont typeface="+mj-lt"/>
              <a:buAutoNum type="arabicPeriod" startAt="3"/>
            </a:pPr>
            <a:r>
              <a:rPr lang="en-GB" sz="1100" dirty="0">
                <a:solidFill>
                  <a:schemeClr val="accent2"/>
                </a:solidFill>
                <a:ea typeface="Inter SemiBold" panose="02000503000000020004" pitchFamily="2" charset="0"/>
              </a:rPr>
              <a:t>Increase the useability of our guidance by incorporating technologies into guidelines, and evolve our supporting resource impact assessment. </a:t>
            </a:r>
          </a:p>
          <a:p>
            <a:pPr marL="228600" indent="-228600">
              <a:buFont typeface="+mj-lt"/>
              <a:buAutoNum type="arabicPeriod" startAt="3"/>
            </a:pPr>
            <a:endParaRPr lang="en-GB" sz="1100" dirty="0">
              <a:solidFill>
                <a:schemeClr val="accent2"/>
              </a:solidFill>
              <a:ea typeface="Inter SemiBold" panose="02000503000000020004" pitchFamily="2" charset="0"/>
            </a:endParaRPr>
          </a:p>
          <a:p>
            <a:pPr marL="228600" indent="-228600">
              <a:buFont typeface="+mj-lt"/>
              <a:buAutoNum type="arabicPeriod" startAt="3"/>
            </a:pPr>
            <a:r>
              <a:rPr lang="en-GB" sz="1100" dirty="0">
                <a:solidFill>
                  <a:schemeClr val="accent2"/>
                </a:solidFill>
                <a:ea typeface="Inter SemiBold" panose="02000503000000020004" pitchFamily="2" charset="0"/>
              </a:rPr>
              <a:t>Improve the value of NHS purchasing in new ways by developing the programme to provide advice on classes of HealthTech products already in use.</a:t>
            </a:r>
          </a:p>
        </p:txBody>
      </p:sp>
      <p:sp>
        <p:nvSpPr>
          <p:cNvPr id="11" name="TextBox 10">
            <a:extLst>
              <a:ext uri="{FF2B5EF4-FFF2-40B4-BE49-F238E27FC236}">
                <a16:creationId xmlns:a16="http://schemas.microsoft.com/office/drawing/2014/main" id="{83A39466-FA31-3E14-394D-C78C19B5726F}"/>
              </a:ext>
            </a:extLst>
          </p:cNvPr>
          <p:cNvSpPr txBox="1"/>
          <p:nvPr/>
        </p:nvSpPr>
        <p:spPr>
          <a:xfrm>
            <a:off x="6533221" y="1866190"/>
            <a:ext cx="1625957" cy="307777"/>
          </a:xfrm>
          <a:prstGeom prst="rect">
            <a:avLst/>
          </a:prstGeom>
          <a:noFill/>
        </p:spPr>
        <p:txBody>
          <a:bodyPr wrap="square">
            <a:spAutoFit/>
          </a:bodyPr>
          <a:lstStyle/>
          <a:p>
            <a:r>
              <a:rPr lang="en-GB" sz="1400">
                <a:latin typeface="Inter SemiBold" panose="02000503000000020004" pitchFamily="2" charset="0"/>
                <a:ea typeface="Inter SemiBold" panose="02000503000000020004" pitchFamily="2" charset="0"/>
              </a:rPr>
              <a:t>Timely</a:t>
            </a:r>
          </a:p>
        </p:txBody>
      </p:sp>
      <p:sp>
        <p:nvSpPr>
          <p:cNvPr id="22" name="TextBox 21">
            <a:extLst>
              <a:ext uri="{FF2B5EF4-FFF2-40B4-BE49-F238E27FC236}">
                <a16:creationId xmlns:a16="http://schemas.microsoft.com/office/drawing/2014/main" id="{3F621A17-9DFD-E17C-F8DB-AB83546B85FF}"/>
              </a:ext>
            </a:extLst>
          </p:cNvPr>
          <p:cNvSpPr txBox="1"/>
          <p:nvPr/>
        </p:nvSpPr>
        <p:spPr>
          <a:xfrm>
            <a:off x="6533221" y="2244611"/>
            <a:ext cx="2018075" cy="1107996"/>
          </a:xfrm>
          <a:prstGeom prst="rect">
            <a:avLst/>
          </a:prstGeom>
          <a:noFill/>
        </p:spPr>
        <p:txBody>
          <a:bodyPr wrap="square" rtlCol="0">
            <a:spAutoFit/>
          </a:bodyPr>
          <a:lstStyle/>
          <a:p>
            <a:pPr marL="228600" indent="-228600">
              <a:buFont typeface="+mj-lt"/>
              <a:buAutoNum type="arabicPeriod" startAt="6"/>
            </a:pPr>
            <a:r>
              <a:rPr lang="en-GB" sz="1100" dirty="0">
                <a:solidFill>
                  <a:schemeClr val="accent2"/>
                </a:solidFill>
                <a:ea typeface="Inter SemiBold" panose="02000503000000020004" pitchFamily="2" charset="0"/>
              </a:rPr>
              <a:t>Improve the timeliness of our guidance by implementing improvements to our methods and processes identified last year.</a:t>
            </a:r>
            <a:endParaRPr lang="en-GB" sz="1600" dirty="0"/>
          </a:p>
        </p:txBody>
      </p:sp>
      <p:sp>
        <p:nvSpPr>
          <p:cNvPr id="25" name="Oval 24">
            <a:extLst>
              <a:ext uri="{FF2B5EF4-FFF2-40B4-BE49-F238E27FC236}">
                <a16:creationId xmlns:a16="http://schemas.microsoft.com/office/drawing/2014/main" id="{E3320260-4B2A-A231-E8C9-7866281591F5}"/>
              </a:ext>
            </a:extLst>
          </p:cNvPr>
          <p:cNvSpPr/>
          <p:nvPr/>
        </p:nvSpPr>
        <p:spPr>
          <a:xfrm>
            <a:off x="8581723" y="1153456"/>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3</a:t>
            </a:r>
          </a:p>
        </p:txBody>
      </p:sp>
      <p:sp>
        <p:nvSpPr>
          <p:cNvPr id="15" name="TextBox 14">
            <a:extLst>
              <a:ext uri="{FF2B5EF4-FFF2-40B4-BE49-F238E27FC236}">
                <a16:creationId xmlns:a16="http://schemas.microsoft.com/office/drawing/2014/main" id="{62D06B90-31ED-AFA2-4860-CC413D3D9D92}"/>
              </a:ext>
            </a:extLst>
          </p:cNvPr>
          <p:cNvSpPr txBox="1"/>
          <p:nvPr/>
        </p:nvSpPr>
        <p:spPr>
          <a:xfrm>
            <a:off x="8871303" y="1782946"/>
            <a:ext cx="2220511" cy="923330"/>
          </a:xfrm>
          <a:prstGeom prst="rect">
            <a:avLst/>
          </a:prstGeom>
          <a:noFill/>
        </p:spPr>
        <p:txBody>
          <a:bodyPr wrap="square" rtlCol="0">
            <a:spAutoFit/>
          </a:bodyPr>
          <a:lstStyle/>
          <a:p>
            <a:r>
              <a:rPr lang="en-GB" dirty="0">
                <a:solidFill>
                  <a:schemeClr val="accent2"/>
                </a:solidFill>
                <a:latin typeface="+mj-lt"/>
              </a:rPr>
              <a:t>Constantly learn from data and implementation</a:t>
            </a:r>
          </a:p>
        </p:txBody>
      </p:sp>
      <p:sp>
        <p:nvSpPr>
          <p:cNvPr id="12" name="TextBox 11">
            <a:extLst>
              <a:ext uri="{FF2B5EF4-FFF2-40B4-BE49-F238E27FC236}">
                <a16:creationId xmlns:a16="http://schemas.microsoft.com/office/drawing/2014/main" id="{9900BF3A-4D93-546F-E472-B89E650B80BF}"/>
              </a:ext>
            </a:extLst>
          </p:cNvPr>
          <p:cNvSpPr txBox="1"/>
          <p:nvPr/>
        </p:nvSpPr>
        <p:spPr>
          <a:xfrm>
            <a:off x="8871303" y="2772846"/>
            <a:ext cx="2713798" cy="307777"/>
          </a:xfrm>
          <a:prstGeom prst="rect">
            <a:avLst/>
          </a:prstGeom>
          <a:noFill/>
        </p:spPr>
        <p:txBody>
          <a:bodyPr wrap="square">
            <a:spAutoFit/>
          </a:bodyPr>
          <a:lstStyle/>
          <a:p>
            <a:r>
              <a:rPr lang="en-GB" sz="1400">
                <a:latin typeface="Inter SemiBold" panose="02000503000000020004" pitchFamily="2" charset="0"/>
                <a:ea typeface="Inter SemiBold" panose="02000503000000020004" pitchFamily="2" charset="0"/>
              </a:rPr>
              <a:t>Learning from real world data</a:t>
            </a:r>
          </a:p>
        </p:txBody>
      </p:sp>
      <p:sp>
        <p:nvSpPr>
          <p:cNvPr id="4" name="TextBox 3">
            <a:extLst>
              <a:ext uri="{FF2B5EF4-FFF2-40B4-BE49-F238E27FC236}">
                <a16:creationId xmlns:a16="http://schemas.microsoft.com/office/drawing/2014/main" id="{AE741172-CE57-4652-8BD7-DB69B755A7C4}"/>
              </a:ext>
            </a:extLst>
          </p:cNvPr>
          <p:cNvSpPr txBox="1"/>
          <p:nvPr/>
        </p:nvSpPr>
        <p:spPr>
          <a:xfrm>
            <a:off x="8871303" y="3181895"/>
            <a:ext cx="2597506" cy="1107996"/>
          </a:xfrm>
          <a:prstGeom prst="rect">
            <a:avLst/>
          </a:prstGeom>
          <a:noFill/>
        </p:spPr>
        <p:txBody>
          <a:bodyPr wrap="square" rtlCol="0">
            <a:spAutoFit/>
          </a:bodyPr>
          <a:lstStyle/>
          <a:p>
            <a:pPr marL="228600" indent="-228600">
              <a:buFont typeface="+mj-lt"/>
              <a:buAutoNum type="arabicPeriod" startAt="7"/>
            </a:pPr>
            <a:r>
              <a:rPr lang="en-GB" sz="1100" dirty="0">
                <a:solidFill>
                  <a:schemeClr val="accent2"/>
                </a:solidFill>
                <a:ea typeface="Inter SemiBold" panose="02000503000000020004" pitchFamily="2" charset="0"/>
              </a:rPr>
              <a:t>Support implementation of our guidance by improving our measurement approach and develop an automated uptake and monitoring system in a priority topic.</a:t>
            </a:r>
          </a:p>
        </p:txBody>
      </p:sp>
      <p:pic>
        <p:nvPicPr>
          <p:cNvPr id="31" name="Picture 30">
            <a:extLst>
              <a:ext uri="{FF2B5EF4-FFF2-40B4-BE49-F238E27FC236}">
                <a16:creationId xmlns:a16="http://schemas.microsoft.com/office/drawing/2014/main" id="{01F89634-43D9-6B6E-EE0D-0F75E937FF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5128" y="1482684"/>
            <a:ext cx="1238458" cy="1163509"/>
          </a:xfrm>
          <a:prstGeom prst="rect">
            <a:avLst/>
          </a:prstGeom>
        </p:spPr>
      </p:pic>
      <p:pic>
        <p:nvPicPr>
          <p:cNvPr id="32" name="Picture 31">
            <a:extLst>
              <a:ext uri="{FF2B5EF4-FFF2-40B4-BE49-F238E27FC236}">
                <a16:creationId xmlns:a16="http://schemas.microsoft.com/office/drawing/2014/main" id="{77A5468A-FEF0-CB19-9613-901A026224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98568" y="3567595"/>
            <a:ext cx="1300313" cy="1221621"/>
          </a:xfrm>
          <a:prstGeom prst="rect">
            <a:avLst/>
          </a:prstGeom>
        </p:spPr>
      </p:pic>
      <p:pic>
        <p:nvPicPr>
          <p:cNvPr id="33" name="Picture 32">
            <a:extLst>
              <a:ext uri="{FF2B5EF4-FFF2-40B4-BE49-F238E27FC236}">
                <a16:creationId xmlns:a16="http://schemas.microsoft.com/office/drawing/2014/main" id="{A7D858B3-F300-C73A-E809-574D514206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97963" y="1168693"/>
            <a:ext cx="1263479" cy="1187016"/>
          </a:xfrm>
          <a:prstGeom prst="rect">
            <a:avLst/>
          </a:prstGeom>
        </p:spPr>
      </p:pic>
      <p:sp>
        <p:nvSpPr>
          <p:cNvPr id="29" name="Oval 28">
            <a:extLst>
              <a:ext uri="{FF2B5EF4-FFF2-40B4-BE49-F238E27FC236}">
                <a16:creationId xmlns:a16="http://schemas.microsoft.com/office/drawing/2014/main" id="{9215E333-41D4-110B-37E2-DB81F00C69BD}"/>
              </a:ext>
            </a:extLst>
          </p:cNvPr>
          <p:cNvSpPr/>
          <p:nvPr/>
        </p:nvSpPr>
        <p:spPr>
          <a:xfrm>
            <a:off x="473251" y="5010052"/>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4</a:t>
            </a:r>
          </a:p>
        </p:txBody>
      </p:sp>
      <p:sp>
        <p:nvSpPr>
          <p:cNvPr id="28" name="TextBox 27">
            <a:extLst>
              <a:ext uri="{FF2B5EF4-FFF2-40B4-BE49-F238E27FC236}">
                <a16:creationId xmlns:a16="http://schemas.microsoft.com/office/drawing/2014/main" id="{C297471A-1B71-A10E-DBE0-2431BB85F9A7}"/>
              </a:ext>
            </a:extLst>
          </p:cNvPr>
          <p:cNvSpPr txBox="1"/>
          <p:nvPr/>
        </p:nvSpPr>
        <p:spPr>
          <a:xfrm>
            <a:off x="1019752" y="5174792"/>
            <a:ext cx="2505270" cy="646331"/>
          </a:xfrm>
          <a:prstGeom prst="rect">
            <a:avLst/>
          </a:prstGeom>
          <a:noFill/>
        </p:spPr>
        <p:txBody>
          <a:bodyPr wrap="square" lIns="91440" tIns="45720" rIns="91440" bIns="45720" rtlCol="0" anchor="t">
            <a:spAutoFit/>
          </a:bodyPr>
          <a:lstStyle/>
          <a:p>
            <a:r>
              <a:rPr lang="en-GB">
                <a:solidFill>
                  <a:schemeClr val="accent2"/>
                </a:solidFill>
                <a:latin typeface="+mj-lt"/>
              </a:rPr>
              <a:t>Build a brilliant organisation</a:t>
            </a:r>
          </a:p>
        </p:txBody>
      </p:sp>
      <p:sp>
        <p:nvSpPr>
          <p:cNvPr id="30" name="TextBox 29">
            <a:extLst>
              <a:ext uri="{FF2B5EF4-FFF2-40B4-BE49-F238E27FC236}">
                <a16:creationId xmlns:a16="http://schemas.microsoft.com/office/drawing/2014/main" id="{0C4D8216-6DAD-1861-17F0-E8BE192CC0BE}"/>
              </a:ext>
            </a:extLst>
          </p:cNvPr>
          <p:cNvSpPr txBox="1"/>
          <p:nvPr/>
        </p:nvSpPr>
        <p:spPr>
          <a:xfrm>
            <a:off x="3804331" y="5242577"/>
            <a:ext cx="4862649" cy="992579"/>
          </a:xfrm>
          <a:prstGeom prst="rect">
            <a:avLst/>
          </a:prstGeom>
          <a:noFill/>
        </p:spPr>
        <p:txBody>
          <a:bodyPr wrap="square" rtlCol="0">
            <a:spAutoFit/>
          </a:bodyPr>
          <a:lstStyle/>
          <a:p>
            <a:pPr marL="228600" indent="-228600">
              <a:buFont typeface="+mj-lt"/>
              <a:buAutoNum type="arabicPeriod" startAt="8"/>
            </a:pPr>
            <a:r>
              <a:rPr lang="en-GB" sz="1200" dirty="0">
                <a:solidFill>
                  <a:schemeClr val="accent2"/>
                </a:solidFill>
                <a:ea typeface="Inter SemiBold" panose="02000503000000020004" pitchFamily="2" charset="0"/>
              </a:rPr>
              <a:t>Build a brilliant organisation by implementing suggestions from crowdsourcing and staff survey including developing a continuous improvement process and capabilities and adopting a NICE-wide talent management approach.</a:t>
            </a:r>
          </a:p>
          <a:p>
            <a:pPr algn="ctr"/>
            <a:endParaRPr lang="en-GB" sz="1050" dirty="0">
              <a:solidFill>
                <a:schemeClr val="accent2"/>
              </a:solidFill>
              <a:ea typeface="Inter SemiBold" panose="02000503000000020004" pitchFamily="2" charset="0"/>
            </a:endParaRPr>
          </a:p>
        </p:txBody>
      </p:sp>
      <p:pic>
        <p:nvPicPr>
          <p:cNvPr id="34" name="Picture 33">
            <a:extLst>
              <a:ext uri="{FF2B5EF4-FFF2-40B4-BE49-F238E27FC236}">
                <a16:creationId xmlns:a16="http://schemas.microsoft.com/office/drawing/2014/main" id="{B4B0BDE0-C928-AB3A-931F-95F8A848624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82224" y="5025711"/>
            <a:ext cx="1402877" cy="1317978"/>
          </a:xfrm>
          <a:prstGeom prst="rect">
            <a:avLst/>
          </a:prstGeom>
        </p:spPr>
      </p:pic>
    </p:spTree>
    <p:extLst>
      <p:ext uri="{BB962C8B-B14F-4D97-AF65-F5344CB8AC3E}">
        <p14:creationId xmlns:p14="http://schemas.microsoft.com/office/powerpoint/2010/main" val="356823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6B1E16-D964-86EA-CF1C-29D32CB3401A}"/>
              </a:ext>
            </a:extLst>
          </p:cNvPr>
          <p:cNvSpPr>
            <a:spLocks noGrp="1"/>
          </p:cNvSpPr>
          <p:nvPr>
            <p:ph type="title" idx="4294967295"/>
          </p:nvPr>
        </p:nvSpPr>
        <p:spPr>
          <a:xfrm>
            <a:off x="466725" y="-1325563"/>
            <a:ext cx="4324350" cy="1325563"/>
          </a:xfrm>
        </p:spPr>
        <p:txBody>
          <a:bodyPr vert="horz" lIns="91440" tIns="45720" rIns="91440" bIns="45720" rtlCol="0" anchor="b">
            <a:normAutofit fontScale="90000"/>
          </a:bodyPr>
          <a:lstStyle/>
          <a:p>
            <a:r>
              <a:rPr lang="en-GB" dirty="0">
                <a:solidFill>
                  <a:schemeClr val="bg1"/>
                </a:solidFill>
                <a:latin typeface="Lora Medium" pitchFamily="2" charset="0"/>
                <a:ea typeface="Inter SemiBold" panose="02000503000000020004" pitchFamily="2" charset="0"/>
              </a:rPr>
              <a:t>Increase the </a:t>
            </a:r>
            <a:r>
              <a:rPr lang="en-GB" dirty="0">
                <a:solidFill>
                  <a:schemeClr val="bg1"/>
                </a:solidFill>
                <a:ea typeface="Inter SemiBold" panose="02000503000000020004" pitchFamily="2" charset="0"/>
              </a:rPr>
              <a:t>relevance of our guidance</a:t>
            </a:r>
            <a:endParaRPr lang="en-GB" dirty="0"/>
          </a:p>
        </p:txBody>
      </p:sp>
      <p:sp>
        <p:nvSpPr>
          <p:cNvPr id="5" name="Text Placeholder 4">
            <a:extLst>
              <a:ext uri="{FF2B5EF4-FFF2-40B4-BE49-F238E27FC236}">
                <a16:creationId xmlns:a16="http://schemas.microsoft.com/office/drawing/2014/main" id="{FB009635-9317-5114-E9A2-B30A218E0049}"/>
              </a:ext>
            </a:extLst>
          </p:cNvPr>
          <p:cNvSpPr>
            <a:spLocks noGrp="1"/>
          </p:cNvSpPr>
          <p:nvPr>
            <p:ph type="body" sz="quarter" idx="11"/>
          </p:nvPr>
        </p:nvSpPr>
        <p:spPr>
          <a:xfrm>
            <a:off x="232711" y="320766"/>
            <a:ext cx="3182293" cy="4414519"/>
          </a:xfrm>
        </p:spPr>
        <p:txBody>
          <a:bodyPr vert="horz" lIns="91440" tIns="45720" rIns="91440" bIns="45720" rtlCol="0" anchor="t">
            <a:normAutofit fontScale="70000" lnSpcReduction="20000"/>
          </a:bodyPr>
          <a:lstStyle/>
          <a:p>
            <a:pPr>
              <a:lnSpc>
                <a:spcPct val="120000"/>
              </a:lnSpc>
            </a:pPr>
            <a:r>
              <a:rPr lang="en-GB" sz="3000" dirty="0">
                <a:solidFill>
                  <a:schemeClr val="bg1"/>
                </a:solidFill>
                <a:latin typeface="Lora Medium" pitchFamily="2" charset="0"/>
                <a:ea typeface="Inter SemiBold" panose="02000503000000020004" pitchFamily="2" charset="0"/>
              </a:rPr>
              <a:t>Increase the </a:t>
            </a:r>
            <a:r>
              <a:rPr lang="en-GB" sz="3000" dirty="0">
                <a:solidFill>
                  <a:schemeClr val="bg1"/>
                </a:solidFill>
                <a:latin typeface="+mj-lt"/>
                <a:ea typeface="Inter SemiBold" panose="02000503000000020004" pitchFamily="2" charset="0"/>
              </a:rPr>
              <a:t>relevance of our guidance </a:t>
            </a:r>
            <a:r>
              <a:rPr lang="en-GB" sz="3000" dirty="0">
                <a:solidFill>
                  <a:schemeClr val="bg1"/>
                </a:solidFill>
                <a:latin typeface="Lora Medium" pitchFamily="2" charset="0"/>
                <a:ea typeface="Inter SemiBold" panose="02000503000000020004" pitchFamily="2" charset="0"/>
              </a:rPr>
              <a:t>by developing a </a:t>
            </a:r>
            <a:r>
              <a:rPr lang="en-GB" sz="3000" dirty="0">
                <a:solidFill>
                  <a:schemeClr val="bg1"/>
                </a:solidFill>
                <a:latin typeface="+mj-lt"/>
                <a:ea typeface="Inter SemiBold" panose="02000503000000020004" pitchFamily="2" charset="0"/>
              </a:rPr>
              <a:t>NICE-wide horizon scanning and topic selection function </a:t>
            </a:r>
            <a:r>
              <a:rPr lang="en-GB" sz="3000" dirty="0">
                <a:solidFill>
                  <a:schemeClr val="bg1"/>
                </a:solidFill>
                <a:latin typeface="Lora Medium" pitchFamily="2" charset="0"/>
                <a:ea typeface="Inter SemiBold" panose="02000503000000020004" pitchFamily="2" charset="0"/>
              </a:rPr>
              <a:t>enabled by </a:t>
            </a:r>
            <a:r>
              <a:rPr lang="en-GB" sz="3000" dirty="0">
                <a:solidFill>
                  <a:schemeClr val="bg1"/>
                </a:solidFill>
                <a:latin typeface="+mj-lt"/>
                <a:ea typeface="Inter SemiBold" panose="02000503000000020004" pitchFamily="2" charset="0"/>
              </a:rPr>
              <a:t>coordinated stakeholder engagement​</a:t>
            </a:r>
          </a:p>
          <a:p>
            <a:pPr>
              <a:lnSpc>
                <a:spcPct val="120000"/>
              </a:lnSpc>
            </a:pPr>
            <a:endParaRPr lang="en-GB" sz="2700" dirty="0">
              <a:solidFill>
                <a:schemeClr val="bg1"/>
              </a:solidFill>
              <a:latin typeface="Lora Medium"/>
              <a:ea typeface="Inter SemiBold" panose="02000503000000020004" pitchFamily="2" charset="0"/>
            </a:endParaRPr>
          </a:p>
          <a:p>
            <a:pPr>
              <a:lnSpc>
                <a:spcPct val="120000"/>
              </a:lnSpc>
            </a:pPr>
            <a:r>
              <a:rPr lang="en-GB" sz="2700" dirty="0">
                <a:solidFill>
                  <a:schemeClr val="bg1"/>
                </a:solidFill>
                <a:latin typeface="Lora Medium"/>
                <a:ea typeface="Inter SemiBold" panose="02000503000000020004" pitchFamily="2" charset="0"/>
              </a:rPr>
              <a:t>​</a:t>
            </a:r>
            <a:endParaRPr lang="en-GB" sz="3600" dirty="0">
              <a:solidFill>
                <a:schemeClr val="bg1"/>
              </a:solidFill>
            </a:endParaRPr>
          </a:p>
        </p:txBody>
      </p:sp>
      <p:pic>
        <p:nvPicPr>
          <p:cNvPr id="8" name="Picture Placeholder 7" descr="A medical professional talking to a patient">
            <a:extLst>
              <a:ext uri="{FF2B5EF4-FFF2-40B4-BE49-F238E27FC236}">
                <a16:creationId xmlns:a16="http://schemas.microsoft.com/office/drawing/2014/main" id="{4BF350D6-0952-57B7-4611-68056E2E31D7}"/>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45289" r="7053"/>
          <a:stretch/>
        </p:blipFill>
        <p:spPr>
          <a:xfrm>
            <a:off x="2930088" y="-9054"/>
            <a:ext cx="4905895" cy="6867054"/>
          </a:xfrm>
        </p:spPr>
      </p:pic>
      <p:sp>
        <p:nvSpPr>
          <p:cNvPr id="2" name="Text Placeholder 3">
            <a:extLst>
              <a:ext uri="{FF2B5EF4-FFF2-40B4-BE49-F238E27FC236}">
                <a16:creationId xmlns:a16="http://schemas.microsoft.com/office/drawing/2014/main" id="{0AAB6F1D-969A-F7F3-9B5E-A9938FBACFC5}"/>
              </a:ext>
            </a:extLst>
          </p:cNvPr>
          <p:cNvSpPr txBox="1">
            <a:spLocks/>
          </p:cNvSpPr>
          <p:nvPr/>
        </p:nvSpPr>
        <p:spPr>
          <a:xfrm>
            <a:off x="8146145" y="595087"/>
            <a:ext cx="3813144" cy="414019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rgbClr val="000000"/>
                </a:solidFill>
                <a:latin typeface="+mn-lt"/>
              </a:rPr>
              <a:t>Every year, NICE produces hundreds of guideline recommendations, evaluations of medicines, medical devices, diagnostics, and digital products. ​</a:t>
            </a:r>
          </a:p>
          <a:p>
            <a:pPr>
              <a:lnSpc>
                <a:spcPct val="100000"/>
              </a:lnSpc>
            </a:pPr>
            <a:r>
              <a:rPr lang="en-GB" sz="1400">
                <a:solidFill>
                  <a:srgbClr val="000000"/>
                </a:solidFill>
                <a:latin typeface="+mn-lt"/>
              </a:rPr>
              <a:t>In the context of significant operational pressures on the health and care system, we need to prioritise our guidance to focus on what matters most in impacting health gain, equity, and implementation. ​</a:t>
            </a:r>
          </a:p>
          <a:p>
            <a:pPr>
              <a:lnSpc>
                <a:spcPct val="100000"/>
              </a:lnSpc>
            </a:pPr>
            <a:r>
              <a:rPr lang="en-GB" sz="1400">
                <a:solidFill>
                  <a:srgbClr val="000000"/>
                </a:solidFill>
                <a:latin typeface="+mn-lt"/>
              </a:rPr>
              <a:t>To do this, we will develop a NICE-wide horizon scanning and topic selection function that balances these criteria through systematically gathering intelligence, engaging with diverse stakeholders, weighing options at a prioritisation board, and testing our decisions with system users and the voluntary and community sector (VCS).</a:t>
            </a:r>
          </a:p>
        </p:txBody>
      </p:sp>
      <p:cxnSp>
        <p:nvCxnSpPr>
          <p:cNvPr id="11" name="Straight Connector 10">
            <a:extLst>
              <a:ext uri="{FF2B5EF4-FFF2-40B4-BE49-F238E27FC236}">
                <a16:creationId xmlns:a16="http://schemas.microsoft.com/office/drawing/2014/main" id="{95A84E27-0350-2E9C-37B6-D07024979FCD}"/>
              </a:ext>
              <a:ext uri="{C183D7F6-B498-43B3-948B-1728B52AA6E4}">
                <adec:decorative xmlns:adec="http://schemas.microsoft.com/office/drawing/2017/decorative" val="1"/>
              </a:ext>
            </a:extLst>
          </p:cNvPr>
          <p:cNvCxnSpPr>
            <a:cxnSpLocks/>
          </p:cNvCxnSpPr>
          <p:nvPr/>
        </p:nvCxnSpPr>
        <p:spPr>
          <a:xfrm>
            <a:off x="344053" y="3841101"/>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083A1E-A479-12D2-F1CE-C32D5DB41CA6}"/>
              </a:ext>
              <a:ext uri="{C183D7F6-B498-43B3-948B-1728B52AA6E4}">
                <adec:decorative xmlns:adec="http://schemas.microsoft.com/office/drawing/2017/decorative" val="1"/>
              </a:ext>
            </a:extLst>
          </p:cNvPr>
          <p:cNvCxnSpPr>
            <a:cxnSpLocks/>
          </p:cNvCxnSpPr>
          <p:nvPr/>
        </p:nvCxnSpPr>
        <p:spPr>
          <a:xfrm>
            <a:off x="8237284" y="390058"/>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46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506809" y="220406"/>
            <a:ext cx="11178381" cy="1538595"/>
          </a:xfrm>
        </p:spPr>
        <p:txBody>
          <a:bodyPr>
            <a:noAutofit/>
          </a:bodyPr>
          <a:lstStyle/>
          <a:p>
            <a:pPr>
              <a:lnSpc>
                <a:spcPct val="100000"/>
              </a:lnSpc>
            </a:pPr>
            <a:r>
              <a:rPr lang="en-GB" sz="2400" dirty="0"/>
              <a:t>Developing a NICE-wide horizon scanning and topic selection function enabled by coordinated stakeholder engagement​</a:t>
            </a:r>
          </a:p>
        </p:txBody>
      </p:sp>
      <p:sp>
        <p:nvSpPr>
          <p:cNvPr id="2" name="TextBox 1">
            <a:extLst>
              <a:ext uri="{FF2B5EF4-FFF2-40B4-BE49-F238E27FC236}">
                <a16:creationId xmlns:a16="http://schemas.microsoft.com/office/drawing/2014/main" id="{6130C669-782F-FA28-BB82-F7B8FE51F360}"/>
              </a:ext>
            </a:extLst>
          </p:cNvPr>
          <p:cNvSpPr txBox="1"/>
          <p:nvPr/>
        </p:nvSpPr>
        <p:spPr>
          <a:xfrm>
            <a:off x="506809" y="1505049"/>
            <a:ext cx="5812711" cy="369332"/>
          </a:xfrm>
          <a:prstGeom prst="rect">
            <a:avLst/>
          </a:prstGeom>
          <a:noFill/>
        </p:spPr>
        <p:txBody>
          <a:bodyPr wrap="square" rtlCol="0">
            <a:spAutoFit/>
          </a:bodyPr>
          <a:lstStyle/>
          <a:p>
            <a:pPr>
              <a:defRPr/>
            </a:pPr>
            <a:r>
              <a:rPr kumimoji="0" lang="en-GB"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23/24 we will have: </a:t>
            </a:r>
          </a:p>
        </p:txBody>
      </p:sp>
      <p:sp>
        <p:nvSpPr>
          <p:cNvPr id="21" name="TextBox 20">
            <a:extLst>
              <a:ext uri="{FF2B5EF4-FFF2-40B4-BE49-F238E27FC236}">
                <a16:creationId xmlns:a16="http://schemas.microsoft.com/office/drawing/2014/main" id="{8B83A296-B71D-6C9F-A6CF-B6E3501771A6}"/>
              </a:ext>
              <a:ext uri="{C183D7F6-B498-43B3-948B-1728B52AA6E4}">
                <adec:decorative xmlns:adec="http://schemas.microsoft.com/office/drawing/2017/decorative" val="1"/>
              </a:ext>
            </a:extLst>
          </p:cNvPr>
          <p:cNvSpPr txBox="1"/>
          <p:nvPr/>
        </p:nvSpPr>
        <p:spPr>
          <a:xfrm>
            <a:off x="8409036" y="1746450"/>
            <a:ext cx="2939114" cy="338554"/>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
        <p:nvSpPr>
          <p:cNvPr id="4" name="TextBox 3">
            <a:extLst>
              <a:ext uri="{FF2B5EF4-FFF2-40B4-BE49-F238E27FC236}">
                <a16:creationId xmlns:a16="http://schemas.microsoft.com/office/drawing/2014/main" id="{F8821952-575E-0BBA-E499-76983A6FD017}"/>
              </a:ext>
            </a:extLst>
          </p:cNvPr>
          <p:cNvSpPr txBox="1"/>
          <p:nvPr/>
        </p:nvSpPr>
        <p:spPr>
          <a:xfrm>
            <a:off x="469150" y="2214599"/>
            <a:ext cx="7641511" cy="338554"/>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Adopted a new, coordinated approach to stakeholder engagement </a:t>
            </a:r>
          </a:p>
        </p:txBody>
      </p:sp>
      <p:grpSp>
        <p:nvGrpSpPr>
          <p:cNvPr id="22" name="Group 21" descr="Arrow showing completion in Q3 to Q4 of 23/24">
            <a:extLst>
              <a:ext uri="{FF2B5EF4-FFF2-40B4-BE49-F238E27FC236}">
                <a16:creationId xmlns:a16="http://schemas.microsoft.com/office/drawing/2014/main" id="{D472C944-75A9-C370-B227-5E6C2362C70C}"/>
              </a:ext>
            </a:extLst>
          </p:cNvPr>
          <p:cNvGrpSpPr/>
          <p:nvPr/>
        </p:nvGrpSpPr>
        <p:grpSpPr>
          <a:xfrm>
            <a:off x="8532292" y="2302625"/>
            <a:ext cx="3241924" cy="224908"/>
            <a:chOff x="8524240" y="3828397"/>
            <a:chExt cx="3241924" cy="224908"/>
          </a:xfrm>
        </p:grpSpPr>
        <p:sp>
          <p:nvSpPr>
            <p:cNvPr id="23" name="Rectangle 22">
              <a:extLst>
                <a:ext uri="{FF2B5EF4-FFF2-40B4-BE49-F238E27FC236}">
                  <a16:creationId xmlns:a16="http://schemas.microsoft.com/office/drawing/2014/main" id="{F8B6683B-FA1E-7ED1-CD26-10DFD2C0BC68}"/>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EAF0038-52F1-56F0-8E38-26EE6D6B9CE4}"/>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a:extLst>
                <a:ext uri="{FF2B5EF4-FFF2-40B4-BE49-F238E27FC236}">
                  <a16:creationId xmlns:a16="http://schemas.microsoft.com/office/drawing/2014/main" id="{4B755702-FABD-2260-A14A-5190D66E3C45}"/>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86E73F24-810E-4670-BE8C-098B5C19F081}"/>
              </a:ext>
            </a:extLst>
          </p:cNvPr>
          <p:cNvSpPr txBox="1"/>
          <p:nvPr/>
        </p:nvSpPr>
        <p:spPr>
          <a:xfrm>
            <a:off x="469150" y="2757059"/>
            <a:ext cx="7641511" cy="584775"/>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Established new ways of working to systematically</a:t>
            </a:r>
            <a:r>
              <a:rPr lang="en-GB" sz="1600">
                <a:latin typeface="Inter"/>
                <a:ea typeface="Lato" panose="020F0502020204030203" pitchFamily="34" charset="0"/>
                <a:cs typeface="Lato" panose="020F0502020204030203" pitchFamily="34" charset="0"/>
              </a:rPr>
              <a:t> gather intelligence from the health and social care system, and from life sciences and industry  </a:t>
            </a:r>
            <a:endPar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grpSp>
        <p:nvGrpSpPr>
          <p:cNvPr id="30" name="Group 29" descr="Arrow showing completion in Q4 of 23/24">
            <a:extLst>
              <a:ext uri="{FF2B5EF4-FFF2-40B4-BE49-F238E27FC236}">
                <a16:creationId xmlns:a16="http://schemas.microsoft.com/office/drawing/2014/main" id="{782FFE3A-6AC5-259D-2BE9-047B5C539715}"/>
              </a:ext>
            </a:extLst>
          </p:cNvPr>
          <p:cNvGrpSpPr/>
          <p:nvPr/>
        </p:nvGrpSpPr>
        <p:grpSpPr>
          <a:xfrm>
            <a:off x="8532292" y="2918040"/>
            <a:ext cx="3293024" cy="244045"/>
            <a:chOff x="8524240" y="3730190"/>
            <a:chExt cx="3293024" cy="207442"/>
          </a:xfrm>
        </p:grpSpPr>
        <p:sp>
          <p:nvSpPr>
            <p:cNvPr id="33" name="Rectangle 32">
              <a:extLst>
                <a:ext uri="{FF2B5EF4-FFF2-40B4-BE49-F238E27FC236}">
                  <a16:creationId xmlns:a16="http://schemas.microsoft.com/office/drawing/2014/main" id="{51CDF4B5-A827-B053-FFC8-B7B94917E4CC}"/>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E044F5C-83B5-0284-B78B-2EB359C58F8B}"/>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Diamond 42">
              <a:extLst>
                <a:ext uri="{FF2B5EF4-FFF2-40B4-BE49-F238E27FC236}">
                  <a16:creationId xmlns:a16="http://schemas.microsoft.com/office/drawing/2014/main" id="{69F97C1A-9D40-3ABE-F9B4-4752A3CC942A}"/>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414B520F-0FBC-F97E-65F0-81ABFC1FBF67}"/>
              </a:ext>
            </a:extLst>
          </p:cNvPr>
          <p:cNvSpPr txBox="1"/>
          <p:nvPr/>
        </p:nvSpPr>
        <p:spPr>
          <a:xfrm>
            <a:off x="469150" y="3545740"/>
            <a:ext cx="6106160" cy="338554"/>
          </a:xfrm>
          <a:prstGeom prst="rect">
            <a:avLst/>
          </a:prstGeom>
          <a:noFill/>
        </p:spPr>
        <p:txBody>
          <a:bodyPr wrap="square">
            <a:spAutoFit/>
          </a:bodyPr>
          <a:lstStyle/>
          <a:p>
            <a:r>
              <a:rPr lang="en-GB" sz="1600" dirty="0">
                <a:latin typeface="Inter"/>
                <a:ea typeface="Lato" panose="020F0502020204030203" pitchFamily="34" charset="0"/>
                <a:cs typeface="Lato" panose="020F0502020204030203" pitchFamily="34" charset="0"/>
              </a:rPr>
              <a:t>Created a cross-organisational prioritisation function  </a:t>
            </a:r>
          </a:p>
        </p:txBody>
      </p:sp>
      <p:grpSp>
        <p:nvGrpSpPr>
          <p:cNvPr id="44" name="Group 43" descr="Arrow showing completion in Q4 of 23/24">
            <a:extLst>
              <a:ext uri="{FF2B5EF4-FFF2-40B4-BE49-F238E27FC236}">
                <a16:creationId xmlns:a16="http://schemas.microsoft.com/office/drawing/2014/main" id="{94766E1B-11F1-4BD0-FE4B-A02609E2B7D8}"/>
              </a:ext>
            </a:extLst>
          </p:cNvPr>
          <p:cNvGrpSpPr/>
          <p:nvPr/>
        </p:nvGrpSpPr>
        <p:grpSpPr>
          <a:xfrm>
            <a:off x="8532292" y="3601015"/>
            <a:ext cx="3293024" cy="244045"/>
            <a:chOff x="8524240" y="3730190"/>
            <a:chExt cx="3293024" cy="207442"/>
          </a:xfrm>
        </p:grpSpPr>
        <p:sp>
          <p:nvSpPr>
            <p:cNvPr id="45" name="Rectangle 44">
              <a:extLst>
                <a:ext uri="{FF2B5EF4-FFF2-40B4-BE49-F238E27FC236}">
                  <a16:creationId xmlns:a16="http://schemas.microsoft.com/office/drawing/2014/main" id="{107304B4-3461-E20C-7944-D68A7CE5C3AD}"/>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49EF5548-7AF4-F58A-D45D-E803FBE1D7AD}"/>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Diamond 46">
              <a:extLst>
                <a:ext uri="{FF2B5EF4-FFF2-40B4-BE49-F238E27FC236}">
                  <a16:creationId xmlns:a16="http://schemas.microsoft.com/office/drawing/2014/main" id="{EF0A4536-6CFC-349C-6B5C-29CF35277C2E}"/>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B83DA59E-0B74-ACF6-B8A2-1A472CEAEDDE}"/>
              </a:ext>
            </a:extLst>
          </p:cNvPr>
          <p:cNvSpPr txBox="1"/>
          <p:nvPr/>
        </p:nvSpPr>
        <p:spPr>
          <a:xfrm>
            <a:off x="469150" y="4088200"/>
            <a:ext cx="6106160" cy="584775"/>
          </a:xfrm>
          <a:prstGeom prst="rect">
            <a:avLst/>
          </a:prstGeom>
          <a:noFill/>
        </p:spPr>
        <p:txBody>
          <a:bodyPr wrap="square">
            <a:spAutoFit/>
          </a:bodyPr>
          <a:lstStyle/>
          <a:p>
            <a:r>
              <a:rPr lang="en-GB" sz="1600" dirty="0">
                <a:latin typeface="Inter"/>
                <a:ea typeface="Lato" panose="020F0502020204030203" pitchFamily="34" charset="0"/>
                <a:cs typeface="Lato" panose="020F0502020204030203" pitchFamily="34" charset="0"/>
              </a:rPr>
              <a:t>Established a new mechanism to scope and schedule our topics based on identified priorities </a:t>
            </a:r>
          </a:p>
        </p:txBody>
      </p:sp>
      <p:grpSp>
        <p:nvGrpSpPr>
          <p:cNvPr id="48" name="Group 47" descr="Arrow showing completion in Q4 of 23/24">
            <a:extLst>
              <a:ext uri="{FF2B5EF4-FFF2-40B4-BE49-F238E27FC236}">
                <a16:creationId xmlns:a16="http://schemas.microsoft.com/office/drawing/2014/main" id="{45822260-E1F6-4A38-F705-944773371EE1}"/>
              </a:ext>
            </a:extLst>
          </p:cNvPr>
          <p:cNvGrpSpPr/>
          <p:nvPr/>
        </p:nvGrpSpPr>
        <p:grpSpPr>
          <a:xfrm>
            <a:off x="8532292" y="4270427"/>
            <a:ext cx="3293024" cy="244045"/>
            <a:chOff x="8524240" y="3730190"/>
            <a:chExt cx="3293024" cy="207442"/>
          </a:xfrm>
        </p:grpSpPr>
        <p:sp>
          <p:nvSpPr>
            <p:cNvPr id="49" name="Rectangle 48">
              <a:extLst>
                <a:ext uri="{FF2B5EF4-FFF2-40B4-BE49-F238E27FC236}">
                  <a16:creationId xmlns:a16="http://schemas.microsoft.com/office/drawing/2014/main" id="{ADBA9710-4312-469B-3C0A-E10A1B09CC6D}"/>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633FBA8-28F2-E551-EAC7-6BC5384EBFCB}"/>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Diamond 50">
              <a:extLst>
                <a:ext uri="{FF2B5EF4-FFF2-40B4-BE49-F238E27FC236}">
                  <a16:creationId xmlns:a16="http://schemas.microsoft.com/office/drawing/2014/main" id="{CAA3E853-403F-492F-16EA-ED04849DEAAB}"/>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576BA7D-FEFD-4919-C29C-7E1C5C45A777}"/>
              </a:ext>
            </a:extLst>
          </p:cNvPr>
          <p:cNvSpPr txBox="1"/>
          <p:nvPr/>
        </p:nvSpPr>
        <p:spPr>
          <a:xfrm>
            <a:off x="469150" y="4876883"/>
            <a:ext cx="6106160" cy="584775"/>
          </a:xfrm>
          <a:prstGeom prst="rect">
            <a:avLst/>
          </a:prstGeom>
          <a:noFill/>
        </p:spPr>
        <p:txBody>
          <a:bodyPr wrap="square">
            <a:spAutoFit/>
          </a:bodyPr>
          <a:lstStyle/>
          <a:p>
            <a:r>
              <a:rPr lang="en-GB" sz="1600">
                <a:latin typeface="Inter"/>
                <a:ea typeface="Lato" panose="020F0502020204030203" pitchFamily="34" charset="0"/>
                <a:cs typeface="Lato" panose="020F0502020204030203" pitchFamily="34" charset="0"/>
              </a:rPr>
              <a:t>Tested our selected priorities with the health and care system </a:t>
            </a:r>
          </a:p>
        </p:txBody>
      </p:sp>
      <p:grpSp>
        <p:nvGrpSpPr>
          <p:cNvPr id="52" name="Group 51" descr="Arrow showing completion towards the end of Q4 of 23/24">
            <a:extLst>
              <a:ext uri="{FF2B5EF4-FFF2-40B4-BE49-F238E27FC236}">
                <a16:creationId xmlns:a16="http://schemas.microsoft.com/office/drawing/2014/main" id="{65CFA9F3-1D25-BE37-7EE3-BA024A87722F}"/>
              </a:ext>
            </a:extLst>
          </p:cNvPr>
          <p:cNvGrpSpPr/>
          <p:nvPr/>
        </p:nvGrpSpPr>
        <p:grpSpPr>
          <a:xfrm>
            <a:off x="8532292" y="5033347"/>
            <a:ext cx="3240000" cy="216000"/>
            <a:chOff x="8449654" y="3523112"/>
            <a:chExt cx="3300910" cy="224908"/>
          </a:xfrm>
        </p:grpSpPr>
        <p:sp>
          <p:nvSpPr>
            <p:cNvPr id="53" name="Rectangle 52">
              <a:extLst>
                <a:ext uri="{FF2B5EF4-FFF2-40B4-BE49-F238E27FC236}">
                  <a16:creationId xmlns:a16="http://schemas.microsoft.com/office/drawing/2014/main" id="{8B690D8C-D1D7-ED22-84B0-5A2CE97798F4}"/>
                </a:ext>
              </a:extLst>
            </p:cNvPr>
            <p:cNvSpPr/>
            <p:nvPr/>
          </p:nvSpPr>
          <p:spPr>
            <a:xfrm>
              <a:off x="11454924" y="3556577"/>
              <a:ext cx="295640" cy="16541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9CDCC535-6366-782E-B4BD-6F408BA30550}"/>
                </a:ext>
              </a:extLst>
            </p:cNvPr>
            <p:cNvSpPr/>
            <p:nvPr/>
          </p:nvSpPr>
          <p:spPr>
            <a:xfrm>
              <a:off x="8449654" y="3557636"/>
              <a:ext cx="3005270" cy="1588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Diamond 54">
              <a:extLst>
                <a:ext uri="{FF2B5EF4-FFF2-40B4-BE49-F238E27FC236}">
                  <a16:creationId xmlns:a16="http://schemas.microsoft.com/office/drawing/2014/main" id="{509F22F9-10B9-47C8-62E7-64508F64EB11}"/>
                </a:ext>
              </a:extLst>
            </p:cNvPr>
            <p:cNvSpPr/>
            <p:nvPr/>
          </p:nvSpPr>
          <p:spPr>
            <a:xfrm>
              <a:off x="11357942" y="3523112"/>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 name="Straight Connector 11">
            <a:extLst>
              <a:ext uri="{FF2B5EF4-FFF2-40B4-BE49-F238E27FC236}">
                <a16:creationId xmlns:a16="http://schemas.microsoft.com/office/drawing/2014/main" id="{7A74EDF3-C772-5671-60F0-1FA9C150B2AC}"/>
              </a:ext>
              <a:ext uri="{C183D7F6-B498-43B3-948B-1728B52AA6E4}">
                <adec:decorative xmlns:adec="http://schemas.microsoft.com/office/drawing/2017/decorative" val="1"/>
              </a:ext>
            </a:extLst>
          </p:cNvPr>
          <p:cNvCxnSpPr>
            <a:cxnSpLocks/>
          </p:cNvCxnSpPr>
          <p:nvPr/>
        </p:nvCxnSpPr>
        <p:spPr>
          <a:xfrm>
            <a:off x="530241" y="3446024"/>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530241" y="2129697"/>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530241" y="2658402"/>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0E6E18-BC2A-DE2B-ED7C-978ABE9AD263}"/>
              </a:ext>
              <a:ext uri="{C183D7F6-B498-43B3-948B-1728B52AA6E4}">
                <adec:decorative xmlns:adec="http://schemas.microsoft.com/office/drawing/2017/decorative" val="1"/>
              </a:ext>
            </a:extLst>
          </p:cNvPr>
          <p:cNvCxnSpPr>
            <a:cxnSpLocks/>
          </p:cNvCxnSpPr>
          <p:nvPr/>
        </p:nvCxnSpPr>
        <p:spPr>
          <a:xfrm>
            <a:off x="530241" y="3985725"/>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530241" y="4769320"/>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F2CBD9-747C-A8EA-AED8-9C2018C6D60C}"/>
              </a:ext>
              <a:ext uri="{C183D7F6-B498-43B3-948B-1728B52AA6E4}">
                <adec:decorative xmlns:adec="http://schemas.microsoft.com/office/drawing/2017/decorative" val="1"/>
              </a:ext>
            </a:extLst>
          </p:cNvPr>
          <p:cNvCxnSpPr>
            <a:cxnSpLocks/>
          </p:cNvCxnSpPr>
          <p:nvPr/>
        </p:nvCxnSpPr>
        <p:spPr>
          <a:xfrm>
            <a:off x="530241" y="5513374"/>
            <a:ext cx="112674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20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A9731-13D3-AB27-C8BE-ED60CBF69D01}"/>
              </a:ext>
            </a:extLst>
          </p:cNvPr>
          <p:cNvSpPr>
            <a:spLocks noGrp="1"/>
          </p:cNvSpPr>
          <p:nvPr>
            <p:ph type="title" idx="4294967295"/>
          </p:nvPr>
        </p:nvSpPr>
        <p:spPr>
          <a:xfrm>
            <a:off x="466725" y="-1325563"/>
            <a:ext cx="4324350" cy="1325563"/>
          </a:xfrm>
        </p:spPr>
        <p:txBody>
          <a:bodyPr vert="horz" lIns="91440" tIns="45720" rIns="91440" bIns="45720" rtlCol="0" anchor="b">
            <a:normAutofit fontScale="90000"/>
          </a:bodyPr>
          <a:lstStyle/>
          <a:p>
            <a:r>
              <a:rPr lang="en-GB" dirty="0">
                <a:solidFill>
                  <a:schemeClr val="bg1"/>
                </a:solidFill>
                <a:latin typeface="Lora Medium" pitchFamily="2" charset="0"/>
                <a:ea typeface="Inter SemiBold" panose="02000503000000020004" pitchFamily="2" charset="0"/>
              </a:rPr>
              <a:t>Increase the </a:t>
            </a:r>
            <a:r>
              <a:rPr lang="en-GB" dirty="0">
                <a:solidFill>
                  <a:schemeClr val="bg1"/>
                </a:solidFill>
                <a:ea typeface="Inter SemiBold" panose="02000503000000020004" pitchFamily="2" charset="0"/>
              </a:rPr>
              <a:t>real-world impact of our pre-evaluation support</a:t>
            </a:r>
            <a:endParaRPr lang="en-GB" dirty="0"/>
          </a:p>
        </p:txBody>
      </p:sp>
      <p:sp>
        <p:nvSpPr>
          <p:cNvPr id="5" name="Text Placeholder 4">
            <a:extLst>
              <a:ext uri="{FF2B5EF4-FFF2-40B4-BE49-F238E27FC236}">
                <a16:creationId xmlns:a16="http://schemas.microsoft.com/office/drawing/2014/main" id="{FB009635-9317-5114-E9A2-B30A218E0049}"/>
              </a:ext>
            </a:extLst>
          </p:cNvPr>
          <p:cNvSpPr>
            <a:spLocks noGrp="1"/>
          </p:cNvSpPr>
          <p:nvPr>
            <p:ph type="body" sz="quarter" idx="11"/>
          </p:nvPr>
        </p:nvSpPr>
        <p:spPr>
          <a:xfrm>
            <a:off x="232711" y="320767"/>
            <a:ext cx="3182293" cy="3786332"/>
          </a:xfrm>
        </p:spPr>
        <p:txBody>
          <a:bodyPr>
            <a:normAutofit/>
          </a:bodyPr>
          <a:lstStyle/>
          <a:p>
            <a:pPr>
              <a:lnSpc>
                <a:spcPct val="100000"/>
              </a:lnSpc>
            </a:pPr>
            <a:r>
              <a:rPr lang="en-GB" sz="2100" dirty="0">
                <a:solidFill>
                  <a:schemeClr val="bg1"/>
                </a:solidFill>
                <a:latin typeface="Lora Medium" pitchFamily="2" charset="0"/>
                <a:ea typeface="Inter SemiBold" panose="02000503000000020004" pitchFamily="2" charset="0"/>
              </a:rPr>
              <a:t>Increase the </a:t>
            </a:r>
            <a:r>
              <a:rPr lang="en-GB" sz="2100" dirty="0">
                <a:solidFill>
                  <a:schemeClr val="bg1"/>
                </a:solidFill>
                <a:latin typeface="+mj-lt"/>
                <a:ea typeface="Inter SemiBold" panose="02000503000000020004" pitchFamily="2" charset="0"/>
              </a:rPr>
              <a:t>real-world impact of our pre-evaluation support by simplifying and improving </a:t>
            </a:r>
            <a:r>
              <a:rPr lang="en-GB" sz="2100" dirty="0">
                <a:solidFill>
                  <a:schemeClr val="bg1"/>
                </a:solidFill>
                <a:latin typeface="Lora Medium" pitchFamily="2" charset="0"/>
                <a:ea typeface="Inter SemiBold" panose="02000503000000020004" pitchFamily="2" charset="0"/>
              </a:rPr>
              <a:t>NICE’s early engagement with industry </a:t>
            </a:r>
          </a:p>
        </p:txBody>
      </p:sp>
      <p:pic>
        <p:nvPicPr>
          <p:cNvPr id="8" name="Picture Placeholder 7" descr="A person in a lab coat and gloves holding a pipette">
            <a:extLst>
              <a:ext uri="{FF2B5EF4-FFF2-40B4-BE49-F238E27FC236}">
                <a16:creationId xmlns:a16="http://schemas.microsoft.com/office/drawing/2014/main" id="{4BF350D6-0952-57B7-4611-68056E2E31D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9897" r="29897"/>
          <a:stretch/>
        </p:blipFill>
        <p:spPr>
          <a:xfrm>
            <a:off x="2930088" y="-9054"/>
            <a:ext cx="4905895" cy="6867054"/>
          </a:xfrm>
        </p:spPr>
      </p:pic>
      <p:sp>
        <p:nvSpPr>
          <p:cNvPr id="2" name="Text Placeholder 3">
            <a:extLst>
              <a:ext uri="{FF2B5EF4-FFF2-40B4-BE49-F238E27FC236}">
                <a16:creationId xmlns:a16="http://schemas.microsoft.com/office/drawing/2014/main" id="{0AAB6F1D-969A-F7F3-9B5E-A9938FBACFC5}"/>
              </a:ext>
            </a:extLst>
          </p:cNvPr>
          <p:cNvSpPr txBox="1">
            <a:spLocks/>
          </p:cNvSpPr>
          <p:nvPr/>
        </p:nvSpPr>
        <p:spPr>
          <a:xfrm>
            <a:off x="8146145" y="595086"/>
            <a:ext cx="3813144" cy="573256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dirty="0">
                <a:solidFill>
                  <a:srgbClr val="000000"/>
                </a:solidFill>
                <a:latin typeface="+mn-lt"/>
              </a:rPr>
              <a:t>Alongside our evaluations of medicines and HealthTech, NICE provides a range of early engagement functions and multiple engagement routes to support innovators from evidence generation through to market access. </a:t>
            </a:r>
          </a:p>
          <a:p>
            <a:pPr>
              <a:lnSpc>
                <a:spcPct val="110000"/>
              </a:lnSpc>
            </a:pPr>
            <a:r>
              <a:rPr lang="en-GB" sz="1400" dirty="0">
                <a:solidFill>
                  <a:srgbClr val="000000"/>
                </a:solidFill>
                <a:latin typeface="+mn-lt"/>
              </a:rPr>
              <a:t>We heard from our partners in industry that NICE’s range of expert advice offers can be confusing and hard to navigate. We want to ensure we are working with innovators across all areas of NICE’s remit, providing expert advice to enable patient access to promising technologies in priority areas. </a:t>
            </a:r>
          </a:p>
          <a:p>
            <a:pPr>
              <a:lnSpc>
                <a:spcPct val="110000"/>
              </a:lnSpc>
            </a:pPr>
            <a:r>
              <a:rPr lang="en-GB" sz="1400" dirty="0">
                <a:solidFill>
                  <a:srgbClr val="000000"/>
                </a:solidFill>
                <a:latin typeface="+mn-lt"/>
              </a:rPr>
              <a:t>To improve the experience of industry in their engagement with NICE we will establish a simple early engagement offer and front door to innovators and industry that brings together our current life sciences offers and addresses the needs of our users in industry. This offer will be underpinned by a customer service ethos and a common approach to providing advice to technology developers from the earliest stages of the product development cycle through to patient access and adoption. </a:t>
            </a:r>
          </a:p>
        </p:txBody>
      </p:sp>
      <p:cxnSp>
        <p:nvCxnSpPr>
          <p:cNvPr id="11" name="Straight Connector 10">
            <a:extLst>
              <a:ext uri="{FF2B5EF4-FFF2-40B4-BE49-F238E27FC236}">
                <a16:creationId xmlns:a16="http://schemas.microsoft.com/office/drawing/2014/main" id="{95A84E27-0350-2E9C-37B6-D07024979FCD}"/>
              </a:ext>
              <a:ext uri="{C183D7F6-B498-43B3-948B-1728B52AA6E4}">
                <adec:decorative xmlns:adec="http://schemas.microsoft.com/office/drawing/2017/decorative" val="1"/>
              </a:ext>
            </a:extLst>
          </p:cNvPr>
          <p:cNvCxnSpPr>
            <a:cxnSpLocks/>
          </p:cNvCxnSpPr>
          <p:nvPr/>
        </p:nvCxnSpPr>
        <p:spPr>
          <a:xfrm>
            <a:off x="289624" y="2941507"/>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083A1E-A479-12D2-F1CE-C32D5DB41CA6}"/>
              </a:ext>
              <a:ext uri="{C183D7F6-B498-43B3-948B-1728B52AA6E4}">
                <adec:decorative xmlns:adec="http://schemas.microsoft.com/office/drawing/2017/decorative" val="1"/>
              </a:ext>
            </a:extLst>
          </p:cNvPr>
          <p:cNvCxnSpPr>
            <a:cxnSpLocks/>
          </p:cNvCxnSpPr>
          <p:nvPr/>
        </p:nvCxnSpPr>
        <p:spPr>
          <a:xfrm>
            <a:off x="8237284" y="390058"/>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37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506809" y="220406"/>
            <a:ext cx="11178381" cy="1160319"/>
          </a:xfrm>
        </p:spPr>
        <p:txBody>
          <a:bodyPr>
            <a:normAutofit fontScale="90000"/>
          </a:bodyPr>
          <a:lstStyle/>
          <a:p>
            <a:r>
              <a:rPr lang="en-GB" dirty="0"/>
              <a:t>Simplifying and improving NICE’s early engagement with industry </a:t>
            </a:r>
          </a:p>
        </p:txBody>
      </p:sp>
      <p:sp>
        <p:nvSpPr>
          <p:cNvPr id="2" name="TextBox 1">
            <a:extLst>
              <a:ext uri="{FF2B5EF4-FFF2-40B4-BE49-F238E27FC236}">
                <a16:creationId xmlns:a16="http://schemas.microsoft.com/office/drawing/2014/main" id="{6130C669-782F-FA28-BB82-F7B8FE51F360}"/>
              </a:ext>
            </a:extLst>
          </p:cNvPr>
          <p:cNvSpPr txBox="1"/>
          <p:nvPr/>
        </p:nvSpPr>
        <p:spPr>
          <a:xfrm>
            <a:off x="506808" y="1790478"/>
            <a:ext cx="5812711" cy="369332"/>
          </a:xfrm>
          <a:prstGeom prst="rect">
            <a:avLst/>
          </a:prstGeom>
          <a:noFill/>
        </p:spPr>
        <p:txBody>
          <a:bodyPr wrap="square" rtlCol="0">
            <a:spAutoFit/>
          </a:bodyPr>
          <a:lstStyle/>
          <a:p>
            <a:pPr>
              <a:defRPr/>
            </a:pPr>
            <a:r>
              <a:rPr kumimoji="0" lang="en-GB"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23/24 we will have: </a:t>
            </a:r>
          </a:p>
        </p:txBody>
      </p:sp>
      <p:sp>
        <p:nvSpPr>
          <p:cNvPr id="4" name="TextBox 3">
            <a:extLst>
              <a:ext uri="{FF2B5EF4-FFF2-40B4-BE49-F238E27FC236}">
                <a16:creationId xmlns:a16="http://schemas.microsoft.com/office/drawing/2014/main" id="{F8821952-575E-0BBA-E499-76983A6FD017}"/>
              </a:ext>
            </a:extLst>
          </p:cNvPr>
          <p:cNvSpPr txBox="1"/>
          <p:nvPr/>
        </p:nvSpPr>
        <p:spPr>
          <a:xfrm>
            <a:off x="589689" y="2416601"/>
            <a:ext cx="7641511" cy="830997"/>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Redesigned our support for developers and innovators to make the most of NICE’s relevant services, better tailored to the needs of all types of technology developers </a:t>
            </a:r>
          </a:p>
        </p:txBody>
      </p:sp>
      <p:grpSp>
        <p:nvGrpSpPr>
          <p:cNvPr id="14" name="Group 13" descr="An arrow showing completion by Q3 of 23/24">
            <a:extLst>
              <a:ext uri="{FF2B5EF4-FFF2-40B4-BE49-F238E27FC236}">
                <a16:creationId xmlns:a16="http://schemas.microsoft.com/office/drawing/2014/main" id="{49748EC2-9B0C-9448-B8B2-CC919D5026C4}"/>
              </a:ext>
            </a:extLst>
          </p:cNvPr>
          <p:cNvGrpSpPr/>
          <p:nvPr/>
        </p:nvGrpSpPr>
        <p:grpSpPr>
          <a:xfrm>
            <a:off x="8443267" y="2691924"/>
            <a:ext cx="3241923" cy="224908"/>
            <a:chOff x="8524241" y="3828397"/>
            <a:chExt cx="3241923" cy="224908"/>
          </a:xfrm>
        </p:grpSpPr>
        <p:sp>
          <p:nvSpPr>
            <p:cNvPr id="28" name="Rectangle 27">
              <a:extLst>
                <a:ext uri="{FF2B5EF4-FFF2-40B4-BE49-F238E27FC236}">
                  <a16:creationId xmlns:a16="http://schemas.microsoft.com/office/drawing/2014/main" id="{E4CB50C7-C995-D2F0-D617-53FE58AE36EB}"/>
                </a:ext>
              </a:extLst>
            </p:cNvPr>
            <p:cNvSpPr/>
            <p:nvPr/>
          </p:nvSpPr>
          <p:spPr>
            <a:xfrm>
              <a:off x="10239323" y="3857695"/>
              <a:ext cx="1526841" cy="166313"/>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2E833C1-6EFD-48B0-FDA6-924B09543930}"/>
                </a:ext>
              </a:extLst>
            </p:cNvPr>
            <p:cNvSpPr/>
            <p:nvPr/>
          </p:nvSpPr>
          <p:spPr>
            <a:xfrm>
              <a:off x="8524241" y="3867481"/>
              <a:ext cx="1715082" cy="15805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iamond 6">
              <a:extLst>
                <a:ext uri="{FF2B5EF4-FFF2-40B4-BE49-F238E27FC236}">
                  <a16:creationId xmlns:a16="http://schemas.microsoft.com/office/drawing/2014/main" id="{493C3396-F7CB-88F1-CA94-37F30D714804}"/>
                </a:ext>
              </a:extLst>
            </p:cNvPr>
            <p:cNvSpPr/>
            <p:nvPr/>
          </p:nvSpPr>
          <p:spPr>
            <a:xfrm>
              <a:off x="10150392"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86E73F24-810E-4670-BE8C-098B5C19F081}"/>
              </a:ext>
            </a:extLst>
          </p:cNvPr>
          <p:cNvSpPr txBox="1"/>
          <p:nvPr/>
        </p:nvSpPr>
        <p:spPr>
          <a:xfrm>
            <a:off x="589689" y="3438839"/>
            <a:ext cx="7641511" cy="584775"/>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Established a new early engagement team bringing together all NICE’s industry engagement services </a:t>
            </a:r>
          </a:p>
        </p:txBody>
      </p:sp>
      <p:grpSp>
        <p:nvGrpSpPr>
          <p:cNvPr id="15" name="Group 14" descr="An arrow showing completion by Q3 of 23/24">
            <a:extLst>
              <a:ext uri="{FF2B5EF4-FFF2-40B4-BE49-F238E27FC236}">
                <a16:creationId xmlns:a16="http://schemas.microsoft.com/office/drawing/2014/main" id="{215DEFF3-9800-4972-49C7-2D17B424F5E9}"/>
              </a:ext>
            </a:extLst>
          </p:cNvPr>
          <p:cNvGrpSpPr/>
          <p:nvPr/>
        </p:nvGrpSpPr>
        <p:grpSpPr>
          <a:xfrm>
            <a:off x="8448456" y="3584420"/>
            <a:ext cx="3241923" cy="224908"/>
            <a:chOff x="8524241" y="3828397"/>
            <a:chExt cx="3241923" cy="224908"/>
          </a:xfrm>
        </p:grpSpPr>
        <p:sp>
          <p:nvSpPr>
            <p:cNvPr id="16" name="Rectangle 15">
              <a:extLst>
                <a:ext uri="{FF2B5EF4-FFF2-40B4-BE49-F238E27FC236}">
                  <a16:creationId xmlns:a16="http://schemas.microsoft.com/office/drawing/2014/main" id="{AA768790-1E50-CAA4-B0B8-5833A6FA2DB6}"/>
                </a:ext>
              </a:extLst>
            </p:cNvPr>
            <p:cNvSpPr/>
            <p:nvPr/>
          </p:nvSpPr>
          <p:spPr>
            <a:xfrm>
              <a:off x="10239323" y="3857695"/>
              <a:ext cx="1526841" cy="166313"/>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419B843-D97A-BC5F-94FE-D15642A074A2}"/>
                </a:ext>
              </a:extLst>
            </p:cNvPr>
            <p:cNvSpPr/>
            <p:nvPr/>
          </p:nvSpPr>
          <p:spPr>
            <a:xfrm>
              <a:off x="8524241" y="3867481"/>
              <a:ext cx="1715082" cy="15805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iamond 18">
              <a:extLst>
                <a:ext uri="{FF2B5EF4-FFF2-40B4-BE49-F238E27FC236}">
                  <a16:creationId xmlns:a16="http://schemas.microsoft.com/office/drawing/2014/main" id="{D23F2582-A265-9D5A-B3BA-9B2745E0BF89}"/>
                </a:ext>
              </a:extLst>
            </p:cNvPr>
            <p:cNvSpPr/>
            <p:nvPr/>
          </p:nvSpPr>
          <p:spPr>
            <a:xfrm>
              <a:off x="10150392"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576BA7D-FEFD-4919-C29C-7E1C5C45A777}"/>
              </a:ext>
            </a:extLst>
          </p:cNvPr>
          <p:cNvSpPr txBox="1"/>
          <p:nvPr/>
        </p:nvSpPr>
        <p:spPr>
          <a:xfrm>
            <a:off x="589689" y="4214855"/>
            <a:ext cx="7417992" cy="830997"/>
          </a:xfrm>
          <a:prstGeom prst="rect">
            <a:avLst/>
          </a:prstGeom>
          <a:noFill/>
        </p:spPr>
        <p:txBody>
          <a:bodyPr wrap="square">
            <a:spAutoFit/>
          </a:bodyPr>
          <a:lstStyle/>
          <a:p>
            <a:r>
              <a:rPr lang="en-GB" sz="1600">
                <a:latin typeface="Inter"/>
                <a:ea typeface="Lato" panose="020F0502020204030203" pitchFamily="34" charset="0"/>
                <a:cs typeface="Lato" panose="020F0502020204030203" pitchFamily="34" charset="0"/>
              </a:rPr>
              <a:t>Redesigned our business model to allow more scope for proactive outreach and to facilitate risk-based proportionate approaches to our advice for technologies </a:t>
            </a:r>
          </a:p>
        </p:txBody>
      </p:sp>
      <p:grpSp>
        <p:nvGrpSpPr>
          <p:cNvPr id="20" name="Group 19" descr="An arrow showing completion in Q3 to Q4 of 23/24">
            <a:extLst>
              <a:ext uri="{FF2B5EF4-FFF2-40B4-BE49-F238E27FC236}">
                <a16:creationId xmlns:a16="http://schemas.microsoft.com/office/drawing/2014/main" id="{9A248571-0078-4C06-D860-D352BEAD3B7C}"/>
              </a:ext>
            </a:extLst>
          </p:cNvPr>
          <p:cNvGrpSpPr/>
          <p:nvPr/>
        </p:nvGrpSpPr>
        <p:grpSpPr>
          <a:xfrm>
            <a:off x="8448455" y="4522243"/>
            <a:ext cx="3241924" cy="224908"/>
            <a:chOff x="8524240" y="3828397"/>
            <a:chExt cx="3241924" cy="224908"/>
          </a:xfrm>
        </p:grpSpPr>
        <p:sp>
          <p:nvSpPr>
            <p:cNvPr id="21" name="Rectangle 20">
              <a:extLst>
                <a:ext uri="{FF2B5EF4-FFF2-40B4-BE49-F238E27FC236}">
                  <a16:creationId xmlns:a16="http://schemas.microsoft.com/office/drawing/2014/main" id="{11885203-D1E8-C59C-4C3D-3151C2EFBCB4}"/>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594BE4A-FDB4-815E-4F1F-6166CA1B25F1}"/>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iamond 22">
              <a:extLst>
                <a:ext uri="{FF2B5EF4-FFF2-40B4-BE49-F238E27FC236}">
                  <a16:creationId xmlns:a16="http://schemas.microsoft.com/office/drawing/2014/main" id="{8A665F67-AAEE-F7BF-5CE6-413C8E6330DA}"/>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 name="Straight Connector 17">
            <a:extLst>
              <a:ext uri="{FF2B5EF4-FFF2-40B4-BE49-F238E27FC236}">
                <a16:creationId xmlns:a16="http://schemas.microsoft.com/office/drawing/2014/main" id="{30D2787D-79CC-2844-4EA4-16BC70B40283}"/>
              </a:ext>
              <a:ext uri="{C183D7F6-B498-43B3-948B-1728B52AA6E4}">
                <adec:decorative xmlns:adec="http://schemas.microsoft.com/office/drawing/2017/decorative" val="1"/>
              </a:ext>
            </a:extLst>
          </p:cNvPr>
          <p:cNvCxnSpPr>
            <a:cxnSpLocks/>
          </p:cNvCxnSpPr>
          <p:nvPr/>
        </p:nvCxnSpPr>
        <p:spPr>
          <a:xfrm>
            <a:off x="570900" y="5212886"/>
            <a:ext cx="11176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1AA686-772A-66BB-45CA-32A2671EC44D}"/>
              </a:ext>
              <a:ext uri="{C183D7F6-B498-43B3-948B-1728B52AA6E4}">
                <adec:decorative xmlns:adec="http://schemas.microsoft.com/office/drawing/2017/decorative" val="1"/>
              </a:ext>
            </a:extLst>
          </p:cNvPr>
          <p:cNvCxnSpPr>
            <a:cxnSpLocks/>
          </p:cNvCxnSpPr>
          <p:nvPr/>
        </p:nvCxnSpPr>
        <p:spPr>
          <a:xfrm>
            <a:off x="570900" y="2335757"/>
            <a:ext cx="11176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BD7776-6932-EC74-1ACC-1102CFD10A75}"/>
              </a:ext>
              <a:ext uri="{C183D7F6-B498-43B3-948B-1728B52AA6E4}">
                <adec:decorative xmlns:adec="http://schemas.microsoft.com/office/drawing/2017/decorative" val="1"/>
              </a:ext>
            </a:extLst>
          </p:cNvPr>
          <p:cNvCxnSpPr>
            <a:cxnSpLocks/>
          </p:cNvCxnSpPr>
          <p:nvPr/>
        </p:nvCxnSpPr>
        <p:spPr>
          <a:xfrm>
            <a:off x="570900" y="3349197"/>
            <a:ext cx="11176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F27587-56E6-D1BB-2666-7148DEB8DD4D}"/>
              </a:ext>
              <a:ext uri="{C183D7F6-B498-43B3-948B-1728B52AA6E4}">
                <adec:decorative xmlns:adec="http://schemas.microsoft.com/office/drawing/2017/decorative" val="1"/>
              </a:ext>
            </a:extLst>
          </p:cNvPr>
          <p:cNvCxnSpPr>
            <a:cxnSpLocks/>
          </p:cNvCxnSpPr>
          <p:nvPr/>
        </p:nvCxnSpPr>
        <p:spPr>
          <a:xfrm>
            <a:off x="570900" y="4111196"/>
            <a:ext cx="111764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01A7623-A08E-ABF9-C21C-912CBC1E9193}"/>
              </a:ext>
              <a:ext uri="{C183D7F6-B498-43B3-948B-1728B52AA6E4}">
                <adec:decorative xmlns:adec="http://schemas.microsoft.com/office/drawing/2017/decorative" val="1"/>
              </a:ext>
            </a:extLst>
          </p:cNvPr>
          <p:cNvSpPr txBox="1"/>
          <p:nvPr/>
        </p:nvSpPr>
        <p:spPr>
          <a:xfrm>
            <a:off x="8311097" y="2021183"/>
            <a:ext cx="2939114" cy="338554"/>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Tree>
    <p:extLst>
      <p:ext uri="{BB962C8B-B14F-4D97-AF65-F5344CB8AC3E}">
        <p14:creationId xmlns:p14="http://schemas.microsoft.com/office/powerpoint/2010/main" val="148428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CD8B5-A5DD-1F51-9162-B4BB0A88376E}"/>
              </a:ext>
            </a:extLst>
          </p:cNvPr>
          <p:cNvSpPr>
            <a:spLocks noGrp="1"/>
          </p:cNvSpPr>
          <p:nvPr>
            <p:ph type="title" idx="4294967295"/>
          </p:nvPr>
        </p:nvSpPr>
        <p:spPr>
          <a:xfrm>
            <a:off x="466725" y="-1325563"/>
            <a:ext cx="4324350" cy="1325563"/>
          </a:xfrm>
        </p:spPr>
        <p:txBody>
          <a:bodyPr vert="horz" lIns="91440" tIns="45720" rIns="91440" bIns="45720" rtlCol="0" anchor="b">
            <a:normAutofit/>
          </a:bodyPr>
          <a:lstStyle/>
          <a:p>
            <a:r>
              <a:rPr lang="en-GB" dirty="0">
                <a:solidFill>
                  <a:schemeClr val="bg1"/>
                </a:solidFill>
                <a:latin typeface="Lora Medium" pitchFamily="2" charset="0"/>
                <a:ea typeface="Inter SemiBold" panose="02000503000000020004" pitchFamily="2" charset="0"/>
              </a:rPr>
              <a:t>Make our </a:t>
            </a:r>
            <a:r>
              <a:rPr lang="en-GB" dirty="0">
                <a:solidFill>
                  <a:schemeClr val="bg1"/>
                </a:solidFill>
                <a:ea typeface="Inter SemiBold" panose="02000503000000020004" pitchFamily="2" charset="0"/>
              </a:rPr>
              <a:t>advice easier to access</a:t>
            </a:r>
            <a:endParaRPr lang="en-GB" dirty="0"/>
          </a:p>
        </p:txBody>
      </p:sp>
      <p:sp>
        <p:nvSpPr>
          <p:cNvPr id="5" name="Text Placeholder 4">
            <a:extLst>
              <a:ext uri="{FF2B5EF4-FFF2-40B4-BE49-F238E27FC236}">
                <a16:creationId xmlns:a16="http://schemas.microsoft.com/office/drawing/2014/main" id="{FB009635-9317-5114-E9A2-B30A218E0049}"/>
              </a:ext>
            </a:extLst>
          </p:cNvPr>
          <p:cNvSpPr>
            <a:spLocks noGrp="1"/>
          </p:cNvSpPr>
          <p:nvPr>
            <p:ph type="body" sz="quarter" idx="11"/>
          </p:nvPr>
        </p:nvSpPr>
        <p:spPr>
          <a:xfrm>
            <a:off x="232711" y="320767"/>
            <a:ext cx="3182293" cy="1220650"/>
          </a:xfrm>
        </p:spPr>
        <p:txBody>
          <a:bodyPr>
            <a:normAutofit/>
          </a:bodyPr>
          <a:lstStyle/>
          <a:p>
            <a:pPr>
              <a:lnSpc>
                <a:spcPct val="100000"/>
              </a:lnSpc>
            </a:pPr>
            <a:r>
              <a:rPr lang="en-GB" sz="2100" dirty="0">
                <a:solidFill>
                  <a:schemeClr val="bg1"/>
                </a:solidFill>
                <a:latin typeface="Lora Medium" pitchFamily="2" charset="0"/>
                <a:ea typeface="Inter SemiBold" panose="02000503000000020004" pitchFamily="2" charset="0"/>
              </a:rPr>
              <a:t>Make our </a:t>
            </a:r>
            <a:r>
              <a:rPr lang="en-GB" sz="2100" dirty="0">
                <a:solidFill>
                  <a:schemeClr val="bg1"/>
                </a:solidFill>
                <a:latin typeface="+mj-lt"/>
                <a:ea typeface="Inter SemiBold" panose="02000503000000020004" pitchFamily="2" charset="0"/>
              </a:rPr>
              <a:t>advice easier to access</a:t>
            </a:r>
            <a:r>
              <a:rPr lang="en-GB" sz="2100" dirty="0">
                <a:solidFill>
                  <a:schemeClr val="bg1"/>
                </a:solidFill>
                <a:latin typeface="Lora Medium" pitchFamily="2" charset="0"/>
                <a:ea typeface="Inter SemiBold" panose="02000503000000020004" pitchFamily="2" charset="0"/>
              </a:rPr>
              <a:t> by improving our </a:t>
            </a:r>
            <a:r>
              <a:rPr lang="en-GB" sz="2100" dirty="0">
                <a:solidFill>
                  <a:schemeClr val="bg1"/>
                </a:solidFill>
                <a:latin typeface="+mj-lt"/>
                <a:ea typeface="Inter SemiBold" panose="02000503000000020004" pitchFamily="2" charset="0"/>
              </a:rPr>
              <a:t>digital presence</a:t>
            </a:r>
          </a:p>
        </p:txBody>
      </p:sp>
      <p:pic>
        <p:nvPicPr>
          <p:cNvPr id="8" name="Picture Placeholder 7" descr="A person sitting at a desk using a laptop">
            <a:extLst>
              <a:ext uri="{FF2B5EF4-FFF2-40B4-BE49-F238E27FC236}">
                <a16:creationId xmlns:a16="http://schemas.microsoft.com/office/drawing/2014/main" id="{4BF350D6-0952-57B7-4611-68056E2E31D7}"/>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751" r="35621"/>
          <a:stretch/>
        </p:blipFill>
        <p:spPr>
          <a:xfrm>
            <a:off x="2930088" y="-9054"/>
            <a:ext cx="4905895" cy="6867054"/>
          </a:xfrm>
        </p:spPr>
      </p:pic>
      <p:sp>
        <p:nvSpPr>
          <p:cNvPr id="2" name="Text Placeholder 3">
            <a:extLst>
              <a:ext uri="{FF2B5EF4-FFF2-40B4-BE49-F238E27FC236}">
                <a16:creationId xmlns:a16="http://schemas.microsoft.com/office/drawing/2014/main" id="{0AAB6F1D-969A-F7F3-9B5E-A9938FBACFC5}"/>
              </a:ext>
            </a:extLst>
          </p:cNvPr>
          <p:cNvSpPr txBox="1">
            <a:spLocks/>
          </p:cNvSpPr>
          <p:nvPr/>
        </p:nvSpPr>
        <p:spPr>
          <a:xfrm>
            <a:off x="8146145" y="595086"/>
            <a:ext cx="3813144" cy="6056522"/>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dirty="0">
                <a:solidFill>
                  <a:srgbClr val="000000"/>
                </a:solidFill>
                <a:latin typeface="+mn-lt"/>
              </a:rPr>
              <a:t>NICE maintains a large portfolio of guidance and advice, as well as a range of supporting frameworks and tools for different users. </a:t>
            </a:r>
          </a:p>
          <a:p>
            <a:pPr>
              <a:lnSpc>
                <a:spcPct val="110000"/>
              </a:lnSpc>
            </a:pPr>
            <a:r>
              <a:rPr lang="en-GB" sz="1400" dirty="0">
                <a:solidFill>
                  <a:srgbClr val="000000"/>
                </a:solidFill>
                <a:latin typeface="+mn-lt"/>
              </a:rPr>
              <a:t>We have heard that it is not sufficiently easy for our users to find what they are looking for on our website, or to easily access and understand the key parts of our guideline recommendations. </a:t>
            </a:r>
          </a:p>
          <a:p>
            <a:pPr>
              <a:lnSpc>
                <a:spcPct val="110000"/>
              </a:lnSpc>
            </a:pPr>
            <a:r>
              <a:rPr lang="en-GB" sz="1400" dirty="0">
                <a:solidFill>
                  <a:srgbClr val="000000"/>
                </a:solidFill>
                <a:latin typeface="+mn-lt"/>
              </a:rPr>
              <a:t>We want to make NICE guidance easier to find, access and understand so that health and care practitioners and commissioners can quickly find the latest information to guide decisions about care delivery. </a:t>
            </a:r>
          </a:p>
          <a:p>
            <a:pPr>
              <a:lnSpc>
                <a:spcPct val="110000"/>
              </a:lnSpc>
            </a:pPr>
            <a:r>
              <a:rPr lang="en-GB" sz="1400" dirty="0">
                <a:solidFill>
                  <a:srgbClr val="000000"/>
                </a:solidFill>
                <a:latin typeface="+mn-lt"/>
              </a:rPr>
              <a:t>To do that, we will:</a:t>
            </a:r>
          </a:p>
          <a:p>
            <a:pPr marL="285750" indent="-285750">
              <a:lnSpc>
                <a:spcPct val="110000"/>
              </a:lnSpc>
              <a:buFont typeface="Arial" panose="020B0604020202020204" pitchFamily="34" charset="0"/>
              <a:buChar char="•"/>
            </a:pPr>
            <a:r>
              <a:rPr lang="en-GB" sz="1400" dirty="0">
                <a:solidFill>
                  <a:srgbClr val="000000"/>
                </a:solidFill>
                <a:latin typeface="+mn-lt"/>
              </a:rPr>
              <a:t>Update our corporate website to more clearly guide users to the content best suited to their needs and to communicate what we do.</a:t>
            </a:r>
          </a:p>
          <a:p>
            <a:pPr marL="285750" indent="-285750">
              <a:lnSpc>
                <a:spcPct val="110000"/>
              </a:lnSpc>
              <a:buFont typeface="Arial" panose="020B0604020202020204" pitchFamily="34" charset="0"/>
              <a:buChar char="•"/>
            </a:pPr>
            <a:r>
              <a:rPr lang="en-GB" sz="1400" dirty="0">
                <a:solidFill>
                  <a:srgbClr val="000000"/>
                </a:solidFill>
                <a:latin typeface="+mn-lt"/>
              </a:rPr>
              <a:t>Improve our guidance content presentation based on user feedback. </a:t>
            </a:r>
          </a:p>
          <a:p>
            <a:pPr>
              <a:lnSpc>
                <a:spcPct val="110000"/>
              </a:lnSpc>
            </a:pPr>
            <a:r>
              <a:rPr lang="en-GB" sz="1400" dirty="0">
                <a:solidFill>
                  <a:srgbClr val="000000"/>
                </a:solidFill>
                <a:latin typeface="+mn-lt"/>
              </a:rPr>
              <a:t>We will also deliver foundational work so that we are prepared for our future ways of working, publishing more integrated content combining guidelines and technologies and enabling NICE guidance to be integrated into a range of external systems. </a:t>
            </a:r>
          </a:p>
        </p:txBody>
      </p:sp>
      <p:cxnSp>
        <p:nvCxnSpPr>
          <p:cNvPr id="11" name="Straight Connector 10">
            <a:extLst>
              <a:ext uri="{FF2B5EF4-FFF2-40B4-BE49-F238E27FC236}">
                <a16:creationId xmlns:a16="http://schemas.microsoft.com/office/drawing/2014/main" id="{95A84E27-0350-2E9C-37B6-D07024979FCD}"/>
              </a:ext>
              <a:ext uri="{C183D7F6-B498-43B3-948B-1728B52AA6E4}">
                <adec:decorative xmlns:adec="http://schemas.microsoft.com/office/drawing/2017/decorative" val="1"/>
              </a:ext>
            </a:extLst>
          </p:cNvPr>
          <p:cNvCxnSpPr>
            <a:cxnSpLocks/>
          </p:cNvCxnSpPr>
          <p:nvPr/>
        </p:nvCxnSpPr>
        <p:spPr>
          <a:xfrm>
            <a:off x="289624" y="1656130"/>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083A1E-A479-12D2-F1CE-C32D5DB41CA6}"/>
              </a:ext>
              <a:ext uri="{C183D7F6-B498-43B3-948B-1728B52AA6E4}">
                <adec:decorative xmlns:adec="http://schemas.microsoft.com/office/drawing/2017/decorative" val="1"/>
              </a:ext>
            </a:extLst>
          </p:cNvPr>
          <p:cNvCxnSpPr>
            <a:cxnSpLocks/>
          </p:cNvCxnSpPr>
          <p:nvPr/>
        </p:nvCxnSpPr>
        <p:spPr>
          <a:xfrm>
            <a:off x="8237284" y="390058"/>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72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309077" y="221204"/>
            <a:ext cx="10715569" cy="1160319"/>
          </a:xfrm>
        </p:spPr>
        <p:txBody>
          <a:bodyPr>
            <a:normAutofit/>
          </a:bodyPr>
          <a:lstStyle/>
          <a:p>
            <a:r>
              <a:rPr lang="en-GB" sz="2800" dirty="0"/>
              <a:t>Make our advice easier to access by improving our digital presence</a:t>
            </a:r>
          </a:p>
        </p:txBody>
      </p:sp>
      <p:sp>
        <p:nvSpPr>
          <p:cNvPr id="2" name="TextBox 1">
            <a:extLst>
              <a:ext uri="{FF2B5EF4-FFF2-40B4-BE49-F238E27FC236}">
                <a16:creationId xmlns:a16="http://schemas.microsoft.com/office/drawing/2014/main" id="{6130C669-782F-FA28-BB82-F7B8FE51F360}"/>
              </a:ext>
            </a:extLst>
          </p:cNvPr>
          <p:cNvSpPr txBox="1"/>
          <p:nvPr/>
        </p:nvSpPr>
        <p:spPr>
          <a:xfrm>
            <a:off x="309078" y="1460916"/>
            <a:ext cx="5812711" cy="369332"/>
          </a:xfrm>
          <a:prstGeom prst="rect">
            <a:avLst/>
          </a:prstGeom>
          <a:noFill/>
        </p:spPr>
        <p:txBody>
          <a:bodyPr wrap="square" rtlCol="0">
            <a:spAutoFit/>
          </a:bodyPr>
          <a:lstStyle/>
          <a:p>
            <a:pPr>
              <a:defRPr/>
            </a:pPr>
            <a:r>
              <a:rPr kumimoji="0" lang="en-GB"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23/24 we will have: </a:t>
            </a:r>
          </a:p>
        </p:txBody>
      </p:sp>
      <p:sp>
        <p:nvSpPr>
          <p:cNvPr id="3" name="TextBox 2">
            <a:extLst>
              <a:ext uri="{FF2B5EF4-FFF2-40B4-BE49-F238E27FC236}">
                <a16:creationId xmlns:a16="http://schemas.microsoft.com/office/drawing/2014/main" id="{86E73F24-810E-4670-BE8C-098B5C19F081}"/>
              </a:ext>
            </a:extLst>
          </p:cNvPr>
          <p:cNvSpPr txBox="1"/>
          <p:nvPr/>
        </p:nvSpPr>
        <p:spPr>
          <a:xfrm>
            <a:off x="294135" y="1943864"/>
            <a:ext cx="7641511" cy="584775"/>
          </a:xfrm>
          <a:prstGeom prst="rect">
            <a:avLst/>
          </a:prstGeom>
          <a:noFill/>
        </p:spPr>
        <p:txBody>
          <a:bodyPr wrap="square" lIns="91440" tIns="45720" rIns="91440" bIns="45720" rtlCol="0" anchor="t">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Commenced rolling quarterly improvements to guideline content presentation based on user research ​​</a:t>
            </a:r>
          </a:p>
        </p:txBody>
      </p:sp>
      <p:grpSp>
        <p:nvGrpSpPr>
          <p:cNvPr id="21" name="Group 20" descr="An arrow showing completion in  Q2 of 23/24">
            <a:extLst>
              <a:ext uri="{FF2B5EF4-FFF2-40B4-BE49-F238E27FC236}">
                <a16:creationId xmlns:a16="http://schemas.microsoft.com/office/drawing/2014/main" id="{7BDC9869-C811-DFE0-3A3E-957A0B9448CB}"/>
              </a:ext>
            </a:extLst>
          </p:cNvPr>
          <p:cNvGrpSpPr/>
          <p:nvPr/>
        </p:nvGrpSpPr>
        <p:grpSpPr>
          <a:xfrm>
            <a:off x="8308869" y="2190026"/>
            <a:ext cx="3249973" cy="224908"/>
            <a:chOff x="8326512" y="1909680"/>
            <a:chExt cx="3249973" cy="224908"/>
          </a:xfrm>
        </p:grpSpPr>
        <p:sp>
          <p:nvSpPr>
            <p:cNvPr id="23" name="Rectangle 22">
              <a:extLst>
                <a:ext uri="{FF2B5EF4-FFF2-40B4-BE49-F238E27FC236}">
                  <a16:creationId xmlns:a16="http://schemas.microsoft.com/office/drawing/2014/main" id="{C0142AF7-B930-BD9D-0849-0094532F63D5}"/>
                </a:ext>
              </a:extLst>
            </p:cNvPr>
            <p:cNvSpPr/>
            <p:nvPr/>
          </p:nvSpPr>
          <p:spPr>
            <a:xfrm>
              <a:off x="9401694" y="1952101"/>
              <a:ext cx="2174791" cy="14160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49DE0CA-2464-FE44-D18E-73A15C40598E}"/>
                </a:ext>
              </a:extLst>
            </p:cNvPr>
            <p:cNvSpPr/>
            <p:nvPr/>
          </p:nvSpPr>
          <p:spPr>
            <a:xfrm>
              <a:off x="8326512" y="1953756"/>
              <a:ext cx="1075183" cy="1399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a:extLst>
                <a:ext uri="{FF2B5EF4-FFF2-40B4-BE49-F238E27FC236}">
                  <a16:creationId xmlns:a16="http://schemas.microsoft.com/office/drawing/2014/main" id="{2465054C-E0EF-EC93-0934-6394F2220B6D}"/>
                </a:ext>
              </a:extLst>
            </p:cNvPr>
            <p:cNvSpPr/>
            <p:nvPr/>
          </p:nvSpPr>
          <p:spPr>
            <a:xfrm>
              <a:off x="9304713" y="190968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C69B4BE2-1072-ABBC-0174-DF1EE97CAC67}"/>
              </a:ext>
            </a:extLst>
          </p:cNvPr>
          <p:cNvSpPr txBox="1"/>
          <p:nvPr/>
        </p:nvSpPr>
        <p:spPr>
          <a:xfrm>
            <a:off x="294134" y="2676886"/>
            <a:ext cx="7417992" cy="584775"/>
          </a:xfrm>
          <a:prstGeom prst="rect">
            <a:avLst/>
          </a:prstGeom>
          <a:noFill/>
        </p:spPr>
        <p:txBody>
          <a:bodyPr wrap="square" lIns="91440" tIns="45720" rIns="91440" bIns="45720" anchor="t">
            <a:spAutoFit/>
          </a:bodyPr>
          <a:lstStyle/>
          <a:p>
            <a:r>
              <a:rPr lang="en-GB" sz="1600" dirty="0">
                <a:latin typeface="Inter"/>
                <a:ea typeface="Lato"/>
                <a:cs typeface="Lato"/>
              </a:rPr>
              <a:t>Procured a new content management system (CMS) to enable improvements to NICE’s corporate website </a:t>
            </a:r>
            <a:endParaRPr lang="en-GB" sz="1600" dirty="0">
              <a:latin typeface="Inter"/>
              <a:ea typeface="Lato" panose="020F0502020204030203" pitchFamily="34" charset="0"/>
              <a:cs typeface="Lato" panose="020F0502020204030203" pitchFamily="34" charset="0"/>
            </a:endParaRPr>
          </a:p>
        </p:txBody>
      </p:sp>
      <p:grpSp>
        <p:nvGrpSpPr>
          <p:cNvPr id="12" name="Group 11" descr="An arrow showing completion in  Q2 of 23/24">
            <a:extLst>
              <a:ext uri="{FF2B5EF4-FFF2-40B4-BE49-F238E27FC236}">
                <a16:creationId xmlns:a16="http://schemas.microsoft.com/office/drawing/2014/main" id="{78C02C8E-8765-4C01-3CBC-0A5DAE994088}"/>
              </a:ext>
            </a:extLst>
          </p:cNvPr>
          <p:cNvGrpSpPr/>
          <p:nvPr/>
        </p:nvGrpSpPr>
        <p:grpSpPr>
          <a:xfrm>
            <a:off x="8326547" y="2862171"/>
            <a:ext cx="3249973" cy="224908"/>
            <a:chOff x="8326512" y="1909679"/>
            <a:chExt cx="3249973" cy="224908"/>
          </a:xfrm>
        </p:grpSpPr>
        <p:sp>
          <p:nvSpPr>
            <p:cNvPr id="20" name="Rectangle 19">
              <a:extLst>
                <a:ext uri="{FF2B5EF4-FFF2-40B4-BE49-F238E27FC236}">
                  <a16:creationId xmlns:a16="http://schemas.microsoft.com/office/drawing/2014/main" id="{D48E5174-8770-1C0D-42E7-B295C0482F31}"/>
                </a:ext>
              </a:extLst>
            </p:cNvPr>
            <p:cNvSpPr/>
            <p:nvPr/>
          </p:nvSpPr>
          <p:spPr>
            <a:xfrm>
              <a:off x="9576525" y="1952101"/>
              <a:ext cx="1999960" cy="141077"/>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827152E-FA48-74A3-558C-BC040F3B37A3}"/>
                </a:ext>
              </a:extLst>
            </p:cNvPr>
            <p:cNvSpPr/>
            <p:nvPr/>
          </p:nvSpPr>
          <p:spPr>
            <a:xfrm>
              <a:off x="8326512" y="1953756"/>
              <a:ext cx="1250013" cy="1394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iamond 12">
              <a:extLst>
                <a:ext uri="{FF2B5EF4-FFF2-40B4-BE49-F238E27FC236}">
                  <a16:creationId xmlns:a16="http://schemas.microsoft.com/office/drawing/2014/main" id="{C725CE3C-F7DF-E4B0-E13B-E8543B39E3CE}"/>
                </a:ext>
              </a:extLst>
            </p:cNvPr>
            <p:cNvSpPr/>
            <p:nvPr/>
          </p:nvSpPr>
          <p:spPr>
            <a:xfrm>
              <a:off x="9462236" y="1909679"/>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F8821952-575E-0BBA-E499-76983A6FD017}"/>
              </a:ext>
            </a:extLst>
          </p:cNvPr>
          <p:cNvSpPr txBox="1"/>
          <p:nvPr/>
        </p:nvSpPr>
        <p:spPr>
          <a:xfrm>
            <a:off x="294134" y="3453755"/>
            <a:ext cx="7641511" cy="584775"/>
          </a:xfrm>
          <a:prstGeom prst="rect">
            <a:avLst/>
          </a:prstGeom>
          <a:noFill/>
        </p:spPr>
        <p:txBody>
          <a:bodyPr wrap="square" rtlCol="0">
            <a:spAutoFit/>
          </a:bodyPr>
          <a:lstStyle/>
          <a:p>
            <a:pPr>
              <a:defRPr/>
            </a:pPr>
            <a:r>
              <a:rPr lang="en-GB" sz="1600">
                <a:latin typeface="Inter"/>
                <a:ea typeface="Lato" panose="020F0502020204030203" pitchFamily="34" charset="0"/>
                <a:cs typeface="Lato" panose="020F0502020204030203" pitchFamily="34" charset="0"/>
              </a:rPr>
              <a:t>Created a product and channel strategy to d</a:t>
            </a: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escribe the future publishing model for NICE guidance that is more useful and useable</a:t>
            </a:r>
          </a:p>
        </p:txBody>
      </p:sp>
      <p:grpSp>
        <p:nvGrpSpPr>
          <p:cNvPr id="38" name="Group 37" descr="An arrow showing completion by Q3 of 23/24">
            <a:extLst>
              <a:ext uri="{FF2B5EF4-FFF2-40B4-BE49-F238E27FC236}">
                <a16:creationId xmlns:a16="http://schemas.microsoft.com/office/drawing/2014/main" id="{46C60997-3830-A0F4-DC25-4863534DB654}"/>
              </a:ext>
            </a:extLst>
          </p:cNvPr>
          <p:cNvGrpSpPr/>
          <p:nvPr/>
        </p:nvGrpSpPr>
        <p:grpSpPr>
          <a:xfrm>
            <a:off x="8326547" y="3615616"/>
            <a:ext cx="3300911" cy="224908"/>
            <a:chOff x="8326513" y="2537659"/>
            <a:chExt cx="3300911" cy="224908"/>
          </a:xfrm>
        </p:grpSpPr>
        <p:sp>
          <p:nvSpPr>
            <p:cNvPr id="27" name="Rectangle 26">
              <a:extLst>
                <a:ext uri="{FF2B5EF4-FFF2-40B4-BE49-F238E27FC236}">
                  <a16:creationId xmlns:a16="http://schemas.microsoft.com/office/drawing/2014/main" id="{2DEB0677-B48A-78B9-D726-DC6F6D9E237F}"/>
                </a:ext>
              </a:extLst>
            </p:cNvPr>
            <p:cNvSpPr/>
            <p:nvPr/>
          </p:nvSpPr>
          <p:spPr>
            <a:xfrm>
              <a:off x="10052015" y="2558720"/>
              <a:ext cx="1575409" cy="161005"/>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FAAC5F7-78BD-BD08-1CA5-69EF2182D396}"/>
                </a:ext>
              </a:extLst>
            </p:cNvPr>
            <p:cNvSpPr/>
            <p:nvPr/>
          </p:nvSpPr>
          <p:spPr>
            <a:xfrm>
              <a:off x="8326513" y="2582900"/>
              <a:ext cx="1725502" cy="1451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iamond 21">
              <a:extLst>
                <a:ext uri="{FF2B5EF4-FFF2-40B4-BE49-F238E27FC236}">
                  <a16:creationId xmlns:a16="http://schemas.microsoft.com/office/drawing/2014/main" id="{99A8E6D6-F0A5-075A-25E7-09E3BF1A86E7}"/>
                </a:ext>
              </a:extLst>
            </p:cNvPr>
            <p:cNvSpPr/>
            <p:nvPr/>
          </p:nvSpPr>
          <p:spPr>
            <a:xfrm>
              <a:off x="9933822" y="2537659"/>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720126A8-E213-E599-F84F-959BD3E2B923}"/>
              </a:ext>
            </a:extLst>
          </p:cNvPr>
          <p:cNvSpPr txBox="1"/>
          <p:nvPr/>
        </p:nvSpPr>
        <p:spPr>
          <a:xfrm>
            <a:off x="294135" y="4152146"/>
            <a:ext cx="7417992" cy="584775"/>
          </a:xfrm>
          <a:prstGeom prst="rect">
            <a:avLst/>
          </a:prstGeom>
          <a:noFill/>
        </p:spPr>
        <p:txBody>
          <a:bodyPr wrap="square" lIns="91440" tIns="45720" rIns="91440" bIns="45720" anchor="t">
            <a:spAutoFit/>
          </a:bodyPr>
          <a:lstStyle/>
          <a:p>
            <a:r>
              <a:rPr lang="en-GB" sz="1600">
                <a:latin typeface="Inter"/>
                <a:ea typeface="Lato"/>
                <a:cs typeface="Lato"/>
              </a:rPr>
              <a:t>Commenced the continuous deployment and integration phase of our new CMS adoption </a:t>
            </a:r>
            <a:endParaRPr lang="en-GB" sz="1600">
              <a:latin typeface="Inter"/>
              <a:ea typeface="Lato" panose="020F0502020204030203" pitchFamily="34" charset="0"/>
              <a:cs typeface="Lato" panose="020F0502020204030203" pitchFamily="34" charset="0"/>
            </a:endParaRPr>
          </a:p>
        </p:txBody>
      </p:sp>
      <p:grpSp>
        <p:nvGrpSpPr>
          <p:cNvPr id="35" name="Group 34" descr="An arrow showing completion by Q3 of 23/24">
            <a:extLst>
              <a:ext uri="{FF2B5EF4-FFF2-40B4-BE49-F238E27FC236}">
                <a16:creationId xmlns:a16="http://schemas.microsoft.com/office/drawing/2014/main" id="{DD39CCB2-ED32-97E0-B3E1-CF204B3F53DD}"/>
              </a:ext>
            </a:extLst>
          </p:cNvPr>
          <p:cNvGrpSpPr/>
          <p:nvPr/>
        </p:nvGrpSpPr>
        <p:grpSpPr>
          <a:xfrm>
            <a:off x="8326547" y="4334150"/>
            <a:ext cx="3300911" cy="224908"/>
            <a:chOff x="8326512" y="2527299"/>
            <a:chExt cx="3300911" cy="224908"/>
          </a:xfrm>
        </p:grpSpPr>
        <p:sp>
          <p:nvSpPr>
            <p:cNvPr id="36" name="Rectangle 35">
              <a:extLst>
                <a:ext uri="{FF2B5EF4-FFF2-40B4-BE49-F238E27FC236}">
                  <a16:creationId xmlns:a16="http://schemas.microsoft.com/office/drawing/2014/main" id="{6A542ADD-27DE-C18E-0870-6B09E4DADFCA}"/>
                </a:ext>
              </a:extLst>
            </p:cNvPr>
            <p:cNvSpPr/>
            <p:nvPr/>
          </p:nvSpPr>
          <p:spPr>
            <a:xfrm>
              <a:off x="10052015" y="2581838"/>
              <a:ext cx="1575408" cy="131335"/>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AA30820-5E44-F483-CCD7-3EA68D6413A1}"/>
                </a:ext>
              </a:extLst>
            </p:cNvPr>
            <p:cNvSpPr/>
            <p:nvPr/>
          </p:nvSpPr>
          <p:spPr>
            <a:xfrm>
              <a:off x="8326512" y="2582901"/>
              <a:ext cx="1725502" cy="13025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iamond 40">
              <a:extLst>
                <a:ext uri="{FF2B5EF4-FFF2-40B4-BE49-F238E27FC236}">
                  <a16:creationId xmlns:a16="http://schemas.microsoft.com/office/drawing/2014/main" id="{E045F97D-67AC-C3AD-9318-901EC40B7CB7}"/>
                </a:ext>
              </a:extLst>
            </p:cNvPr>
            <p:cNvSpPr/>
            <p:nvPr/>
          </p:nvSpPr>
          <p:spPr>
            <a:xfrm>
              <a:off x="9959003" y="2527299"/>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576BA7D-FEFD-4919-C29C-7E1C5C45A777}"/>
              </a:ext>
            </a:extLst>
          </p:cNvPr>
          <p:cNvSpPr txBox="1"/>
          <p:nvPr/>
        </p:nvSpPr>
        <p:spPr>
          <a:xfrm>
            <a:off x="294135" y="4888241"/>
            <a:ext cx="7417992" cy="584775"/>
          </a:xfrm>
          <a:prstGeom prst="rect">
            <a:avLst/>
          </a:prstGeom>
          <a:noFill/>
        </p:spPr>
        <p:txBody>
          <a:bodyPr wrap="square">
            <a:spAutoFit/>
          </a:bodyPr>
          <a:lstStyle/>
          <a:p>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Procured suitable content management technology to realise our product strategy and deliver more value to our guidance users </a:t>
            </a:r>
            <a:endParaRPr lang="en-GB" sz="1600">
              <a:latin typeface="Inter"/>
              <a:ea typeface="Lato" panose="020F0502020204030203" pitchFamily="34" charset="0"/>
              <a:cs typeface="Lato" panose="020F0502020204030203" pitchFamily="34" charset="0"/>
            </a:endParaRPr>
          </a:p>
        </p:txBody>
      </p:sp>
      <p:grpSp>
        <p:nvGrpSpPr>
          <p:cNvPr id="46" name="Group 45" descr="An arrow showing completion between Q3 and Q4 of 23/24">
            <a:extLst>
              <a:ext uri="{FF2B5EF4-FFF2-40B4-BE49-F238E27FC236}">
                <a16:creationId xmlns:a16="http://schemas.microsoft.com/office/drawing/2014/main" id="{66BE6156-1752-7646-B962-F70937415F95}"/>
              </a:ext>
            </a:extLst>
          </p:cNvPr>
          <p:cNvGrpSpPr/>
          <p:nvPr/>
        </p:nvGrpSpPr>
        <p:grpSpPr>
          <a:xfrm>
            <a:off x="8326547" y="5055332"/>
            <a:ext cx="3300911" cy="224908"/>
            <a:chOff x="8326512" y="2533417"/>
            <a:chExt cx="3300911" cy="224908"/>
          </a:xfrm>
        </p:grpSpPr>
        <p:sp>
          <p:nvSpPr>
            <p:cNvPr id="47" name="Rectangle 46">
              <a:extLst>
                <a:ext uri="{FF2B5EF4-FFF2-40B4-BE49-F238E27FC236}">
                  <a16:creationId xmlns:a16="http://schemas.microsoft.com/office/drawing/2014/main" id="{72BAEFF5-060E-4B01-E421-8E92280DF18C}"/>
                </a:ext>
              </a:extLst>
            </p:cNvPr>
            <p:cNvSpPr/>
            <p:nvPr/>
          </p:nvSpPr>
          <p:spPr>
            <a:xfrm>
              <a:off x="10549413" y="2580765"/>
              <a:ext cx="1078010" cy="1324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0BA1870-23FD-6CA6-5DC2-FE9BC9CDA9CA}"/>
                </a:ext>
              </a:extLst>
            </p:cNvPr>
            <p:cNvSpPr/>
            <p:nvPr/>
          </p:nvSpPr>
          <p:spPr>
            <a:xfrm>
              <a:off x="8326512" y="2582900"/>
              <a:ext cx="2222901" cy="13030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Diamond 48">
              <a:extLst>
                <a:ext uri="{FF2B5EF4-FFF2-40B4-BE49-F238E27FC236}">
                  <a16:creationId xmlns:a16="http://schemas.microsoft.com/office/drawing/2014/main" id="{41B538F5-D2D0-F33B-5FB0-F9BD20EEEDD7}"/>
                </a:ext>
              </a:extLst>
            </p:cNvPr>
            <p:cNvSpPr/>
            <p:nvPr/>
          </p:nvSpPr>
          <p:spPr>
            <a:xfrm>
              <a:off x="10453630" y="253341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309080" y="3363798"/>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309080" y="1915915"/>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0E6E18-BC2A-DE2B-ED7C-978ABE9AD263}"/>
              </a:ext>
              <a:ext uri="{C183D7F6-B498-43B3-948B-1728B52AA6E4}">
                <adec:decorative xmlns:adec="http://schemas.microsoft.com/office/drawing/2017/decorative" val="1"/>
              </a:ext>
            </a:extLst>
          </p:cNvPr>
          <p:cNvCxnSpPr>
            <a:cxnSpLocks/>
          </p:cNvCxnSpPr>
          <p:nvPr/>
        </p:nvCxnSpPr>
        <p:spPr>
          <a:xfrm>
            <a:off x="309080" y="4098913"/>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309080" y="483193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16EB73F-261C-B6BC-F2ED-90A6FE9A1908}"/>
              </a:ext>
              <a:ext uri="{C183D7F6-B498-43B3-948B-1728B52AA6E4}">
                <adec:decorative xmlns:adec="http://schemas.microsoft.com/office/drawing/2017/decorative" val="1"/>
              </a:ext>
            </a:extLst>
          </p:cNvPr>
          <p:cNvCxnSpPr>
            <a:cxnSpLocks/>
          </p:cNvCxnSpPr>
          <p:nvPr/>
        </p:nvCxnSpPr>
        <p:spPr>
          <a:xfrm>
            <a:off x="309080" y="5612409"/>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7B23AE-26C1-9DBE-A94D-76EC70776437}"/>
              </a:ext>
              <a:ext uri="{C183D7F6-B498-43B3-948B-1728B52AA6E4}">
                <adec:decorative xmlns:adec="http://schemas.microsoft.com/office/drawing/2017/decorative" val="1"/>
              </a:ext>
            </a:extLst>
          </p:cNvPr>
          <p:cNvCxnSpPr>
            <a:cxnSpLocks/>
          </p:cNvCxnSpPr>
          <p:nvPr/>
        </p:nvCxnSpPr>
        <p:spPr>
          <a:xfrm>
            <a:off x="309080" y="2599538"/>
            <a:ext cx="112674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DF58CB-BF29-B8A1-A6DE-1CFCA56EFD9D}"/>
              </a:ext>
              <a:ext uri="{C183D7F6-B498-43B3-948B-1728B52AA6E4}">
                <adec:decorative xmlns:adec="http://schemas.microsoft.com/office/drawing/2017/decorative" val="1"/>
              </a:ext>
            </a:extLst>
          </p:cNvPr>
          <p:cNvSpPr txBox="1"/>
          <p:nvPr/>
        </p:nvSpPr>
        <p:spPr>
          <a:xfrm>
            <a:off x="8196095" y="1575522"/>
            <a:ext cx="2939114" cy="338554"/>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Tree>
    <p:extLst>
      <p:ext uri="{BB962C8B-B14F-4D97-AF65-F5344CB8AC3E}">
        <p14:creationId xmlns:p14="http://schemas.microsoft.com/office/powerpoint/2010/main" val="182341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CAD28-CD03-57CE-20EB-7347ADA2BD52}"/>
              </a:ext>
            </a:extLst>
          </p:cNvPr>
          <p:cNvSpPr>
            <a:spLocks noGrp="1"/>
          </p:cNvSpPr>
          <p:nvPr>
            <p:ph type="title" idx="4294967295"/>
          </p:nvPr>
        </p:nvSpPr>
        <p:spPr>
          <a:xfrm>
            <a:off x="466725" y="-1325563"/>
            <a:ext cx="4324350" cy="1325563"/>
          </a:xfrm>
        </p:spPr>
        <p:txBody>
          <a:bodyPr vert="horz" lIns="91440" tIns="45720" rIns="91440" bIns="45720" rtlCol="0" anchor="b">
            <a:normAutofit fontScale="90000"/>
          </a:bodyPr>
          <a:lstStyle/>
          <a:p>
            <a:r>
              <a:rPr lang="en-GB" dirty="0">
                <a:solidFill>
                  <a:schemeClr val="bg1"/>
                </a:solidFill>
                <a:latin typeface="Lora Medium" pitchFamily="2" charset="0"/>
                <a:ea typeface="Inter SemiBold" panose="02000503000000020004" pitchFamily="2" charset="0"/>
              </a:rPr>
              <a:t>Increase the </a:t>
            </a:r>
            <a:r>
              <a:rPr lang="en-GB" dirty="0">
                <a:solidFill>
                  <a:schemeClr val="bg1"/>
                </a:solidFill>
                <a:ea typeface="Inter SemiBold" panose="02000503000000020004" pitchFamily="2" charset="0"/>
              </a:rPr>
              <a:t>useability of our guidance</a:t>
            </a:r>
            <a:endParaRPr lang="en-GB" dirty="0"/>
          </a:p>
        </p:txBody>
      </p:sp>
      <p:sp>
        <p:nvSpPr>
          <p:cNvPr id="5" name="Text Placeholder 4">
            <a:extLst>
              <a:ext uri="{FF2B5EF4-FFF2-40B4-BE49-F238E27FC236}">
                <a16:creationId xmlns:a16="http://schemas.microsoft.com/office/drawing/2014/main" id="{FB009635-9317-5114-E9A2-B30A218E0049}"/>
              </a:ext>
            </a:extLst>
          </p:cNvPr>
          <p:cNvSpPr>
            <a:spLocks noGrp="1"/>
          </p:cNvSpPr>
          <p:nvPr>
            <p:ph type="body" sz="quarter" idx="11"/>
          </p:nvPr>
        </p:nvSpPr>
        <p:spPr>
          <a:xfrm>
            <a:off x="232711" y="320766"/>
            <a:ext cx="3182293" cy="2741168"/>
          </a:xfrm>
        </p:spPr>
        <p:txBody>
          <a:bodyPr>
            <a:noAutofit/>
          </a:bodyPr>
          <a:lstStyle/>
          <a:p>
            <a:pPr>
              <a:lnSpc>
                <a:spcPct val="100000"/>
              </a:lnSpc>
            </a:pPr>
            <a:r>
              <a:rPr lang="en-GB" sz="2100" dirty="0">
                <a:solidFill>
                  <a:schemeClr val="bg1"/>
                </a:solidFill>
                <a:latin typeface="Lora Medium" pitchFamily="2" charset="0"/>
                <a:ea typeface="Inter SemiBold" panose="02000503000000020004" pitchFamily="2" charset="0"/>
              </a:rPr>
              <a:t>Increase the </a:t>
            </a:r>
            <a:r>
              <a:rPr lang="en-GB" sz="2100" dirty="0">
                <a:solidFill>
                  <a:schemeClr val="bg1"/>
                </a:solidFill>
                <a:latin typeface="+mj-lt"/>
                <a:ea typeface="Inter SemiBold" panose="02000503000000020004" pitchFamily="2" charset="0"/>
              </a:rPr>
              <a:t>useability of our guidance </a:t>
            </a:r>
            <a:r>
              <a:rPr lang="en-GB" sz="2100" dirty="0">
                <a:solidFill>
                  <a:schemeClr val="bg1"/>
                </a:solidFill>
                <a:latin typeface="Lora Medium" pitchFamily="2" charset="0"/>
                <a:ea typeface="Inter SemiBold" panose="02000503000000020004" pitchFamily="2" charset="0"/>
              </a:rPr>
              <a:t>by </a:t>
            </a:r>
            <a:r>
              <a:rPr lang="en-GB" sz="2100" dirty="0">
                <a:solidFill>
                  <a:schemeClr val="bg1"/>
                </a:solidFill>
                <a:latin typeface="+mj-lt"/>
                <a:ea typeface="Inter SemiBold" panose="02000503000000020004" pitchFamily="2" charset="0"/>
              </a:rPr>
              <a:t>incorporating technology appraisals into guidelines, </a:t>
            </a:r>
            <a:r>
              <a:rPr lang="en-GB" sz="2100" dirty="0">
                <a:solidFill>
                  <a:schemeClr val="bg1"/>
                </a:solidFill>
                <a:latin typeface="Lora Medium" pitchFamily="2" charset="0"/>
                <a:ea typeface="Inter SemiBold" panose="02000503000000020004" pitchFamily="2" charset="0"/>
              </a:rPr>
              <a:t>and </a:t>
            </a:r>
            <a:r>
              <a:rPr lang="en-GB" sz="2100" dirty="0">
                <a:solidFill>
                  <a:schemeClr val="bg1"/>
                </a:solidFill>
                <a:latin typeface="+mj-lt"/>
                <a:ea typeface="Inter SemiBold" panose="02000503000000020004" pitchFamily="2" charset="0"/>
              </a:rPr>
              <a:t>evolve our supporting resource impact assessment </a:t>
            </a:r>
          </a:p>
        </p:txBody>
      </p:sp>
      <p:pic>
        <p:nvPicPr>
          <p:cNvPr id="8" name="Picture Placeholder 7">
            <a:extLst>
              <a:ext uri="{FF2B5EF4-FFF2-40B4-BE49-F238E27FC236}">
                <a16:creationId xmlns:a16="http://schemas.microsoft.com/office/drawing/2014/main" id="{4BF350D6-0952-57B7-4611-68056E2E31D7}"/>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34347" t="-132" r="18005" b="132"/>
          <a:stretch/>
        </p:blipFill>
        <p:spPr>
          <a:xfrm>
            <a:off x="2930088" y="-9054"/>
            <a:ext cx="4905895" cy="6867054"/>
          </a:xfrm>
        </p:spPr>
      </p:pic>
      <p:sp>
        <p:nvSpPr>
          <p:cNvPr id="2" name="Text Placeholder 3">
            <a:extLst>
              <a:ext uri="{FF2B5EF4-FFF2-40B4-BE49-F238E27FC236}">
                <a16:creationId xmlns:a16="http://schemas.microsoft.com/office/drawing/2014/main" id="{0AAB6F1D-969A-F7F3-9B5E-A9938FBACFC5}"/>
              </a:ext>
            </a:extLst>
          </p:cNvPr>
          <p:cNvSpPr txBox="1">
            <a:spLocks/>
          </p:cNvSpPr>
          <p:nvPr/>
        </p:nvSpPr>
        <p:spPr>
          <a:xfrm>
            <a:off x="8146145" y="595086"/>
            <a:ext cx="3813144" cy="605652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dirty="0">
                <a:solidFill>
                  <a:srgbClr val="000000"/>
                </a:solidFill>
                <a:latin typeface="+mn-lt"/>
              </a:rPr>
              <a:t>NICE produces large amounts of expert advice, addressing different elements of people’s health and care. Our methods and publishing model means that this guidance is currently published separately according to the type of evaluation, is not combined usefully for health and care practitioners and does not reflect a clinical pathway. Our supporting resources do not always provide sufficient information about the resource and workforce impacts of our guidance.</a:t>
            </a:r>
          </a:p>
          <a:p>
            <a:pPr>
              <a:lnSpc>
                <a:spcPct val="110000"/>
              </a:lnSpc>
            </a:pPr>
            <a:r>
              <a:rPr lang="en-GB" sz="1400" dirty="0">
                <a:solidFill>
                  <a:srgbClr val="000000"/>
                </a:solidFill>
                <a:latin typeface="+mn-lt"/>
              </a:rPr>
              <a:t>This means that health and care practitioners and service managers cannot easily understand the totality of NICE’s guidance about a given clinical area, nor the operational implications of implementation. </a:t>
            </a:r>
          </a:p>
          <a:p>
            <a:pPr>
              <a:lnSpc>
                <a:spcPct val="110000"/>
              </a:lnSpc>
            </a:pPr>
            <a:r>
              <a:rPr lang="en-GB" sz="1400" dirty="0">
                <a:solidFill>
                  <a:srgbClr val="000000"/>
                </a:solidFill>
                <a:latin typeface="+mn-lt"/>
              </a:rPr>
              <a:t>We will align our methods for guidance development across NICE, so that we can easily incorporate and integrate recommended health tech and medicines within our guidelines. This will enable us to publish guideline recommendations that reflect a clinical pathway based on assessment of clinical and cost effectiveness of all options so that our end users can easily access and understand the totality of NICE’s guidance about each topic.  </a:t>
            </a:r>
          </a:p>
          <a:p>
            <a:pPr>
              <a:lnSpc>
                <a:spcPct val="110000"/>
              </a:lnSpc>
            </a:pPr>
            <a:r>
              <a:rPr lang="en-GB" sz="1400" dirty="0">
                <a:solidFill>
                  <a:srgbClr val="000000"/>
                </a:solidFill>
                <a:latin typeface="+mn-lt"/>
              </a:rPr>
              <a:t>We will also improve our supporting products to support the adoption of our guidance. To do this, we will evolve our Resource Impact Assessments (RIA) so that we can model and present the capacity and workforce implications of our guidance in a more meaningful way for local systems and extend the use of RIAs to our Interventional Procedures guidance. </a:t>
            </a:r>
          </a:p>
        </p:txBody>
      </p:sp>
      <p:cxnSp>
        <p:nvCxnSpPr>
          <p:cNvPr id="11" name="Straight Connector 10">
            <a:extLst>
              <a:ext uri="{FF2B5EF4-FFF2-40B4-BE49-F238E27FC236}">
                <a16:creationId xmlns:a16="http://schemas.microsoft.com/office/drawing/2014/main" id="{95A84E27-0350-2E9C-37B6-D07024979FCD}"/>
              </a:ext>
              <a:ext uri="{C183D7F6-B498-43B3-948B-1728B52AA6E4}">
                <adec:decorative xmlns:adec="http://schemas.microsoft.com/office/drawing/2017/decorative" val="1"/>
              </a:ext>
            </a:extLst>
          </p:cNvPr>
          <p:cNvCxnSpPr>
            <a:cxnSpLocks/>
          </p:cNvCxnSpPr>
          <p:nvPr/>
        </p:nvCxnSpPr>
        <p:spPr>
          <a:xfrm>
            <a:off x="289624" y="3191305"/>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083A1E-A479-12D2-F1CE-C32D5DB41CA6}"/>
              </a:ext>
              <a:ext uri="{C183D7F6-B498-43B3-948B-1728B52AA6E4}">
                <adec:decorative xmlns:adec="http://schemas.microsoft.com/office/drawing/2017/decorative" val="1"/>
              </a:ext>
            </a:extLst>
          </p:cNvPr>
          <p:cNvCxnSpPr>
            <a:cxnSpLocks/>
          </p:cNvCxnSpPr>
          <p:nvPr/>
        </p:nvCxnSpPr>
        <p:spPr>
          <a:xfrm>
            <a:off x="8237284" y="390058"/>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3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462280" y="192760"/>
            <a:ext cx="11178381" cy="1160319"/>
          </a:xfrm>
        </p:spPr>
        <p:txBody>
          <a:bodyPr>
            <a:noAutofit/>
          </a:bodyPr>
          <a:lstStyle/>
          <a:p>
            <a:r>
              <a:rPr lang="en-GB" sz="3200" dirty="0"/>
              <a:t>Incorporating technology appraisals into guidelines, and evolving our supporting resource impact assessment </a:t>
            </a:r>
          </a:p>
        </p:txBody>
      </p:sp>
      <p:sp>
        <p:nvSpPr>
          <p:cNvPr id="2" name="TextBox 1">
            <a:extLst>
              <a:ext uri="{FF2B5EF4-FFF2-40B4-BE49-F238E27FC236}">
                <a16:creationId xmlns:a16="http://schemas.microsoft.com/office/drawing/2014/main" id="{6130C669-782F-FA28-BB82-F7B8FE51F360}"/>
              </a:ext>
            </a:extLst>
          </p:cNvPr>
          <p:cNvSpPr txBox="1"/>
          <p:nvPr/>
        </p:nvSpPr>
        <p:spPr>
          <a:xfrm>
            <a:off x="462282" y="1439277"/>
            <a:ext cx="5812711" cy="369332"/>
          </a:xfrm>
          <a:prstGeom prst="rect">
            <a:avLst/>
          </a:prstGeom>
          <a:noFill/>
        </p:spPr>
        <p:txBody>
          <a:bodyPr wrap="square" rtlCol="0">
            <a:spAutoFit/>
          </a:bodyPr>
          <a:lstStyle/>
          <a:p>
            <a:pPr>
              <a:defRPr/>
            </a:pPr>
            <a:r>
              <a:rPr kumimoji="0" lang="en-GB"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23/24 we will have: </a:t>
            </a:r>
          </a:p>
        </p:txBody>
      </p:sp>
      <p:sp>
        <p:nvSpPr>
          <p:cNvPr id="3" name="TextBox 2">
            <a:extLst>
              <a:ext uri="{FF2B5EF4-FFF2-40B4-BE49-F238E27FC236}">
                <a16:creationId xmlns:a16="http://schemas.microsoft.com/office/drawing/2014/main" id="{86E73F24-810E-4670-BE8C-098B5C19F081}"/>
              </a:ext>
            </a:extLst>
          </p:cNvPr>
          <p:cNvSpPr txBox="1"/>
          <p:nvPr/>
        </p:nvSpPr>
        <p:spPr>
          <a:xfrm>
            <a:off x="462280" y="1900942"/>
            <a:ext cx="7641511" cy="584775"/>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Aligned relevant methods and processes between guidelines and Technology Appraisals  </a:t>
            </a:r>
          </a:p>
        </p:txBody>
      </p:sp>
      <p:grpSp>
        <p:nvGrpSpPr>
          <p:cNvPr id="43" name="Group 42" descr="An arrow showing completion by end of  Q2 23/24">
            <a:extLst>
              <a:ext uri="{FF2B5EF4-FFF2-40B4-BE49-F238E27FC236}">
                <a16:creationId xmlns:a16="http://schemas.microsoft.com/office/drawing/2014/main" id="{968FA8B4-8E55-CEAA-CCC6-66276EFF5C22}"/>
              </a:ext>
            </a:extLst>
          </p:cNvPr>
          <p:cNvGrpSpPr/>
          <p:nvPr/>
        </p:nvGrpSpPr>
        <p:grpSpPr>
          <a:xfrm>
            <a:off x="8413178" y="2084489"/>
            <a:ext cx="3240000" cy="216000"/>
            <a:chOff x="8581487" y="4821252"/>
            <a:chExt cx="3286393" cy="224908"/>
          </a:xfrm>
        </p:grpSpPr>
        <p:sp>
          <p:nvSpPr>
            <p:cNvPr id="44" name="Rectangle 43">
              <a:extLst>
                <a:ext uri="{FF2B5EF4-FFF2-40B4-BE49-F238E27FC236}">
                  <a16:creationId xmlns:a16="http://schemas.microsoft.com/office/drawing/2014/main" id="{A83FADFC-ECE5-2925-442F-FCFE3D307598}"/>
                </a:ext>
              </a:extLst>
            </p:cNvPr>
            <p:cNvSpPr/>
            <p:nvPr/>
          </p:nvSpPr>
          <p:spPr>
            <a:xfrm>
              <a:off x="10135069" y="4859952"/>
              <a:ext cx="1732811" cy="151370"/>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D2B16E1-D09B-3B9F-7A82-2FF769B8E3FF}"/>
                </a:ext>
              </a:extLst>
            </p:cNvPr>
            <p:cNvSpPr/>
            <p:nvPr/>
          </p:nvSpPr>
          <p:spPr>
            <a:xfrm>
              <a:off x="8581487" y="4865274"/>
              <a:ext cx="1553582" cy="14604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Diamond 45">
              <a:extLst>
                <a:ext uri="{FF2B5EF4-FFF2-40B4-BE49-F238E27FC236}">
                  <a16:creationId xmlns:a16="http://schemas.microsoft.com/office/drawing/2014/main" id="{CE7E6723-B2EE-9D9E-B8D7-F6F10699127F}"/>
                </a:ext>
              </a:extLst>
            </p:cNvPr>
            <p:cNvSpPr/>
            <p:nvPr/>
          </p:nvSpPr>
          <p:spPr>
            <a:xfrm>
              <a:off x="10060217" y="4821252"/>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C223D974-69B8-30EA-4612-62C3E82D2985}"/>
              </a:ext>
            </a:extLst>
          </p:cNvPr>
          <p:cNvSpPr txBox="1"/>
          <p:nvPr/>
        </p:nvSpPr>
        <p:spPr>
          <a:xfrm>
            <a:off x="462280" y="2556337"/>
            <a:ext cx="7641511" cy="338554"/>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Agreed and published interim methods and processes </a:t>
            </a:r>
          </a:p>
        </p:txBody>
      </p:sp>
      <p:grpSp>
        <p:nvGrpSpPr>
          <p:cNvPr id="47" name="Group 46" descr="An arrow showing completion beginning of Q3 23/24">
            <a:extLst>
              <a:ext uri="{FF2B5EF4-FFF2-40B4-BE49-F238E27FC236}">
                <a16:creationId xmlns:a16="http://schemas.microsoft.com/office/drawing/2014/main" id="{107A0016-D23C-5352-A4B5-E0E6D9BCD09A}"/>
              </a:ext>
            </a:extLst>
          </p:cNvPr>
          <p:cNvGrpSpPr/>
          <p:nvPr/>
        </p:nvGrpSpPr>
        <p:grpSpPr>
          <a:xfrm>
            <a:off x="8413178" y="2645529"/>
            <a:ext cx="3240000" cy="216000"/>
            <a:chOff x="8553604" y="5448520"/>
            <a:chExt cx="3314276" cy="224908"/>
          </a:xfrm>
        </p:grpSpPr>
        <p:sp>
          <p:nvSpPr>
            <p:cNvPr id="48" name="Rectangle 47">
              <a:extLst>
                <a:ext uri="{FF2B5EF4-FFF2-40B4-BE49-F238E27FC236}">
                  <a16:creationId xmlns:a16="http://schemas.microsoft.com/office/drawing/2014/main" id="{2DCC9F20-0199-2609-0266-7E363BF01A28}"/>
                </a:ext>
              </a:extLst>
            </p:cNvPr>
            <p:cNvSpPr/>
            <p:nvPr/>
          </p:nvSpPr>
          <p:spPr>
            <a:xfrm>
              <a:off x="10649553" y="5467153"/>
              <a:ext cx="1218327" cy="17406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FBC84D3E-CC59-AACC-E2FC-03E59369FCAC}"/>
                </a:ext>
              </a:extLst>
            </p:cNvPr>
            <p:cNvSpPr/>
            <p:nvPr/>
          </p:nvSpPr>
          <p:spPr>
            <a:xfrm>
              <a:off x="8553604" y="5467153"/>
              <a:ext cx="2068066" cy="1705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Diamond 57">
              <a:extLst>
                <a:ext uri="{FF2B5EF4-FFF2-40B4-BE49-F238E27FC236}">
                  <a16:creationId xmlns:a16="http://schemas.microsoft.com/office/drawing/2014/main" id="{11B4E6C2-858D-F01C-354C-7464C079CCCD}"/>
                </a:ext>
              </a:extLst>
            </p:cNvPr>
            <p:cNvSpPr/>
            <p:nvPr/>
          </p:nvSpPr>
          <p:spPr>
            <a:xfrm>
              <a:off x="10529711" y="544852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F8821952-575E-0BBA-E499-76983A6FD017}"/>
              </a:ext>
            </a:extLst>
          </p:cNvPr>
          <p:cNvSpPr txBox="1"/>
          <p:nvPr/>
        </p:nvSpPr>
        <p:spPr>
          <a:xfrm>
            <a:off x="462280" y="2965511"/>
            <a:ext cx="8376496" cy="338554"/>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Commenced 2 pilots of interim principles for integrating TAs in guidelines </a:t>
            </a:r>
          </a:p>
        </p:txBody>
      </p:sp>
      <p:grpSp>
        <p:nvGrpSpPr>
          <p:cNvPr id="7" name="Group 6" descr="An arrow showing completion by end of Q4 23/24">
            <a:extLst>
              <a:ext uri="{FF2B5EF4-FFF2-40B4-BE49-F238E27FC236}">
                <a16:creationId xmlns:a16="http://schemas.microsoft.com/office/drawing/2014/main" id="{C658EF48-7C7B-4B04-AC5D-1555B9465631}"/>
              </a:ext>
            </a:extLst>
          </p:cNvPr>
          <p:cNvGrpSpPr/>
          <p:nvPr/>
        </p:nvGrpSpPr>
        <p:grpSpPr>
          <a:xfrm>
            <a:off x="8415253" y="3048537"/>
            <a:ext cx="3240000" cy="216000"/>
            <a:chOff x="8449654" y="3523112"/>
            <a:chExt cx="3300910" cy="224908"/>
          </a:xfrm>
        </p:grpSpPr>
        <p:sp>
          <p:nvSpPr>
            <p:cNvPr id="8" name="Rectangle 7">
              <a:extLst>
                <a:ext uri="{FF2B5EF4-FFF2-40B4-BE49-F238E27FC236}">
                  <a16:creationId xmlns:a16="http://schemas.microsoft.com/office/drawing/2014/main" id="{6C71C15A-DCAE-197E-9AD3-8FDCCB0D2BAF}"/>
                </a:ext>
              </a:extLst>
            </p:cNvPr>
            <p:cNvSpPr/>
            <p:nvPr/>
          </p:nvSpPr>
          <p:spPr>
            <a:xfrm>
              <a:off x="11454924" y="3556577"/>
              <a:ext cx="295640" cy="16541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B3CFDBF-DF82-E1A9-D50B-14970A4A3BEF}"/>
                </a:ext>
              </a:extLst>
            </p:cNvPr>
            <p:cNvSpPr/>
            <p:nvPr/>
          </p:nvSpPr>
          <p:spPr>
            <a:xfrm>
              <a:off x="8449654" y="3557636"/>
              <a:ext cx="3005270" cy="1588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iamond 28">
              <a:extLst>
                <a:ext uri="{FF2B5EF4-FFF2-40B4-BE49-F238E27FC236}">
                  <a16:creationId xmlns:a16="http://schemas.microsoft.com/office/drawing/2014/main" id="{572CB260-D05C-4224-43D7-82A8557ED8F0}"/>
                </a:ext>
              </a:extLst>
            </p:cNvPr>
            <p:cNvSpPr/>
            <p:nvPr/>
          </p:nvSpPr>
          <p:spPr>
            <a:xfrm>
              <a:off x="11357942" y="3523112"/>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extBox 37">
            <a:extLst>
              <a:ext uri="{FF2B5EF4-FFF2-40B4-BE49-F238E27FC236}">
                <a16:creationId xmlns:a16="http://schemas.microsoft.com/office/drawing/2014/main" id="{EC88960F-8282-9590-1EB0-22D71220382E}"/>
              </a:ext>
            </a:extLst>
          </p:cNvPr>
          <p:cNvSpPr txBox="1"/>
          <p:nvPr/>
        </p:nvSpPr>
        <p:spPr>
          <a:xfrm>
            <a:off x="462280" y="3374685"/>
            <a:ext cx="7641511" cy="584775"/>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Finalised and published the updated methods manual codifying the new approach </a:t>
            </a:r>
          </a:p>
        </p:txBody>
      </p:sp>
      <p:grpSp>
        <p:nvGrpSpPr>
          <p:cNvPr id="50" name="Group 49" descr="An arrow showing completion by end of Q4 23/24">
            <a:extLst>
              <a:ext uri="{FF2B5EF4-FFF2-40B4-BE49-F238E27FC236}">
                <a16:creationId xmlns:a16="http://schemas.microsoft.com/office/drawing/2014/main" id="{2DA4C670-5E11-9887-55DC-746FEFC4B6EA}"/>
              </a:ext>
            </a:extLst>
          </p:cNvPr>
          <p:cNvGrpSpPr/>
          <p:nvPr/>
        </p:nvGrpSpPr>
        <p:grpSpPr>
          <a:xfrm>
            <a:off x="8428778" y="3550665"/>
            <a:ext cx="3240000" cy="216000"/>
            <a:chOff x="8449654" y="3523112"/>
            <a:chExt cx="3300910" cy="224908"/>
          </a:xfrm>
        </p:grpSpPr>
        <p:sp>
          <p:nvSpPr>
            <p:cNvPr id="27" name="Rectangle 26">
              <a:extLst>
                <a:ext uri="{FF2B5EF4-FFF2-40B4-BE49-F238E27FC236}">
                  <a16:creationId xmlns:a16="http://schemas.microsoft.com/office/drawing/2014/main" id="{2DEB0677-B48A-78B9-D726-DC6F6D9E237F}"/>
                </a:ext>
              </a:extLst>
            </p:cNvPr>
            <p:cNvSpPr/>
            <p:nvPr/>
          </p:nvSpPr>
          <p:spPr>
            <a:xfrm>
              <a:off x="11454924" y="3556577"/>
              <a:ext cx="295640" cy="16541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FAAC5F7-78BD-BD08-1CA5-69EF2182D396}"/>
                </a:ext>
              </a:extLst>
            </p:cNvPr>
            <p:cNvSpPr/>
            <p:nvPr/>
          </p:nvSpPr>
          <p:spPr>
            <a:xfrm>
              <a:off x="8449654" y="3557636"/>
              <a:ext cx="3005270" cy="1588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Diamond 27">
              <a:extLst>
                <a:ext uri="{FF2B5EF4-FFF2-40B4-BE49-F238E27FC236}">
                  <a16:creationId xmlns:a16="http://schemas.microsoft.com/office/drawing/2014/main" id="{7F28E09C-6837-F358-E6BC-30C92DD541BF}"/>
                </a:ext>
              </a:extLst>
            </p:cNvPr>
            <p:cNvSpPr/>
            <p:nvPr/>
          </p:nvSpPr>
          <p:spPr>
            <a:xfrm>
              <a:off x="11357942" y="3523112"/>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576BA7D-FEFD-4919-C29C-7E1C5C45A777}"/>
              </a:ext>
            </a:extLst>
          </p:cNvPr>
          <p:cNvSpPr txBox="1"/>
          <p:nvPr/>
        </p:nvSpPr>
        <p:spPr>
          <a:xfrm>
            <a:off x="462280" y="4030080"/>
            <a:ext cx="7417992" cy="584775"/>
          </a:xfrm>
          <a:prstGeom prst="rect">
            <a:avLst/>
          </a:prstGeom>
          <a:noFill/>
        </p:spPr>
        <p:txBody>
          <a:bodyPr wrap="square">
            <a:spAutoFit/>
          </a:bodyPr>
          <a:lstStyle/>
          <a:p>
            <a:r>
              <a:rPr lang="en-GB" sz="1600" dirty="0">
                <a:latin typeface="Inter"/>
                <a:ea typeface="Lato" panose="020F0502020204030203" pitchFamily="34" charset="0"/>
                <a:cs typeface="Lato" panose="020F0502020204030203" pitchFamily="34" charset="0"/>
              </a:rPr>
              <a:t>Agreed an approach to capturing and reporting evidence about the capacity and workforce implications of an intervention or recommendation </a:t>
            </a:r>
          </a:p>
        </p:txBody>
      </p:sp>
      <p:grpSp>
        <p:nvGrpSpPr>
          <p:cNvPr id="53" name="Group 52" descr="An arrow showing completion at start of Q1 23/24">
            <a:extLst>
              <a:ext uri="{FF2B5EF4-FFF2-40B4-BE49-F238E27FC236}">
                <a16:creationId xmlns:a16="http://schemas.microsoft.com/office/drawing/2014/main" id="{923BCAFA-241B-4CC5-A9E9-A6716DBE7152}"/>
              </a:ext>
            </a:extLst>
          </p:cNvPr>
          <p:cNvGrpSpPr/>
          <p:nvPr/>
        </p:nvGrpSpPr>
        <p:grpSpPr>
          <a:xfrm>
            <a:off x="8428778" y="4237525"/>
            <a:ext cx="3240000" cy="216000"/>
            <a:chOff x="8566970" y="4237525"/>
            <a:chExt cx="3300910" cy="224908"/>
          </a:xfrm>
        </p:grpSpPr>
        <p:sp>
          <p:nvSpPr>
            <p:cNvPr id="13" name="Rectangle 12">
              <a:extLst>
                <a:ext uri="{FF2B5EF4-FFF2-40B4-BE49-F238E27FC236}">
                  <a16:creationId xmlns:a16="http://schemas.microsoft.com/office/drawing/2014/main" id="{8833224C-8990-C0BE-AFA7-FDEFD890D146}"/>
                </a:ext>
              </a:extLst>
            </p:cNvPr>
            <p:cNvSpPr/>
            <p:nvPr/>
          </p:nvSpPr>
          <p:spPr>
            <a:xfrm>
              <a:off x="8984676" y="4263614"/>
              <a:ext cx="2883204" cy="16891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9631CA1-62B3-6CF4-C1BA-615AD1F2F631}"/>
                </a:ext>
              </a:extLst>
            </p:cNvPr>
            <p:cNvSpPr/>
            <p:nvPr/>
          </p:nvSpPr>
          <p:spPr>
            <a:xfrm>
              <a:off x="8566970" y="4263615"/>
              <a:ext cx="417706" cy="16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Diamond 31">
              <a:extLst>
                <a:ext uri="{FF2B5EF4-FFF2-40B4-BE49-F238E27FC236}">
                  <a16:creationId xmlns:a16="http://schemas.microsoft.com/office/drawing/2014/main" id="{9E3FE5AF-A904-CC99-0658-4B1C8AC2BA9A}"/>
                </a:ext>
              </a:extLst>
            </p:cNvPr>
            <p:cNvSpPr/>
            <p:nvPr/>
          </p:nvSpPr>
          <p:spPr>
            <a:xfrm>
              <a:off x="8887694" y="423752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2E5C9348-F1C1-B826-1002-5606ED0B5204}"/>
              </a:ext>
            </a:extLst>
          </p:cNvPr>
          <p:cNvSpPr txBox="1"/>
          <p:nvPr/>
        </p:nvSpPr>
        <p:spPr>
          <a:xfrm>
            <a:off x="462280" y="4685475"/>
            <a:ext cx="7417992" cy="584775"/>
          </a:xfrm>
          <a:prstGeom prst="rect">
            <a:avLst/>
          </a:prstGeom>
          <a:noFill/>
        </p:spPr>
        <p:txBody>
          <a:bodyPr wrap="square">
            <a:spAutoFit/>
          </a:bodyPr>
          <a:lstStyle/>
          <a:p>
            <a:r>
              <a:rPr lang="en-GB" sz="1600" dirty="0">
                <a:latin typeface="Inter"/>
                <a:ea typeface="Lato" panose="020F0502020204030203" pitchFamily="34" charset="0"/>
                <a:cs typeface="Lato" panose="020F0502020204030203" pitchFamily="34" charset="0"/>
              </a:rPr>
              <a:t>Developed and adopted a Resource Impact Analysis methodology that reflects more granular evidence about capacity and workforce implications </a:t>
            </a:r>
          </a:p>
        </p:txBody>
      </p:sp>
      <p:grpSp>
        <p:nvGrpSpPr>
          <p:cNvPr id="59" name="Group 58" descr="An arrow showing completion during Q3 23/24">
            <a:extLst>
              <a:ext uri="{FF2B5EF4-FFF2-40B4-BE49-F238E27FC236}">
                <a16:creationId xmlns:a16="http://schemas.microsoft.com/office/drawing/2014/main" id="{F0DC28EB-7B1B-5137-8C0A-373C42A5C679}"/>
              </a:ext>
            </a:extLst>
          </p:cNvPr>
          <p:cNvGrpSpPr/>
          <p:nvPr/>
        </p:nvGrpSpPr>
        <p:grpSpPr>
          <a:xfrm>
            <a:off x="8427198" y="4910856"/>
            <a:ext cx="3240000" cy="216000"/>
            <a:chOff x="8553604" y="5448520"/>
            <a:chExt cx="3314276" cy="224908"/>
          </a:xfrm>
        </p:grpSpPr>
        <p:sp>
          <p:nvSpPr>
            <p:cNvPr id="60" name="Rectangle 59">
              <a:extLst>
                <a:ext uri="{FF2B5EF4-FFF2-40B4-BE49-F238E27FC236}">
                  <a16:creationId xmlns:a16="http://schemas.microsoft.com/office/drawing/2014/main" id="{6366D78F-20E5-604F-BE65-BC5739057228}"/>
                </a:ext>
              </a:extLst>
            </p:cNvPr>
            <p:cNvSpPr/>
            <p:nvPr/>
          </p:nvSpPr>
          <p:spPr>
            <a:xfrm>
              <a:off x="10649553" y="5467153"/>
              <a:ext cx="1218327" cy="17406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F3009A50-7D2F-84F1-B161-9D6909DBADC0}"/>
                </a:ext>
              </a:extLst>
            </p:cNvPr>
            <p:cNvSpPr/>
            <p:nvPr/>
          </p:nvSpPr>
          <p:spPr>
            <a:xfrm>
              <a:off x="8553604" y="5467153"/>
              <a:ext cx="2068066" cy="1705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iamond 65">
              <a:extLst>
                <a:ext uri="{FF2B5EF4-FFF2-40B4-BE49-F238E27FC236}">
                  <a16:creationId xmlns:a16="http://schemas.microsoft.com/office/drawing/2014/main" id="{82D6F65D-3AB7-2B0C-BB78-564CC1B3F2EF}"/>
                </a:ext>
              </a:extLst>
            </p:cNvPr>
            <p:cNvSpPr/>
            <p:nvPr/>
          </p:nvSpPr>
          <p:spPr>
            <a:xfrm>
              <a:off x="10529711" y="544852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22A8153C-FA85-2258-57F8-F5255BDBBF92}"/>
              </a:ext>
            </a:extLst>
          </p:cNvPr>
          <p:cNvSpPr txBox="1"/>
          <p:nvPr/>
        </p:nvSpPr>
        <p:spPr>
          <a:xfrm>
            <a:off x="462280" y="5340872"/>
            <a:ext cx="7417992" cy="584775"/>
          </a:xfrm>
          <a:prstGeom prst="rect">
            <a:avLst/>
          </a:prstGeom>
          <a:noFill/>
        </p:spPr>
        <p:txBody>
          <a:bodyPr wrap="square">
            <a:spAutoFit/>
          </a:bodyPr>
          <a:lstStyle/>
          <a:p>
            <a:r>
              <a:rPr lang="en-GB" sz="1600" dirty="0">
                <a:latin typeface="Inter"/>
                <a:ea typeface="Lato" panose="020F0502020204030203" pitchFamily="34" charset="0"/>
                <a:cs typeface="Lato" panose="020F0502020204030203" pitchFamily="34" charset="0"/>
              </a:rPr>
              <a:t>Developed and tested a new presentation approach to illustrate the workforce and capacity implications of NICE advice  </a:t>
            </a:r>
          </a:p>
        </p:txBody>
      </p:sp>
      <p:grpSp>
        <p:nvGrpSpPr>
          <p:cNvPr id="51" name="Group 50" descr="An arrow showing completion during Q3 23/24">
            <a:extLst>
              <a:ext uri="{FF2B5EF4-FFF2-40B4-BE49-F238E27FC236}">
                <a16:creationId xmlns:a16="http://schemas.microsoft.com/office/drawing/2014/main" id="{8185CD38-7A0D-111E-C9F1-645061F33B88}"/>
              </a:ext>
            </a:extLst>
          </p:cNvPr>
          <p:cNvGrpSpPr/>
          <p:nvPr/>
        </p:nvGrpSpPr>
        <p:grpSpPr>
          <a:xfrm>
            <a:off x="8428778" y="5501685"/>
            <a:ext cx="3240000" cy="216000"/>
            <a:chOff x="8553604" y="5448520"/>
            <a:chExt cx="3314276" cy="224908"/>
          </a:xfrm>
        </p:grpSpPr>
        <p:sp>
          <p:nvSpPr>
            <p:cNvPr id="26" name="Rectangle 25">
              <a:extLst>
                <a:ext uri="{FF2B5EF4-FFF2-40B4-BE49-F238E27FC236}">
                  <a16:creationId xmlns:a16="http://schemas.microsoft.com/office/drawing/2014/main" id="{03206CCE-2363-5C96-734A-C49F8A73432F}"/>
                </a:ext>
              </a:extLst>
            </p:cNvPr>
            <p:cNvSpPr/>
            <p:nvPr/>
          </p:nvSpPr>
          <p:spPr>
            <a:xfrm>
              <a:off x="10649553" y="5467153"/>
              <a:ext cx="1218327" cy="17406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D860970-92A0-16FF-14FA-ABFCA9BF4813}"/>
                </a:ext>
              </a:extLst>
            </p:cNvPr>
            <p:cNvSpPr/>
            <p:nvPr/>
          </p:nvSpPr>
          <p:spPr>
            <a:xfrm>
              <a:off x="8553604" y="5467153"/>
              <a:ext cx="2068066" cy="1705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iamond 34">
              <a:extLst>
                <a:ext uri="{FF2B5EF4-FFF2-40B4-BE49-F238E27FC236}">
                  <a16:creationId xmlns:a16="http://schemas.microsoft.com/office/drawing/2014/main" id="{19AE134C-477C-2867-75D7-F81777C3092A}"/>
                </a:ext>
              </a:extLst>
            </p:cNvPr>
            <p:cNvSpPr/>
            <p:nvPr/>
          </p:nvSpPr>
          <p:spPr>
            <a:xfrm>
              <a:off x="10529711" y="544852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536171" y="2514292"/>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462281" y="1894020"/>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0E6E18-BC2A-DE2B-ED7C-978ABE9AD263}"/>
              </a:ext>
              <a:ext uri="{C183D7F6-B498-43B3-948B-1728B52AA6E4}">
                <adec:decorative xmlns:adec="http://schemas.microsoft.com/office/drawing/2017/decorative" val="1"/>
              </a:ext>
            </a:extLst>
          </p:cNvPr>
          <p:cNvCxnSpPr>
            <a:cxnSpLocks/>
          </p:cNvCxnSpPr>
          <p:nvPr/>
        </p:nvCxnSpPr>
        <p:spPr>
          <a:xfrm>
            <a:off x="491642" y="399006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491642" y="4685475"/>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F486BB-7B44-A50B-53EA-E766AF38187E}"/>
              </a:ext>
              <a:ext uri="{C183D7F6-B498-43B3-948B-1728B52AA6E4}">
                <adec:decorative xmlns:adec="http://schemas.microsoft.com/office/drawing/2017/decorative" val="1"/>
              </a:ext>
            </a:extLst>
          </p:cNvPr>
          <p:cNvCxnSpPr>
            <a:cxnSpLocks/>
          </p:cNvCxnSpPr>
          <p:nvPr/>
        </p:nvCxnSpPr>
        <p:spPr>
          <a:xfrm>
            <a:off x="491642" y="531336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70E95B-AA3C-89F7-60F4-CC5DCDE99452}"/>
              </a:ext>
              <a:ext uri="{C183D7F6-B498-43B3-948B-1728B52AA6E4}">
                <adec:decorative xmlns:adec="http://schemas.microsoft.com/office/drawing/2017/decorative" val="1"/>
              </a:ext>
            </a:extLst>
          </p:cNvPr>
          <p:cNvCxnSpPr>
            <a:cxnSpLocks/>
          </p:cNvCxnSpPr>
          <p:nvPr/>
        </p:nvCxnSpPr>
        <p:spPr>
          <a:xfrm>
            <a:off x="536171" y="294409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E7EF27-C22C-940D-2E7A-E8939607B9E6}"/>
              </a:ext>
              <a:ext uri="{C183D7F6-B498-43B3-948B-1728B52AA6E4}">
                <adec:decorative xmlns:adec="http://schemas.microsoft.com/office/drawing/2017/decorative" val="1"/>
              </a:ext>
            </a:extLst>
          </p:cNvPr>
          <p:cNvCxnSpPr>
            <a:cxnSpLocks/>
          </p:cNvCxnSpPr>
          <p:nvPr/>
        </p:nvCxnSpPr>
        <p:spPr>
          <a:xfrm>
            <a:off x="491642" y="334997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E5EACD0-8C37-BC3E-3784-349B9E2C9D86}"/>
              </a:ext>
              <a:ext uri="{C183D7F6-B498-43B3-948B-1728B52AA6E4}">
                <adec:decorative xmlns:adec="http://schemas.microsoft.com/office/drawing/2017/decorative" val="1"/>
              </a:ext>
            </a:extLst>
          </p:cNvPr>
          <p:cNvCxnSpPr>
            <a:cxnSpLocks/>
          </p:cNvCxnSpPr>
          <p:nvPr/>
        </p:nvCxnSpPr>
        <p:spPr>
          <a:xfrm>
            <a:off x="491642" y="5943065"/>
            <a:ext cx="1126744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ACF4B91-77D4-B166-4535-9337BE746088}"/>
              </a:ext>
              <a:ext uri="{C183D7F6-B498-43B3-948B-1728B52AA6E4}">
                <adec:decorative xmlns:adec="http://schemas.microsoft.com/office/drawing/2017/decorative" val="1"/>
              </a:ext>
            </a:extLst>
          </p:cNvPr>
          <p:cNvSpPr txBox="1"/>
          <p:nvPr/>
        </p:nvSpPr>
        <p:spPr>
          <a:xfrm>
            <a:off x="8330762" y="1552091"/>
            <a:ext cx="2939114" cy="338554"/>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Tree>
    <p:extLst>
      <p:ext uri="{BB962C8B-B14F-4D97-AF65-F5344CB8AC3E}">
        <p14:creationId xmlns:p14="http://schemas.microsoft.com/office/powerpoint/2010/main" val="346409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5D5C66-320B-1B77-7683-F3197B0AE751}"/>
              </a:ext>
              <a:ext uri="{C183D7F6-B498-43B3-948B-1728B52AA6E4}">
                <adec:decorative xmlns:adec="http://schemas.microsoft.com/office/drawing/2017/decorative" val="1"/>
              </a:ext>
            </a:extLst>
          </p:cNvPr>
          <p:cNvSpPr/>
          <p:nvPr/>
        </p:nvSpPr>
        <p:spPr>
          <a:xfrm>
            <a:off x="239486" y="174171"/>
            <a:ext cx="11713028" cy="6503720"/>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2A8541-816B-F969-AD30-2516CC5818E0}"/>
              </a:ext>
            </a:extLst>
          </p:cNvPr>
          <p:cNvSpPr>
            <a:spLocks noGrp="1"/>
          </p:cNvSpPr>
          <p:nvPr>
            <p:ph type="ctrTitle"/>
          </p:nvPr>
        </p:nvSpPr>
        <p:spPr>
          <a:xfrm>
            <a:off x="558583" y="387647"/>
            <a:ext cx="11178381" cy="1160319"/>
          </a:xfrm>
        </p:spPr>
        <p:txBody>
          <a:bodyPr>
            <a:normAutofit/>
          </a:bodyPr>
          <a:lstStyle/>
          <a:p>
            <a:r>
              <a:rPr lang="en-GB" dirty="0">
                <a:solidFill>
                  <a:schemeClr val="bg1"/>
                </a:solidFill>
              </a:rPr>
              <a:t>Contents</a:t>
            </a:r>
          </a:p>
        </p:txBody>
      </p:sp>
      <p:sp>
        <p:nvSpPr>
          <p:cNvPr id="6" name="Text Placeholder 2">
            <a:extLst>
              <a:ext uri="{FF2B5EF4-FFF2-40B4-BE49-F238E27FC236}">
                <a16:creationId xmlns:a16="http://schemas.microsoft.com/office/drawing/2014/main" id="{E5A3B0C7-6101-30E2-7B2C-82918EE52FFB}"/>
              </a:ext>
            </a:extLst>
          </p:cNvPr>
          <p:cNvSpPr txBox="1">
            <a:spLocks/>
          </p:cNvSpPr>
          <p:nvPr/>
        </p:nvSpPr>
        <p:spPr>
          <a:xfrm>
            <a:off x="558583" y="1229827"/>
            <a:ext cx="10574383" cy="456519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a:solidFill>
                  <a:schemeClr val="bg1"/>
                </a:solidFill>
                <a:latin typeface="+mn-lt"/>
              </a:rPr>
              <a:t>Executive summary									</a:t>
            </a:r>
          </a:p>
          <a:p>
            <a:pPr marL="0" indent="0">
              <a:lnSpc>
                <a:spcPct val="120000"/>
              </a:lnSpc>
              <a:buNone/>
            </a:pPr>
            <a:r>
              <a:rPr lang="en-GB" sz="2000">
                <a:solidFill>
                  <a:schemeClr val="bg1"/>
                </a:solidFill>
                <a:latin typeface="+mn-lt"/>
              </a:rPr>
              <a:t>Our ambition for NICE									</a:t>
            </a:r>
          </a:p>
          <a:p>
            <a:pPr marL="0" indent="0">
              <a:lnSpc>
                <a:spcPct val="120000"/>
              </a:lnSpc>
              <a:buNone/>
            </a:pPr>
            <a:r>
              <a:rPr lang="en-GB" sz="2000">
                <a:solidFill>
                  <a:schemeClr val="bg1"/>
                </a:solidFill>
                <a:latin typeface="+mn-lt"/>
              </a:rPr>
              <a:t>Our achievements in 2022/23</a:t>
            </a:r>
          </a:p>
          <a:p>
            <a:pPr marL="0" indent="0">
              <a:lnSpc>
                <a:spcPct val="120000"/>
              </a:lnSpc>
              <a:buNone/>
            </a:pPr>
            <a:r>
              <a:rPr lang="en-GB" sz="2000">
                <a:solidFill>
                  <a:schemeClr val="bg1"/>
                </a:solidFill>
                <a:latin typeface="+mn-lt"/>
              </a:rPr>
              <a:t>Developing our plan </a:t>
            </a:r>
          </a:p>
          <a:p>
            <a:pPr marL="0" indent="0">
              <a:lnSpc>
                <a:spcPct val="120000"/>
              </a:lnSpc>
              <a:buNone/>
            </a:pPr>
            <a:r>
              <a:rPr lang="en-GB" sz="2000">
                <a:solidFill>
                  <a:schemeClr val="bg1"/>
                </a:solidFill>
                <a:latin typeface="+mn-lt"/>
              </a:rPr>
              <a:t>Our business objectives for 2023/24</a:t>
            </a:r>
          </a:p>
          <a:p>
            <a:pPr marL="0" indent="0">
              <a:lnSpc>
                <a:spcPct val="120000"/>
              </a:lnSpc>
              <a:buNone/>
            </a:pPr>
            <a:r>
              <a:rPr lang="en-GB" sz="2000">
                <a:solidFill>
                  <a:schemeClr val="bg1"/>
                </a:solidFill>
                <a:latin typeface="+mn-lt"/>
              </a:rPr>
              <a:t>The impact of our objectives </a:t>
            </a:r>
          </a:p>
          <a:p>
            <a:pPr marL="0" indent="0">
              <a:lnSpc>
                <a:spcPct val="120000"/>
              </a:lnSpc>
              <a:buNone/>
            </a:pPr>
            <a:r>
              <a:rPr lang="en-GB" sz="2000">
                <a:solidFill>
                  <a:schemeClr val="bg1"/>
                </a:solidFill>
                <a:latin typeface="+mn-lt"/>
              </a:rPr>
              <a:t>Delivering our guidance and advice</a:t>
            </a:r>
          </a:p>
          <a:p>
            <a:pPr marL="0" indent="0">
              <a:lnSpc>
                <a:spcPct val="120000"/>
              </a:lnSpc>
              <a:buNone/>
            </a:pPr>
            <a:r>
              <a:rPr lang="en-GB" sz="2000">
                <a:solidFill>
                  <a:schemeClr val="bg1"/>
                </a:solidFill>
                <a:latin typeface="+mn-lt"/>
              </a:rPr>
              <a:t>Our financial plan  </a:t>
            </a:r>
          </a:p>
        </p:txBody>
      </p:sp>
      <p:pic>
        <p:nvPicPr>
          <p:cNvPr id="12" name="Picture 11">
            <a:extLst>
              <a:ext uri="{FF2B5EF4-FFF2-40B4-BE49-F238E27FC236}">
                <a16:creationId xmlns:a16="http://schemas.microsoft.com/office/drawing/2014/main" id="{56272FCA-C8EC-7129-5D10-5ADBFA2832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cxnSp>
        <p:nvCxnSpPr>
          <p:cNvPr id="14" name="Straight Connector 13">
            <a:extLst>
              <a:ext uri="{FF2B5EF4-FFF2-40B4-BE49-F238E27FC236}">
                <a16:creationId xmlns:a16="http://schemas.microsoft.com/office/drawing/2014/main" id="{B51443DE-03BB-9FEC-4784-4E1665EFAB79}"/>
              </a:ext>
              <a:ext uri="{C183D7F6-B498-43B3-948B-1728B52AA6E4}">
                <adec:decorative xmlns:adec="http://schemas.microsoft.com/office/drawing/2017/decorative" val="1"/>
              </a:ext>
            </a:extLst>
          </p:cNvPr>
          <p:cNvCxnSpPr>
            <a:cxnSpLocks/>
          </p:cNvCxnSpPr>
          <p:nvPr/>
        </p:nvCxnSpPr>
        <p:spPr>
          <a:xfrm>
            <a:off x="616128" y="1705845"/>
            <a:ext cx="104079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E5C380-FB43-688C-17C6-B2FC6D6967C6}"/>
              </a:ext>
              <a:ext uri="{C183D7F6-B498-43B3-948B-1728B52AA6E4}">
                <adec:decorative xmlns:adec="http://schemas.microsoft.com/office/drawing/2017/decorative" val="1"/>
              </a:ext>
            </a:extLst>
          </p:cNvPr>
          <p:cNvCxnSpPr>
            <a:cxnSpLocks/>
          </p:cNvCxnSpPr>
          <p:nvPr/>
        </p:nvCxnSpPr>
        <p:spPr>
          <a:xfrm>
            <a:off x="616128" y="2197257"/>
            <a:ext cx="104079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4A4273-0859-ABE0-FED6-059E2F601842}"/>
              </a:ext>
              <a:ext uri="{C183D7F6-B498-43B3-948B-1728B52AA6E4}">
                <adec:decorative xmlns:adec="http://schemas.microsoft.com/office/drawing/2017/decorative" val="1"/>
              </a:ext>
            </a:extLst>
          </p:cNvPr>
          <p:cNvCxnSpPr>
            <a:cxnSpLocks/>
          </p:cNvCxnSpPr>
          <p:nvPr/>
        </p:nvCxnSpPr>
        <p:spPr>
          <a:xfrm>
            <a:off x="616128" y="2688669"/>
            <a:ext cx="104079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E54039-C34F-E160-977E-793985CBA91C}"/>
              </a:ext>
              <a:ext uri="{C183D7F6-B498-43B3-948B-1728B52AA6E4}">
                <adec:decorative xmlns:adec="http://schemas.microsoft.com/office/drawing/2017/decorative" val="1"/>
              </a:ext>
            </a:extLst>
          </p:cNvPr>
          <p:cNvCxnSpPr>
            <a:cxnSpLocks/>
          </p:cNvCxnSpPr>
          <p:nvPr/>
        </p:nvCxnSpPr>
        <p:spPr>
          <a:xfrm>
            <a:off x="616128" y="3180081"/>
            <a:ext cx="104079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B93B72-5A50-A951-3697-8AA49BF62504}"/>
              </a:ext>
              <a:ext uri="{C183D7F6-B498-43B3-948B-1728B52AA6E4}">
                <adec:decorative xmlns:adec="http://schemas.microsoft.com/office/drawing/2017/decorative" val="1"/>
              </a:ext>
            </a:extLst>
          </p:cNvPr>
          <p:cNvCxnSpPr>
            <a:cxnSpLocks/>
          </p:cNvCxnSpPr>
          <p:nvPr/>
        </p:nvCxnSpPr>
        <p:spPr>
          <a:xfrm>
            <a:off x="616128" y="3671493"/>
            <a:ext cx="104079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8CBCBB-79F1-4CCB-7EFD-D3D07E0A7E00}"/>
              </a:ext>
              <a:ext uri="{C183D7F6-B498-43B3-948B-1728B52AA6E4}">
                <adec:decorative xmlns:adec="http://schemas.microsoft.com/office/drawing/2017/decorative" val="1"/>
              </a:ext>
            </a:extLst>
          </p:cNvPr>
          <p:cNvCxnSpPr>
            <a:cxnSpLocks/>
          </p:cNvCxnSpPr>
          <p:nvPr/>
        </p:nvCxnSpPr>
        <p:spPr>
          <a:xfrm>
            <a:off x="616128" y="4162905"/>
            <a:ext cx="104079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CFAB8B-A025-48AA-E92B-FC8C8AE51B38}"/>
              </a:ext>
              <a:ext uri="{C183D7F6-B498-43B3-948B-1728B52AA6E4}">
                <adec:decorative xmlns:adec="http://schemas.microsoft.com/office/drawing/2017/decorative" val="1"/>
              </a:ext>
            </a:extLst>
          </p:cNvPr>
          <p:cNvCxnSpPr>
            <a:cxnSpLocks/>
          </p:cNvCxnSpPr>
          <p:nvPr/>
        </p:nvCxnSpPr>
        <p:spPr>
          <a:xfrm>
            <a:off x="616128" y="4654317"/>
            <a:ext cx="104079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7BF577-FDAA-DECB-C099-738F7A94D6AC}"/>
              </a:ext>
              <a:ext uri="{C183D7F6-B498-43B3-948B-1728B52AA6E4}">
                <adec:decorative xmlns:adec="http://schemas.microsoft.com/office/drawing/2017/decorative" val="1"/>
              </a:ext>
            </a:extLst>
          </p:cNvPr>
          <p:cNvCxnSpPr>
            <a:cxnSpLocks/>
          </p:cNvCxnSpPr>
          <p:nvPr/>
        </p:nvCxnSpPr>
        <p:spPr>
          <a:xfrm>
            <a:off x="616128" y="5145731"/>
            <a:ext cx="104079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78421C8-9824-9DA0-2F5E-17F64C5D3F24}"/>
              </a:ext>
            </a:extLst>
          </p:cNvPr>
          <p:cNvSpPr txBox="1">
            <a:spLocks/>
          </p:cNvSpPr>
          <p:nvPr/>
        </p:nvSpPr>
        <p:spPr>
          <a:xfrm>
            <a:off x="10567594" y="1229827"/>
            <a:ext cx="569698" cy="476951"/>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000">
                <a:solidFill>
                  <a:schemeClr val="bg1"/>
                </a:solidFill>
                <a:latin typeface="+mn-lt"/>
              </a:rPr>
              <a:t>3</a:t>
            </a:r>
          </a:p>
        </p:txBody>
      </p:sp>
      <p:sp>
        <p:nvSpPr>
          <p:cNvPr id="4" name="Text Placeholder 2">
            <a:extLst>
              <a:ext uri="{FF2B5EF4-FFF2-40B4-BE49-F238E27FC236}">
                <a16:creationId xmlns:a16="http://schemas.microsoft.com/office/drawing/2014/main" id="{9E06EEE1-AA4B-9BAA-3C3F-6D99932D97B9}"/>
              </a:ext>
            </a:extLst>
          </p:cNvPr>
          <p:cNvSpPr txBox="1">
            <a:spLocks/>
          </p:cNvSpPr>
          <p:nvPr/>
        </p:nvSpPr>
        <p:spPr>
          <a:xfrm>
            <a:off x="10567594" y="1720073"/>
            <a:ext cx="569698" cy="476951"/>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000">
                <a:solidFill>
                  <a:schemeClr val="bg1"/>
                </a:solidFill>
                <a:latin typeface="+mn-lt"/>
              </a:rPr>
              <a:t>4</a:t>
            </a:r>
          </a:p>
        </p:txBody>
      </p:sp>
      <p:sp>
        <p:nvSpPr>
          <p:cNvPr id="5" name="Text Placeholder 2">
            <a:extLst>
              <a:ext uri="{FF2B5EF4-FFF2-40B4-BE49-F238E27FC236}">
                <a16:creationId xmlns:a16="http://schemas.microsoft.com/office/drawing/2014/main" id="{3A697F2F-962A-D782-6FF6-EC8269ECB27A}"/>
              </a:ext>
            </a:extLst>
          </p:cNvPr>
          <p:cNvSpPr txBox="1">
            <a:spLocks/>
          </p:cNvSpPr>
          <p:nvPr/>
        </p:nvSpPr>
        <p:spPr>
          <a:xfrm>
            <a:off x="10567594" y="2210319"/>
            <a:ext cx="569698" cy="476951"/>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000">
                <a:solidFill>
                  <a:schemeClr val="bg1"/>
                </a:solidFill>
                <a:latin typeface="+mn-lt"/>
              </a:rPr>
              <a:t>6</a:t>
            </a:r>
          </a:p>
        </p:txBody>
      </p:sp>
      <p:sp>
        <p:nvSpPr>
          <p:cNvPr id="8" name="Text Placeholder 2">
            <a:extLst>
              <a:ext uri="{FF2B5EF4-FFF2-40B4-BE49-F238E27FC236}">
                <a16:creationId xmlns:a16="http://schemas.microsoft.com/office/drawing/2014/main" id="{6BFBAC23-C715-396F-9040-3F7A67F65CB5}"/>
              </a:ext>
            </a:extLst>
          </p:cNvPr>
          <p:cNvSpPr txBox="1">
            <a:spLocks/>
          </p:cNvSpPr>
          <p:nvPr/>
        </p:nvSpPr>
        <p:spPr>
          <a:xfrm>
            <a:off x="10567594" y="2700565"/>
            <a:ext cx="569698" cy="476951"/>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000">
                <a:solidFill>
                  <a:schemeClr val="bg1"/>
                </a:solidFill>
                <a:latin typeface="+mn-lt"/>
              </a:rPr>
              <a:t>11</a:t>
            </a:r>
          </a:p>
        </p:txBody>
      </p:sp>
      <p:sp>
        <p:nvSpPr>
          <p:cNvPr id="9" name="Text Placeholder 2">
            <a:extLst>
              <a:ext uri="{FF2B5EF4-FFF2-40B4-BE49-F238E27FC236}">
                <a16:creationId xmlns:a16="http://schemas.microsoft.com/office/drawing/2014/main" id="{8840C11C-928C-5468-9E6F-64B50162A210}"/>
              </a:ext>
            </a:extLst>
          </p:cNvPr>
          <p:cNvSpPr txBox="1">
            <a:spLocks/>
          </p:cNvSpPr>
          <p:nvPr/>
        </p:nvSpPr>
        <p:spPr>
          <a:xfrm>
            <a:off x="10567594" y="3190811"/>
            <a:ext cx="569698" cy="476951"/>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000">
                <a:solidFill>
                  <a:schemeClr val="bg1"/>
                </a:solidFill>
                <a:latin typeface="+mn-lt"/>
              </a:rPr>
              <a:t>12</a:t>
            </a:r>
          </a:p>
        </p:txBody>
      </p:sp>
      <p:sp>
        <p:nvSpPr>
          <p:cNvPr id="10" name="Text Placeholder 2">
            <a:extLst>
              <a:ext uri="{FF2B5EF4-FFF2-40B4-BE49-F238E27FC236}">
                <a16:creationId xmlns:a16="http://schemas.microsoft.com/office/drawing/2014/main" id="{AF02C76F-59D2-0E27-B79C-4F3AB66EEF23}"/>
              </a:ext>
            </a:extLst>
          </p:cNvPr>
          <p:cNvSpPr txBox="1">
            <a:spLocks/>
          </p:cNvSpPr>
          <p:nvPr/>
        </p:nvSpPr>
        <p:spPr>
          <a:xfrm>
            <a:off x="10567594" y="3681057"/>
            <a:ext cx="569698" cy="476951"/>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000">
                <a:solidFill>
                  <a:schemeClr val="bg1"/>
                </a:solidFill>
                <a:latin typeface="+mn-lt"/>
              </a:rPr>
              <a:t>29</a:t>
            </a:r>
          </a:p>
        </p:txBody>
      </p:sp>
      <p:sp>
        <p:nvSpPr>
          <p:cNvPr id="11" name="Text Placeholder 2">
            <a:extLst>
              <a:ext uri="{FF2B5EF4-FFF2-40B4-BE49-F238E27FC236}">
                <a16:creationId xmlns:a16="http://schemas.microsoft.com/office/drawing/2014/main" id="{27F6B252-2DE5-E801-E180-D65F6D9DAF08}"/>
              </a:ext>
            </a:extLst>
          </p:cNvPr>
          <p:cNvSpPr txBox="1">
            <a:spLocks/>
          </p:cNvSpPr>
          <p:nvPr/>
        </p:nvSpPr>
        <p:spPr>
          <a:xfrm>
            <a:off x="10567594" y="4171303"/>
            <a:ext cx="569698" cy="476951"/>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000">
                <a:solidFill>
                  <a:schemeClr val="bg1"/>
                </a:solidFill>
                <a:latin typeface="+mn-lt"/>
              </a:rPr>
              <a:t>32</a:t>
            </a:r>
          </a:p>
        </p:txBody>
      </p:sp>
      <p:sp>
        <p:nvSpPr>
          <p:cNvPr id="13" name="Text Placeholder 2">
            <a:extLst>
              <a:ext uri="{FF2B5EF4-FFF2-40B4-BE49-F238E27FC236}">
                <a16:creationId xmlns:a16="http://schemas.microsoft.com/office/drawing/2014/main" id="{EBEB70DB-30D8-8968-810B-45C702E3BA84}"/>
              </a:ext>
            </a:extLst>
          </p:cNvPr>
          <p:cNvSpPr txBox="1">
            <a:spLocks/>
          </p:cNvSpPr>
          <p:nvPr/>
        </p:nvSpPr>
        <p:spPr>
          <a:xfrm>
            <a:off x="10567594" y="4661549"/>
            <a:ext cx="569698" cy="476951"/>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000">
                <a:solidFill>
                  <a:schemeClr val="bg1"/>
                </a:solidFill>
                <a:latin typeface="+mn-lt"/>
              </a:rPr>
              <a:t>35</a:t>
            </a:r>
          </a:p>
        </p:txBody>
      </p:sp>
    </p:spTree>
    <p:extLst>
      <p:ext uri="{BB962C8B-B14F-4D97-AF65-F5344CB8AC3E}">
        <p14:creationId xmlns:p14="http://schemas.microsoft.com/office/powerpoint/2010/main" val="1199063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8083A1E-A479-12D2-F1CE-C32D5DB41CA6}"/>
              </a:ext>
              <a:ext uri="{C183D7F6-B498-43B3-948B-1728B52AA6E4}">
                <adec:decorative xmlns:adec="http://schemas.microsoft.com/office/drawing/2017/decorative" val="1"/>
              </a:ext>
            </a:extLst>
          </p:cNvPr>
          <p:cNvCxnSpPr>
            <a:cxnSpLocks/>
          </p:cNvCxnSpPr>
          <p:nvPr/>
        </p:nvCxnSpPr>
        <p:spPr>
          <a:xfrm>
            <a:off x="8237284" y="390058"/>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82014D1-582E-2A5B-F4E0-0B1700316B70}"/>
              </a:ext>
            </a:extLst>
          </p:cNvPr>
          <p:cNvSpPr>
            <a:spLocks noGrp="1"/>
          </p:cNvSpPr>
          <p:nvPr>
            <p:ph type="title" idx="4294967295"/>
          </p:nvPr>
        </p:nvSpPr>
        <p:spPr>
          <a:xfrm>
            <a:off x="466725" y="-1325563"/>
            <a:ext cx="4324350" cy="1325563"/>
          </a:xfrm>
        </p:spPr>
        <p:txBody>
          <a:bodyPr vert="horz" lIns="91440" tIns="45720" rIns="91440" bIns="45720" rtlCol="0" anchor="b">
            <a:normAutofit fontScale="90000"/>
          </a:bodyPr>
          <a:lstStyle/>
          <a:p>
            <a:r>
              <a:rPr lang="en-GB" dirty="0">
                <a:solidFill>
                  <a:schemeClr val="bg1"/>
                </a:solidFill>
                <a:latin typeface="Lora Medium" pitchFamily="2" charset="0"/>
                <a:ea typeface="Inter SemiBold" panose="02000503000000020004" pitchFamily="2" charset="0"/>
              </a:rPr>
              <a:t>Improve </a:t>
            </a:r>
            <a:r>
              <a:rPr lang="en-GB" dirty="0">
                <a:solidFill>
                  <a:schemeClr val="bg1"/>
                </a:solidFill>
                <a:ea typeface="Inter SemiBold" panose="02000503000000020004" pitchFamily="2" charset="0"/>
              </a:rPr>
              <a:t>NHS decision making </a:t>
            </a:r>
            <a:r>
              <a:rPr lang="en-GB" dirty="0">
                <a:solidFill>
                  <a:schemeClr val="bg1"/>
                </a:solidFill>
                <a:latin typeface="Lora Medium" pitchFamily="2" charset="0"/>
                <a:ea typeface="Inter SemiBold" panose="02000503000000020004" pitchFamily="2" charset="0"/>
              </a:rPr>
              <a:t>in new ways</a:t>
            </a:r>
            <a:endParaRPr lang="en-GB" dirty="0"/>
          </a:p>
        </p:txBody>
      </p:sp>
      <p:sp>
        <p:nvSpPr>
          <p:cNvPr id="5" name="Text Placeholder 4">
            <a:extLst>
              <a:ext uri="{FF2B5EF4-FFF2-40B4-BE49-F238E27FC236}">
                <a16:creationId xmlns:a16="http://schemas.microsoft.com/office/drawing/2014/main" id="{FB009635-9317-5114-E9A2-B30A218E0049}"/>
              </a:ext>
            </a:extLst>
          </p:cNvPr>
          <p:cNvSpPr>
            <a:spLocks noGrp="1"/>
          </p:cNvSpPr>
          <p:nvPr>
            <p:ph type="body" sz="quarter" idx="11"/>
          </p:nvPr>
        </p:nvSpPr>
        <p:spPr>
          <a:xfrm>
            <a:off x="232711" y="320766"/>
            <a:ext cx="3182293" cy="2741168"/>
          </a:xfrm>
        </p:spPr>
        <p:txBody>
          <a:bodyPr>
            <a:noAutofit/>
          </a:bodyPr>
          <a:lstStyle/>
          <a:p>
            <a:pPr>
              <a:lnSpc>
                <a:spcPct val="100000"/>
              </a:lnSpc>
            </a:pPr>
            <a:r>
              <a:rPr lang="en-GB" sz="2100" dirty="0">
                <a:solidFill>
                  <a:schemeClr val="bg1"/>
                </a:solidFill>
                <a:latin typeface="Lora Medium" pitchFamily="2" charset="0"/>
                <a:ea typeface="Inter SemiBold" panose="02000503000000020004" pitchFamily="2" charset="0"/>
              </a:rPr>
              <a:t>Improve </a:t>
            </a:r>
            <a:r>
              <a:rPr lang="en-GB" sz="2100" dirty="0">
                <a:solidFill>
                  <a:schemeClr val="bg1"/>
                </a:solidFill>
                <a:latin typeface="+mj-lt"/>
                <a:ea typeface="Inter SemiBold" panose="02000503000000020004" pitchFamily="2" charset="0"/>
              </a:rPr>
              <a:t>NHS decision making </a:t>
            </a:r>
            <a:r>
              <a:rPr lang="en-GB" sz="2100" dirty="0">
                <a:solidFill>
                  <a:schemeClr val="bg1"/>
                </a:solidFill>
                <a:latin typeface="Lora Medium" pitchFamily="2" charset="0"/>
                <a:ea typeface="Inter SemiBold" panose="02000503000000020004" pitchFamily="2" charset="0"/>
              </a:rPr>
              <a:t>in new ways</a:t>
            </a:r>
            <a:r>
              <a:rPr lang="en-GB" sz="2100" dirty="0">
                <a:solidFill>
                  <a:schemeClr val="bg1"/>
                </a:solidFill>
                <a:latin typeface="+mj-lt"/>
                <a:ea typeface="Inter SemiBold" panose="02000503000000020004" pitchFamily="2" charset="0"/>
              </a:rPr>
              <a:t> by developing the programme to provide advice </a:t>
            </a:r>
            <a:r>
              <a:rPr lang="en-GB" sz="2100" dirty="0">
                <a:solidFill>
                  <a:schemeClr val="bg1"/>
                </a:solidFill>
                <a:latin typeface="Lora Medium" pitchFamily="2" charset="0"/>
                <a:ea typeface="Inter SemiBold" panose="02000503000000020004" pitchFamily="2" charset="0"/>
              </a:rPr>
              <a:t>on the value of classes of HealthTech products already in use</a:t>
            </a:r>
          </a:p>
        </p:txBody>
      </p:sp>
      <p:pic>
        <p:nvPicPr>
          <p:cNvPr id="8" name="Picture Placeholder 7" descr="A person using a smart watch to show their pulse">
            <a:extLst>
              <a:ext uri="{FF2B5EF4-FFF2-40B4-BE49-F238E27FC236}">
                <a16:creationId xmlns:a16="http://schemas.microsoft.com/office/drawing/2014/main" id="{4BF350D6-0952-57B7-4611-68056E2E31D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6186" r="26186"/>
          <a:stretch/>
        </p:blipFill>
        <p:spPr>
          <a:xfrm>
            <a:off x="2930088" y="-9054"/>
            <a:ext cx="4905895" cy="6867054"/>
          </a:xfrm>
        </p:spPr>
      </p:pic>
      <p:sp>
        <p:nvSpPr>
          <p:cNvPr id="2" name="Text Placeholder 3">
            <a:extLst>
              <a:ext uri="{FF2B5EF4-FFF2-40B4-BE49-F238E27FC236}">
                <a16:creationId xmlns:a16="http://schemas.microsoft.com/office/drawing/2014/main" id="{0AAB6F1D-969A-F7F3-9B5E-A9938FBACFC5}"/>
              </a:ext>
            </a:extLst>
          </p:cNvPr>
          <p:cNvSpPr txBox="1">
            <a:spLocks/>
          </p:cNvSpPr>
          <p:nvPr/>
        </p:nvSpPr>
        <p:spPr>
          <a:xfrm>
            <a:off x="8146145" y="595086"/>
            <a:ext cx="3813144" cy="6056522"/>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dirty="0">
                <a:solidFill>
                  <a:srgbClr val="000000"/>
                </a:solidFill>
                <a:latin typeface="+mn-lt"/>
              </a:rPr>
              <a:t>There is a huge volume and range of HealthTech products on the market and regularly used in the NHS. These products have wide variation in evidence base and price. It is an impossible task for clinicians, managers and commissioners to identify which products offer genuine innovation, and which do and do not offer good value. </a:t>
            </a:r>
          </a:p>
          <a:p>
            <a:pPr>
              <a:lnSpc>
                <a:spcPct val="110000"/>
              </a:lnSpc>
            </a:pPr>
            <a:r>
              <a:rPr lang="en-GB" sz="1400" dirty="0">
                <a:solidFill>
                  <a:srgbClr val="000000"/>
                </a:solidFill>
                <a:latin typeface="+mn-lt"/>
              </a:rPr>
              <a:t>NICE’s HealthTech programme does not typically evaluate products which are already widely used across the NHS. There is also no standardised method to compare between products of the same class. This means that there is no clear value signal for clinicians, managers, and commissioners, so NHS resources are not always used as effectively as they should be. </a:t>
            </a:r>
          </a:p>
          <a:p>
            <a:pPr>
              <a:lnSpc>
                <a:spcPct val="110000"/>
              </a:lnSpc>
            </a:pPr>
            <a:r>
              <a:rPr lang="en-GB" sz="1400" dirty="0">
                <a:solidFill>
                  <a:srgbClr val="000000"/>
                </a:solidFill>
                <a:latin typeface="+mn-lt"/>
              </a:rPr>
              <a:t>To address this situation, we will extend NICE’s HealthTech programmes to cover technologies which are already adopted and used in the NHS. NICE’s advice for these product classes would help direct purchasing and clinical decisions towards the most clinically and cost-effective products, helping improve patient outcomes and make the best use of public money.  </a:t>
            </a:r>
          </a:p>
        </p:txBody>
      </p:sp>
      <p:cxnSp>
        <p:nvCxnSpPr>
          <p:cNvPr id="11" name="Straight Connector 10">
            <a:extLst>
              <a:ext uri="{FF2B5EF4-FFF2-40B4-BE49-F238E27FC236}">
                <a16:creationId xmlns:a16="http://schemas.microsoft.com/office/drawing/2014/main" id="{95A84E27-0350-2E9C-37B6-D07024979FCD}"/>
              </a:ext>
              <a:ext uri="{C183D7F6-B498-43B3-948B-1728B52AA6E4}">
                <adec:decorative xmlns:adec="http://schemas.microsoft.com/office/drawing/2017/decorative" val="1"/>
              </a:ext>
            </a:extLst>
          </p:cNvPr>
          <p:cNvCxnSpPr>
            <a:cxnSpLocks/>
          </p:cNvCxnSpPr>
          <p:nvPr/>
        </p:nvCxnSpPr>
        <p:spPr>
          <a:xfrm>
            <a:off x="289624" y="3008425"/>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36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506809" y="220406"/>
            <a:ext cx="11178381" cy="1160319"/>
          </a:xfrm>
        </p:spPr>
        <p:txBody>
          <a:bodyPr>
            <a:normAutofit fontScale="90000"/>
          </a:bodyPr>
          <a:lstStyle/>
          <a:p>
            <a:r>
              <a:rPr lang="en-GB" dirty="0"/>
              <a:t>Providing advice on classes of HealthTech products already in use</a:t>
            </a:r>
          </a:p>
        </p:txBody>
      </p:sp>
      <p:sp>
        <p:nvSpPr>
          <p:cNvPr id="2" name="TextBox 1">
            <a:extLst>
              <a:ext uri="{FF2B5EF4-FFF2-40B4-BE49-F238E27FC236}">
                <a16:creationId xmlns:a16="http://schemas.microsoft.com/office/drawing/2014/main" id="{6130C669-782F-FA28-BB82-F7B8FE51F360}"/>
              </a:ext>
            </a:extLst>
          </p:cNvPr>
          <p:cNvSpPr txBox="1"/>
          <p:nvPr/>
        </p:nvSpPr>
        <p:spPr>
          <a:xfrm>
            <a:off x="506809" y="1876031"/>
            <a:ext cx="5812711" cy="369332"/>
          </a:xfrm>
          <a:prstGeom prst="rect">
            <a:avLst/>
          </a:prstGeom>
          <a:noFill/>
        </p:spPr>
        <p:txBody>
          <a:bodyPr wrap="square" rtlCol="0">
            <a:spAutoFit/>
          </a:bodyPr>
          <a:lstStyle/>
          <a:p>
            <a:pPr>
              <a:defRPr/>
            </a:pPr>
            <a:r>
              <a:rPr kumimoji="0" lang="en-GB"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23/24 we will have: </a:t>
            </a:r>
          </a:p>
        </p:txBody>
      </p:sp>
      <p:sp>
        <p:nvSpPr>
          <p:cNvPr id="30" name="TextBox 29">
            <a:extLst>
              <a:ext uri="{FF2B5EF4-FFF2-40B4-BE49-F238E27FC236}">
                <a16:creationId xmlns:a16="http://schemas.microsoft.com/office/drawing/2014/main" id="{C3E6A626-FF7A-515A-DD0D-6FBB19E3448F}"/>
              </a:ext>
            </a:extLst>
          </p:cNvPr>
          <p:cNvSpPr txBox="1"/>
          <p:nvPr/>
        </p:nvSpPr>
        <p:spPr>
          <a:xfrm>
            <a:off x="506809" y="2508141"/>
            <a:ext cx="7641511" cy="584775"/>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Completed evidence review and initial stakeholder engagement to inform evaluative approach </a:t>
            </a:r>
          </a:p>
        </p:txBody>
      </p:sp>
      <p:grpSp>
        <p:nvGrpSpPr>
          <p:cNvPr id="37" name="Group 36" descr="An arrow showing completion end of Q2 23/24">
            <a:extLst>
              <a:ext uri="{FF2B5EF4-FFF2-40B4-BE49-F238E27FC236}">
                <a16:creationId xmlns:a16="http://schemas.microsoft.com/office/drawing/2014/main" id="{BB405996-272D-96AD-4F38-E7316014D1DD}"/>
              </a:ext>
            </a:extLst>
          </p:cNvPr>
          <p:cNvGrpSpPr/>
          <p:nvPr/>
        </p:nvGrpSpPr>
        <p:grpSpPr>
          <a:xfrm>
            <a:off x="8499482" y="2701466"/>
            <a:ext cx="3293023" cy="224908"/>
            <a:chOff x="8524240" y="2491830"/>
            <a:chExt cx="3293023" cy="224908"/>
          </a:xfrm>
        </p:grpSpPr>
        <p:sp>
          <p:nvSpPr>
            <p:cNvPr id="38" name="Rectangle 37">
              <a:extLst>
                <a:ext uri="{FF2B5EF4-FFF2-40B4-BE49-F238E27FC236}">
                  <a16:creationId xmlns:a16="http://schemas.microsoft.com/office/drawing/2014/main" id="{84E2AEB7-7748-A463-1E51-55F944EF6148}"/>
                </a:ext>
              </a:extLst>
            </p:cNvPr>
            <p:cNvSpPr/>
            <p:nvPr/>
          </p:nvSpPr>
          <p:spPr>
            <a:xfrm>
              <a:off x="9986904" y="2519233"/>
              <a:ext cx="1830359" cy="18819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75652D4-C4CD-2B68-2A57-A7C9FCB46293}"/>
                </a:ext>
              </a:extLst>
            </p:cNvPr>
            <p:cNvSpPr/>
            <p:nvPr/>
          </p:nvSpPr>
          <p:spPr>
            <a:xfrm>
              <a:off x="8524240" y="2526961"/>
              <a:ext cx="1462664" cy="17742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iamond 40">
              <a:extLst>
                <a:ext uri="{FF2B5EF4-FFF2-40B4-BE49-F238E27FC236}">
                  <a16:creationId xmlns:a16="http://schemas.microsoft.com/office/drawing/2014/main" id="{10669E24-A072-DAE4-C7BA-1B11831936B4}"/>
                </a:ext>
              </a:extLst>
            </p:cNvPr>
            <p:cNvSpPr/>
            <p:nvPr/>
          </p:nvSpPr>
          <p:spPr>
            <a:xfrm>
              <a:off x="9879807" y="249183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86E73F24-810E-4670-BE8C-098B5C19F081}"/>
              </a:ext>
            </a:extLst>
          </p:cNvPr>
          <p:cNvSpPr txBox="1"/>
          <p:nvPr/>
        </p:nvSpPr>
        <p:spPr>
          <a:xfrm>
            <a:off x="506809" y="3227773"/>
            <a:ext cx="7641511" cy="584775"/>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Developed and consulted on new methods and process to consider late-stage multi-tech evaluations</a:t>
            </a:r>
          </a:p>
        </p:txBody>
      </p:sp>
      <p:grpSp>
        <p:nvGrpSpPr>
          <p:cNvPr id="19" name="Group 18" descr="An arrow showing completion end of Q3 23/24">
            <a:extLst>
              <a:ext uri="{FF2B5EF4-FFF2-40B4-BE49-F238E27FC236}">
                <a16:creationId xmlns:a16="http://schemas.microsoft.com/office/drawing/2014/main" id="{9FA771CC-22D1-26A2-BA79-DF91227D3911}"/>
              </a:ext>
            </a:extLst>
          </p:cNvPr>
          <p:cNvGrpSpPr/>
          <p:nvPr/>
        </p:nvGrpSpPr>
        <p:grpSpPr>
          <a:xfrm>
            <a:off x="8480232" y="3414973"/>
            <a:ext cx="3321800" cy="224908"/>
            <a:chOff x="8524240" y="3085041"/>
            <a:chExt cx="3321800" cy="224908"/>
          </a:xfrm>
        </p:grpSpPr>
        <p:sp>
          <p:nvSpPr>
            <p:cNvPr id="26" name="Rectangle 25">
              <a:extLst>
                <a:ext uri="{FF2B5EF4-FFF2-40B4-BE49-F238E27FC236}">
                  <a16:creationId xmlns:a16="http://schemas.microsoft.com/office/drawing/2014/main" id="{C89D7DEB-3C00-77E8-345B-D80C281A0CB0}"/>
                </a:ext>
              </a:extLst>
            </p:cNvPr>
            <p:cNvSpPr/>
            <p:nvPr/>
          </p:nvSpPr>
          <p:spPr>
            <a:xfrm>
              <a:off x="10846546" y="3114363"/>
              <a:ext cx="999494" cy="166461"/>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EA78352-AEEC-EBC1-2CF8-2203AE1E910A}"/>
                </a:ext>
              </a:extLst>
            </p:cNvPr>
            <p:cNvSpPr/>
            <p:nvPr/>
          </p:nvSpPr>
          <p:spPr>
            <a:xfrm>
              <a:off x="8524240" y="3108152"/>
              <a:ext cx="2293530" cy="1664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iamond 32">
              <a:extLst>
                <a:ext uri="{FF2B5EF4-FFF2-40B4-BE49-F238E27FC236}">
                  <a16:creationId xmlns:a16="http://schemas.microsoft.com/office/drawing/2014/main" id="{F77667FC-B3A3-C131-3BE5-EC6883AD9974}"/>
                </a:ext>
              </a:extLst>
            </p:cNvPr>
            <p:cNvSpPr/>
            <p:nvPr/>
          </p:nvSpPr>
          <p:spPr>
            <a:xfrm>
              <a:off x="10735275" y="3085041"/>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576BA7D-FEFD-4919-C29C-7E1C5C45A777}"/>
              </a:ext>
            </a:extLst>
          </p:cNvPr>
          <p:cNvSpPr txBox="1"/>
          <p:nvPr/>
        </p:nvSpPr>
        <p:spPr>
          <a:xfrm>
            <a:off x="506809" y="3947405"/>
            <a:ext cx="7417992" cy="584775"/>
          </a:xfrm>
          <a:prstGeom prst="rect">
            <a:avLst/>
          </a:prstGeom>
          <a:noFill/>
        </p:spPr>
        <p:txBody>
          <a:bodyPr wrap="square">
            <a:spAutoFit/>
          </a:bodyPr>
          <a:lstStyle/>
          <a:p>
            <a:r>
              <a:rPr lang="en-GB" sz="1600" dirty="0">
                <a:latin typeface="Inter"/>
                <a:ea typeface="Lato" panose="020F0502020204030203" pitchFamily="34" charset="0"/>
                <a:cs typeface="Lato" panose="020F0502020204030203" pitchFamily="34" charset="0"/>
              </a:rPr>
              <a:t>Developed an approach to accessing and utilising data for late-stage class-based evaluations</a:t>
            </a:r>
          </a:p>
        </p:txBody>
      </p:sp>
      <p:grpSp>
        <p:nvGrpSpPr>
          <p:cNvPr id="22" name="Group 21" descr="An arrow showing completion end of Q3 23/24">
            <a:extLst>
              <a:ext uri="{FF2B5EF4-FFF2-40B4-BE49-F238E27FC236}">
                <a16:creationId xmlns:a16="http://schemas.microsoft.com/office/drawing/2014/main" id="{EEE32281-BE2E-39C6-47FF-89B098823095}"/>
              </a:ext>
            </a:extLst>
          </p:cNvPr>
          <p:cNvGrpSpPr/>
          <p:nvPr/>
        </p:nvGrpSpPr>
        <p:grpSpPr>
          <a:xfrm>
            <a:off x="8480232" y="4106469"/>
            <a:ext cx="3321800" cy="224908"/>
            <a:chOff x="8524240" y="3085041"/>
            <a:chExt cx="3321800" cy="224908"/>
          </a:xfrm>
        </p:grpSpPr>
        <p:sp>
          <p:nvSpPr>
            <p:cNvPr id="28" name="Rectangle 27">
              <a:extLst>
                <a:ext uri="{FF2B5EF4-FFF2-40B4-BE49-F238E27FC236}">
                  <a16:creationId xmlns:a16="http://schemas.microsoft.com/office/drawing/2014/main" id="{E4CB50C7-C995-D2F0-D617-53FE58AE36EB}"/>
                </a:ext>
              </a:extLst>
            </p:cNvPr>
            <p:cNvSpPr/>
            <p:nvPr/>
          </p:nvSpPr>
          <p:spPr>
            <a:xfrm>
              <a:off x="10846546" y="3114363"/>
              <a:ext cx="999494" cy="166461"/>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2E833C1-6EFD-48B0-FDA6-924B09543930}"/>
                </a:ext>
              </a:extLst>
            </p:cNvPr>
            <p:cNvSpPr/>
            <p:nvPr/>
          </p:nvSpPr>
          <p:spPr>
            <a:xfrm>
              <a:off x="8524240" y="3108152"/>
              <a:ext cx="2293530" cy="1664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iamond 11">
              <a:extLst>
                <a:ext uri="{FF2B5EF4-FFF2-40B4-BE49-F238E27FC236}">
                  <a16:creationId xmlns:a16="http://schemas.microsoft.com/office/drawing/2014/main" id="{EB27D8EC-EDDA-CCCC-AC79-D4D9E4297ED9}"/>
                </a:ext>
              </a:extLst>
            </p:cNvPr>
            <p:cNvSpPr/>
            <p:nvPr/>
          </p:nvSpPr>
          <p:spPr>
            <a:xfrm>
              <a:off x="10735275" y="3085041"/>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F8821952-575E-0BBA-E499-76983A6FD017}"/>
              </a:ext>
            </a:extLst>
          </p:cNvPr>
          <p:cNvSpPr txBox="1"/>
          <p:nvPr/>
        </p:nvSpPr>
        <p:spPr>
          <a:xfrm>
            <a:off x="506809" y="4667037"/>
            <a:ext cx="7641511" cy="338554"/>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Launched two pilots of the new approach </a:t>
            </a:r>
          </a:p>
        </p:txBody>
      </p:sp>
      <p:grpSp>
        <p:nvGrpSpPr>
          <p:cNvPr id="31" name="Group 30" descr="An arrow showing completion beginning of Q4 23/24">
            <a:extLst>
              <a:ext uri="{FF2B5EF4-FFF2-40B4-BE49-F238E27FC236}">
                <a16:creationId xmlns:a16="http://schemas.microsoft.com/office/drawing/2014/main" id="{A04AC9A5-8730-A3B3-1993-D144E7D6A33C}"/>
              </a:ext>
            </a:extLst>
          </p:cNvPr>
          <p:cNvGrpSpPr/>
          <p:nvPr/>
        </p:nvGrpSpPr>
        <p:grpSpPr>
          <a:xfrm>
            <a:off x="8480232" y="4736499"/>
            <a:ext cx="3293024" cy="244045"/>
            <a:chOff x="8524240" y="3730190"/>
            <a:chExt cx="3293024" cy="207442"/>
          </a:xfrm>
        </p:grpSpPr>
        <p:sp>
          <p:nvSpPr>
            <p:cNvPr id="27" name="Rectangle 26">
              <a:extLst>
                <a:ext uri="{FF2B5EF4-FFF2-40B4-BE49-F238E27FC236}">
                  <a16:creationId xmlns:a16="http://schemas.microsoft.com/office/drawing/2014/main" id="{2DEB0677-B48A-78B9-D726-DC6F6D9E237F}"/>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FAAC5F7-78BD-BD08-1CA5-69EF2182D396}"/>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a:extLst>
                <a:ext uri="{FF2B5EF4-FFF2-40B4-BE49-F238E27FC236}">
                  <a16:creationId xmlns:a16="http://schemas.microsoft.com/office/drawing/2014/main" id="{3202433D-07C5-A6E7-BF61-F640278AAF98}"/>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53266C65-B1ED-1FE4-B9C4-17E47646B0BA}"/>
              </a:ext>
            </a:extLst>
          </p:cNvPr>
          <p:cNvSpPr txBox="1"/>
          <p:nvPr/>
        </p:nvSpPr>
        <p:spPr>
          <a:xfrm>
            <a:off x="506809" y="5140448"/>
            <a:ext cx="7641511" cy="338554"/>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Developed partnerships for longer-term delivery of data access </a:t>
            </a:r>
          </a:p>
        </p:txBody>
      </p:sp>
      <p:grpSp>
        <p:nvGrpSpPr>
          <p:cNvPr id="43" name="Group 42" descr="An arrow showing completion end of Q4 23/24">
            <a:extLst>
              <a:ext uri="{FF2B5EF4-FFF2-40B4-BE49-F238E27FC236}">
                <a16:creationId xmlns:a16="http://schemas.microsoft.com/office/drawing/2014/main" id="{AAF798F9-13B9-EB7A-9FE2-A253A83A4CF5}"/>
              </a:ext>
            </a:extLst>
          </p:cNvPr>
          <p:cNvGrpSpPr/>
          <p:nvPr/>
        </p:nvGrpSpPr>
        <p:grpSpPr>
          <a:xfrm>
            <a:off x="8480232" y="5225749"/>
            <a:ext cx="3293023" cy="231312"/>
            <a:chOff x="8524240" y="3735569"/>
            <a:chExt cx="3293023" cy="196618"/>
          </a:xfrm>
        </p:grpSpPr>
        <p:sp>
          <p:nvSpPr>
            <p:cNvPr id="44" name="Rectangle 43">
              <a:extLst>
                <a:ext uri="{FF2B5EF4-FFF2-40B4-BE49-F238E27FC236}">
                  <a16:creationId xmlns:a16="http://schemas.microsoft.com/office/drawing/2014/main" id="{FD871E7D-9976-F39A-C6E4-6600B0813908}"/>
                </a:ext>
              </a:extLst>
            </p:cNvPr>
            <p:cNvSpPr/>
            <p:nvPr/>
          </p:nvSpPr>
          <p:spPr>
            <a:xfrm>
              <a:off x="11623300" y="3760437"/>
              <a:ext cx="193963" cy="13866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E95606FE-E5B7-759D-ECE6-48AAD7FADA75}"/>
                </a:ext>
              </a:extLst>
            </p:cNvPr>
            <p:cNvSpPr/>
            <p:nvPr/>
          </p:nvSpPr>
          <p:spPr>
            <a:xfrm>
              <a:off x="8524240" y="3761497"/>
              <a:ext cx="3099060" cy="13760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Diamond 45">
              <a:extLst>
                <a:ext uri="{FF2B5EF4-FFF2-40B4-BE49-F238E27FC236}">
                  <a16:creationId xmlns:a16="http://schemas.microsoft.com/office/drawing/2014/main" id="{496F36B5-B2C4-5F4D-3DDD-E52B07F0D015}"/>
                </a:ext>
              </a:extLst>
            </p:cNvPr>
            <p:cNvSpPr/>
            <p:nvPr/>
          </p:nvSpPr>
          <p:spPr>
            <a:xfrm>
              <a:off x="11524916" y="3735569"/>
              <a:ext cx="193963" cy="19661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505816" y="388893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505816" y="3150938"/>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0E6E18-BC2A-DE2B-ED7C-978ABE9AD263}"/>
              </a:ext>
              <a:ext uri="{C183D7F6-B498-43B3-948B-1728B52AA6E4}">
                <adec:decorative xmlns:adec="http://schemas.microsoft.com/office/drawing/2017/decorative" val="1"/>
              </a:ext>
            </a:extLst>
          </p:cNvPr>
          <p:cNvCxnSpPr>
            <a:cxnSpLocks/>
          </p:cNvCxnSpPr>
          <p:nvPr/>
        </p:nvCxnSpPr>
        <p:spPr>
          <a:xfrm>
            <a:off x="505816" y="4587189"/>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505816" y="5096903"/>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B97E2B-B912-0202-FC7E-0A768B917B4E}"/>
              </a:ext>
              <a:ext uri="{C183D7F6-B498-43B3-948B-1728B52AA6E4}">
                <adec:decorative xmlns:adec="http://schemas.microsoft.com/office/drawing/2017/decorative" val="1"/>
              </a:ext>
            </a:extLst>
          </p:cNvPr>
          <p:cNvCxnSpPr>
            <a:cxnSpLocks/>
          </p:cNvCxnSpPr>
          <p:nvPr/>
        </p:nvCxnSpPr>
        <p:spPr>
          <a:xfrm>
            <a:off x="505816" y="5598423"/>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1F3D8C2-2921-9B34-0803-C4E7A99C310B}"/>
              </a:ext>
              <a:ext uri="{C183D7F6-B498-43B3-948B-1728B52AA6E4}">
                <adec:decorative xmlns:adec="http://schemas.microsoft.com/office/drawing/2017/decorative" val="1"/>
              </a:ext>
            </a:extLst>
          </p:cNvPr>
          <p:cNvCxnSpPr>
            <a:cxnSpLocks/>
          </p:cNvCxnSpPr>
          <p:nvPr/>
        </p:nvCxnSpPr>
        <p:spPr>
          <a:xfrm>
            <a:off x="505816" y="2482014"/>
            <a:ext cx="112674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3A25D4-6C34-A0FE-07BB-19BB29DD0E97}"/>
              </a:ext>
              <a:ext uri="{C183D7F6-B498-43B3-948B-1728B52AA6E4}">
                <adec:decorative xmlns:adec="http://schemas.microsoft.com/office/drawing/2017/decorative" val="1"/>
              </a:ext>
            </a:extLst>
          </p:cNvPr>
          <p:cNvSpPr txBox="1"/>
          <p:nvPr/>
        </p:nvSpPr>
        <p:spPr>
          <a:xfrm>
            <a:off x="8363171" y="2135924"/>
            <a:ext cx="2939114" cy="338554"/>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Tree>
    <p:extLst>
      <p:ext uri="{BB962C8B-B14F-4D97-AF65-F5344CB8AC3E}">
        <p14:creationId xmlns:p14="http://schemas.microsoft.com/office/powerpoint/2010/main" val="395115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DB9F8D-085A-88C6-25CA-F7FA4D274C22}"/>
              </a:ext>
            </a:extLst>
          </p:cNvPr>
          <p:cNvSpPr>
            <a:spLocks noGrp="1"/>
          </p:cNvSpPr>
          <p:nvPr>
            <p:ph type="title" idx="4294967295"/>
          </p:nvPr>
        </p:nvSpPr>
        <p:spPr>
          <a:xfrm>
            <a:off x="466725" y="-1325563"/>
            <a:ext cx="4324350" cy="1325563"/>
          </a:xfrm>
        </p:spPr>
        <p:txBody>
          <a:bodyPr vert="horz" lIns="91440" tIns="45720" rIns="91440" bIns="45720" rtlCol="0" anchor="b">
            <a:normAutofit fontScale="90000"/>
          </a:bodyPr>
          <a:lstStyle/>
          <a:p>
            <a:r>
              <a:rPr lang="en-GB" dirty="0">
                <a:solidFill>
                  <a:schemeClr val="bg1"/>
                </a:solidFill>
                <a:latin typeface="Lora Medium" pitchFamily="2" charset="0"/>
                <a:ea typeface="Inter SemiBold" panose="02000503000000020004" pitchFamily="2" charset="0"/>
              </a:rPr>
              <a:t>Improve the </a:t>
            </a:r>
            <a:r>
              <a:rPr lang="en-GB" dirty="0">
                <a:solidFill>
                  <a:schemeClr val="bg1"/>
                </a:solidFill>
                <a:ea typeface="Inter SemiBold" panose="02000503000000020004" pitchFamily="2" charset="0"/>
              </a:rPr>
              <a:t>timeliness of our guidance</a:t>
            </a:r>
            <a:endParaRPr lang="en-GB" dirty="0"/>
          </a:p>
        </p:txBody>
      </p:sp>
      <p:sp>
        <p:nvSpPr>
          <p:cNvPr id="5" name="Text Placeholder 4">
            <a:extLst>
              <a:ext uri="{FF2B5EF4-FFF2-40B4-BE49-F238E27FC236}">
                <a16:creationId xmlns:a16="http://schemas.microsoft.com/office/drawing/2014/main" id="{FB009635-9317-5114-E9A2-B30A218E0049}"/>
              </a:ext>
            </a:extLst>
          </p:cNvPr>
          <p:cNvSpPr>
            <a:spLocks noGrp="1"/>
          </p:cNvSpPr>
          <p:nvPr>
            <p:ph type="body" sz="quarter" idx="11"/>
          </p:nvPr>
        </p:nvSpPr>
        <p:spPr>
          <a:xfrm>
            <a:off x="232711" y="320766"/>
            <a:ext cx="3182293" cy="2741168"/>
          </a:xfrm>
        </p:spPr>
        <p:txBody>
          <a:bodyPr>
            <a:noAutofit/>
          </a:bodyPr>
          <a:lstStyle/>
          <a:p>
            <a:pPr>
              <a:lnSpc>
                <a:spcPct val="100000"/>
              </a:lnSpc>
            </a:pPr>
            <a:r>
              <a:rPr lang="en-GB" sz="2100" dirty="0">
                <a:solidFill>
                  <a:schemeClr val="bg1"/>
                </a:solidFill>
                <a:latin typeface="Lora Medium" pitchFamily="2" charset="0"/>
                <a:ea typeface="Inter SemiBold" panose="02000503000000020004" pitchFamily="2" charset="0"/>
              </a:rPr>
              <a:t>Improve the </a:t>
            </a:r>
            <a:r>
              <a:rPr lang="en-GB" sz="2100" dirty="0">
                <a:solidFill>
                  <a:schemeClr val="bg1"/>
                </a:solidFill>
                <a:latin typeface="+mj-lt"/>
                <a:ea typeface="Inter SemiBold" panose="02000503000000020004" pitchFamily="2" charset="0"/>
              </a:rPr>
              <a:t>timeliness of our guidance</a:t>
            </a:r>
            <a:r>
              <a:rPr lang="en-GB" sz="2100" dirty="0">
                <a:solidFill>
                  <a:schemeClr val="bg1"/>
                </a:solidFill>
                <a:latin typeface="Lora Medium" pitchFamily="2" charset="0"/>
                <a:ea typeface="Inter SemiBold" panose="02000503000000020004" pitchFamily="2" charset="0"/>
              </a:rPr>
              <a:t> by implementing </a:t>
            </a:r>
            <a:r>
              <a:rPr lang="en-GB" sz="2100" dirty="0">
                <a:solidFill>
                  <a:schemeClr val="bg1"/>
                </a:solidFill>
                <a:latin typeface="+mj-lt"/>
                <a:ea typeface="Inter SemiBold" panose="02000503000000020004" pitchFamily="2" charset="0"/>
              </a:rPr>
              <a:t>improvements to our methods and processes </a:t>
            </a:r>
            <a:r>
              <a:rPr lang="en-GB" sz="2100" dirty="0">
                <a:solidFill>
                  <a:schemeClr val="bg1"/>
                </a:solidFill>
                <a:latin typeface="Lora Medium" pitchFamily="2" charset="0"/>
                <a:ea typeface="Inter SemiBold" panose="02000503000000020004" pitchFamily="2" charset="0"/>
              </a:rPr>
              <a:t>identified last year </a:t>
            </a:r>
          </a:p>
        </p:txBody>
      </p:sp>
      <p:pic>
        <p:nvPicPr>
          <p:cNvPr id="8" name="Picture Placeholder 7" descr="A person marking a calendar with arrow shaped post it notes stuck to it">
            <a:extLst>
              <a:ext uri="{FF2B5EF4-FFF2-40B4-BE49-F238E27FC236}">
                <a16:creationId xmlns:a16="http://schemas.microsoft.com/office/drawing/2014/main" id="{4BF350D6-0952-57B7-4611-68056E2E31D7}"/>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36399" r="17973"/>
          <a:stretch/>
        </p:blipFill>
        <p:spPr>
          <a:xfrm>
            <a:off x="2930088" y="-9054"/>
            <a:ext cx="4905895" cy="6867054"/>
          </a:xfrm>
        </p:spPr>
      </p:pic>
      <p:sp>
        <p:nvSpPr>
          <p:cNvPr id="2" name="Text Placeholder 3">
            <a:extLst>
              <a:ext uri="{FF2B5EF4-FFF2-40B4-BE49-F238E27FC236}">
                <a16:creationId xmlns:a16="http://schemas.microsoft.com/office/drawing/2014/main" id="{0AAB6F1D-969A-F7F3-9B5E-A9938FBACFC5}"/>
              </a:ext>
            </a:extLst>
          </p:cNvPr>
          <p:cNvSpPr txBox="1">
            <a:spLocks/>
          </p:cNvSpPr>
          <p:nvPr/>
        </p:nvSpPr>
        <p:spPr>
          <a:xfrm>
            <a:off x="8146145" y="595086"/>
            <a:ext cx="3813144" cy="606894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dirty="0">
                <a:solidFill>
                  <a:srgbClr val="000000"/>
                </a:solidFill>
                <a:latin typeface="+mn-lt"/>
              </a:rPr>
              <a:t>NICE is a world leading health technology assessment agency and guideline producer. On a range of measures, our performance is among the top global comparators, but we want to go further. </a:t>
            </a:r>
          </a:p>
          <a:p>
            <a:pPr>
              <a:lnSpc>
                <a:spcPct val="110000"/>
              </a:lnSpc>
            </a:pPr>
            <a:r>
              <a:rPr lang="en-GB" sz="1400" dirty="0">
                <a:solidFill>
                  <a:srgbClr val="000000"/>
                </a:solidFill>
                <a:latin typeface="+mn-lt"/>
              </a:rPr>
              <a:t>Last year we developed and tested several improvements to our guidance development processes: our Proportionate Approach to Technology Appraisals, Early Value Assessment for medtech, and living guideline recommendations. We will now embed these improvements in our core methods and processes and explore further new approaches. </a:t>
            </a:r>
          </a:p>
          <a:p>
            <a:pPr>
              <a:lnSpc>
                <a:spcPct val="110000"/>
              </a:lnSpc>
            </a:pPr>
            <a:r>
              <a:rPr lang="en-GB" sz="1400" dirty="0">
                <a:solidFill>
                  <a:srgbClr val="000000"/>
                </a:solidFill>
                <a:latin typeface="+mn-lt"/>
              </a:rPr>
              <a:t>We will:</a:t>
            </a:r>
          </a:p>
          <a:p>
            <a:pPr marL="285750" indent="-285750">
              <a:lnSpc>
                <a:spcPct val="110000"/>
              </a:lnSpc>
              <a:buFont typeface="Arial" panose="020B0604020202020204" pitchFamily="34" charset="0"/>
              <a:buChar char="•"/>
            </a:pPr>
            <a:r>
              <a:rPr lang="en-GB" sz="1400" dirty="0">
                <a:solidFill>
                  <a:srgbClr val="000000"/>
                </a:solidFill>
                <a:latin typeface="+mn-lt"/>
              </a:rPr>
              <a:t>Increase the speed at which we develop and update guidelines by implementing process simplifications and improvements. </a:t>
            </a:r>
          </a:p>
          <a:p>
            <a:pPr marL="285750" indent="-285750">
              <a:lnSpc>
                <a:spcPct val="110000"/>
              </a:lnSpc>
              <a:buFont typeface="Arial" panose="020B0604020202020204" pitchFamily="34" charset="0"/>
              <a:buChar char="•"/>
            </a:pPr>
            <a:r>
              <a:rPr lang="en-GB" sz="1400" dirty="0">
                <a:solidFill>
                  <a:srgbClr val="000000"/>
                </a:solidFill>
                <a:latin typeface="+mn-lt"/>
              </a:rPr>
              <a:t>Increase our speed of medicine evaluations by embedding the approaches successfully piloted in our Proportionate Approach to Technology Appraisals. We will also test three further proportionate approaches. </a:t>
            </a:r>
          </a:p>
          <a:p>
            <a:pPr marL="285750" indent="-285750">
              <a:lnSpc>
                <a:spcPct val="110000"/>
              </a:lnSpc>
              <a:buFont typeface="Arial" panose="020B0604020202020204" pitchFamily="34" charset="0"/>
              <a:buChar char="•"/>
            </a:pPr>
            <a:r>
              <a:rPr lang="en-GB" sz="1400" dirty="0">
                <a:solidFill>
                  <a:srgbClr val="000000"/>
                </a:solidFill>
                <a:latin typeface="+mn-lt"/>
              </a:rPr>
              <a:t>Shorten our HealthTech guidance timelines by implementing proportionate approaches trialled in our Early Value Assessment. </a:t>
            </a:r>
          </a:p>
        </p:txBody>
      </p:sp>
      <p:cxnSp>
        <p:nvCxnSpPr>
          <p:cNvPr id="11" name="Straight Connector 10">
            <a:extLst>
              <a:ext uri="{FF2B5EF4-FFF2-40B4-BE49-F238E27FC236}">
                <a16:creationId xmlns:a16="http://schemas.microsoft.com/office/drawing/2014/main" id="{95A84E27-0350-2E9C-37B6-D07024979FCD}"/>
              </a:ext>
              <a:ext uri="{C183D7F6-B498-43B3-948B-1728B52AA6E4}">
                <adec:decorative xmlns:adec="http://schemas.microsoft.com/office/drawing/2017/decorative" val="1"/>
              </a:ext>
            </a:extLst>
          </p:cNvPr>
          <p:cNvCxnSpPr>
            <a:cxnSpLocks/>
          </p:cNvCxnSpPr>
          <p:nvPr/>
        </p:nvCxnSpPr>
        <p:spPr>
          <a:xfrm>
            <a:off x="289624" y="2655134"/>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083A1E-A479-12D2-F1CE-C32D5DB41CA6}"/>
              </a:ext>
              <a:ext uri="{C183D7F6-B498-43B3-948B-1728B52AA6E4}">
                <adec:decorative xmlns:adec="http://schemas.microsoft.com/office/drawing/2017/decorative" val="1"/>
              </a:ext>
            </a:extLst>
          </p:cNvPr>
          <p:cNvCxnSpPr>
            <a:cxnSpLocks/>
          </p:cNvCxnSpPr>
          <p:nvPr/>
        </p:nvCxnSpPr>
        <p:spPr>
          <a:xfrm>
            <a:off x="8237284" y="390058"/>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68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416811" y="168186"/>
            <a:ext cx="11178381" cy="882759"/>
          </a:xfrm>
        </p:spPr>
        <p:txBody>
          <a:bodyPr>
            <a:noAutofit/>
          </a:bodyPr>
          <a:lstStyle/>
          <a:p>
            <a:pPr>
              <a:lnSpc>
                <a:spcPct val="100000"/>
              </a:lnSpc>
            </a:pPr>
            <a:r>
              <a:rPr lang="en-GB" sz="2800" dirty="0"/>
              <a:t>Improve the timeliness of our guidance by implementing improvements to our methods and processes identified last year </a:t>
            </a:r>
          </a:p>
        </p:txBody>
      </p:sp>
      <p:sp>
        <p:nvSpPr>
          <p:cNvPr id="2" name="TextBox 1">
            <a:extLst>
              <a:ext uri="{FF2B5EF4-FFF2-40B4-BE49-F238E27FC236}">
                <a16:creationId xmlns:a16="http://schemas.microsoft.com/office/drawing/2014/main" id="{6130C669-782F-FA28-BB82-F7B8FE51F360}"/>
              </a:ext>
            </a:extLst>
          </p:cNvPr>
          <p:cNvSpPr txBox="1"/>
          <p:nvPr/>
        </p:nvSpPr>
        <p:spPr>
          <a:xfrm>
            <a:off x="416814" y="1239310"/>
            <a:ext cx="5812711" cy="369332"/>
          </a:xfrm>
          <a:prstGeom prst="rect">
            <a:avLst/>
          </a:prstGeom>
          <a:noFill/>
        </p:spPr>
        <p:txBody>
          <a:bodyPr wrap="square" rtlCol="0">
            <a:spAutoFit/>
          </a:bodyPr>
          <a:lstStyle/>
          <a:p>
            <a:pPr>
              <a:defRPr/>
            </a:pPr>
            <a:r>
              <a:rPr kumimoji="0" lang="en-GB"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23/24 we will have: </a:t>
            </a:r>
          </a:p>
        </p:txBody>
      </p:sp>
      <p:sp>
        <p:nvSpPr>
          <p:cNvPr id="79" name="TextBox 78">
            <a:extLst>
              <a:ext uri="{FF2B5EF4-FFF2-40B4-BE49-F238E27FC236}">
                <a16:creationId xmlns:a16="http://schemas.microsoft.com/office/drawing/2014/main" id="{DDFED691-BF70-1202-934A-5D9A28175B24}"/>
              </a:ext>
            </a:extLst>
          </p:cNvPr>
          <p:cNvSpPr txBox="1"/>
          <p:nvPr/>
        </p:nvSpPr>
        <p:spPr>
          <a:xfrm rot="16200000">
            <a:off x="-391065" y="2104967"/>
            <a:ext cx="1016075" cy="276999"/>
          </a:xfrm>
          <a:prstGeom prst="rect">
            <a:avLst/>
          </a:prstGeom>
          <a:noFill/>
        </p:spPr>
        <p:txBody>
          <a:bodyPr wrap="square" rtlCol="0">
            <a:spAutoFit/>
          </a:bodyPr>
          <a:lstStyle/>
          <a:p>
            <a:pPr>
              <a:defRPr/>
            </a:pPr>
            <a:r>
              <a:rPr kumimoji="0" lang="en-GB" sz="12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Medicines</a:t>
            </a:r>
          </a:p>
        </p:txBody>
      </p:sp>
      <p:sp>
        <p:nvSpPr>
          <p:cNvPr id="3" name="TextBox 2">
            <a:extLst>
              <a:ext uri="{FF2B5EF4-FFF2-40B4-BE49-F238E27FC236}">
                <a16:creationId xmlns:a16="http://schemas.microsoft.com/office/drawing/2014/main" id="{86E73F24-810E-4670-BE8C-098B5C19F081}"/>
              </a:ext>
            </a:extLst>
          </p:cNvPr>
          <p:cNvSpPr txBox="1"/>
          <p:nvPr/>
        </p:nvSpPr>
        <p:spPr>
          <a:xfrm>
            <a:off x="393625" y="1700975"/>
            <a:ext cx="7641511" cy="461665"/>
          </a:xfrm>
          <a:prstGeom prst="rect">
            <a:avLst/>
          </a:prstGeom>
          <a:noFill/>
        </p:spPr>
        <p:txBody>
          <a:bodyPr wrap="square" rtlCol="0">
            <a:spAutoFit/>
          </a:bodyPr>
          <a:lstStyle/>
          <a:p>
            <a:pPr>
              <a:defRPr/>
            </a:pPr>
            <a:r>
              <a:rPr lang="en-GB" sz="1200" dirty="0">
                <a:latin typeface="Inter"/>
                <a:ea typeface="Lato" panose="020F0502020204030203" pitchFamily="34" charset="0"/>
                <a:cs typeface="Lato" panose="020F0502020204030203" pitchFamily="34" charset="0"/>
              </a:rPr>
              <a:t>Published a modular update to our methods and processes to embed improvements identified in our Proportionate Approach to Technology Appraisals in 2022/23 </a:t>
            </a:r>
            <a:endParaRPr kumimoji="0" lang="en-GB" sz="12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endParaRPr>
          </a:p>
        </p:txBody>
      </p:sp>
      <p:grpSp>
        <p:nvGrpSpPr>
          <p:cNvPr id="99" name="Group 98" descr="An arrow showing completion end of Q2 23/24">
            <a:extLst>
              <a:ext uri="{FF2B5EF4-FFF2-40B4-BE49-F238E27FC236}">
                <a16:creationId xmlns:a16="http://schemas.microsoft.com/office/drawing/2014/main" id="{C2F5E165-D95A-F31E-2A8E-A3EF3E030CE7}"/>
              </a:ext>
            </a:extLst>
          </p:cNvPr>
          <p:cNvGrpSpPr/>
          <p:nvPr/>
        </p:nvGrpSpPr>
        <p:grpSpPr>
          <a:xfrm>
            <a:off x="8209766" y="1824034"/>
            <a:ext cx="3300910" cy="224908"/>
            <a:chOff x="8220998" y="1713200"/>
            <a:chExt cx="3300910" cy="224908"/>
          </a:xfrm>
        </p:grpSpPr>
        <p:grpSp>
          <p:nvGrpSpPr>
            <p:cNvPr id="41" name="Group 40">
              <a:extLst>
                <a:ext uri="{FF2B5EF4-FFF2-40B4-BE49-F238E27FC236}">
                  <a16:creationId xmlns:a16="http://schemas.microsoft.com/office/drawing/2014/main" id="{E7E922C6-9B5F-B80A-DCC4-6AC38C058A45}"/>
                </a:ext>
              </a:extLst>
            </p:cNvPr>
            <p:cNvGrpSpPr/>
            <p:nvPr/>
          </p:nvGrpSpPr>
          <p:grpSpPr>
            <a:xfrm>
              <a:off x="8220998" y="1761972"/>
              <a:ext cx="3300910" cy="149454"/>
              <a:chOff x="8207378" y="1761712"/>
              <a:chExt cx="3300910" cy="149454"/>
            </a:xfrm>
          </p:grpSpPr>
          <p:sp>
            <p:nvSpPr>
              <p:cNvPr id="13" name="Rectangle 12">
                <a:extLst>
                  <a:ext uri="{FF2B5EF4-FFF2-40B4-BE49-F238E27FC236}">
                    <a16:creationId xmlns:a16="http://schemas.microsoft.com/office/drawing/2014/main" id="{881D7CDE-5EC1-6196-8505-09F60E09BCAA}"/>
                  </a:ext>
                </a:extLst>
              </p:cNvPr>
              <p:cNvSpPr/>
              <p:nvPr/>
            </p:nvSpPr>
            <p:spPr>
              <a:xfrm>
                <a:off x="9879794" y="1761712"/>
                <a:ext cx="1628494" cy="14945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096C5C5-EC08-9C21-6232-FCE36B60817E}"/>
                  </a:ext>
                </a:extLst>
              </p:cNvPr>
              <p:cNvSpPr/>
              <p:nvPr/>
            </p:nvSpPr>
            <p:spPr>
              <a:xfrm>
                <a:off x="8207378" y="1761748"/>
                <a:ext cx="1684768" cy="14829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iamond 4">
              <a:extLst>
                <a:ext uri="{FF2B5EF4-FFF2-40B4-BE49-F238E27FC236}">
                  <a16:creationId xmlns:a16="http://schemas.microsoft.com/office/drawing/2014/main" id="{99170405-C355-007B-117A-EFADD0BBED03}"/>
                </a:ext>
              </a:extLst>
            </p:cNvPr>
            <p:cNvSpPr/>
            <p:nvPr/>
          </p:nvSpPr>
          <p:spPr>
            <a:xfrm>
              <a:off x="9832119" y="171320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TextBox 62">
            <a:extLst>
              <a:ext uri="{FF2B5EF4-FFF2-40B4-BE49-F238E27FC236}">
                <a16:creationId xmlns:a16="http://schemas.microsoft.com/office/drawing/2014/main" id="{A4A2AC1F-183C-96AE-8AFF-88993223DC91}"/>
              </a:ext>
            </a:extLst>
          </p:cNvPr>
          <p:cNvSpPr txBox="1"/>
          <p:nvPr/>
        </p:nvSpPr>
        <p:spPr>
          <a:xfrm>
            <a:off x="393625" y="2162216"/>
            <a:ext cx="7641511" cy="276999"/>
          </a:xfrm>
          <a:prstGeom prst="rect">
            <a:avLst/>
          </a:prstGeom>
          <a:noFill/>
        </p:spPr>
        <p:txBody>
          <a:bodyPr wrap="square" rtlCol="0">
            <a:spAutoFit/>
          </a:bodyPr>
          <a:lstStyle/>
          <a:p>
            <a:pPr>
              <a:defRPr/>
            </a:pPr>
            <a:r>
              <a:rPr kumimoji="0" lang="en-GB" sz="12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Developed two reference models to test pathway appraisals in cancer medicines </a:t>
            </a:r>
          </a:p>
        </p:txBody>
      </p:sp>
      <p:grpSp>
        <p:nvGrpSpPr>
          <p:cNvPr id="43" name="Group 42" descr="An arrow showing completion beginning of Q4 23/24">
            <a:extLst>
              <a:ext uri="{FF2B5EF4-FFF2-40B4-BE49-F238E27FC236}">
                <a16:creationId xmlns:a16="http://schemas.microsoft.com/office/drawing/2014/main" id="{3CCFDF15-C461-F666-4189-62FE5E9DCE6D}"/>
              </a:ext>
            </a:extLst>
          </p:cNvPr>
          <p:cNvGrpSpPr/>
          <p:nvPr/>
        </p:nvGrpSpPr>
        <p:grpSpPr>
          <a:xfrm>
            <a:off x="8209766" y="2191939"/>
            <a:ext cx="3300909" cy="224908"/>
            <a:chOff x="8238879" y="2450916"/>
            <a:chExt cx="3300909" cy="224908"/>
          </a:xfrm>
        </p:grpSpPr>
        <p:sp>
          <p:nvSpPr>
            <p:cNvPr id="64" name="Rectangle 63">
              <a:extLst>
                <a:ext uri="{FF2B5EF4-FFF2-40B4-BE49-F238E27FC236}">
                  <a16:creationId xmlns:a16="http://schemas.microsoft.com/office/drawing/2014/main" id="{838C1915-0AD2-F2C2-4ABC-1FB0A52E8DBE}"/>
                </a:ext>
              </a:extLst>
            </p:cNvPr>
            <p:cNvSpPr/>
            <p:nvPr/>
          </p:nvSpPr>
          <p:spPr>
            <a:xfrm>
              <a:off x="10917383" y="2487796"/>
              <a:ext cx="622405" cy="15564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80BC74B7-C273-09A5-CA59-0EFB22317D1C}"/>
                </a:ext>
              </a:extLst>
            </p:cNvPr>
            <p:cNvSpPr/>
            <p:nvPr/>
          </p:nvSpPr>
          <p:spPr>
            <a:xfrm>
              <a:off x="8238879" y="2493308"/>
              <a:ext cx="2678504" cy="15187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iamond 65">
              <a:extLst>
                <a:ext uri="{FF2B5EF4-FFF2-40B4-BE49-F238E27FC236}">
                  <a16:creationId xmlns:a16="http://schemas.microsoft.com/office/drawing/2014/main" id="{B8D040FD-D150-393A-101A-4C599044B2B5}"/>
                </a:ext>
              </a:extLst>
            </p:cNvPr>
            <p:cNvSpPr/>
            <p:nvPr/>
          </p:nvSpPr>
          <p:spPr>
            <a:xfrm>
              <a:off x="10819279" y="2450916"/>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TextBox 58">
            <a:extLst>
              <a:ext uri="{FF2B5EF4-FFF2-40B4-BE49-F238E27FC236}">
                <a16:creationId xmlns:a16="http://schemas.microsoft.com/office/drawing/2014/main" id="{5220D83A-8F00-91D7-3C80-2CFBA624734F}"/>
              </a:ext>
            </a:extLst>
          </p:cNvPr>
          <p:cNvSpPr txBox="1"/>
          <p:nvPr/>
        </p:nvSpPr>
        <p:spPr>
          <a:xfrm>
            <a:off x="393625" y="2489846"/>
            <a:ext cx="7641511" cy="276999"/>
          </a:xfrm>
          <a:prstGeom prst="rect">
            <a:avLst/>
          </a:prstGeom>
          <a:noFill/>
        </p:spPr>
        <p:txBody>
          <a:bodyPr wrap="square" rtlCol="0">
            <a:spAutoFit/>
          </a:bodyPr>
          <a:lstStyle/>
          <a:p>
            <a:pPr>
              <a:defRPr/>
            </a:pPr>
            <a:r>
              <a:rPr kumimoji="0" lang="en-GB" sz="12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Commenced a pilot of a new approach to immuno-oncology appraisals/portfolio appraisals </a:t>
            </a:r>
          </a:p>
        </p:txBody>
      </p:sp>
      <p:grpSp>
        <p:nvGrpSpPr>
          <p:cNvPr id="44" name="Group 43" descr="An arrow showing completion end of Q4 23/24">
            <a:extLst>
              <a:ext uri="{FF2B5EF4-FFF2-40B4-BE49-F238E27FC236}">
                <a16:creationId xmlns:a16="http://schemas.microsoft.com/office/drawing/2014/main" id="{55F94137-1131-F46F-3EF1-696AA89BA06B}"/>
              </a:ext>
            </a:extLst>
          </p:cNvPr>
          <p:cNvGrpSpPr/>
          <p:nvPr/>
        </p:nvGrpSpPr>
        <p:grpSpPr>
          <a:xfrm>
            <a:off x="8209766" y="2545930"/>
            <a:ext cx="3300910" cy="224908"/>
            <a:chOff x="8234542" y="2756058"/>
            <a:chExt cx="3300910" cy="224908"/>
          </a:xfrm>
        </p:grpSpPr>
        <p:sp>
          <p:nvSpPr>
            <p:cNvPr id="60" name="Rectangle 59">
              <a:extLst>
                <a:ext uri="{FF2B5EF4-FFF2-40B4-BE49-F238E27FC236}">
                  <a16:creationId xmlns:a16="http://schemas.microsoft.com/office/drawing/2014/main" id="{0D8B4D80-0E26-3222-512F-E806F93646E4}"/>
                </a:ext>
              </a:extLst>
            </p:cNvPr>
            <p:cNvSpPr/>
            <p:nvPr/>
          </p:nvSpPr>
          <p:spPr>
            <a:xfrm>
              <a:off x="11395579" y="2796282"/>
              <a:ext cx="139873" cy="129410"/>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E357585-FDE0-EC9F-2E34-F54D044DE6DD}"/>
                </a:ext>
              </a:extLst>
            </p:cNvPr>
            <p:cNvSpPr/>
            <p:nvPr/>
          </p:nvSpPr>
          <p:spPr>
            <a:xfrm>
              <a:off x="8234542" y="2798363"/>
              <a:ext cx="3161037" cy="1260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Diamond 61">
              <a:extLst>
                <a:ext uri="{FF2B5EF4-FFF2-40B4-BE49-F238E27FC236}">
                  <a16:creationId xmlns:a16="http://schemas.microsoft.com/office/drawing/2014/main" id="{AFC4B026-189A-5087-A387-47C62DA08B4D}"/>
                </a:ext>
              </a:extLst>
            </p:cNvPr>
            <p:cNvSpPr/>
            <p:nvPr/>
          </p:nvSpPr>
          <p:spPr>
            <a:xfrm>
              <a:off x="11271552" y="2756058"/>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0" name="TextBox 79">
            <a:extLst>
              <a:ext uri="{FF2B5EF4-FFF2-40B4-BE49-F238E27FC236}">
                <a16:creationId xmlns:a16="http://schemas.microsoft.com/office/drawing/2014/main" id="{80ADC19B-9887-6DD1-ECAC-9FD74F9EEB58}"/>
              </a:ext>
            </a:extLst>
          </p:cNvPr>
          <p:cNvSpPr txBox="1"/>
          <p:nvPr/>
        </p:nvSpPr>
        <p:spPr>
          <a:xfrm rot="16200000">
            <a:off x="-457383" y="3167973"/>
            <a:ext cx="1148711" cy="276999"/>
          </a:xfrm>
          <a:prstGeom prst="rect">
            <a:avLst/>
          </a:prstGeom>
          <a:noFill/>
        </p:spPr>
        <p:txBody>
          <a:bodyPr wrap="square" rtlCol="0">
            <a:spAutoFit/>
          </a:bodyPr>
          <a:lstStyle/>
          <a:p>
            <a:pPr>
              <a:defRPr/>
            </a:pPr>
            <a:r>
              <a:rPr kumimoji="0" lang="en-GB" sz="12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Health tech</a:t>
            </a:r>
          </a:p>
        </p:txBody>
      </p:sp>
      <p:sp>
        <p:nvSpPr>
          <p:cNvPr id="69" name="TextBox 68">
            <a:extLst>
              <a:ext uri="{FF2B5EF4-FFF2-40B4-BE49-F238E27FC236}">
                <a16:creationId xmlns:a16="http://schemas.microsoft.com/office/drawing/2014/main" id="{4A083E6F-10D5-704A-C260-FF6A452E4002}"/>
              </a:ext>
            </a:extLst>
          </p:cNvPr>
          <p:cNvSpPr txBox="1"/>
          <p:nvPr/>
        </p:nvSpPr>
        <p:spPr>
          <a:xfrm>
            <a:off x="393625" y="2826712"/>
            <a:ext cx="7156806" cy="646331"/>
          </a:xfrm>
          <a:prstGeom prst="rect">
            <a:avLst/>
          </a:prstGeom>
          <a:noFill/>
        </p:spPr>
        <p:txBody>
          <a:bodyPr wrap="square">
            <a:spAutoFit/>
          </a:bodyPr>
          <a:lstStyle/>
          <a:p>
            <a:r>
              <a:rPr lang="en-GB" sz="1200" dirty="0">
                <a:latin typeface="Inter"/>
                <a:ea typeface="Lato" panose="020F0502020204030203" pitchFamily="34" charset="0"/>
                <a:cs typeface="Lato" panose="020F0502020204030203" pitchFamily="34" charset="0"/>
              </a:rPr>
              <a:t>Launched the first topic under a new single approach to multi-technology evaluations across medtech, diagnostics, and digital, including incorporating quick wins identified in our Early Value Assessment pilots </a:t>
            </a:r>
            <a:endParaRPr lang="en-GB" sz="1200" dirty="0"/>
          </a:p>
        </p:txBody>
      </p:sp>
      <p:grpSp>
        <p:nvGrpSpPr>
          <p:cNvPr id="48" name="Group 47" descr="An arrow showing completion beginning of Q2 23/24">
            <a:extLst>
              <a:ext uri="{FF2B5EF4-FFF2-40B4-BE49-F238E27FC236}">
                <a16:creationId xmlns:a16="http://schemas.microsoft.com/office/drawing/2014/main" id="{2ADC6F18-490C-5424-938E-09337FC10D87}"/>
              </a:ext>
            </a:extLst>
          </p:cNvPr>
          <p:cNvGrpSpPr/>
          <p:nvPr/>
        </p:nvGrpSpPr>
        <p:grpSpPr>
          <a:xfrm>
            <a:off x="8209766" y="3037037"/>
            <a:ext cx="3300910" cy="224908"/>
            <a:chOff x="8184192" y="3257443"/>
            <a:chExt cx="3300910" cy="224908"/>
          </a:xfrm>
        </p:grpSpPr>
        <p:sp>
          <p:nvSpPr>
            <p:cNvPr id="70" name="Rectangle 69">
              <a:extLst>
                <a:ext uri="{FF2B5EF4-FFF2-40B4-BE49-F238E27FC236}">
                  <a16:creationId xmlns:a16="http://schemas.microsoft.com/office/drawing/2014/main" id="{FCBDD2C3-B9E7-CCEA-6F86-177CDA717BE3}"/>
                </a:ext>
              </a:extLst>
            </p:cNvPr>
            <p:cNvSpPr/>
            <p:nvPr/>
          </p:nvSpPr>
          <p:spPr>
            <a:xfrm>
              <a:off x="9368620" y="3284343"/>
              <a:ext cx="2116482" cy="15736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8F3F8D55-D158-33A7-F8A9-1510968297C9}"/>
                </a:ext>
              </a:extLst>
            </p:cNvPr>
            <p:cNvSpPr/>
            <p:nvPr/>
          </p:nvSpPr>
          <p:spPr>
            <a:xfrm>
              <a:off x="8184192" y="3285404"/>
              <a:ext cx="1184428" cy="1562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Diamond 71">
              <a:extLst>
                <a:ext uri="{FF2B5EF4-FFF2-40B4-BE49-F238E27FC236}">
                  <a16:creationId xmlns:a16="http://schemas.microsoft.com/office/drawing/2014/main" id="{EC81440D-C4CF-0B84-47FB-67B4C7E7D111}"/>
                </a:ext>
              </a:extLst>
            </p:cNvPr>
            <p:cNvSpPr/>
            <p:nvPr/>
          </p:nvSpPr>
          <p:spPr>
            <a:xfrm>
              <a:off x="9257789" y="3257443"/>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3" name="TextBox 72">
            <a:extLst>
              <a:ext uri="{FF2B5EF4-FFF2-40B4-BE49-F238E27FC236}">
                <a16:creationId xmlns:a16="http://schemas.microsoft.com/office/drawing/2014/main" id="{4A211B32-3284-66A0-6381-7C7C7C4C4EC0}"/>
              </a:ext>
            </a:extLst>
          </p:cNvPr>
          <p:cNvSpPr txBox="1"/>
          <p:nvPr/>
        </p:nvSpPr>
        <p:spPr>
          <a:xfrm>
            <a:off x="393625" y="3523674"/>
            <a:ext cx="7156806" cy="461665"/>
          </a:xfrm>
          <a:prstGeom prst="rect">
            <a:avLst/>
          </a:prstGeom>
          <a:noFill/>
        </p:spPr>
        <p:txBody>
          <a:bodyPr wrap="square">
            <a:spAutoFit/>
          </a:bodyPr>
          <a:lstStyle/>
          <a:p>
            <a:r>
              <a:rPr lang="en-GB" sz="1200" dirty="0">
                <a:latin typeface="Inter"/>
                <a:ea typeface="Lato" panose="020F0502020204030203" pitchFamily="34" charset="0"/>
                <a:cs typeface="Lato" panose="020F0502020204030203" pitchFamily="34" charset="0"/>
              </a:rPr>
              <a:t>Defined the approach to including Resource Impact Statements alongside all HealthTech guidance </a:t>
            </a:r>
            <a:endParaRPr lang="en-GB" sz="1200" dirty="0"/>
          </a:p>
        </p:txBody>
      </p:sp>
      <p:grpSp>
        <p:nvGrpSpPr>
          <p:cNvPr id="27" name="Group 26" descr="An arrow showing completionend of Q2 23/24">
            <a:extLst>
              <a:ext uri="{FF2B5EF4-FFF2-40B4-BE49-F238E27FC236}">
                <a16:creationId xmlns:a16="http://schemas.microsoft.com/office/drawing/2014/main" id="{763B4DF5-EC8C-44FF-D863-B3AED8B116A1}"/>
              </a:ext>
            </a:extLst>
          </p:cNvPr>
          <p:cNvGrpSpPr/>
          <p:nvPr/>
        </p:nvGrpSpPr>
        <p:grpSpPr>
          <a:xfrm>
            <a:off x="8209766" y="3697542"/>
            <a:ext cx="3300910" cy="149454"/>
            <a:chOff x="8207378" y="1761712"/>
            <a:chExt cx="3300910" cy="149454"/>
          </a:xfrm>
        </p:grpSpPr>
        <p:sp>
          <p:nvSpPr>
            <p:cNvPr id="33" name="Rectangle 32">
              <a:extLst>
                <a:ext uri="{FF2B5EF4-FFF2-40B4-BE49-F238E27FC236}">
                  <a16:creationId xmlns:a16="http://schemas.microsoft.com/office/drawing/2014/main" id="{9165EBFD-2641-76E4-2532-3E4EF7C825FF}"/>
                </a:ext>
              </a:extLst>
            </p:cNvPr>
            <p:cNvSpPr/>
            <p:nvPr/>
          </p:nvSpPr>
          <p:spPr>
            <a:xfrm>
              <a:off x="9879794" y="1761712"/>
              <a:ext cx="1628494" cy="14945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7C28157-1F0A-C42C-0366-3E4AF94FB27E}"/>
                </a:ext>
              </a:extLst>
            </p:cNvPr>
            <p:cNvSpPr/>
            <p:nvPr/>
          </p:nvSpPr>
          <p:spPr>
            <a:xfrm>
              <a:off x="8207378" y="1761748"/>
              <a:ext cx="1684768" cy="14829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TextBox 80">
            <a:extLst>
              <a:ext uri="{FF2B5EF4-FFF2-40B4-BE49-F238E27FC236}">
                <a16:creationId xmlns:a16="http://schemas.microsoft.com/office/drawing/2014/main" id="{B52C87ED-BC28-D05D-12D7-F00AA15E57D9}"/>
              </a:ext>
            </a:extLst>
          </p:cNvPr>
          <p:cNvSpPr txBox="1"/>
          <p:nvPr/>
        </p:nvSpPr>
        <p:spPr>
          <a:xfrm rot="16200000">
            <a:off x="-457383" y="4785608"/>
            <a:ext cx="1148711" cy="276999"/>
          </a:xfrm>
          <a:prstGeom prst="rect">
            <a:avLst/>
          </a:prstGeom>
          <a:noFill/>
        </p:spPr>
        <p:txBody>
          <a:bodyPr wrap="square" rtlCol="0">
            <a:spAutoFit/>
          </a:bodyPr>
          <a:lstStyle/>
          <a:p>
            <a:pPr>
              <a:defRPr/>
            </a:pPr>
            <a:r>
              <a:rPr kumimoji="0" lang="en-GB" sz="12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Guidelines</a:t>
            </a:r>
          </a:p>
        </p:txBody>
      </p:sp>
      <p:sp>
        <p:nvSpPr>
          <p:cNvPr id="40" name="TextBox 39">
            <a:extLst>
              <a:ext uri="{FF2B5EF4-FFF2-40B4-BE49-F238E27FC236}">
                <a16:creationId xmlns:a16="http://schemas.microsoft.com/office/drawing/2014/main" id="{C0638553-D806-3CD6-DF11-347FA6A30992}"/>
              </a:ext>
            </a:extLst>
          </p:cNvPr>
          <p:cNvSpPr txBox="1"/>
          <p:nvPr/>
        </p:nvSpPr>
        <p:spPr>
          <a:xfrm>
            <a:off x="393625" y="4035970"/>
            <a:ext cx="7417992" cy="461665"/>
          </a:xfrm>
          <a:prstGeom prst="rect">
            <a:avLst/>
          </a:prstGeom>
          <a:noFill/>
        </p:spPr>
        <p:txBody>
          <a:bodyPr wrap="square">
            <a:spAutoFit/>
          </a:bodyPr>
          <a:lstStyle/>
          <a:p>
            <a:r>
              <a:rPr lang="en-GB" sz="1200" dirty="0">
                <a:latin typeface="Inter"/>
                <a:ea typeface="Lato" panose="020F0502020204030203" pitchFamily="34" charset="0"/>
                <a:cs typeface="Lato" panose="020F0502020204030203" pitchFamily="34" charset="0"/>
              </a:rPr>
              <a:t>Embedded pilot living mechanisms to monitor evidence and system intelligence for Key Priority Areas within diabetes and women’s health suites </a:t>
            </a:r>
          </a:p>
        </p:txBody>
      </p:sp>
      <p:grpSp>
        <p:nvGrpSpPr>
          <p:cNvPr id="87" name="Group 86" descr="An arrow showing completion beginning of Q2 23/24">
            <a:extLst>
              <a:ext uri="{FF2B5EF4-FFF2-40B4-BE49-F238E27FC236}">
                <a16:creationId xmlns:a16="http://schemas.microsoft.com/office/drawing/2014/main" id="{D4318070-0FD7-DC42-80BD-F208E6EE51C7}"/>
              </a:ext>
            </a:extLst>
          </p:cNvPr>
          <p:cNvGrpSpPr/>
          <p:nvPr/>
        </p:nvGrpSpPr>
        <p:grpSpPr>
          <a:xfrm>
            <a:off x="8209766" y="4188967"/>
            <a:ext cx="3300910" cy="224908"/>
            <a:chOff x="8184192" y="3257443"/>
            <a:chExt cx="3300910" cy="224908"/>
          </a:xfrm>
        </p:grpSpPr>
        <p:sp>
          <p:nvSpPr>
            <p:cNvPr id="88" name="Rectangle 87">
              <a:extLst>
                <a:ext uri="{FF2B5EF4-FFF2-40B4-BE49-F238E27FC236}">
                  <a16:creationId xmlns:a16="http://schemas.microsoft.com/office/drawing/2014/main" id="{E9BE401B-088F-47A1-DB0C-C9C9601897C8}"/>
                </a:ext>
              </a:extLst>
            </p:cNvPr>
            <p:cNvSpPr/>
            <p:nvPr/>
          </p:nvSpPr>
          <p:spPr>
            <a:xfrm>
              <a:off x="9368620" y="3284343"/>
              <a:ext cx="2116482" cy="15736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B7CED32C-424A-251D-0D60-FADAE4DD2B90}"/>
                </a:ext>
              </a:extLst>
            </p:cNvPr>
            <p:cNvSpPr/>
            <p:nvPr/>
          </p:nvSpPr>
          <p:spPr>
            <a:xfrm>
              <a:off x="8184192" y="3285404"/>
              <a:ext cx="1184428" cy="1562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Diamond 89">
              <a:extLst>
                <a:ext uri="{FF2B5EF4-FFF2-40B4-BE49-F238E27FC236}">
                  <a16:creationId xmlns:a16="http://schemas.microsoft.com/office/drawing/2014/main" id="{35FF9101-70E4-6B2D-2196-98229D3977D5}"/>
                </a:ext>
              </a:extLst>
            </p:cNvPr>
            <p:cNvSpPr/>
            <p:nvPr/>
          </p:nvSpPr>
          <p:spPr>
            <a:xfrm>
              <a:off x="9257789" y="3257443"/>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TextBox 48">
            <a:extLst>
              <a:ext uri="{FF2B5EF4-FFF2-40B4-BE49-F238E27FC236}">
                <a16:creationId xmlns:a16="http://schemas.microsoft.com/office/drawing/2014/main" id="{BD407A22-618E-0399-DECD-BB05604FB8C0}"/>
              </a:ext>
            </a:extLst>
          </p:cNvPr>
          <p:cNvSpPr txBox="1"/>
          <p:nvPr/>
        </p:nvSpPr>
        <p:spPr>
          <a:xfrm>
            <a:off x="393625" y="4548266"/>
            <a:ext cx="7417992" cy="461665"/>
          </a:xfrm>
          <a:prstGeom prst="rect">
            <a:avLst/>
          </a:prstGeom>
          <a:noFill/>
        </p:spPr>
        <p:txBody>
          <a:bodyPr wrap="square">
            <a:spAutoFit/>
          </a:bodyPr>
          <a:lstStyle/>
          <a:p>
            <a:r>
              <a:rPr lang="en-GB" sz="1200" dirty="0">
                <a:latin typeface="Inter"/>
                <a:ea typeface="Lato" panose="020F0502020204030203" pitchFamily="34" charset="0"/>
                <a:cs typeface="Lato" panose="020F0502020204030203" pitchFamily="34" charset="0"/>
              </a:rPr>
              <a:t>Tested new approaches to triage actions following identification of new evidence in Key Priority Areas in diabetes suite</a:t>
            </a:r>
          </a:p>
        </p:txBody>
      </p:sp>
      <p:grpSp>
        <p:nvGrpSpPr>
          <p:cNvPr id="95" name="Group 94" descr="An arrow showing completion end of Q3 23/24">
            <a:extLst>
              <a:ext uri="{FF2B5EF4-FFF2-40B4-BE49-F238E27FC236}">
                <a16:creationId xmlns:a16="http://schemas.microsoft.com/office/drawing/2014/main" id="{A92736C5-7D02-4A2F-2F87-1C6078C29BDE}"/>
              </a:ext>
            </a:extLst>
          </p:cNvPr>
          <p:cNvGrpSpPr/>
          <p:nvPr/>
        </p:nvGrpSpPr>
        <p:grpSpPr>
          <a:xfrm>
            <a:off x="8209766" y="4685868"/>
            <a:ext cx="3321800" cy="224908"/>
            <a:chOff x="8524240" y="3085041"/>
            <a:chExt cx="3321800" cy="224908"/>
          </a:xfrm>
        </p:grpSpPr>
        <p:sp>
          <p:nvSpPr>
            <p:cNvPr id="96" name="Rectangle 95">
              <a:extLst>
                <a:ext uri="{FF2B5EF4-FFF2-40B4-BE49-F238E27FC236}">
                  <a16:creationId xmlns:a16="http://schemas.microsoft.com/office/drawing/2014/main" id="{0CAF2859-F5FE-DDCC-4890-3F66F4F01A7D}"/>
                </a:ext>
              </a:extLst>
            </p:cNvPr>
            <p:cNvSpPr/>
            <p:nvPr/>
          </p:nvSpPr>
          <p:spPr>
            <a:xfrm>
              <a:off x="10846546" y="3114363"/>
              <a:ext cx="999494" cy="166461"/>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741A18FD-E3E3-308A-CFAD-F37E4FEF5824}"/>
                </a:ext>
              </a:extLst>
            </p:cNvPr>
            <p:cNvSpPr/>
            <p:nvPr/>
          </p:nvSpPr>
          <p:spPr>
            <a:xfrm>
              <a:off x="8524240" y="3108152"/>
              <a:ext cx="2293530" cy="1664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Diamond 97">
              <a:extLst>
                <a:ext uri="{FF2B5EF4-FFF2-40B4-BE49-F238E27FC236}">
                  <a16:creationId xmlns:a16="http://schemas.microsoft.com/office/drawing/2014/main" id="{1A17D74B-859C-0B9D-F09C-84E83B648975}"/>
                </a:ext>
              </a:extLst>
            </p:cNvPr>
            <p:cNvSpPr/>
            <p:nvPr/>
          </p:nvSpPr>
          <p:spPr>
            <a:xfrm>
              <a:off x="10735275" y="3085041"/>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576BA7D-FEFD-4919-C29C-7E1C5C45A777}"/>
              </a:ext>
            </a:extLst>
          </p:cNvPr>
          <p:cNvSpPr txBox="1"/>
          <p:nvPr/>
        </p:nvSpPr>
        <p:spPr>
          <a:xfrm>
            <a:off x="393625" y="5060562"/>
            <a:ext cx="7417992" cy="276999"/>
          </a:xfrm>
          <a:prstGeom prst="rect">
            <a:avLst/>
          </a:prstGeom>
          <a:noFill/>
        </p:spPr>
        <p:txBody>
          <a:bodyPr wrap="square">
            <a:spAutoFit/>
          </a:bodyPr>
          <a:lstStyle/>
          <a:p>
            <a:r>
              <a:rPr lang="en-GB" sz="1200" dirty="0">
                <a:latin typeface="Inter"/>
                <a:ea typeface="Lato" panose="020F0502020204030203" pitchFamily="34" charset="0"/>
                <a:cs typeface="Lato" panose="020F0502020204030203" pitchFamily="34" charset="0"/>
              </a:rPr>
              <a:t>Implemented a proportionate approach to consultation across all priority guideline suites </a:t>
            </a:r>
          </a:p>
        </p:txBody>
      </p:sp>
      <p:grpSp>
        <p:nvGrpSpPr>
          <p:cNvPr id="91" name="Group 90" descr="An arrow showing completion beginning of Q4 23/24">
            <a:extLst>
              <a:ext uri="{FF2B5EF4-FFF2-40B4-BE49-F238E27FC236}">
                <a16:creationId xmlns:a16="http://schemas.microsoft.com/office/drawing/2014/main" id="{FDB82D37-E3ED-6B39-BD3D-B756E045C08F}"/>
              </a:ext>
            </a:extLst>
          </p:cNvPr>
          <p:cNvGrpSpPr/>
          <p:nvPr/>
        </p:nvGrpSpPr>
        <p:grpSpPr>
          <a:xfrm>
            <a:off x="8209766" y="5096846"/>
            <a:ext cx="3300909" cy="224908"/>
            <a:chOff x="8238879" y="2450916"/>
            <a:chExt cx="3300909" cy="224908"/>
          </a:xfrm>
        </p:grpSpPr>
        <p:sp>
          <p:nvSpPr>
            <p:cNvPr id="92" name="Rectangle 91">
              <a:extLst>
                <a:ext uri="{FF2B5EF4-FFF2-40B4-BE49-F238E27FC236}">
                  <a16:creationId xmlns:a16="http://schemas.microsoft.com/office/drawing/2014/main" id="{7B1A7024-41F2-501C-AAA6-33C784DE9E09}"/>
                </a:ext>
              </a:extLst>
            </p:cNvPr>
            <p:cNvSpPr/>
            <p:nvPr/>
          </p:nvSpPr>
          <p:spPr>
            <a:xfrm>
              <a:off x="10917383" y="2487796"/>
              <a:ext cx="622405" cy="15564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E89F4768-5003-BE3D-AC26-450CF45BEAA4}"/>
                </a:ext>
              </a:extLst>
            </p:cNvPr>
            <p:cNvSpPr/>
            <p:nvPr/>
          </p:nvSpPr>
          <p:spPr>
            <a:xfrm>
              <a:off x="8238879" y="2493308"/>
              <a:ext cx="2678504" cy="15187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Diamond 93">
              <a:extLst>
                <a:ext uri="{FF2B5EF4-FFF2-40B4-BE49-F238E27FC236}">
                  <a16:creationId xmlns:a16="http://schemas.microsoft.com/office/drawing/2014/main" id="{E81E392C-5972-227B-A016-2B27B7793209}"/>
                </a:ext>
              </a:extLst>
            </p:cNvPr>
            <p:cNvSpPr/>
            <p:nvPr/>
          </p:nvSpPr>
          <p:spPr>
            <a:xfrm>
              <a:off x="10819279" y="2450916"/>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A7693694-1D5D-9107-EF2F-A3CA55861DE1}"/>
              </a:ext>
            </a:extLst>
          </p:cNvPr>
          <p:cNvSpPr txBox="1"/>
          <p:nvPr/>
        </p:nvSpPr>
        <p:spPr>
          <a:xfrm>
            <a:off x="393625" y="5388195"/>
            <a:ext cx="7417992" cy="276999"/>
          </a:xfrm>
          <a:prstGeom prst="rect">
            <a:avLst/>
          </a:prstGeom>
          <a:noFill/>
        </p:spPr>
        <p:txBody>
          <a:bodyPr wrap="square">
            <a:spAutoFit/>
          </a:bodyPr>
          <a:lstStyle/>
          <a:p>
            <a:r>
              <a:rPr lang="en-GB" sz="1200" dirty="0">
                <a:latin typeface="Inter"/>
                <a:ea typeface="Lato" panose="020F0502020204030203" pitchFamily="34" charset="0"/>
                <a:cs typeface="Lato" panose="020F0502020204030203" pitchFamily="34" charset="0"/>
              </a:rPr>
              <a:t>Created a faculty of experts to support lifecycle of recommendations in 5 priority topic suites</a:t>
            </a:r>
          </a:p>
        </p:txBody>
      </p:sp>
      <p:grpSp>
        <p:nvGrpSpPr>
          <p:cNvPr id="39" name="Group 38" descr="An arrow showing completion by end of Q4 23/24">
            <a:extLst>
              <a:ext uri="{FF2B5EF4-FFF2-40B4-BE49-F238E27FC236}">
                <a16:creationId xmlns:a16="http://schemas.microsoft.com/office/drawing/2014/main" id="{2E644D62-DD2A-0366-C531-06E2161A0942}"/>
              </a:ext>
            </a:extLst>
          </p:cNvPr>
          <p:cNvGrpSpPr/>
          <p:nvPr/>
        </p:nvGrpSpPr>
        <p:grpSpPr>
          <a:xfrm>
            <a:off x="8209766" y="5437759"/>
            <a:ext cx="3300910" cy="224908"/>
            <a:chOff x="8247377" y="5696374"/>
            <a:chExt cx="3300910" cy="224908"/>
          </a:xfrm>
        </p:grpSpPr>
        <p:sp>
          <p:nvSpPr>
            <p:cNvPr id="31" name="Rectangle 30">
              <a:extLst>
                <a:ext uri="{FF2B5EF4-FFF2-40B4-BE49-F238E27FC236}">
                  <a16:creationId xmlns:a16="http://schemas.microsoft.com/office/drawing/2014/main" id="{86A8A62C-476D-BFE8-88E8-FA185AD8A09B}"/>
                </a:ext>
              </a:extLst>
            </p:cNvPr>
            <p:cNvSpPr/>
            <p:nvPr/>
          </p:nvSpPr>
          <p:spPr>
            <a:xfrm>
              <a:off x="11362822" y="5727119"/>
              <a:ext cx="185465" cy="162983"/>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5EE1790-5B1B-753F-6AE3-CE51898D72B9}"/>
                </a:ext>
              </a:extLst>
            </p:cNvPr>
            <p:cNvSpPr/>
            <p:nvPr/>
          </p:nvSpPr>
          <p:spPr>
            <a:xfrm>
              <a:off x="8247377" y="5727118"/>
              <a:ext cx="3115445" cy="162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iamond 34">
              <a:extLst>
                <a:ext uri="{FF2B5EF4-FFF2-40B4-BE49-F238E27FC236}">
                  <a16:creationId xmlns:a16="http://schemas.microsoft.com/office/drawing/2014/main" id="{DF8C27F1-51C6-C576-C4C1-D7EEDB2C7EBC}"/>
                </a:ext>
              </a:extLst>
            </p:cNvPr>
            <p:cNvSpPr/>
            <p:nvPr/>
          </p:nvSpPr>
          <p:spPr>
            <a:xfrm>
              <a:off x="11266429" y="5696374"/>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456400" y="1694053"/>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0E6E18-BC2A-DE2B-ED7C-978ABE9AD263}"/>
              </a:ext>
              <a:ext uri="{C183D7F6-B498-43B3-948B-1728B52AA6E4}">
                <adec:decorative xmlns:adec="http://schemas.microsoft.com/office/drawing/2017/decorative" val="1"/>
              </a:ext>
            </a:extLst>
          </p:cNvPr>
          <p:cNvCxnSpPr>
            <a:cxnSpLocks/>
          </p:cNvCxnSpPr>
          <p:nvPr/>
        </p:nvCxnSpPr>
        <p:spPr>
          <a:xfrm>
            <a:off x="456400" y="5023231"/>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456400" y="536362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AA94AF2-DC99-56B9-B7CB-36F67D8B6D86}"/>
              </a:ext>
              <a:ext uri="{C183D7F6-B498-43B3-948B-1728B52AA6E4}">
                <adec:decorative xmlns:adec="http://schemas.microsoft.com/office/drawing/2017/decorative" val="1"/>
              </a:ext>
            </a:extLst>
          </p:cNvPr>
          <p:cNvCxnSpPr>
            <a:cxnSpLocks/>
          </p:cNvCxnSpPr>
          <p:nvPr/>
        </p:nvCxnSpPr>
        <p:spPr>
          <a:xfrm>
            <a:off x="456400" y="4526329"/>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98A081E-1ED5-71C2-63D9-495FE5298BEF}"/>
              </a:ext>
              <a:ext uri="{C183D7F6-B498-43B3-948B-1728B52AA6E4}">
                <adec:decorative xmlns:adec="http://schemas.microsoft.com/office/drawing/2017/decorative" val="1"/>
              </a:ext>
            </a:extLst>
          </p:cNvPr>
          <p:cNvCxnSpPr>
            <a:cxnSpLocks/>
          </p:cNvCxnSpPr>
          <p:nvPr/>
        </p:nvCxnSpPr>
        <p:spPr>
          <a:xfrm>
            <a:off x="456400" y="2463023"/>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C4B26A-9768-3193-BC43-4F920CC005B0}"/>
              </a:ext>
              <a:ext uri="{C183D7F6-B498-43B3-948B-1728B52AA6E4}">
                <adec:decorative xmlns:adec="http://schemas.microsoft.com/office/drawing/2017/decorative" val="1"/>
              </a:ext>
            </a:extLst>
          </p:cNvPr>
          <p:cNvCxnSpPr>
            <a:cxnSpLocks/>
          </p:cNvCxnSpPr>
          <p:nvPr/>
        </p:nvCxnSpPr>
        <p:spPr>
          <a:xfrm>
            <a:off x="456400" y="2150014"/>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B84F805-6677-B66A-1FC7-94E1C938C438}"/>
              </a:ext>
              <a:ext uri="{C183D7F6-B498-43B3-948B-1728B52AA6E4}">
                <adec:decorative xmlns:adec="http://schemas.microsoft.com/office/drawing/2017/decorative" val="1"/>
              </a:ext>
            </a:extLst>
          </p:cNvPr>
          <p:cNvCxnSpPr>
            <a:cxnSpLocks/>
          </p:cNvCxnSpPr>
          <p:nvPr/>
        </p:nvCxnSpPr>
        <p:spPr>
          <a:xfrm>
            <a:off x="456400" y="281004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24079C-9E94-5C8C-AD65-25594CC3DF0B}"/>
              </a:ext>
              <a:ext uri="{C183D7F6-B498-43B3-948B-1728B52AA6E4}">
                <adec:decorative xmlns:adec="http://schemas.microsoft.com/office/drawing/2017/decorative" val="1"/>
              </a:ext>
            </a:extLst>
          </p:cNvPr>
          <p:cNvCxnSpPr>
            <a:cxnSpLocks/>
          </p:cNvCxnSpPr>
          <p:nvPr/>
        </p:nvCxnSpPr>
        <p:spPr>
          <a:xfrm>
            <a:off x="456400" y="3493774"/>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88092E-7FD8-0335-5C61-A03270E16F75}"/>
              </a:ext>
              <a:ext uri="{C183D7F6-B498-43B3-948B-1728B52AA6E4}">
                <adec:decorative xmlns:adec="http://schemas.microsoft.com/office/drawing/2017/decorative" val="1"/>
              </a:ext>
            </a:extLst>
          </p:cNvPr>
          <p:cNvCxnSpPr>
            <a:cxnSpLocks/>
          </p:cNvCxnSpPr>
          <p:nvPr/>
        </p:nvCxnSpPr>
        <p:spPr>
          <a:xfrm>
            <a:off x="456400" y="4020719"/>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1E0865-BBC2-6ABC-302B-84EDB04F6D6F}"/>
              </a:ext>
              <a:ext uri="{C183D7F6-B498-43B3-948B-1728B52AA6E4}">
                <adec:decorative xmlns:adec="http://schemas.microsoft.com/office/drawing/2017/decorative" val="1"/>
              </a:ext>
            </a:extLst>
          </p:cNvPr>
          <p:cNvCxnSpPr>
            <a:cxnSpLocks/>
          </p:cNvCxnSpPr>
          <p:nvPr/>
        </p:nvCxnSpPr>
        <p:spPr>
          <a:xfrm>
            <a:off x="456400" y="5738201"/>
            <a:ext cx="11267440"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Left Brace 54">
            <a:extLst>
              <a:ext uri="{FF2B5EF4-FFF2-40B4-BE49-F238E27FC236}">
                <a16:creationId xmlns:a16="http://schemas.microsoft.com/office/drawing/2014/main" id="{50E935FA-219A-79C7-C85E-B933D9C87986}"/>
              </a:ext>
              <a:ext uri="{C183D7F6-B498-43B3-948B-1728B52AA6E4}">
                <adec:decorative xmlns:adec="http://schemas.microsoft.com/office/drawing/2017/decorative" val="1"/>
              </a:ext>
            </a:extLst>
          </p:cNvPr>
          <p:cNvSpPr/>
          <p:nvPr/>
        </p:nvSpPr>
        <p:spPr>
          <a:xfrm>
            <a:off x="194627" y="1677072"/>
            <a:ext cx="198998" cy="1105266"/>
          </a:xfrm>
          <a:prstGeom prst="leftBrace">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6" name="Left Brace 55">
            <a:extLst>
              <a:ext uri="{FF2B5EF4-FFF2-40B4-BE49-F238E27FC236}">
                <a16:creationId xmlns:a16="http://schemas.microsoft.com/office/drawing/2014/main" id="{F936A9DA-0BD8-EE9D-3CD0-84A7BFE7F665}"/>
              </a:ext>
              <a:ext uri="{C183D7F6-B498-43B3-948B-1728B52AA6E4}">
                <adec:decorative xmlns:adec="http://schemas.microsoft.com/office/drawing/2017/decorative" val="1"/>
              </a:ext>
            </a:extLst>
          </p:cNvPr>
          <p:cNvSpPr/>
          <p:nvPr/>
        </p:nvSpPr>
        <p:spPr>
          <a:xfrm>
            <a:off x="220676" y="2862791"/>
            <a:ext cx="183989" cy="1160480"/>
          </a:xfrm>
          <a:prstGeom prst="leftBrace">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7" name="Left Brace 56">
            <a:extLst>
              <a:ext uri="{FF2B5EF4-FFF2-40B4-BE49-F238E27FC236}">
                <a16:creationId xmlns:a16="http://schemas.microsoft.com/office/drawing/2014/main" id="{AE5AE53F-2916-F213-6267-78979A955C4B}"/>
              </a:ext>
              <a:ext uri="{C183D7F6-B498-43B3-948B-1728B52AA6E4}">
                <adec:decorative xmlns:adec="http://schemas.microsoft.com/office/drawing/2017/decorative" val="1"/>
              </a:ext>
            </a:extLst>
          </p:cNvPr>
          <p:cNvSpPr/>
          <p:nvPr/>
        </p:nvSpPr>
        <p:spPr>
          <a:xfrm>
            <a:off x="230787" y="4040364"/>
            <a:ext cx="173878" cy="1697835"/>
          </a:xfrm>
          <a:prstGeom prst="leftBrace">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2" name="Diamond 81">
            <a:extLst>
              <a:ext uri="{FF2B5EF4-FFF2-40B4-BE49-F238E27FC236}">
                <a16:creationId xmlns:a16="http://schemas.microsoft.com/office/drawing/2014/main" id="{F1D178EC-D962-5304-AC96-DA68934426FA}"/>
              </a:ext>
              <a:ext uri="{C183D7F6-B498-43B3-948B-1728B52AA6E4}">
                <adec:decorative xmlns:adec="http://schemas.microsoft.com/office/drawing/2017/decorative" val="1"/>
              </a:ext>
            </a:extLst>
          </p:cNvPr>
          <p:cNvSpPr/>
          <p:nvPr/>
        </p:nvSpPr>
        <p:spPr>
          <a:xfrm>
            <a:off x="9832119" y="3648402"/>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E0A81C9-75FB-EF27-1D4E-77640855EF9D}"/>
              </a:ext>
              <a:ext uri="{C183D7F6-B498-43B3-948B-1728B52AA6E4}">
                <adec:decorative xmlns:adec="http://schemas.microsoft.com/office/drawing/2017/decorative" val="1"/>
              </a:ext>
            </a:extLst>
          </p:cNvPr>
          <p:cNvSpPr txBox="1"/>
          <p:nvPr/>
        </p:nvSpPr>
        <p:spPr>
          <a:xfrm>
            <a:off x="8056247" y="1344199"/>
            <a:ext cx="2939114" cy="338554"/>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Q1         Q2         Q3         Q4 </a:t>
            </a:r>
          </a:p>
        </p:txBody>
      </p:sp>
    </p:spTree>
    <p:extLst>
      <p:ext uri="{BB962C8B-B14F-4D97-AF65-F5344CB8AC3E}">
        <p14:creationId xmlns:p14="http://schemas.microsoft.com/office/powerpoint/2010/main" val="403588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96A06B-8C8E-ADFF-9C52-B7AA4DF9E492}"/>
              </a:ext>
            </a:extLst>
          </p:cNvPr>
          <p:cNvSpPr>
            <a:spLocks noGrp="1"/>
          </p:cNvSpPr>
          <p:nvPr>
            <p:ph type="title" idx="4294967295"/>
          </p:nvPr>
        </p:nvSpPr>
        <p:spPr>
          <a:xfrm>
            <a:off x="466725" y="-1325563"/>
            <a:ext cx="4324350" cy="1325563"/>
          </a:xfrm>
        </p:spPr>
        <p:txBody>
          <a:bodyPr vert="horz" lIns="91440" tIns="45720" rIns="91440" bIns="45720" rtlCol="0" anchor="b">
            <a:normAutofit fontScale="90000"/>
          </a:bodyPr>
          <a:lstStyle/>
          <a:p>
            <a:r>
              <a:rPr lang="en-GB" dirty="0">
                <a:solidFill>
                  <a:schemeClr val="bg1"/>
                </a:solidFill>
                <a:latin typeface="Lora Medium" pitchFamily="2" charset="0"/>
                <a:ea typeface="Inter SemiBold" panose="02000503000000020004" pitchFamily="2" charset="0"/>
              </a:rPr>
              <a:t>Support </a:t>
            </a:r>
            <a:r>
              <a:rPr lang="en-GB" dirty="0">
                <a:solidFill>
                  <a:schemeClr val="bg1"/>
                </a:solidFill>
                <a:ea typeface="Inter SemiBold" panose="02000503000000020004" pitchFamily="2" charset="0"/>
              </a:rPr>
              <a:t>implementation of our guidance</a:t>
            </a:r>
            <a:endParaRPr lang="en-GB" dirty="0"/>
          </a:p>
        </p:txBody>
      </p:sp>
      <p:sp>
        <p:nvSpPr>
          <p:cNvPr id="5" name="Text Placeholder 4">
            <a:extLst>
              <a:ext uri="{FF2B5EF4-FFF2-40B4-BE49-F238E27FC236}">
                <a16:creationId xmlns:a16="http://schemas.microsoft.com/office/drawing/2014/main" id="{FB009635-9317-5114-E9A2-B30A218E0049}"/>
              </a:ext>
            </a:extLst>
          </p:cNvPr>
          <p:cNvSpPr>
            <a:spLocks noGrp="1"/>
          </p:cNvSpPr>
          <p:nvPr>
            <p:ph type="body" sz="quarter" idx="11"/>
          </p:nvPr>
        </p:nvSpPr>
        <p:spPr>
          <a:xfrm>
            <a:off x="232711" y="320766"/>
            <a:ext cx="3182293" cy="2741168"/>
          </a:xfrm>
        </p:spPr>
        <p:txBody>
          <a:bodyPr>
            <a:noAutofit/>
          </a:bodyPr>
          <a:lstStyle/>
          <a:p>
            <a:pPr>
              <a:lnSpc>
                <a:spcPct val="100000"/>
              </a:lnSpc>
            </a:pPr>
            <a:r>
              <a:rPr lang="en-GB" sz="2100" dirty="0">
                <a:solidFill>
                  <a:schemeClr val="bg1"/>
                </a:solidFill>
                <a:latin typeface="Lora Medium" pitchFamily="2" charset="0"/>
                <a:ea typeface="Inter SemiBold" panose="02000503000000020004" pitchFamily="2" charset="0"/>
              </a:rPr>
              <a:t>Support </a:t>
            </a:r>
            <a:r>
              <a:rPr lang="en-GB" sz="2100" dirty="0">
                <a:solidFill>
                  <a:schemeClr val="bg1"/>
                </a:solidFill>
                <a:latin typeface="+mj-lt"/>
                <a:ea typeface="Inter SemiBold" panose="02000503000000020004" pitchFamily="2" charset="0"/>
              </a:rPr>
              <a:t>implementation of our guidance </a:t>
            </a:r>
            <a:r>
              <a:rPr lang="en-GB" sz="2100" dirty="0">
                <a:solidFill>
                  <a:schemeClr val="bg1"/>
                </a:solidFill>
                <a:latin typeface="Lora Medium" pitchFamily="2" charset="0"/>
                <a:ea typeface="Inter SemiBold" panose="02000503000000020004" pitchFamily="2" charset="0"/>
              </a:rPr>
              <a:t>by </a:t>
            </a:r>
            <a:r>
              <a:rPr lang="en-GB" sz="2100" dirty="0">
                <a:solidFill>
                  <a:schemeClr val="bg1"/>
                </a:solidFill>
                <a:latin typeface="+mj-lt"/>
                <a:ea typeface="Inter SemiBold" panose="02000503000000020004" pitchFamily="2" charset="0"/>
              </a:rPr>
              <a:t>improving our measurement approach</a:t>
            </a:r>
            <a:r>
              <a:rPr lang="en-GB" sz="2100" dirty="0">
                <a:solidFill>
                  <a:schemeClr val="bg1"/>
                </a:solidFill>
                <a:latin typeface="Lora Medium" pitchFamily="2" charset="0"/>
                <a:ea typeface="Inter SemiBold" panose="02000503000000020004" pitchFamily="2" charset="0"/>
              </a:rPr>
              <a:t>, and </a:t>
            </a:r>
            <a:r>
              <a:rPr lang="en-GB" sz="2100" dirty="0">
                <a:solidFill>
                  <a:schemeClr val="bg1"/>
                </a:solidFill>
                <a:latin typeface="+mj-lt"/>
                <a:ea typeface="Inter SemiBold" panose="02000503000000020004" pitchFamily="2" charset="0"/>
              </a:rPr>
              <a:t>develop an automated uptake and monitoring system </a:t>
            </a:r>
            <a:r>
              <a:rPr lang="en-GB" sz="2100" dirty="0">
                <a:solidFill>
                  <a:schemeClr val="bg1"/>
                </a:solidFill>
                <a:latin typeface="Lora Medium" pitchFamily="2" charset="0"/>
                <a:ea typeface="Inter SemiBold" panose="02000503000000020004" pitchFamily="2" charset="0"/>
              </a:rPr>
              <a:t>for a priority topic</a:t>
            </a:r>
          </a:p>
        </p:txBody>
      </p:sp>
      <p:pic>
        <p:nvPicPr>
          <p:cNvPr id="8" name="Picture Placeholder 7" descr="A close-up of a graph">
            <a:extLst>
              <a:ext uri="{FF2B5EF4-FFF2-40B4-BE49-F238E27FC236}">
                <a16:creationId xmlns:a16="http://schemas.microsoft.com/office/drawing/2014/main" id="{4BF350D6-0952-57B7-4611-68056E2E31D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6186" r="26186"/>
          <a:stretch/>
        </p:blipFill>
        <p:spPr>
          <a:xfrm>
            <a:off x="2930088" y="-9054"/>
            <a:ext cx="4905895" cy="6867054"/>
          </a:xfrm>
        </p:spPr>
      </p:pic>
      <p:sp>
        <p:nvSpPr>
          <p:cNvPr id="2" name="Text Placeholder 3">
            <a:extLst>
              <a:ext uri="{FF2B5EF4-FFF2-40B4-BE49-F238E27FC236}">
                <a16:creationId xmlns:a16="http://schemas.microsoft.com/office/drawing/2014/main" id="{0AAB6F1D-969A-F7F3-9B5E-A9938FBACFC5}"/>
              </a:ext>
            </a:extLst>
          </p:cNvPr>
          <p:cNvSpPr txBox="1">
            <a:spLocks/>
          </p:cNvSpPr>
          <p:nvPr/>
        </p:nvSpPr>
        <p:spPr>
          <a:xfrm>
            <a:off x="8146145" y="595086"/>
            <a:ext cx="3813144" cy="606894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a:solidFill>
                  <a:srgbClr val="000000"/>
                </a:solidFill>
                <a:latin typeface="+mn-lt"/>
              </a:rPr>
              <a:t>Measuring the uptake of NICE guidance is a critical first step to enabling implementation support, and ultimately understanding the impact of our guidance. ​</a:t>
            </a:r>
          </a:p>
          <a:p>
            <a:pPr>
              <a:lnSpc>
                <a:spcPct val="110000"/>
              </a:lnSpc>
            </a:pPr>
            <a:r>
              <a:rPr lang="en-GB" sz="1400">
                <a:solidFill>
                  <a:srgbClr val="000000"/>
                </a:solidFill>
                <a:latin typeface="+mn-lt"/>
              </a:rPr>
              <a:t>NICE and our partners in the health and care system cannot easily measure and understand the variation in uptake of NICE guidance. ​</a:t>
            </a:r>
          </a:p>
          <a:p>
            <a:pPr>
              <a:lnSpc>
                <a:spcPct val="110000"/>
              </a:lnSpc>
            </a:pPr>
            <a:r>
              <a:rPr lang="en-GB" sz="1400">
                <a:solidFill>
                  <a:srgbClr val="000000"/>
                </a:solidFill>
                <a:latin typeface="+mn-lt"/>
              </a:rPr>
              <a:t>We will improve this situation in two ways by: ​</a:t>
            </a:r>
          </a:p>
          <a:p>
            <a:pPr marL="285750" indent="-285750">
              <a:lnSpc>
                <a:spcPct val="110000"/>
              </a:lnSpc>
              <a:buFont typeface="Arial" panose="020B0604020202020204" pitchFamily="34" charset="0"/>
              <a:buChar char="•"/>
            </a:pPr>
            <a:r>
              <a:rPr lang="en-GB" sz="1400">
                <a:solidFill>
                  <a:srgbClr val="000000"/>
                </a:solidFill>
                <a:latin typeface="+mn-lt"/>
              </a:rPr>
              <a:t>making more effective, systematic use of available data (of all types) about the uptake of NICE’s guidance ​</a:t>
            </a:r>
          </a:p>
          <a:p>
            <a:pPr marL="285750" indent="-285750">
              <a:lnSpc>
                <a:spcPct val="110000"/>
              </a:lnSpc>
              <a:buFont typeface="Arial" panose="020B0604020202020204" pitchFamily="34" charset="0"/>
              <a:buChar char="•"/>
            </a:pPr>
            <a:r>
              <a:rPr lang="en-GB" sz="1400">
                <a:solidFill>
                  <a:srgbClr val="000000"/>
                </a:solidFill>
                <a:latin typeface="+mn-lt"/>
              </a:rPr>
              <a:t>developing an approach for an automated uptake and monitoring system in a priority topic, which could in future be applied to other topics ​</a:t>
            </a:r>
          </a:p>
          <a:p>
            <a:pPr>
              <a:lnSpc>
                <a:spcPct val="110000"/>
              </a:lnSpc>
            </a:pPr>
            <a:r>
              <a:rPr lang="en-GB" sz="1400">
                <a:solidFill>
                  <a:srgbClr val="000000"/>
                </a:solidFill>
                <a:latin typeface="+mn-lt"/>
              </a:rPr>
              <a:t>This measurement will provide actionable insights about the uptake and implementation of NICE guidance. This work will also lay the foundations for automated measurement systems to help continuously review and update our guidance and support. ​</a:t>
            </a:r>
          </a:p>
        </p:txBody>
      </p:sp>
      <p:cxnSp>
        <p:nvCxnSpPr>
          <p:cNvPr id="11" name="Straight Connector 10">
            <a:extLst>
              <a:ext uri="{FF2B5EF4-FFF2-40B4-BE49-F238E27FC236}">
                <a16:creationId xmlns:a16="http://schemas.microsoft.com/office/drawing/2014/main" id="{95A84E27-0350-2E9C-37B6-D07024979FCD}"/>
              </a:ext>
              <a:ext uri="{C183D7F6-B498-43B3-948B-1728B52AA6E4}">
                <adec:decorative xmlns:adec="http://schemas.microsoft.com/office/drawing/2017/decorative" val="1"/>
              </a:ext>
            </a:extLst>
          </p:cNvPr>
          <p:cNvCxnSpPr>
            <a:cxnSpLocks/>
          </p:cNvCxnSpPr>
          <p:nvPr/>
        </p:nvCxnSpPr>
        <p:spPr>
          <a:xfrm>
            <a:off x="289624" y="3222863"/>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083A1E-A479-12D2-F1CE-C32D5DB41CA6}"/>
              </a:ext>
              <a:ext uri="{C183D7F6-B498-43B3-948B-1728B52AA6E4}">
                <adec:decorative xmlns:adec="http://schemas.microsoft.com/office/drawing/2017/decorative" val="1"/>
              </a:ext>
            </a:extLst>
          </p:cNvPr>
          <p:cNvCxnSpPr>
            <a:cxnSpLocks/>
          </p:cNvCxnSpPr>
          <p:nvPr/>
        </p:nvCxnSpPr>
        <p:spPr>
          <a:xfrm>
            <a:off x="8381801" y="468886"/>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53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234489" y="161560"/>
            <a:ext cx="11842615" cy="1160319"/>
          </a:xfrm>
        </p:spPr>
        <p:txBody>
          <a:bodyPr>
            <a:noAutofit/>
          </a:bodyPr>
          <a:lstStyle/>
          <a:p>
            <a:r>
              <a:rPr lang="en-GB" sz="3100" dirty="0"/>
              <a:t>Improving our measurement approach, and developing an automated uptake and monitoring system for a priority topic​</a:t>
            </a:r>
          </a:p>
        </p:txBody>
      </p:sp>
      <p:sp>
        <p:nvSpPr>
          <p:cNvPr id="2" name="TextBox 1">
            <a:extLst>
              <a:ext uri="{FF2B5EF4-FFF2-40B4-BE49-F238E27FC236}">
                <a16:creationId xmlns:a16="http://schemas.microsoft.com/office/drawing/2014/main" id="{6130C669-782F-FA28-BB82-F7B8FE51F360}"/>
              </a:ext>
            </a:extLst>
          </p:cNvPr>
          <p:cNvSpPr txBox="1"/>
          <p:nvPr/>
        </p:nvSpPr>
        <p:spPr>
          <a:xfrm>
            <a:off x="483358" y="1416650"/>
            <a:ext cx="5812711" cy="369332"/>
          </a:xfrm>
          <a:prstGeom prst="rect">
            <a:avLst/>
          </a:prstGeom>
          <a:noFill/>
        </p:spPr>
        <p:txBody>
          <a:bodyPr wrap="square" rtlCol="0">
            <a:spAutoFit/>
          </a:bodyPr>
          <a:lstStyle/>
          <a:p>
            <a:pPr>
              <a:defRPr/>
            </a:pPr>
            <a:r>
              <a:rPr kumimoji="0" lang="en-GB"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23/24 we will have: </a:t>
            </a:r>
          </a:p>
        </p:txBody>
      </p:sp>
      <p:sp>
        <p:nvSpPr>
          <p:cNvPr id="3" name="TextBox 2">
            <a:extLst>
              <a:ext uri="{FF2B5EF4-FFF2-40B4-BE49-F238E27FC236}">
                <a16:creationId xmlns:a16="http://schemas.microsoft.com/office/drawing/2014/main" id="{86E73F24-810E-4670-BE8C-098B5C19F081}"/>
              </a:ext>
            </a:extLst>
          </p:cNvPr>
          <p:cNvSpPr txBox="1"/>
          <p:nvPr/>
        </p:nvSpPr>
        <p:spPr>
          <a:xfrm>
            <a:off x="460064" y="1855699"/>
            <a:ext cx="7641511" cy="584775"/>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Assessed the extent of uptake of priority guidance using currently available data</a:t>
            </a:r>
          </a:p>
        </p:txBody>
      </p:sp>
      <p:grpSp>
        <p:nvGrpSpPr>
          <p:cNvPr id="58" name="Group 57" descr="An arrow showing completion between Q2 and Q3 23/24">
            <a:extLst>
              <a:ext uri="{FF2B5EF4-FFF2-40B4-BE49-F238E27FC236}">
                <a16:creationId xmlns:a16="http://schemas.microsoft.com/office/drawing/2014/main" id="{60C3CCF5-B5DD-1C41-57A8-EE7BA2136F4E}"/>
              </a:ext>
            </a:extLst>
          </p:cNvPr>
          <p:cNvGrpSpPr/>
          <p:nvPr/>
        </p:nvGrpSpPr>
        <p:grpSpPr>
          <a:xfrm>
            <a:off x="8471770" y="2112190"/>
            <a:ext cx="3293023" cy="224908"/>
            <a:chOff x="8524240" y="2491830"/>
            <a:chExt cx="3293023" cy="224908"/>
          </a:xfrm>
        </p:grpSpPr>
        <p:sp>
          <p:nvSpPr>
            <p:cNvPr id="59" name="Rectangle 58">
              <a:extLst>
                <a:ext uri="{FF2B5EF4-FFF2-40B4-BE49-F238E27FC236}">
                  <a16:creationId xmlns:a16="http://schemas.microsoft.com/office/drawing/2014/main" id="{1AF83B0E-4908-443E-1D7E-320FF7B996D3}"/>
                </a:ext>
              </a:extLst>
            </p:cNvPr>
            <p:cNvSpPr/>
            <p:nvPr/>
          </p:nvSpPr>
          <p:spPr>
            <a:xfrm>
              <a:off x="9986904" y="2519233"/>
              <a:ext cx="1830359" cy="18819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CAEC08D5-4097-D5E5-BD03-FB694B40647C}"/>
                </a:ext>
              </a:extLst>
            </p:cNvPr>
            <p:cNvSpPr/>
            <p:nvPr/>
          </p:nvSpPr>
          <p:spPr>
            <a:xfrm>
              <a:off x="8524240" y="2526961"/>
              <a:ext cx="1462664" cy="17742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Diamond 60">
              <a:extLst>
                <a:ext uri="{FF2B5EF4-FFF2-40B4-BE49-F238E27FC236}">
                  <a16:creationId xmlns:a16="http://schemas.microsoft.com/office/drawing/2014/main" id="{FC2F619B-2EB3-DE9C-3F4A-AD9613B01F3D}"/>
                </a:ext>
              </a:extLst>
            </p:cNvPr>
            <p:cNvSpPr/>
            <p:nvPr/>
          </p:nvSpPr>
          <p:spPr>
            <a:xfrm>
              <a:off x="9879807" y="249183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576BA7D-FEFD-4919-C29C-7E1C5C45A777}"/>
              </a:ext>
            </a:extLst>
          </p:cNvPr>
          <p:cNvSpPr txBox="1"/>
          <p:nvPr/>
        </p:nvSpPr>
        <p:spPr>
          <a:xfrm>
            <a:off x="419836" y="2537731"/>
            <a:ext cx="7417992" cy="584775"/>
          </a:xfrm>
          <a:prstGeom prst="rect">
            <a:avLst/>
          </a:prstGeom>
          <a:noFill/>
        </p:spPr>
        <p:txBody>
          <a:bodyPr wrap="square">
            <a:spAutoFit/>
          </a:bodyPr>
          <a:lstStyle/>
          <a:p>
            <a:r>
              <a:rPr lang="en-GB" sz="1600" dirty="0">
                <a:latin typeface="Inter"/>
                <a:ea typeface="Lato" panose="020F0502020204030203" pitchFamily="34" charset="0"/>
                <a:cs typeface="Lato" panose="020F0502020204030203" pitchFamily="34" charset="0"/>
              </a:rPr>
              <a:t>Measured the uptake of NICE advice in a pilot priority topic using an automated reproducible pipeline</a:t>
            </a:r>
          </a:p>
        </p:txBody>
      </p:sp>
      <p:grpSp>
        <p:nvGrpSpPr>
          <p:cNvPr id="66" name="Group 65" descr="An arrow showing completion between Q3 and Q4 23/24">
            <a:extLst>
              <a:ext uri="{FF2B5EF4-FFF2-40B4-BE49-F238E27FC236}">
                <a16:creationId xmlns:a16="http://schemas.microsoft.com/office/drawing/2014/main" id="{4B963C3F-F6AA-E6D2-37D1-7792EBCE299A}"/>
              </a:ext>
            </a:extLst>
          </p:cNvPr>
          <p:cNvGrpSpPr/>
          <p:nvPr/>
        </p:nvGrpSpPr>
        <p:grpSpPr>
          <a:xfrm>
            <a:off x="8471770" y="2734073"/>
            <a:ext cx="3241924" cy="224908"/>
            <a:chOff x="8452765" y="2636337"/>
            <a:chExt cx="3241924" cy="224908"/>
          </a:xfrm>
        </p:grpSpPr>
        <p:sp>
          <p:nvSpPr>
            <p:cNvPr id="67" name="Rectangle 66">
              <a:extLst>
                <a:ext uri="{FF2B5EF4-FFF2-40B4-BE49-F238E27FC236}">
                  <a16:creationId xmlns:a16="http://schemas.microsoft.com/office/drawing/2014/main" id="{49BEFECF-AFD1-8566-BCD7-E97E1CA9C24A}"/>
                </a:ext>
              </a:extLst>
            </p:cNvPr>
            <p:cNvSpPr/>
            <p:nvPr/>
          </p:nvSpPr>
          <p:spPr>
            <a:xfrm>
              <a:off x="10540663" y="2668113"/>
              <a:ext cx="1154026" cy="15128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0EA27E82-C0E5-552A-0602-CAB97BEF2FA5}"/>
                </a:ext>
              </a:extLst>
            </p:cNvPr>
            <p:cNvSpPr/>
            <p:nvPr/>
          </p:nvSpPr>
          <p:spPr>
            <a:xfrm>
              <a:off x="8452765" y="2669890"/>
              <a:ext cx="2095949" cy="14950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Diamond 68">
              <a:extLst>
                <a:ext uri="{FF2B5EF4-FFF2-40B4-BE49-F238E27FC236}">
                  <a16:creationId xmlns:a16="http://schemas.microsoft.com/office/drawing/2014/main" id="{04166837-ED62-5B01-7968-7BE6DBF92C97}"/>
                </a:ext>
              </a:extLst>
            </p:cNvPr>
            <p:cNvSpPr/>
            <p:nvPr/>
          </p:nvSpPr>
          <p:spPr>
            <a:xfrm>
              <a:off x="10433000" y="263633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Box 32">
            <a:extLst>
              <a:ext uri="{FF2B5EF4-FFF2-40B4-BE49-F238E27FC236}">
                <a16:creationId xmlns:a16="http://schemas.microsoft.com/office/drawing/2014/main" id="{ADC8E3AA-291F-CDE5-160F-4DEF7FAAC41F}"/>
              </a:ext>
            </a:extLst>
          </p:cNvPr>
          <p:cNvSpPr txBox="1"/>
          <p:nvPr/>
        </p:nvSpPr>
        <p:spPr>
          <a:xfrm>
            <a:off x="419836" y="3219763"/>
            <a:ext cx="7417992" cy="584775"/>
          </a:xfrm>
          <a:prstGeom prst="rect">
            <a:avLst/>
          </a:prstGeom>
          <a:noFill/>
        </p:spPr>
        <p:txBody>
          <a:bodyPr wrap="square">
            <a:spAutoFit/>
          </a:bodyPr>
          <a:lstStyle/>
          <a:p>
            <a:r>
              <a:rPr lang="en-GB" sz="1600" b="0" i="0" u="none" strike="noStrike" dirty="0">
                <a:solidFill>
                  <a:srgbClr val="000000"/>
                </a:solidFill>
                <a:effectLst/>
                <a:latin typeface="Inter" panose="02000503000000020004" pitchFamily="2" charset="0"/>
              </a:rPr>
              <a:t>Develop an approach for automatic measurement of core recommendations in NICE guidance (HTA + guidelines) </a:t>
            </a:r>
            <a:endParaRPr lang="en-GB" sz="1600" dirty="0">
              <a:latin typeface="Inter"/>
              <a:ea typeface="Lato" panose="020F0502020204030203" pitchFamily="34" charset="0"/>
              <a:cs typeface="Lato" panose="020F0502020204030203" pitchFamily="34" charset="0"/>
            </a:endParaRPr>
          </a:p>
        </p:txBody>
      </p:sp>
      <p:grpSp>
        <p:nvGrpSpPr>
          <p:cNvPr id="49" name="Group 48" descr="An arrow showing completion between Q3 and Q4 23/24">
            <a:extLst>
              <a:ext uri="{FF2B5EF4-FFF2-40B4-BE49-F238E27FC236}">
                <a16:creationId xmlns:a16="http://schemas.microsoft.com/office/drawing/2014/main" id="{99896986-AC2C-00A2-63F5-856510CDE1DB}"/>
              </a:ext>
            </a:extLst>
          </p:cNvPr>
          <p:cNvGrpSpPr/>
          <p:nvPr/>
        </p:nvGrpSpPr>
        <p:grpSpPr>
          <a:xfrm>
            <a:off x="8511658" y="3442178"/>
            <a:ext cx="3234038" cy="224908"/>
            <a:chOff x="8516762" y="4261198"/>
            <a:chExt cx="3234038" cy="224908"/>
          </a:xfrm>
        </p:grpSpPr>
        <p:sp>
          <p:nvSpPr>
            <p:cNvPr id="50" name="Rectangle 49">
              <a:extLst>
                <a:ext uri="{FF2B5EF4-FFF2-40B4-BE49-F238E27FC236}">
                  <a16:creationId xmlns:a16="http://schemas.microsoft.com/office/drawing/2014/main" id="{0B18421E-B259-4479-BD1F-D0D772AEC0D7}"/>
                </a:ext>
              </a:extLst>
            </p:cNvPr>
            <p:cNvSpPr/>
            <p:nvPr/>
          </p:nvSpPr>
          <p:spPr>
            <a:xfrm>
              <a:off x="10693699" y="4302379"/>
              <a:ext cx="1057101" cy="14094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63DFEC0-E86C-81D9-0A6F-3E975EF7DB09}"/>
                </a:ext>
              </a:extLst>
            </p:cNvPr>
            <p:cNvSpPr/>
            <p:nvPr/>
          </p:nvSpPr>
          <p:spPr>
            <a:xfrm>
              <a:off x="8516762" y="4304329"/>
              <a:ext cx="2212762" cy="14202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Diamond 51">
              <a:extLst>
                <a:ext uri="{FF2B5EF4-FFF2-40B4-BE49-F238E27FC236}">
                  <a16:creationId xmlns:a16="http://schemas.microsoft.com/office/drawing/2014/main" id="{736B8EE0-615B-E4C6-1A1A-9B474B2A0011}"/>
                </a:ext>
              </a:extLst>
            </p:cNvPr>
            <p:cNvSpPr/>
            <p:nvPr/>
          </p:nvSpPr>
          <p:spPr>
            <a:xfrm>
              <a:off x="10605615" y="4261198"/>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9B9775EA-1714-DB7D-BE87-AFAEE0BEF6A0}"/>
              </a:ext>
            </a:extLst>
          </p:cNvPr>
          <p:cNvSpPr txBox="1"/>
          <p:nvPr/>
        </p:nvSpPr>
        <p:spPr>
          <a:xfrm>
            <a:off x="419836" y="3901795"/>
            <a:ext cx="7417992" cy="584775"/>
          </a:xfrm>
          <a:prstGeom prst="rect">
            <a:avLst/>
          </a:prstGeom>
          <a:noFill/>
        </p:spPr>
        <p:txBody>
          <a:bodyPr wrap="square">
            <a:spAutoFit/>
          </a:bodyPr>
          <a:lstStyle/>
          <a:p>
            <a:r>
              <a:rPr lang="en-GB" sz="1600" b="0" i="0" u="none" strike="noStrike" dirty="0">
                <a:solidFill>
                  <a:srgbClr val="000000"/>
                </a:solidFill>
                <a:effectLst/>
                <a:latin typeface="Inter" panose="02000503000000020004" pitchFamily="2" charset="0"/>
              </a:rPr>
              <a:t>Developed an approach for defining core computable recommendations for guidance </a:t>
            </a:r>
            <a:endParaRPr lang="en-GB" sz="1600" dirty="0">
              <a:latin typeface="Inter"/>
              <a:ea typeface="Lato" panose="020F0502020204030203" pitchFamily="34" charset="0"/>
              <a:cs typeface="Lato" panose="020F0502020204030203" pitchFamily="34" charset="0"/>
            </a:endParaRPr>
          </a:p>
        </p:txBody>
      </p:sp>
      <p:grpSp>
        <p:nvGrpSpPr>
          <p:cNvPr id="62" name="Group 61" descr="An arrow showing completion end of Q4 23/24">
            <a:extLst>
              <a:ext uri="{FF2B5EF4-FFF2-40B4-BE49-F238E27FC236}">
                <a16:creationId xmlns:a16="http://schemas.microsoft.com/office/drawing/2014/main" id="{F1FABBD7-50F0-DB4A-87EE-1EAAB9649795}"/>
              </a:ext>
            </a:extLst>
          </p:cNvPr>
          <p:cNvGrpSpPr/>
          <p:nvPr/>
        </p:nvGrpSpPr>
        <p:grpSpPr>
          <a:xfrm>
            <a:off x="8484643" y="4096624"/>
            <a:ext cx="3231144" cy="224908"/>
            <a:chOff x="8462261" y="5018673"/>
            <a:chExt cx="3231144" cy="224908"/>
          </a:xfrm>
        </p:grpSpPr>
        <p:sp>
          <p:nvSpPr>
            <p:cNvPr id="63" name="Rectangle 62">
              <a:extLst>
                <a:ext uri="{FF2B5EF4-FFF2-40B4-BE49-F238E27FC236}">
                  <a16:creationId xmlns:a16="http://schemas.microsoft.com/office/drawing/2014/main" id="{38230FF2-E101-00F7-0184-D5054B7E1D72}"/>
                </a:ext>
              </a:extLst>
            </p:cNvPr>
            <p:cNvSpPr/>
            <p:nvPr/>
          </p:nvSpPr>
          <p:spPr>
            <a:xfrm>
              <a:off x="11499442" y="5062535"/>
              <a:ext cx="193963" cy="14013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10833DA6-381E-67D5-2D29-BE0D57351228}"/>
                </a:ext>
              </a:extLst>
            </p:cNvPr>
            <p:cNvSpPr/>
            <p:nvPr/>
          </p:nvSpPr>
          <p:spPr>
            <a:xfrm>
              <a:off x="8462261" y="5065952"/>
              <a:ext cx="3052087" cy="13034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Diamond 64">
              <a:extLst>
                <a:ext uri="{FF2B5EF4-FFF2-40B4-BE49-F238E27FC236}">
                  <a16:creationId xmlns:a16="http://schemas.microsoft.com/office/drawing/2014/main" id="{97B025DB-1F1B-BB40-D282-0CA9CF61CB81}"/>
                </a:ext>
              </a:extLst>
            </p:cNvPr>
            <p:cNvSpPr/>
            <p:nvPr/>
          </p:nvSpPr>
          <p:spPr>
            <a:xfrm>
              <a:off x="11417367" y="5018673"/>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F8821952-575E-0BBA-E499-76983A6FD017}"/>
              </a:ext>
            </a:extLst>
          </p:cNvPr>
          <p:cNvSpPr txBox="1"/>
          <p:nvPr/>
        </p:nvSpPr>
        <p:spPr>
          <a:xfrm>
            <a:off x="419836" y="4583827"/>
            <a:ext cx="7641511" cy="584775"/>
          </a:xfrm>
          <a:prstGeom prst="rect">
            <a:avLst/>
          </a:prstGeom>
          <a:noFill/>
        </p:spPr>
        <p:txBody>
          <a:bodyPr wrap="square" rtlCol="0">
            <a:spAutoFit/>
          </a:bodyPr>
          <a:lstStyle/>
          <a:p>
            <a:pPr>
              <a:defRPr/>
            </a:pPr>
            <a:r>
              <a:rPr lang="en-GB" sz="1600" b="0" i="0" u="none" strike="noStrike" dirty="0">
                <a:solidFill>
                  <a:srgbClr val="000000"/>
                </a:solidFill>
                <a:effectLst/>
                <a:latin typeface="Inter" panose="02000503000000020004" pitchFamily="2" charset="0"/>
              </a:rPr>
              <a:t>Implemented routine measurement of TAs and high impact/priority TAs quality standards as a surrogate for guideline uptake </a:t>
            </a:r>
            <a:r>
              <a:rPr lang="en-GB" sz="1600" b="0" i="0" dirty="0">
                <a:solidFill>
                  <a:srgbClr val="000000"/>
                </a:solidFill>
                <a:effectLst/>
                <a:latin typeface="Inter" panose="02000503000000020004" pitchFamily="2" charset="0"/>
              </a:rPr>
              <a:t>​</a:t>
            </a:r>
            <a:endPar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endParaRPr>
          </a:p>
        </p:txBody>
      </p:sp>
      <p:grpSp>
        <p:nvGrpSpPr>
          <p:cNvPr id="45" name="Group 44" descr="An arrow showing completion end of Q4 23/24">
            <a:extLst>
              <a:ext uri="{FF2B5EF4-FFF2-40B4-BE49-F238E27FC236}">
                <a16:creationId xmlns:a16="http://schemas.microsoft.com/office/drawing/2014/main" id="{BD60EED6-43BD-6942-112D-A9F8AF7A05B3}"/>
              </a:ext>
            </a:extLst>
          </p:cNvPr>
          <p:cNvGrpSpPr/>
          <p:nvPr/>
        </p:nvGrpSpPr>
        <p:grpSpPr>
          <a:xfrm>
            <a:off x="8500792" y="4750431"/>
            <a:ext cx="3231144" cy="224908"/>
            <a:chOff x="8462261" y="5018673"/>
            <a:chExt cx="3231144" cy="224908"/>
          </a:xfrm>
        </p:grpSpPr>
        <p:sp>
          <p:nvSpPr>
            <p:cNvPr id="26" name="Rectangle 25">
              <a:extLst>
                <a:ext uri="{FF2B5EF4-FFF2-40B4-BE49-F238E27FC236}">
                  <a16:creationId xmlns:a16="http://schemas.microsoft.com/office/drawing/2014/main" id="{3F641C87-AA67-70B0-ED63-86814BC8E9CF}"/>
                </a:ext>
              </a:extLst>
            </p:cNvPr>
            <p:cNvSpPr/>
            <p:nvPr/>
          </p:nvSpPr>
          <p:spPr>
            <a:xfrm>
              <a:off x="11499442" y="5062535"/>
              <a:ext cx="193963" cy="14013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027EDEC-5F83-EF9D-47DE-880AEA54EE57}"/>
                </a:ext>
              </a:extLst>
            </p:cNvPr>
            <p:cNvSpPr/>
            <p:nvPr/>
          </p:nvSpPr>
          <p:spPr>
            <a:xfrm>
              <a:off x="8462261" y="5065952"/>
              <a:ext cx="3052087" cy="13034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iamond 28">
              <a:extLst>
                <a:ext uri="{FF2B5EF4-FFF2-40B4-BE49-F238E27FC236}">
                  <a16:creationId xmlns:a16="http://schemas.microsoft.com/office/drawing/2014/main" id="{234C3130-9169-1835-4990-6D6DCCED4055}"/>
                </a:ext>
              </a:extLst>
            </p:cNvPr>
            <p:cNvSpPr/>
            <p:nvPr/>
          </p:nvSpPr>
          <p:spPr>
            <a:xfrm>
              <a:off x="11417367" y="5018673"/>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117D33FC-6935-C531-788F-C7AE36174A06}"/>
              </a:ext>
            </a:extLst>
          </p:cNvPr>
          <p:cNvSpPr txBox="1"/>
          <p:nvPr/>
        </p:nvSpPr>
        <p:spPr>
          <a:xfrm>
            <a:off x="424761" y="5265857"/>
            <a:ext cx="7417992" cy="584775"/>
          </a:xfrm>
          <a:prstGeom prst="rect">
            <a:avLst/>
          </a:prstGeom>
          <a:noFill/>
        </p:spPr>
        <p:txBody>
          <a:bodyPr wrap="square">
            <a:spAutoFit/>
          </a:bodyPr>
          <a:lstStyle/>
          <a:p>
            <a:r>
              <a:rPr lang="en-GB" sz="1600" dirty="0">
                <a:latin typeface="Inter"/>
                <a:ea typeface="Lato" panose="020F0502020204030203" pitchFamily="34" charset="0"/>
                <a:cs typeface="Lato" panose="020F0502020204030203" pitchFamily="34" charset="0"/>
              </a:rPr>
              <a:t>Established a system for routine feedback from uptake data to inform implementation support plans and topic selection </a:t>
            </a:r>
          </a:p>
        </p:txBody>
      </p:sp>
      <p:grpSp>
        <p:nvGrpSpPr>
          <p:cNvPr id="13" name="Group 12" descr="An arrow showing completion end of Q4 23/24">
            <a:extLst>
              <a:ext uri="{FF2B5EF4-FFF2-40B4-BE49-F238E27FC236}">
                <a16:creationId xmlns:a16="http://schemas.microsoft.com/office/drawing/2014/main" id="{322CC96D-324A-69D9-7B28-A08BA4D0F292}"/>
              </a:ext>
            </a:extLst>
          </p:cNvPr>
          <p:cNvGrpSpPr/>
          <p:nvPr/>
        </p:nvGrpSpPr>
        <p:grpSpPr>
          <a:xfrm>
            <a:off x="8500792" y="5412044"/>
            <a:ext cx="3220749" cy="224908"/>
            <a:chOff x="8524251" y="5559848"/>
            <a:chExt cx="3220749" cy="224908"/>
          </a:xfrm>
        </p:grpSpPr>
        <p:sp>
          <p:nvSpPr>
            <p:cNvPr id="28" name="Rectangle 27">
              <a:extLst>
                <a:ext uri="{FF2B5EF4-FFF2-40B4-BE49-F238E27FC236}">
                  <a16:creationId xmlns:a16="http://schemas.microsoft.com/office/drawing/2014/main" id="{E4CB50C7-C995-D2F0-D617-53FE58AE36EB}"/>
                </a:ext>
              </a:extLst>
            </p:cNvPr>
            <p:cNvSpPr/>
            <p:nvPr/>
          </p:nvSpPr>
          <p:spPr>
            <a:xfrm>
              <a:off x="11615473" y="5589549"/>
              <a:ext cx="129527" cy="155308"/>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2E833C1-6EFD-48B0-FDA6-924B09543930}"/>
                </a:ext>
              </a:extLst>
            </p:cNvPr>
            <p:cNvSpPr/>
            <p:nvPr/>
          </p:nvSpPr>
          <p:spPr>
            <a:xfrm>
              <a:off x="8524251" y="5589549"/>
              <a:ext cx="3081022" cy="1553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iamond 4">
              <a:extLst>
                <a:ext uri="{FF2B5EF4-FFF2-40B4-BE49-F238E27FC236}">
                  <a16:creationId xmlns:a16="http://schemas.microsoft.com/office/drawing/2014/main" id="{6419A4B4-2FD1-F472-C02F-3C6DC5274F38}"/>
                </a:ext>
              </a:extLst>
            </p:cNvPr>
            <p:cNvSpPr/>
            <p:nvPr/>
          </p:nvSpPr>
          <p:spPr>
            <a:xfrm>
              <a:off x="11523387" y="5559848"/>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474157" y="5214080"/>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474157" y="183728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474157" y="246513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1DFDA87-08E6-40F1-4F9E-C67683B4FA0F}"/>
              </a:ext>
              <a:ext uri="{C183D7F6-B498-43B3-948B-1728B52AA6E4}">
                <adec:decorative xmlns:adec="http://schemas.microsoft.com/office/drawing/2017/decorative" val="1"/>
              </a:ext>
            </a:extLst>
          </p:cNvPr>
          <p:cNvCxnSpPr>
            <a:cxnSpLocks/>
          </p:cNvCxnSpPr>
          <p:nvPr/>
        </p:nvCxnSpPr>
        <p:spPr>
          <a:xfrm>
            <a:off x="474157" y="3158602"/>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DA4DB2-169F-9EAC-0BDF-006946ED22EA}"/>
              </a:ext>
              <a:ext uri="{C183D7F6-B498-43B3-948B-1728B52AA6E4}">
                <adec:decorative xmlns:adec="http://schemas.microsoft.com/office/drawing/2017/decorative" val="1"/>
              </a:ext>
            </a:extLst>
          </p:cNvPr>
          <p:cNvCxnSpPr>
            <a:cxnSpLocks/>
          </p:cNvCxnSpPr>
          <p:nvPr/>
        </p:nvCxnSpPr>
        <p:spPr>
          <a:xfrm>
            <a:off x="474157" y="4537338"/>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4F6B51-6FE4-BB3C-6295-5B34A8906DC4}"/>
              </a:ext>
              <a:ext uri="{C183D7F6-B498-43B3-948B-1728B52AA6E4}">
                <adec:decorative xmlns:adec="http://schemas.microsoft.com/office/drawing/2017/decorative" val="1"/>
              </a:ext>
            </a:extLst>
          </p:cNvPr>
          <p:cNvCxnSpPr>
            <a:cxnSpLocks/>
          </p:cNvCxnSpPr>
          <p:nvPr/>
        </p:nvCxnSpPr>
        <p:spPr>
          <a:xfrm>
            <a:off x="474157" y="3841421"/>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E929C8-CCEB-0F0D-59BD-7E6420183936}"/>
              </a:ext>
              <a:ext uri="{C183D7F6-B498-43B3-948B-1728B52AA6E4}">
                <adec:decorative xmlns:adec="http://schemas.microsoft.com/office/drawing/2017/decorative" val="1"/>
              </a:ext>
            </a:extLst>
          </p:cNvPr>
          <p:cNvCxnSpPr>
            <a:cxnSpLocks/>
          </p:cNvCxnSpPr>
          <p:nvPr/>
        </p:nvCxnSpPr>
        <p:spPr>
          <a:xfrm>
            <a:off x="474157" y="5850632"/>
            <a:ext cx="1126744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21ED8F3-50AC-147E-ED7E-B1919C3C6506}"/>
              </a:ext>
              <a:ext uri="{C183D7F6-B498-43B3-948B-1728B52AA6E4}">
                <adec:decorative xmlns:adec="http://schemas.microsoft.com/office/drawing/2017/decorative" val="1"/>
              </a:ext>
            </a:extLst>
          </p:cNvPr>
          <p:cNvSpPr txBox="1"/>
          <p:nvPr/>
        </p:nvSpPr>
        <p:spPr>
          <a:xfrm>
            <a:off x="8350161" y="1461647"/>
            <a:ext cx="2939114" cy="338554"/>
          </a:xfrm>
          <a:prstGeom prst="rect">
            <a:avLst/>
          </a:prstGeom>
          <a:noFill/>
        </p:spPr>
        <p:txBody>
          <a:bodyPr wrap="square" rtlCol="0">
            <a:spAutoFit/>
          </a:bodyPr>
          <a:lstStyle/>
          <a:p>
            <a:pPr>
              <a:defRPr/>
            </a:pP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Q1         Q2         Q3         Q4 </a:t>
            </a:r>
          </a:p>
        </p:txBody>
      </p:sp>
    </p:spTree>
    <p:extLst>
      <p:ext uri="{BB962C8B-B14F-4D97-AF65-F5344CB8AC3E}">
        <p14:creationId xmlns:p14="http://schemas.microsoft.com/office/powerpoint/2010/main" val="4015919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2BA7C6-BCAE-9CC4-B52D-546EE3D58DA2}"/>
              </a:ext>
            </a:extLst>
          </p:cNvPr>
          <p:cNvSpPr>
            <a:spLocks noGrp="1"/>
          </p:cNvSpPr>
          <p:nvPr>
            <p:ph type="title" idx="4294967295"/>
          </p:nvPr>
        </p:nvSpPr>
        <p:spPr>
          <a:xfrm>
            <a:off x="466725" y="-1325563"/>
            <a:ext cx="4324350" cy="1325563"/>
          </a:xfrm>
        </p:spPr>
        <p:txBody>
          <a:bodyPr vert="horz" lIns="91440" tIns="45720" rIns="91440" bIns="45720" rtlCol="0" anchor="b">
            <a:normAutofit/>
          </a:bodyPr>
          <a:lstStyle/>
          <a:p>
            <a:r>
              <a:rPr lang="en-GB" dirty="0">
                <a:solidFill>
                  <a:schemeClr val="bg1"/>
                </a:solidFill>
                <a:latin typeface="Lora Medium" pitchFamily="2" charset="0"/>
                <a:ea typeface="Inter SemiBold" panose="02000503000000020004" pitchFamily="2" charset="0"/>
              </a:rPr>
              <a:t>Build a </a:t>
            </a:r>
            <a:r>
              <a:rPr lang="en-GB" dirty="0">
                <a:solidFill>
                  <a:schemeClr val="bg1"/>
                </a:solidFill>
                <a:ea typeface="Inter SemiBold" panose="02000503000000020004" pitchFamily="2" charset="0"/>
              </a:rPr>
              <a:t>brilliant organisation</a:t>
            </a:r>
            <a:endParaRPr lang="en-GB" dirty="0"/>
          </a:p>
        </p:txBody>
      </p:sp>
      <p:sp>
        <p:nvSpPr>
          <p:cNvPr id="5" name="Text Placeholder 4">
            <a:extLst>
              <a:ext uri="{FF2B5EF4-FFF2-40B4-BE49-F238E27FC236}">
                <a16:creationId xmlns:a16="http://schemas.microsoft.com/office/drawing/2014/main" id="{FB009635-9317-5114-E9A2-B30A218E0049}"/>
              </a:ext>
            </a:extLst>
          </p:cNvPr>
          <p:cNvSpPr>
            <a:spLocks noGrp="1"/>
          </p:cNvSpPr>
          <p:nvPr>
            <p:ph type="body" sz="quarter" idx="11"/>
          </p:nvPr>
        </p:nvSpPr>
        <p:spPr>
          <a:xfrm>
            <a:off x="232712" y="320765"/>
            <a:ext cx="2985274" cy="3887819"/>
          </a:xfrm>
        </p:spPr>
        <p:txBody>
          <a:bodyPr>
            <a:noAutofit/>
          </a:bodyPr>
          <a:lstStyle/>
          <a:p>
            <a:pPr>
              <a:lnSpc>
                <a:spcPct val="100000"/>
              </a:lnSpc>
            </a:pPr>
            <a:r>
              <a:rPr lang="en-GB" sz="2100" dirty="0">
                <a:solidFill>
                  <a:schemeClr val="bg1"/>
                </a:solidFill>
                <a:latin typeface="Lora Medium" pitchFamily="2" charset="0"/>
                <a:ea typeface="Inter SemiBold" panose="02000503000000020004" pitchFamily="2" charset="0"/>
              </a:rPr>
              <a:t>Build a </a:t>
            </a:r>
            <a:r>
              <a:rPr lang="en-GB" sz="2100" dirty="0">
                <a:solidFill>
                  <a:schemeClr val="bg1"/>
                </a:solidFill>
                <a:latin typeface="+mj-lt"/>
                <a:ea typeface="Inter SemiBold" panose="02000503000000020004" pitchFamily="2" charset="0"/>
              </a:rPr>
              <a:t>brilliant organisation </a:t>
            </a:r>
            <a:r>
              <a:rPr lang="en-GB" sz="2100" dirty="0">
                <a:solidFill>
                  <a:schemeClr val="bg1"/>
                </a:solidFill>
                <a:latin typeface="Lora Medium" pitchFamily="2" charset="0"/>
                <a:ea typeface="Inter SemiBold" panose="02000503000000020004" pitchFamily="2" charset="0"/>
              </a:rPr>
              <a:t>by </a:t>
            </a:r>
            <a:r>
              <a:rPr lang="en-GB" sz="2100" dirty="0">
                <a:solidFill>
                  <a:schemeClr val="bg1"/>
                </a:solidFill>
                <a:latin typeface="+mj-lt"/>
                <a:ea typeface="Inter SemiBold" panose="02000503000000020004" pitchFamily="2" charset="0"/>
              </a:rPr>
              <a:t>implementing suggestions from crowdsourcing </a:t>
            </a:r>
            <a:r>
              <a:rPr lang="en-GB" sz="2100" dirty="0">
                <a:solidFill>
                  <a:schemeClr val="bg1"/>
                </a:solidFill>
                <a:latin typeface="Lora Medium" pitchFamily="2" charset="0"/>
                <a:ea typeface="Inter SemiBold" panose="02000503000000020004" pitchFamily="2" charset="0"/>
              </a:rPr>
              <a:t>and </a:t>
            </a:r>
            <a:r>
              <a:rPr lang="en-GB" sz="2100" dirty="0">
                <a:solidFill>
                  <a:schemeClr val="bg1"/>
                </a:solidFill>
                <a:latin typeface="+mj-lt"/>
                <a:ea typeface="Inter SemiBold" panose="02000503000000020004" pitchFamily="2" charset="0"/>
              </a:rPr>
              <a:t>staff survey </a:t>
            </a:r>
            <a:r>
              <a:rPr lang="en-GB" sz="2100" dirty="0">
                <a:solidFill>
                  <a:schemeClr val="bg1"/>
                </a:solidFill>
                <a:latin typeface="Lora Medium" pitchFamily="2" charset="0"/>
                <a:ea typeface="Inter SemiBold" panose="02000503000000020004" pitchFamily="2" charset="0"/>
              </a:rPr>
              <a:t>including:  </a:t>
            </a:r>
            <a:r>
              <a:rPr lang="en-GB" sz="2100" dirty="0">
                <a:solidFill>
                  <a:schemeClr val="bg1"/>
                </a:solidFill>
                <a:latin typeface="+mj-lt"/>
                <a:ea typeface="Inter SemiBold" panose="02000503000000020004" pitchFamily="2" charset="0"/>
              </a:rPr>
              <a:t>develop a continuous improvement process </a:t>
            </a:r>
            <a:r>
              <a:rPr lang="en-GB" sz="2100" dirty="0">
                <a:solidFill>
                  <a:schemeClr val="bg1"/>
                </a:solidFill>
                <a:latin typeface="Lora Medium" pitchFamily="2" charset="0"/>
                <a:ea typeface="Inter SemiBold" panose="02000503000000020004" pitchFamily="2" charset="0"/>
              </a:rPr>
              <a:t>and </a:t>
            </a:r>
            <a:r>
              <a:rPr lang="en-GB" sz="2100" dirty="0">
                <a:solidFill>
                  <a:schemeClr val="bg1"/>
                </a:solidFill>
                <a:latin typeface="+mj-lt"/>
                <a:ea typeface="Inter SemiBold" panose="02000503000000020004" pitchFamily="2" charset="0"/>
              </a:rPr>
              <a:t>capabilities and adopt NICE-wide talent management approach</a:t>
            </a:r>
          </a:p>
        </p:txBody>
      </p:sp>
      <p:pic>
        <p:nvPicPr>
          <p:cNvPr id="8" name="Picture Placeholder 7" descr="A group of people sitting around a table">
            <a:extLst>
              <a:ext uri="{FF2B5EF4-FFF2-40B4-BE49-F238E27FC236}">
                <a16:creationId xmlns:a16="http://schemas.microsoft.com/office/drawing/2014/main" id="{4BF350D6-0952-57B7-4611-68056E2E31D7}"/>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1220" t="-132" r="41152" b="132"/>
          <a:stretch/>
        </p:blipFill>
        <p:spPr>
          <a:xfrm>
            <a:off x="2930088" y="-9054"/>
            <a:ext cx="4905895" cy="6867054"/>
          </a:xfrm>
        </p:spPr>
      </p:pic>
      <p:sp>
        <p:nvSpPr>
          <p:cNvPr id="2" name="Text Placeholder 3">
            <a:extLst>
              <a:ext uri="{FF2B5EF4-FFF2-40B4-BE49-F238E27FC236}">
                <a16:creationId xmlns:a16="http://schemas.microsoft.com/office/drawing/2014/main" id="{0AAB6F1D-969A-F7F3-9B5E-A9938FBACFC5}"/>
              </a:ext>
            </a:extLst>
          </p:cNvPr>
          <p:cNvSpPr txBox="1">
            <a:spLocks/>
          </p:cNvSpPr>
          <p:nvPr/>
        </p:nvSpPr>
        <p:spPr>
          <a:xfrm>
            <a:off x="8146145" y="595086"/>
            <a:ext cx="3813144" cy="60689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a:solidFill>
                  <a:srgbClr val="000000"/>
                </a:solidFill>
                <a:latin typeface="+mn-lt"/>
              </a:rPr>
              <a:t>To deliver on the mission to get the best care to people fast, and deliver value for the taxpayer, NICE needs to be an organisation as brilliant as the people in it. </a:t>
            </a:r>
          </a:p>
          <a:p>
            <a:pPr>
              <a:lnSpc>
                <a:spcPct val="110000"/>
              </a:lnSpc>
            </a:pPr>
            <a:r>
              <a:rPr lang="en-GB" sz="1400">
                <a:solidFill>
                  <a:srgbClr val="000000"/>
                </a:solidFill>
                <a:latin typeface="+mn-lt"/>
              </a:rPr>
              <a:t>We have been engaging with our staff to identify changes we should make to enable staff to work as effectively and happily as they can. Our crowdsourcing exercise generated hundreds of ideas. Some of these have already been implemented, while staff will continue to directly deliver others. </a:t>
            </a:r>
          </a:p>
          <a:p>
            <a:pPr>
              <a:lnSpc>
                <a:spcPct val="110000"/>
              </a:lnSpc>
            </a:pPr>
            <a:r>
              <a:rPr lang="en-GB" sz="1400">
                <a:solidFill>
                  <a:srgbClr val="000000"/>
                </a:solidFill>
                <a:latin typeface="+mn-lt"/>
              </a:rPr>
              <a:t>At corporate level we are starting with two substantial and cross-cutting suggestions, to deliver in 2023/24: </a:t>
            </a:r>
          </a:p>
          <a:p>
            <a:pPr marL="285750" indent="-285750">
              <a:lnSpc>
                <a:spcPct val="110000"/>
              </a:lnSpc>
              <a:buFont typeface="Arial" panose="020B0604020202020204" pitchFamily="34" charset="0"/>
              <a:buChar char="•"/>
            </a:pPr>
            <a:r>
              <a:rPr lang="en-GB" sz="1400">
                <a:solidFill>
                  <a:srgbClr val="000000"/>
                </a:solidFill>
                <a:latin typeface="+mn-lt"/>
              </a:rPr>
              <a:t>Develop a continuous improvement process and capabilities​</a:t>
            </a:r>
          </a:p>
          <a:p>
            <a:pPr marL="285750" indent="-285750">
              <a:lnSpc>
                <a:spcPct val="110000"/>
              </a:lnSpc>
              <a:buFont typeface="Arial" panose="020B0604020202020204" pitchFamily="34" charset="0"/>
              <a:buChar char="•"/>
            </a:pPr>
            <a:r>
              <a:rPr lang="en-GB" sz="1400">
                <a:solidFill>
                  <a:srgbClr val="000000"/>
                </a:solidFill>
                <a:latin typeface="+mn-lt"/>
              </a:rPr>
              <a:t>Adopt a NICE-wide talent management approach</a:t>
            </a:r>
          </a:p>
        </p:txBody>
      </p:sp>
      <p:cxnSp>
        <p:nvCxnSpPr>
          <p:cNvPr id="11" name="Straight Connector 10">
            <a:extLst>
              <a:ext uri="{FF2B5EF4-FFF2-40B4-BE49-F238E27FC236}">
                <a16:creationId xmlns:a16="http://schemas.microsoft.com/office/drawing/2014/main" id="{95A84E27-0350-2E9C-37B6-D07024979FCD}"/>
              </a:ext>
              <a:ext uri="{C183D7F6-B498-43B3-948B-1728B52AA6E4}">
                <adec:decorative xmlns:adec="http://schemas.microsoft.com/office/drawing/2017/decorative" val="1"/>
              </a:ext>
            </a:extLst>
          </p:cNvPr>
          <p:cNvCxnSpPr>
            <a:cxnSpLocks/>
          </p:cNvCxnSpPr>
          <p:nvPr/>
        </p:nvCxnSpPr>
        <p:spPr>
          <a:xfrm>
            <a:off x="289624" y="4535852"/>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083A1E-A479-12D2-F1CE-C32D5DB41CA6}"/>
              </a:ext>
              <a:ext uri="{C183D7F6-B498-43B3-948B-1728B52AA6E4}">
                <adec:decorative xmlns:adec="http://schemas.microsoft.com/office/drawing/2017/decorative" val="1"/>
              </a:ext>
            </a:extLst>
          </p:cNvPr>
          <p:cNvCxnSpPr>
            <a:cxnSpLocks/>
          </p:cNvCxnSpPr>
          <p:nvPr/>
        </p:nvCxnSpPr>
        <p:spPr>
          <a:xfrm>
            <a:off x="8237284" y="390058"/>
            <a:ext cx="1664906"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803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393986" y="122032"/>
            <a:ext cx="11178381" cy="1224058"/>
          </a:xfrm>
        </p:spPr>
        <p:txBody>
          <a:bodyPr>
            <a:noAutofit/>
          </a:bodyPr>
          <a:lstStyle/>
          <a:p>
            <a:pPr>
              <a:lnSpc>
                <a:spcPct val="100000"/>
              </a:lnSpc>
            </a:pPr>
            <a:r>
              <a:rPr lang="en-GB" sz="2400" dirty="0"/>
              <a:t>Implementing suggestions from crowdsourcing and staff survey including develop a continuous improvement process and capabilities and adopt NICE-wide talent management approach</a:t>
            </a:r>
          </a:p>
        </p:txBody>
      </p:sp>
      <p:sp>
        <p:nvSpPr>
          <p:cNvPr id="2" name="TextBox 1">
            <a:extLst>
              <a:ext uri="{FF2B5EF4-FFF2-40B4-BE49-F238E27FC236}">
                <a16:creationId xmlns:a16="http://schemas.microsoft.com/office/drawing/2014/main" id="{6130C669-782F-FA28-BB82-F7B8FE51F360}"/>
              </a:ext>
            </a:extLst>
          </p:cNvPr>
          <p:cNvSpPr txBox="1"/>
          <p:nvPr/>
        </p:nvSpPr>
        <p:spPr>
          <a:xfrm>
            <a:off x="393986" y="1437005"/>
            <a:ext cx="5812711" cy="338554"/>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23/24 we will have: </a:t>
            </a:r>
          </a:p>
        </p:txBody>
      </p:sp>
      <p:sp>
        <p:nvSpPr>
          <p:cNvPr id="4" name="TextBox 3">
            <a:extLst>
              <a:ext uri="{FF2B5EF4-FFF2-40B4-BE49-F238E27FC236}">
                <a16:creationId xmlns:a16="http://schemas.microsoft.com/office/drawing/2014/main" id="{F8821952-575E-0BBA-E499-76983A6FD017}"/>
              </a:ext>
            </a:extLst>
          </p:cNvPr>
          <p:cNvSpPr txBox="1"/>
          <p:nvPr/>
        </p:nvSpPr>
        <p:spPr>
          <a:xfrm>
            <a:off x="401249" y="1858716"/>
            <a:ext cx="7641511" cy="523220"/>
          </a:xfrm>
          <a:prstGeom prst="rect">
            <a:avLst/>
          </a:prstGeom>
          <a:noFill/>
        </p:spPr>
        <p:txBody>
          <a:bodyPr wrap="square" rtlCol="0">
            <a:spAutoFit/>
          </a:bodyPr>
          <a:lstStyle/>
          <a:p>
            <a:pPr>
              <a:defRPr/>
            </a:pPr>
            <a:r>
              <a:rPr kumimoji="0" lang="en-GB" sz="14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Defined and agreed the ‘NICE way’: a consistent cross organisational framework for continuous improvement at NICE</a:t>
            </a:r>
          </a:p>
        </p:txBody>
      </p:sp>
      <p:grpSp>
        <p:nvGrpSpPr>
          <p:cNvPr id="55" name="Group 54" descr="An arrow showing completion beginning of Q3 23/24">
            <a:extLst>
              <a:ext uri="{FF2B5EF4-FFF2-40B4-BE49-F238E27FC236}">
                <a16:creationId xmlns:a16="http://schemas.microsoft.com/office/drawing/2014/main" id="{FA76BFCE-932E-569B-EBF6-F342D984A4D0}"/>
              </a:ext>
            </a:extLst>
          </p:cNvPr>
          <p:cNvGrpSpPr/>
          <p:nvPr/>
        </p:nvGrpSpPr>
        <p:grpSpPr>
          <a:xfrm>
            <a:off x="8418372" y="2009634"/>
            <a:ext cx="3233873" cy="224908"/>
            <a:chOff x="8430927" y="4841605"/>
            <a:chExt cx="3300008" cy="224908"/>
          </a:xfrm>
        </p:grpSpPr>
        <p:sp>
          <p:nvSpPr>
            <p:cNvPr id="56" name="Rectangle 55">
              <a:extLst>
                <a:ext uri="{FF2B5EF4-FFF2-40B4-BE49-F238E27FC236}">
                  <a16:creationId xmlns:a16="http://schemas.microsoft.com/office/drawing/2014/main" id="{5C7CC718-53E6-F908-5C61-C5A0280D06B3}"/>
                </a:ext>
              </a:extLst>
            </p:cNvPr>
            <p:cNvSpPr/>
            <p:nvPr/>
          </p:nvSpPr>
          <p:spPr>
            <a:xfrm>
              <a:off x="8430927" y="4883292"/>
              <a:ext cx="1574310" cy="1503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85475257-BFED-A568-954F-5B0062F597F2}"/>
                </a:ext>
              </a:extLst>
            </p:cNvPr>
            <p:cNvSpPr/>
            <p:nvPr/>
          </p:nvSpPr>
          <p:spPr>
            <a:xfrm>
              <a:off x="10005236" y="4887602"/>
              <a:ext cx="1725699" cy="145458"/>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Diamond 60">
              <a:extLst>
                <a:ext uri="{FF2B5EF4-FFF2-40B4-BE49-F238E27FC236}">
                  <a16:creationId xmlns:a16="http://schemas.microsoft.com/office/drawing/2014/main" id="{0E18B1BE-525A-1F81-B2E6-D8372447C5C5}"/>
                </a:ext>
              </a:extLst>
            </p:cNvPr>
            <p:cNvSpPr/>
            <p:nvPr/>
          </p:nvSpPr>
          <p:spPr>
            <a:xfrm>
              <a:off x="9908256" y="484160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86E73F24-810E-4670-BE8C-098B5C19F081}"/>
              </a:ext>
            </a:extLst>
          </p:cNvPr>
          <p:cNvSpPr txBox="1"/>
          <p:nvPr/>
        </p:nvSpPr>
        <p:spPr>
          <a:xfrm>
            <a:off x="401249" y="2485335"/>
            <a:ext cx="7641511" cy="523220"/>
          </a:xfrm>
          <a:prstGeom prst="rect">
            <a:avLst/>
          </a:prstGeom>
          <a:noFill/>
        </p:spPr>
        <p:txBody>
          <a:bodyPr wrap="square" rtlCol="0">
            <a:spAutoFit/>
          </a:bodyPr>
          <a:lstStyle/>
          <a:p>
            <a:pPr>
              <a:defRPr/>
            </a:pPr>
            <a:r>
              <a:rPr kumimoji="0" lang="en-GB" sz="14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Developed and delivered training to develop improvement and change skills, at different levels within NICE  </a:t>
            </a:r>
          </a:p>
        </p:txBody>
      </p:sp>
      <p:grpSp>
        <p:nvGrpSpPr>
          <p:cNvPr id="30" name="Group 29" descr="An arrow showing completion between Q3 and Q4 23/24">
            <a:extLst>
              <a:ext uri="{FF2B5EF4-FFF2-40B4-BE49-F238E27FC236}">
                <a16:creationId xmlns:a16="http://schemas.microsoft.com/office/drawing/2014/main" id="{23D92680-F633-4249-69A8-DA22641E930E}"/>
              </a:ext>
              <a:ext uri="{C183D7F6-B498-43B3-948B-1728B52AA6E4}">
                <adec:decorative xmlns:adec="http://schemas.microsoft.com/office/drawing/2017/decorative" val="0"/>
              </a:ext>
            </a:extLst>
          </p:cNvPr>
          <p:cNvGrpSpPr/>
          <p:nvPr/>
        </p:nvGrpSpPr>
        <p:grpSpPr>
          <a:xfrm>
            <a:off x="8418372" y="2547697"/>
            <a:ext cx="3241924" cy="224908"/>
            <a:chOff x="8452765" y="2636337"/>
            <a:chExt cx="3241924" cy="224908"/>
          </a:xfrm>
        </p:grpSpPr>
        <p:sp>
          <p:nvSpPr>
            <p:cNvPr id="20" name="Rectangle 19">
              <a:extLst>
                <a:ext uri="{FF2B5EF4-FFF2-40B4-BE49-F238E27FC236}">
                  <a16:creationId xmlns:a16="http://schemas.microsoft.com/office/drawing/2014/main" id="{D48E5174-8770-1C0D-42E7-B295C0482F31}"/>
                </a:ext>
              </a:extLst>
            </p:cNvPr>
            <p:cNvSpPr/>
            <p:nvPr/>
          </p:nvSpPr>
          <p:spPr>
            <a:xfrm>
              <a:off x="10540663" y="2668113"/>
              <a:ext cx="1154026" cy="15128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827152E-FA48-74A3-558C-BC040F3B37A3}"/>
                </a:ext>
              </a:extLst>
            </p:cNvPr>
            <p:cNvSpPr/>
            <p:nvPr/>
          </p:nvSpPr>
          <p:spPr>
            <a:xfrm>
              <a:off x="8452765" y="2669890"/>
              <a:ext cx="2095949" cy="14950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iamond 21">
              <a:extLst>
                <a:ext uri="{FF2B5EF4-FFF2-40B4-BE49-F238E27FC236}">
                  <a16:creationId xmlns:a16="http://schemas.microsoft.com/office/drawing/2014/main" id="{D1E73633-3579-0354-9103-FB96BED0A175}"/>
                </a:ext>
              </a:extLst>
            </p:cNvPr>
            <p:cNvSpPr/>
            <p:nvPr/>
          </p:nvSpPr>
          <p:spPr>
            <a:xfrm>
              <a:off x="10433000" y="263633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3D490095-D1D8-A8FE-225B-69F386608F58}"/>
              </a:ext>
            </a:extLst>
          </p:cNvPr>
          <p:cNvSpPr txBox="1"/>
          <p:nvPr/>
        </p:nvSpPr>
        <p:spPr>
          <a:xfrm>
            <a:off x="401249" y="3069421"/>
            <a:ext cx="7417992" cy="523220"/>
          </a:xfrm>
          <a:prstGeom prst="rect">
            <a:avLst/>
          </a:prstGeom>
          <a:noFill/>
        </p:spPr>
        <p:txBody>
          <a:bodyPr wrap="square">
            <a:spAutoFit/>
          </a:bodyPr>
          <a:lstStyle/>
          <a:p>
            <a:r>
              <a:rPr lang="en-GB" sz="1400" dirty="0">
                <a:latin typeface="Inter"/>
                <a:ea typeface="Lato" panose="020F0502020204030203" pitchFamily="34" charset="0"/>
                <a:cs typeface="Lato" panose="020F0502020204030203" pitchFamily="34" charset="0"/>
              </a:rPr>
              <a:t>Developed a talent management approach including talent identification and succession planning</a:t>
            </a:r>
          </a:p>
        </p:txBody>
      </p:sp>
      <p:grpSp>
        <p:nvGrpSpPr>
          <p:cNvPr id="70" name="Group 69" descr="An arrow showing completion beginning of Q4 23/24">
            <a:extLst>
              <a:ext uri="{FF2B5EF4-FFF2-40B4-BE49-F238E27FC236}">
                <a16:creationId xmlns:a16="http://schemas.microsoft.com/office/drawing/2014/main" id="{377C17E9-3FF9-ADA7-858A-B20FE3170465}"/>
              </a:ext>
            </a:extLst>
          </p:cNvPr>
          <p:cNvGrpSpPr/>
          <p:nvPr/>
        </p:nvGrpSpPr>
        <p:grpSpPr>
          <a:xfrm>
            <a:off x="8418372" y="3196434"/>
            <a:ext cx="3300909" cy="224908"/>
            <a:chOff x="8238879" y="2450916"/>
            <a:chExt cx="3300909" cy="224908"/>
          </a:xfrm>
        </p:grpSpPr>
        <p:sp>
          <p:nvSpPr>
            <p:cNvPr id="71" name="Rectangle 70">
              <a:extLst>
                <a:ext uri="{FF2B5EF4-FFF2-40B4-BE49-F238E27FC236}">
                  <a16:creationId xmlns:a16="http://schemas.microsoft.com/office/drawing/2014/main" id="{52989B22-571D-30EE-A6E4-E3FEF7F3A0A9}"/>
                </a:ext>
              </a:extLst>
            </p:cNvPr>
            <p:cNvSpPr/>
            <p:nvPr/>
          </p:nvSpPr>
          <p:spPr>
            <a:xfrm>
              <a:off x="10917383" y="2487796"/>
              <a:ext cx="622405" cy="15564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D3EB37E-CF4A-FA7D-2C9C-660FC1B861F5}"/>
                </a:ext>
              </a:extLst>
            </p:cNvPr>
            <p:cNvSpPr/>
            <p:nvPr/>
          </p:nvSpPr>
          <p:spPr>
            <a:xfrm>
              <a:off x="8238879" y="2493308"/>
              <a:ext cx="2678504" cy="15187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Diamond 72">
              <a:extLst>
                <a:ext uri="{FF2B5EF4-FFF2-40B4-BE49-F238E27FC236}">
                  <a16:creationId xmlns:a16="http://schemas.microsoft.com/office/drawing/2014/main" id="{A518545D-923C-1194-ABCC-A57941D77544}"/>
                </a:ext>
              </a:extLst>
            </p:cNvPr>
            <p:cNvSpPr/>
            <p:nvPr/>
          </p:nvSpPr>
          <p:spPr>
            <a:xfrm>
              <a:off x="10819279" y="2450916"/>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576BA7D-FEFD-4919-C29C-7E1C5C45A777}"/>
              </a:ext>
            </a:extLst>
          </p:cNvPr>
          <p:cNvSpPr txBox="1"/>
          <p:nvPr/>
        </p:nvSpPr>
        <p:spPr>
          <a:xfrm>
            <a:off x="401249" y="3628150"/>
            <a:ext cx="7417992" cy="523220"/>
          </a:xfrm>
          <a:prstGeom prst="rect">
            <a:avLst/>
          </a:prstGeom>
          <a:noFill/>
        </p:spPr>
        <p:txBody>
          <a:bodyPr wrap="square">
            <a:spAutoFit/>
          </a:bodyPr>
          <a:lstStyle/>
          <a:p>
            <a:r>
              <a:rPr lang="en-GB" sz="1400" dirty="0">
                <a:latin typeface="Inter"/>
                <a:ea typeface="Lato" panose="020F0502020204030203" pitchFamily="34" charset="0"/>
                <a:cs typeface="Lato" panose="020F0502020204030203" pitchFamily="34" charset="0"/>
              </a:rPr>
              <a:t>Redesigned our performance management process to streamline processes, embed management competencies and improve feedback</a:t>
            </a:r>
          </a:p>
        </p:txBody>
      </p:sp>
      <p:grpSp>
        <p:nvGrpSpPr>
          <p:cNvPr id="66" name="Group 65" descr="An arrow showing completion between Q3 and Q4 23/24">
            <a:extLst>
              <a:ext uri="{FF2B5EF4-FFF2-40B4-BE49-F238E27FC236}">
                <a16:creationId xmlns:a16="http://schemas.microsoft.com/office/drawing/2014/main" id="{628978B6-EE54-C3CC-B691-DA802F1CF27D}"/>
              </a:ext>
            </a:extLst>
          </p:cNvPr>
          <p:cNvGrpSpPr/>
          <p:nvPr/>
        </p:nvGrpSpPr>
        <p:grpSpPr>
          <a:xfrm>
            <a:off x="8418372" y="3773686"/>
            <a:ext cx="3241924" cy="224908"/>
            <a:chOff x="8444682" y="3257028"/>
            <a:chExt cx="3241924" cy="224908"/>
          </a:xfrm>
        </p:grpSpPr>
        <p:sp>
          <p:nvSpPr>
            <p:cNvPr id="67" name="Rectangle 66">
              <a:extLst>
                <a:ext uri="{FF2B5EF4-FFF2-40B4-BE49-F238E27FC236}">
                  <a16:creationId xmlns:a16="http://schemas.microsoft.com/office/drawing/2014/main" id="{A822D8FA-CB42-CE1C-471F-EB599BA30D29}"/>
                </a:ext>
              </a:extLst>
            </p:cNvPr>
            <p:cNvSpPr/>
            <p:nvPr/>
          </p:nvSpPr>
          <p:spPr>
            <a:xfrm>
              <a:off x="10618880" y="3295394"/>
              <a:ext cx="1067726" cy="141835"/>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B8C7B3A-B878-2CD2-3A27-FE1419ACBEBB}"/>
                </a:ext>
              </a:extLst>
            </p:cNvPr>
            <p:cNvSpPr/>
            <p:nvPr/>
          </p:nvSpPr>
          <p:spPr>
            <a:xfrm>
              <a:off x="8444682" y="3296825"/>
              <a:ext cx="2174197" cy="1501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Diamond 68">
              <a:extLst>
                <a:ext uri="{FF2B5EF4-FFF2-40B4-BE49-F238E27FC236}">
                  <a16:creationId xmlns:a16="http://schemas.microsoft.com/office/drawing/2014/main" id="{3D436239-9255-9C7A-D4D3-7A42F6D9F437}"/>
                </a:ext>
              </a:extLst>
            </p:cNvPr>
            <p:cNvSpPr/>
            <p:nvPr/>
          </p:nvSpPr>
          <p:spPr>
            <a:xfrm>
              <a:off x="10537086" y="3257028"/>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0A24C586-92DB-F9F5-B7C6-8115D450520C}"/>
              </a:ext>
            </a:extLst>
          </p:cNvPr>
          <p:cNvSpPr txBox="1"/>
          <p:nvPr/>
        </p:nvSpPr>
        <p:spPr>
          <a:xfrm>
            <a:off x="401249" y="4210122"/>
            <a:ext cx="7417992" cy="523220"/>
          </a:xfrm>
          <a:prstGeom prst="rect">
            <a:avLst/>
          </a:prstGeom>
          <a:noFill/>
        </p:spPr>
        <p:txBody>
          <a:bodyPr wrap="square">
            <a:spAutoFit/>
          </a:bodyPr>
          <a:lstStyle/>
          <a:p>
            <a:r>
              <a:rPr lang="en-GB" sz="1400" dirty="0">
                <a:latin typeface="Inter"/>
                <a:ea typeface="Lato" panose="020F0502020204030203" pitchFamily="34" charset="0"/>
                <a:cs typeface="Lato" panose="020F0502020204030203" pitchFamily="34" charset="0"/>
              </a:rPr>
              <a:t>Launched a new intranet to support our transformation messaging and provide a networking and community building vehicle for staff  </a:t>
            </a:r>
          </a:p>
        </p:txBody>
      </p:sp>
      <p:grpSp>
        <p:nvGrpSpPr>
          <p:cNvPr id="74" name="Group 73" descr="An arrow showing completion between Q3 and Q4 23/24">
            <a:extLst>
              <a:ext uri="{FF2B5EF4-FFF2-40B4-BE49-F238E27FC236}">
                <a16:creationId xmlns:a16="http://schemas.microsoft.com/office/drawing/2014/main" id="{AC17C11B-EAD4-6837-EE6B-02C9300A79D6}"/>
              </a:ext>
            </a:extLst>
          </p:cNvPr>
          <p:cNvGrpSpPr/>
          <p:nvPr/>
        </p:nvGrpSpPr>
        <p:grpSpPr>
          <a:xfrm>
            <a:off x="8418372" y="4350545"/>
            <a:ext cx="3241924" cy="224908"/>
            <a:chOff x="8444682" y="3257028"/>
            <a:chExt cx="3241924" cy="224908"/>
          </a:xfrm>
        </p:grpSpPr>
        <p:sp>
          <p:nvSpPr>
            <p:cNvPr id="75" name="Rectangle 74">
              <a:extLst>
                <a:ext uri="{FF2B5EF4-FFF2-40B4-BE49-F238E27FC236}">
                  <a16:creationId xmlns:a16="http://schemas.microsoft.com/office/drawing/2014/main" id="{BDB53F1B-A7AA-EE6D-499B-7C7B273D0EAF}"/>
                </a:ext>
              </a:extLst>
            </p:cNvPr>
            <p:cNvSpPr/>
            <p:nvPr/>
          </p:nvSpPr>
          <p:spPr>
            <a:xfrm>
              <a:off x="10618880" y="3295394"/>
              <a:ext cx="1067726" cy="141835"/>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DACB1758-16B0-9001-E512-D7DA35F5BE57}"/>
                </a:ext>
              </a:extLst>
            </p:cNvPr>
            <p:cNvSpPr/>
            <p:nvPr/>
          </p:nvSpPr>
          <p:spPr>
            <a:xfrm>
              <a:off x="8444682" y="3296825"/>
              <a:ext cx="2174197" cy="1501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Diamond 76">
              <a:extLst>
                <a:ext uri="{FF2B5EF4-FFF2-40B4-BE49-F238E27FC236}">
                  <a16:creationId xmlns:a16="http://schemas.microsoft.com/office/drawing/2014/main" id="{D05AB700-DD36-C36D-3236-3C63888CAB7F}"/>
                </a:ext>
              </a:extLst>
            </p:cNvPr>
            <p:cNvSpPr/>
            <p:nvPr/>
          </p:nvSpPr>
          <p:spPr>
            <a:xfrm>
              <a:off x="10537086" y="3257028"/>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27ACAA98-B48B-6BC9-9DBF-81850BC98B60}"/>
              </a:ext>
            </a:extLst>
          </p:cNvPr>
          <p:cNvSpPr txBox="1"/>
          <p:nvPr/>
        </p:nvSpPr>
        <p:spPr>
          <a:xfrm>
            <a:off x="401249" y="4740265"/>
            <a:ext cx="7417992" cy="307777"/>
          </a:xfrm>
          <a:prstGeom prst="rect">
            <a:avLst/>
          </a:prstGeom>
          <a:noFill/>
        </p:spPr>
        <p:txBody>
          <a:bodyPr wrap="square">
            <a:spAutoFit/>
          </a:bodyPr>
          <a:lstStyle/>
          <a:p>
            <a:r>
              <a:rPr lang="en-GB" sz="1400" dirty="0">
                <a:latin typeface="Inter"/>
                <a:ea typeface="Lato" panose="020F0502020204030203" pitchFamily="34" charset="0"/>
                <a:cs typeface="Lato" panose="020F0502020204030203" pitchFamily="34" charset="0"/>
              </a:rPr>
              <a:t>Completed an automation/AI strategy to improve our ways of working</a:t>
            </a:r>
          </a:p>
        </p:txBody>
      </p:sp>
      <p:grpSp>
        <p:nvGrpSpPr>
          <p:cNvPr id="62" name="Group 61" descr="An arrow showing completion beginning of Q3 23/24">
            <a:extLst>
              <a:ext uri="{FF2B5EF4-FFF2-40B4-BE49-F238E27FC236}">
                <a16:creationId xmlns:a16="http://schemas.microsoft.com/office/drawing/2014/main" id="{9476E767-71A0-E5B4-9D28-D386A4E7D7A6}"/>
              </a:ext>
            </a:extLst>
          </p:cNvPr>
          <p:cNvGrpSpPr/>
          <p:nvPr/>
        </p:nvGrpSpPr>
        <p:grpSpPr>
          <a:xfrm>
            <a:off x="8418372" y="4849032"/>
            <a:ext cx="3233873" cy="224908"/>
            <a:chOff x="8471537" y="5811388"/>
            <a:chExt cx="3233873" cy="224908"/>
          </a:xfrm>
        </p:grpSpPr>
        <p:sp>
          <p:nvSpPr>
            <p:cNvPr id="63" name="Rectangle 62">
              <a:extLst>
                <a:ext uri="{FF2B5EF4-FFF2-40B4-BE49-F238E27FC236}">
                  <a16:creationId xmlns:a16="http://schemas.microsoft.com/office/drawing/2014/main" id="{6073666D-2B10-9177-9187-22E8E974AA5E}"/>
                </a:ext>
              </a:extLst>
            </p:cNvPr>
            <p:cNvSpPr/>
            <p:nvPr/>
          </p:nvSpPr>
          <p:spPr>
            <a:xfrm>
              <a:off x="10276673" y="5849324"/>
              <a:ext cx="1428737" cy="135177"/>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458C341E-4339-9B21-33AA-819F708195BA}"/>
                </a:ext>
              </a:extLst>
            </p:cNvPr>
            <p:cNvSpPr/>
            <p:nvPr/>
          </p:nvSpPr>
          <p:spPr>
            <a:xfrm>
              <a:off x="8471537" y="5851995"/>
              <a:ext cx="1805136" cy="13250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Diamond 64">
              <a:extLst>
                <a:ext uri="{FF2B5EF4-FFF2-40B4-BE49-F238E27FC236}">
                  <a16:creationId xmlns:a16="http://schemas.microsoft.com/office/drawing/2014/main" id="{1F95998E-2D9E-26BA-1464-21C8954F5908}"/>
                </a:ext>
              </a:extLst>
            </p:cNvPr>
            <p:cNvSpPr/>
            <p:nvPr/>
          </p:nvSpPr>
          <p:spPr>
            <a:xfrm>
              <a:off x="10199756" y="5811388"/>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58BA44C4-5623-06F4-908A-6301897679EE}"/>
              </a:ext>
            </a:extLst>
          </p:cNvPr>
          <p:cNvSpPr txBox="1"/>
          <p:nvPr/>
        </p:nvSpPr>
        <p:spPr>
          <a:xfrm>
            <a:off x="401249" y="5083441"/>
            <a:ext cx="7417992" cy="523220"/>
          </a:xfrm>
          <a:prstGeom prst="rect">
            <a:avLst/>
          </a:prstGeom>
          <a:noFill/>
        </p:spPr>
        <p:txBody>
          <a:bodyPr wrap="square">
            <a:spAutoFit/>
          </a:bodyPr>
          <a:lstStyle/>
          <a:p>
            <a:r>
              <a:rPr lang="en-GB" sz="1400" dirty="0">
                <a:latin typeface="Inter"/>
                <a:ea typeface="Lato" panose="020F0502020204030203" pitchFamily="34" charset="0"/>
                <a:cs typeface="Lato" panose="020F0502020204030203" pitchFamily="34" charset="0"/>
              </a:rPr>
              <a:t>All directorates have commenced working with SharePoint instead of network drives on production of new information and docs</a:t>
            </a:r>
          </a:p>
        </p:txBody>
      </p:sp>
      <p:grpSp>
        <p:nvGrpSpPr>
          <p:cNvPr id="82" name="Group 81" descr="An arrow showing completion between Q3 and Q4 23/24">
            <a:extLst>
              <a:ext uri="{FF2B5EF4-FFF2-40B4-BE49-F238E27FC236}">
                <a16:creationId xmlns:a16="http://schemas.microsoft.com/office/drawing/2014/main" id="{377DA459-69CD-C199-0E9A-F91AD4DEE2D4}"/>
              </a:ext>
            </a:extLst>
          </p:cNvPr>
          <p:cNvGrpSpPr/>
          <p:nvPr/>
        </p:nvGrpSpPr>
        <p:grpSpPr>
          <a:xfrm>
            <a:off x="8418372" y="5251527"/>
            <a:ext cx="3234038" cy="224908"/>
            <a:chOff x="8516762" y="4261198"/>
            <a:chExt cx="3234038" cy="224908"/>
          </a:xfrm>
        </p:grpSpPr>
        <p:sp>
          <p:nvSpPr>
            <p:cNvPr id="83" name="Rectangle 82">
              <a:extLst>
                <a:ext uri="{FF2B5EF4-FFF2-40B4-BE49-F238E27FC236}">
                  <a16:creationId xmlns:a16="http://schemas.microsoft.com/office/drawing/2014/main" id="{054E654B-132E-F6B8-5EED-5243E615041F}"/>
                </a:ext>
              </a:extLst>
            </p:cNvPr>
            <p:cNvSpPr/>
            <p:nvPr/>
          </p:nvSpPr>
          <p:spPr>
            <a:xfrm>
              <a:off x="10693699" y="4302379"/>
              <a:ext cx="1057101" cy="14094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08241BA-D98D-9C10-0FCB-B657068C58B9}"/>
                </a:ext>
              </a:extLst>
            </p:cNvPr>
            <p:cNvSpPr/>
            <p:nvPr/>
          </p:nvSpPr>
          <p:spPr>
            <a:xfrm>
              <a:off x="8516762" y="4304329"/>
              <a:ext cx="2212762" cy="14202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Diamond 84">
              <a:extLst>
                <a:ext uri="{FF2B5EF4-FFF2-40B4-BE49-F238E27FC236}">
                  <a16:creationId xmlns:a16="http://schemas.microsoft.com/office/drawing/2014/main" id="{83938958-1AE1-9664-673B-2D48E4B1B149}"/>
                </a:ext>
              </a:extLst>
            </p:cNvPr>
            <p:cNvSpPr/>
            <p:nvPr/>
          </p:nvSpPr>
          <p:spPr>
            <a:xfrm>
              <a:off x="10605615" y="4261198"/>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91CD6112-36E7-8B2F-8988-79CF9C63E086}"/>
              </a:ext>
            </a:extLst>
          </p:cNvPr>
          <p:cNvSpPr txBox="1"/>
          <p:nvPr/>
        </p:nvSpPr>
        <p:spPr>
          <a:xfrm>
            <a:off x="401249" y="5613357"/>
            <a:ext cx="7417992" cy="307777"/>
          </a:xfrm>
          <a:prstGeom prst="rect">
            <a:avLst/>
          </a:prstGeom>
          <a:noFill/>
        </p:spPr>
        <p:txBody>
          <a:bodyPr wrap="square">
            <a:spAutoFit/>
          </a:bodyPr>
          <a:lstStyle/>
          <a:p>
            <a:r>
              <a:rPr lang="en-GB" sz="1400" dirty="0">
                <a:latin typeface="Inter"/>
                <a:ea typeface="Lato" panose="020F0502020204030203" pitchFamily="34" charset="0"/>
                <a:cs typeface="Lato" panose="020F0502020204030203" pitchFamily="34" charset="0"/>
              </a:rPr>
              <a:t>Developed a 2 </a:t>
            </a:r>
            <a:r>
              <a:rPr lang="en-GB" sz="1400">
                <a:latin typeface="Inter"/>
                <a:ea typeface="Lato" panose="020F0502020204030203" pitchFamily="34" charset="0"/>
                <a:cs typeface="Lato" panose="020F0502020204030203" pitchFamily="34" charset="0"/>
              </a:rPr>
              <a:t>to 5-year </a:t>
            </a:r>
            <a:r>
              <a:rPr lang="en-GB" sz="1400" dirty="0">
                <a:latin typeface="Inter"/>
                <a:ea typeface="Lato" panose="020F0502020204030203" pitchFamily="34" charset="0"/>
                <a:cs typeface="Lato" panose="020F0502020204030203" pitchFamily="34" charset="0"/>
              </a:rPr>
              <a:t>Equality, Diversity and Inclusion roadmap </a:t>
            </a:r>
          </a:p>
        </p:txBody>
      </p:sp>
      <p:grpSp>
        <p:nvGrpSpPr>
          <p:cNvPr id="86" name="Group 85" descr="An arrow showing completion between Q3 and Q4 23/24">
            <a:extLst>
              <a:ext uri="{FF2B5EF4-FFF2-40B4-BE49-F238E27FC236}">
                <a16:creationId xmlns:a16="http://schemas.microsoft.com/office/drawing/2014/main" id="{D6884278-5485-2C26-BEE4-6A1ECCC19CFE}"/>
              </a:ext>
            </a:extLst>
          </p:cNvPr>
          <p:cNvGrpSpPr/>
          <p:nvPr/>
        </p:nvGrpSpPr>
        <p:grpSpPr>
          <a:xfrm>
            <a:off x="8418372" y="5692787"/>
            <a:ext cx="3241924" cy="224908"/>
            <a:chOff x="8452765" y="2636337"/>
            <a:chExt cx="3241924" cy="224908"/>
          </a:xfrm>
        </p:grpSpPr>
        <p:sp>
          <p:nvSpPr>
            <p:cNvPr id="87" name="Rectangle 86">
              <a:extLst>
                <a:ext uri="{FF2B5EF4-FFF2-40B4-BE49-F238E27FC236}">
                  <a16:creationId xmlns:a16="http://schemas.microsoft.com/office/drawing/2014/main" id="{0375C8C8-EC72-7F6D-2ED9-52768C3A0FB9}"/>
                </a:ext>
              </a:extLst>
            </p:cNvPr>
            <p:cNvSpPr/>
            <p:nvPr/>
          </p:nvSpPr>
          <p:spPr>
            <a:xfrm>
              <a:off x="10540663" y="2668113"/>
              <a:ext cx="1154026" cy="15128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24EEC46E-541C-31B0-AB2F-6B54C107809A}"/>
                </a:ext>
              </a:extLst>
            </p:cNvPr>
            <p:cNvSpPr/>
            <p:nvPr/>
          </p:nvSpPr>
          <p:spPr>
            <a:xfrm>
              <a:off x="8452765" y="2669890"/>
              <a:ext cx="2095949" cy="14950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Diamond 88">
              <a:extLst>
                <a:ext uri="{FF2B5EF4-FFF2-40B4-BE49-F238E27FC236}">
                  <a16:creationId xmlns:a16="http://schemas.microsoft.com/office/drawing/2014/main" id="{F219ADB3-A992-6A12-AE31-B31D74A478A4}"/>
                </a:ext>
              </a:extLst>
            </p:cNvPr>
            <p:cNvSpPr/>
            <p:nvPr/>
          </p:nvSpPr>
          <p:spPr>
            <a:xfrm>
              <a:off x="10433000" y="263633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401249" y="238193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401249" y="1833980"/>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0E6E18-BC2A-DE2B-ED7C-978ABE9AD263}"/>
              </a:ext>
              <a:ext uri="{C183D7F6-B498-43B3-948B-1728B52AA6E4}">
                <adec:decorative xmlns:adec="http://schemas.microsoft.com/office/drawing/2017/decorative" val="1"/>
              </a:ext>
            </a:extLst>
          </p:cNvPr>
          <p:cNvCxnSpPr>
            <a:cxnSpLocks/>
          </p:cNvCxnSpPr>
          <p:nvPr/>
        </p:nvCxnSpPr>
        <p:spPr>
          <a:xfrm>
            <a:off x="401249" y="3024409"/>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401249" y="3632495"/>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44DF2E-FA54-922B-A0AA-A2BA8BF6E522}"/>
              </a:ext>
              <a:ext uri="{C183D7F6-B498-43B3-948B-1728B52AA6E4}">
                <adec:decorative xmlns:adec="http://schemas.microsoft.com/office/drawing/2017/decorative" val="1"/>
              </a:ext>
            </a:extLst>
          </p:cNvPr>
          <p:cNvCxnSpPr>
            <a:cxnSpLocks/>
          </p:cNvCxnSpPr>
          <p:nvPr/>
        </p:nvCxnSpPr>
        <p:spPr>
          <a:xfrm>
            <a:off x="401249" y="4151700"/>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9EE3ECD-27AB-7295-E9E5-42BAFB59440A}"/>
              </a:ext>
              <a:ext uri="{C183D7F6-B498-43B3-948B-1728B52AA6E4}">
                <adec:decorative xmlns:adec="http://schemas.microsoft.com/office/drawing/2017/decorative" val="1"/>
              </a:ext>
            </a:extLst>
          </p:cNvPr>
          <p:cNvCxnSpPr>
            <a:cxnSpLocks/>
          </p:cNvCxnSpPr>
          <p:nvPr/>
        </p:nvCxnSpPr>
        <p:spPr>
          <a:xfrm>
            <a:off x="401249" y="4723317"/>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878076-7D86-CB76-C485-A705A551BCA9}"/>
              </a:ext>
              <a:ext uri="{C183D7F6-B498-43B3-948B-1728B52AA6E4}">
                <adec:decorative xmlns:adec="http://schemas.microsoft.com/office/drawing/2017/decorative" val="1"/>
              </a:ext>
            </a:extLst>
          </p:cNvPr>
          <p:cNvCxnSpPr>
            <a:cxnSpLocks/>
          </p:cNvCxnSpPr>
          <p:nvPr/>
        </p:nvCxnSpPr>
        <p:spPr>
          <a:xfrm>
            <a:off x="401249" y="5092966"/>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C654583-3AB6-EC42-2770-FAF0A002E7EA}"/>
              </a:ext>
              <a:ext uri="{C183D7F6-B498-43B3-948B-1728B52AA6E4}">
                <adec:decorative xmlns:adec="http://schemas.microsoft.com/office/drawing/2017/decorative" val="1"/>
              </a:ext>
            </a:extLst>
          </p:cNvPr>
          <p:cNvCxnSpPr>
            <a:cxnSpLocks/>
          </p:cNvCxnSpPr>
          <p:nvPr/>
        </p:nvCxnSpPr>
        <p:spPr>
          <a:xfrm>
            <a:off x="401249" y="5606661"/>
            <a:ext cx="1126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B258C3-C153-806B-B851-B54DEC360066}"/>
              </a:ext>
              <a:ext uri="{C183D7F6-B498-43B3-948B-1728B52AA6E4}">
                <adec:decorative xmlns:adec="http://schemas.microsoft.com/office/drawing/2017/decorative" val="1"/>
              </a:ext>
            </a:extLst>
          </p:cNvPr>
          <p:cNvCxnSpPr>
            <a:cxnSpLocks/>
          </p:cNvCxnSpPr>
          <p:nvPr/>
        </p:nvCxnSpPr>
        <p:spPr>
          <a:xfrm>
            <a:off x="401249" y="5974801"/>
            <a:ext cx="1126744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FD9B85B-B902-8E2A-78F9-42D13F603B44}"/>
              </a:ext>
              <a:ext uri="{C183D7F6-B498-43B3-948B-1728B52AA6E4}">
                <adec:decorative xmlns:adec="http://schemas.microsoft.com/office/drawing/2017/decorative" val="1"/>
              </a:ext>
            </a:extLst>
          </p:cNvPr>
          <p:cNvSpPr txBox="1"/>
          <p:nvPr/>
        </p:nvSpPr>
        <p:spPr>
          <a:xfrm>
            <a:off x="8339275" y="1505189"/>
            <a:ext cx="2939114" cy="338554"/>
          </a:xfrm>
          <a:prstGeom prst="rect">
            <a:avLst/>
          </a:prstGeom>
          <a:noFill/>
        </p:spPr>
        <p:txBody>
          <a:bodyPr wrap="square" rtlCol="0">
            <a:spAutoFit/>
          </a:bodyPr>
          <a:lstStyle/>
          <a:p>
            <a:pPr>
              <a:defRPr/>
            </a:pPr>
            <a:r>
              <a:rPr kumimoji="0" lang="en-GB" sz="16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Tree>
    <p:extLst>
      <p:ext uri="{BB962C8B-B14F-4D97-AF65-F5344CB8AC3E}">
        <p14:creationId xmlns:p14="http://schemas.microsoft.com/office/powerpoint/2010/main" val="3569326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E9AF-FB40-3650-7523-E627DAEB5FF3}"/>
              </a:ext>
            </a:extLst>
          </p:cNvPr>
          <p:cNvSpPr>
            <a:spLocks noGrp="1"/>
          </p:cNvSpPr>
          <p:nvPr>
            <p:ph type="ctrTitle"/>
          </p:nvPr>
        </p:nvSpPr>
        <p:spPr>
          <a:xfrm>
            <a:off x="112233" y="59507"/>
            <a:ext cx="11608531" cy="1276350"/>
          </a:xfrm>
        </p:spPr>
        <p:txBody>
          <a:bodyPr>
            <a:noAutofit/>
          </a:bodyPr>
          <a:lstStyle/>
          <a:p>
            <a:r>
              <a:rPr lang="en-GB" sz="3200" dirty="0"/>
              <a:t>Delivering our objectives will make tangible differences for our users, and lay the foundations for the future</a:t>
            </a:r>
          </a:p>
        </p:txBody>
      </p:sp>
      <p:sp>
        <p:nvSpPr>
          <p:cNvPr id="24" name="Rectangle 23">
            <a:extLst>
              <a:ext uri="{FF2B5EF4-FFF2-40B4-BE49-F238E27FC236}">
                <a16:creationId xmlns:a16="http://schemas.microsoft.com/office/drawing/2014/main" id="{EC9DEB4F-C16B-63FC-0EEF-22745ADF65D1}"/>
              </a:ext>
              <a:ext uri="{C183D7F6-B498-43B3-948B-1728B52AA6E4}">
                <adec:decorative xmlns:adec="http://schemas.microsoft.com/office/drawing/2017/decorative" val="1"/>
              </a:ext>
            </a:extLst>
          </p:cNvPr>
          <p:cNvSpPr/>
          <p:nvPr/>
        </p:nvSpPr>
        <p:spPr>
          <a:xfrm>
            <a:off x="0" y="1088076"/>
            <a:ext cx="471236" cy="5769924"/>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solidFill>
                <a:schemeClr val="bg1"/>
              </a:solidFill>
              <a:ea typeface="+mn-lt"/>
              <a:cs typeface="+mn-lt"/>
            </a:endParaRPr>
          </a:p>
        </p:txBody>
      </p:sp>
      <p:sp>
        <p:nvSpPr>
          <p:cNvPr id="31" name="Rectangle 30">
            <a:extLst>
              <a:ext uri="{FF2B5EF4-FFF2-40B4-BE49-F238E27FC236}">
                <a16:creationId xmlns:a16="http://schemas.microsoft.com/office/drawing/2014/main" id="{27146873-4129-C0B2-9D98-7A0B331FE9B7}"/>
              </a:ext>
              <a:ext uri="{C183D7F6-B498-43B3-948B-1728B52AA6E4}">
                <adec:decorative xmlns:adec="http://schemas.microsoft.com/office/drawing/2017/decorative" val="1"/>
              </a:ext>
            </a:extLst>
          </p:cNvPr>
          <p:cNvSpPr/>
          <p:nvPr/>
        </p:nvSpPr>
        <p:spPr>
          <a:xfrm>
            <a:off x="522187" y="5959407"/>
            <a:ext cx="943751" cy="7032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Rectangle 22">
            <a:extLst>
              <a:ext uri="{FF2B5EF4-FFF2-40B4-BE49-F238E27FC236}">
                <a16:creationId xmlns:a16="http://schemas.microsoft.com/office/drawing/2014/main" id="{D239B0FE-D3E9-F1D6-EF93-206459104EFD}"/>
              </a:ext>
              <a:ext uri="{C183D7F6-B498-43B3-948B-1728B52AA6E4}">
                <adec:decorative xmlns:adec="http://schemas.microsoft.com/office/drawing/2017/decorative" val="1"/>
              </a:ext>
            </a:extLst>
          </p:cNvPr>
          <p:cNvSpPr/>
          <p:nvPr/>
        </p:nvSpPr>
        <p:spPr>
          <a:xfrm>
            <a:off x="0" y="1091251"/>
            <a:ext cx="12224875" cy="114760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solidFill>
                <a:schemeClr val="bg1"/>
              </a:solidFill>
              <a:ea typeface="+mn-lt"/>
              <a:cs typeface="+mn-lt"/>
            </a:endParaRPr>
          </a:p>
        </p:txBody>
      </p:sp>
      <p:sp>
        <p:nvSpPr>
          <p:cNvPr id="7" name="TextBox 6">
            <a:extLst>
              <a:ext uri="{FF2B5EF4-FFF2-40B4-BE49-F238E27FC236}">
                <a16:creationId xmlns:a16="http://schemas.microsoft.com/office/drawing/2014/main" id="{905EFEB6-734C-5506-D93D-A0BFD95941D7}"/>
              </a:ext>
            </a:extLst>
          </p:cNvPr>
          <p:cNvSpPr txBox="1"/>
          <p:nvPr/>
        </p:nvSpPr>
        <p:spPr>
          <a:xfrm>
            <a:off x="647389" y="1318537"/>
            <a:ext cx="2432858" cy="646331"/>
          </a:xfrm>
          <a:prstGeom prst="rect">
            <a:avLst/>
          </a:prstGeom>
          <a:noFill/>
        </p:spPr>
        <p:txBody>
          <a:bodyPr wrap="square" rtlCol="0">
            <a:spAutoFit/>
          </a:bodyPr>
          <a:lstStyle/>
          <a:p>
            <a:r>
              <a:rPr lang="en-GB" b="1" dirty="0">
                <a:solidFill>
                  <a:srgbClr val="00436C"/>
                </a:solidFill>
                <a:latin typeface="+mj-lt"/>
              </a:rPr>
              <a:t>Focus on what matters most</a:t>
            </a:r>
          </a:p>
        </p:txBody>
      </p:sp>
      <p:sp>
        <p:nvSpPr>
          <p:cNvPr id="8" name="TextBox 7">
            <a:extLst>
              <a:ext uri="{FF2B5EF4-FFF2-40B4-BE49-F238E27FC236}">
                <a16:creationId xmlns:a16="http://schemas.microsoft.com/office/drawing/2014/main" id="{4E5EA055-B984-2BCE-BA11-F342068762B5}"/>
              </a:ext>
            </a:extLst>
          </p:cNvPr>
          <p:cNvSpPr txBox="1"/>
          <p:nvPr/>
        </p:nvSpPr>
        <p:spPr>
          <a:xfrm>
            <a:off x="4997289" y="1235153"/>
            <a:ext cx="1804332" cy="923330"/>
          </a:xfrm>
          <a:prstGeom prst="rect">
            <a:avLst/>
          </a:prstGeom>
          <a:noFill/>
        </p:spPr>
        <p:txBody>
          <a:bodyPr wrap="square" rtlCol="0">
            <a:spAutoFit/>
          </a:bodyPr>
          <a:lstStyle/>
          <a:p>
            <a:r>
              <a:rPr lang="en-GB" dirty="0">
                <a:solidFill>
                  <a:srgbClr val="00436C"/>
                </a:solidFill>
                <a:latin typeface="+mj-lt"/>
              </a:rPr>
              <a:t>Provide useful and useable advice</a:t>
            </a:r>
          </a:p>
        </p:txBody>
      </p:sp>
      <p:sp>
        <p:nvSpPr>
          <p:cNvPr id="9" name="TextBox 8">
            <a:extLst>
              <a:ext uri="{FF2B5EF4-FFF2-40B4-BE49-F238E27FC236}">
                <a16:creationId xmlns:a16="http://schemas.microsoft.com/office/drawing/2014/main" id="{0DA4F85E-AA77-70EF-449D-E3DBD346E40D}"/>
              </a:ext>
            </a:extLst>
          </p:cNvPr>
          <p:cNvSpPr txBox="1"/>
          <p:nvPr/>
        </p:nvSpPr>
        <p:spPr>
          <a:xfrm>
            <a:off x="8718664" y="1233738"/>
            <a:ext cx="2118441" cy="945512"/>
          </a:xfrm>
          <a:prstGeom prst="rect">
            <a:avLst/>
          </a:prstGeom>
          <a:noFill/>
        </p:spPr>
        <p:txBody>
          <a:bodyPr wrap="square" rtlCol="0">
            <a:spAutoFit/>
          </a:bodyPr>
          <a:lstStyle/>
          <a:p>
            <a:r>
              <a:rPr lang="en-GB" dirty="0">
                <a:solidFill>
                  <a:srgbClr val="00436C"/>
                </a:solidFill>
                <a:latin typeface="+mj-lt"/>
              </a:rPr>
              <a:t>Constantly learn from data and implementation</a:t>
            </a:r>
          </a:p>
        </p:txBody>
      </p:sp>
      <p:pic>
        <p:nvPicPr>
          <p:cNvPr id="13" name="Picture 12">
            <a:extLst>
              <a:ext uri="{FF2B5EF4-FFF2-40B4-BE49-F238E27FC236}">
                <a16:creationId xmlns:a16="http://schemas.microsoft.com/office/drawing/2014/main" id="{F2536344-32D6-BDCC-7EFE-B54E81E4AC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8056" y="1156078"/>
            <a:ext cx="961934" cy="903720"/>
          </a:xfrm>
          <a:prstGeom prst="rect">
            <a:avLst/>
          </a:prstGeom>
        </p:spPr>
      </p:pic>
      <p:pic>
        <p:nvPicPr>
          <p:cNvPr id="14" name="Picture 13">
            <a:extLst>
              <a:ext uri="{FF2B5EF4-FFF2-40B4-BE49-F238E27FC236}">
                <a16:creationId xmlns:a16="http://schemas.microsoft.com/office/drawing/2014/main" id="{D957B098-4B90-CAE0-DEA1-CECA161966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97873" y="1244958"/>
            <a:ext cx="961934" cy="903720"/>
          </a:xfrm>
          <a:prstGeom prst="rect">
            <a:avLst/>
          </a:prstGeom>
        </p:spPr>
      </p:pic>
      <p:pic>
        <p:nvPicPr>
          <p:cNvPr id="15" name="Picture 14">
            <a:extLst>
              <a:ext uri="{FF2B5EF4-FFF2-40B4-BE49-F238E27FC236}">
                <a16:creationId xmlns:a16="http://schemas.microsoft.com/office/drawing/2014/main" id="{DD690580-862D-69FC-54C8-AB855A191A2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04971" y="1127838"/>
            <a:ext cx="1112367" cy="1045049"/>
          </a:xfrm>
          <a:prstGeom prst="rect">
            <a:avLst/>
          </a:prstGeom>
        </p:spPr>
      </p:pic>
      <p:sp>
        <p:nvSpPr>
          <p:cNvPr id="26" name="TextBox 25">
            <a:extLst>
              <a:ext uri="{FF2B5EF4-FFF2-40B4-BE49-F238E27FC236}">
                <a16:creationId xmlns:a16="http://schemas.microsoft.com/office/drawing/2014/main" id="{33C78A39-DC47-82D7-2DF0-A56B76F2F126}"/>
              </a:ext>
              <a:ext uri="{C183D7F6-B498-43B3-948B-1728B52AA6E4}">
                <adec:decorative xmlns:adec="http://schemas.microsoft.com/office/drawing/2017/decorative" val="1"/>
              </a:ext>
            </a:extLst>
          </p:cNvPr>
          <p:cNvSpPr txBox="1"/>
          <p:nvPr/>
        </p:nvSpPr>
        <p:spPr>
          <a:xfrm rot="16200000">
            <a:off x="-456486" y="2893815"/>
            <a:ext cx="1384208" cy="369332"/>
          </a:xfrm>
          <a:prstGeom prst="rect">
            <a:avLst/>
          </a:prstGeom>
          <a:noFill/>
        </p:spPr>
        <p:txBody>
          <a:bodyPr wrap="square" rtlCol="0">
            <a:spAutoFit/>
          </a:bodyPr>
          <a:lstStyle/>
          <a:p>
            <a:r>
              <a:rPr lang="en-GB" b="1" dirty="0">
                <a:solidFill>
                  <a:srgbClr val="00436C"/>
                </a:solidFill>
                <a:latin typeface="+mj-lt"/>
              </a:rPr>
              <a:t>Visible</a:t>
            </a:r>
          </a:p>
        </p:txBody>
      </p:sp>
      <p:sp>
        <p:nvSpPr>
          <p:cNvPr id="21" name="TextBox 20">
            <a:extLst>
              <a:ext uri="{FF2B5EF4-FFF2-40B4-BE49-F238E27FC236}">
                <a16:creationId xmlns:a16="http://schemas.microsoft.com/office/drawing/2014/main" id="{0FF08060-B0DD-B789-5C62-695E98342DA2}"/>
              </a:ext>
            </a:extLst>
          </p:cNvPr>
          <p:cNvSpPr txBox="1"/>
          <p:nvPr/>
        </p:nvSpPr>
        <p:spPr>
          <a:xfrm>
            <a:off x="571446" y="2299557"/>
            <a:ext cx="3194270" cy="864440"/>
          </a:xfrm>
          <a:prstGeom prst="rect">
            <a:avLst/>
          </a:prstGeom>
          <a:solidFill>
            <a:schemeClr val="accent2"/>
          </a:solidFill>
          <a:ln w="12700">
            <a:solidFill>
              <a:srgbClr val="FFFFFF"/>
            </a:solidFill>
          </a:ln>
        </p:spPr>
        <p:txBody>
          <a:bodyPr wrap="square" lIns="108000" tIns="108000" rIns="108000" bIns="108000" rtlCol="0" anchor="t">
            <a:spAutoFit/>
          </a:bodyPr>
          <a:lstStyle/>
          <a:p>
            <a:r>
              <a:rPr lang="en-GB" sz="1400" dirty="0">
                <a:solidFill>
                  <a:schemeClr val="bg2"/>
                </a:solidFill>
              </a:rPr>
              <a:t>More NICE guidance that addresses major population health and/or operational challenges </a:t>
            </a:r>
          </a:p>
        </p:txBody>
      </p:sp>
      <p:sp>
        <p:nvSpPr>
          <p:cNvPr id="18" name="TextBox 17">
            <a:extLst>
              <a:ext uri="{FF2B5EF4-FFF2-40B4-BE49-F238E27FC236}">
                <a16:creationId xmlns:a16="http://schemas.microsoft.com/office/drawing/2014/main" id="{37353DAE-9E24-FACE-343A-4DD3BF7B849C}"/>
              </a:ext>
            </a:extLst>
          </p:cNvPr>
          <p:cNvSpPr txBox="1"/>
          <p:nvPr/>
        </p:nvSpPr>
        <p:spPr>
          <a:xfrm>
            <a:off x="4330698" y="2299557"/>
            <a:ext cx="2788559" cy="864440"/>
          </a:xfrm>
          <a:prstGeom prst="rect">
            <a:avLst/>
          </a:prstGeom>
          <a:solidFill>
            <a:schemeClr val="accent2"/>
          </a:solidFill>
          <a:ln w="12700">
            <a:solidFill>
              <a:srgbClr val="FFFFFF"/>
            </a:solidFill>
          </a:ln>
        </p:spPr>
        <p:txBody>
          <a:bodyPr wrap="square" lIns="72000" tIns="108000" rIns="108000" bIns="108000" rtlCol="0" anchor="t">
            <a:spAutoFit/>
          </a:bodyPr>
          <a:lstStyle/>
          <a:p>
            <a:r>
              <a:rPr lang="en-GB" sz="1400" dirty="0">
                <a:solidFill>
                  <a:schemeClr val="bg2"/>
                </a:solidFill>
              </a:rPr>
              <a:t>A new-look NICE website with easier navigation and clearer explanations of what we do</a:t>
            </a:r>
          </a:p>
        </p:txBody>
      </p:sp>
      <p:sp>
        <p:nvSpPr>
          <p:cNvPr id="20" name="TextBox 19">
            <a:extLst>
              <a:ext uri="{FF2B5EF4-FFF2-40B4-BE49-F238E27FC236}">
                <a16:creationId xmlns:a16="http://schemas.microsoft.com/office/drawing/2014/main" id="{5C826959-56E3-BA58-9943-E1AAD53F0E5B}"/>
              </a:ext>
            </a:extLst>
          </p:cNvPr>
          <p:cNvSpPr txBox="1"/>
          <p:nvPr/>
        </p:nvSpPr>
        <p:spPr>
          <a:xfrm>
            <a:off x="1344617" y="3261784"/>
            <a:ext cx="3108812" cy="864440"/>
          </a:xfrm>
          <a:prstGeom prst="rect">
            <a:avLst/>
          </a:prstGeom>
          <a:solidFill>
            <a:schemeClr val="accent2"/>
          </a:solidFill>
          <a:ln w="12700">
            <a:solidFill>
              <a:schemeClr val="bg1"/>
            </a:solidFill>
          </a:ln>
        </p:spPr>
        <p:txBody>
          <a:bodyPr wrap="square" lIns="108000" tIns="108000" rIns="108000" bIns="108000" rtlCol="0">
            <a:spAutoFit/>
          </a:bodyPr>
          <a:lstStyle/>
          <a:p>
            <a:r>
              <a:rPr lang="en-GB" sz="1400" dirty="0">
                <a:solidFill>
                  <a:schemeClr val="bg2"/>
                </a:solidFill>
              </a:rPr>
              <a:t>Workforce and capacity impacts of guidance explained in a meaningful way for local systems </a:t>
            </a:r>
          </a:p>
        </p:txBody>
      </p:sp>
      <p:sp>
        <p:nvSpPr>
          <p:cNvPr id="22" name="TextBox 21">
            <a:extLst>
              <a:ext uri="{FF2B5EF4-FFF2-40B4-BE49-F238E27FC236}">
                <a16:creationId xmlns:a16="http://schemas.microsoft.com/office/drawing/2014/main" id="{F1BF5BFC-4A83-FD49-0976-74176DFE3E6D}"/>
              </a:ext>
            </a:extLst>
          </p:cNvPr>
          <p:cNvSpPr txBox="1"/>
          <p:nvPr/>
        </p:nvSpPr>
        <p:spPr>
          <a:xfrm>
            <a:off x="4606347" y="3261784"/>
            <a:ext cx="2237260" cy="864440"/>
          </a:xfrm>
          <a:prstGeom prst="rect">
            <a:avLst/>
          </a:prstGeom>
          <a:solidFill>
            <a:schemeClr val="accent2"/>
          </a:solidFill>
          <a:ln w="12700">
            <a:solidFill>
              <a:schemeClr val="bg1"/>
            </a:solidFill>
          </a:ln>
        </p:spPr>
        <p:txBody>
          <a:bodyPr wrap="square" lIns="108000" tIns="108000" rIns="108000" bIns="108000" rtlCol="0">
            <a:spAutoFit/>
          </a:bodyPr>
          <a:lstStyle/>
          <a:p>
            <a:r>
              <a:rPr lang="en-GB" sz="1400" dirty="0">
                <a:solidFill>
                  <a:schemeClr val="bg2"/>
                </a:solidFill>
              </a:rPr>
              <a:t>Faster guidance production across all NICE programmes  </a:t>
            </a:r>
          </a:p>
        </p:txBody>
      </p:sp>
      <p:sp>
        <p:nvSpPr>
          <p:cNvPr id="19" name="TextBox 18">
            <a:extLst>
              <a:ext uri="{FF2B5EF4-FFF2-40B4-BE49-F238E27FC236}">
                <a16:creationId xmlns:a16="http://schemas.microsoft.com/office/drawing/2014/main" id="{77D6C78B-CCA7-2A90-A967-37003C642E1D}"/>
              </a:ext>
            </a:extLst>
          </p:cNvPr>
          <p:cNvSpPr txBox="1"/>
          <p:nvPr/>
        </p:nvSpPr>
        <p:spPr>
          <a:xfrm>
            <a:off x="7230822" y="2839365"/>
            <a:ext cx="3063871" cy="1079884"/>
          </a:xfrm>
          <a:prstGeom prst="rect">
            <a:avLst/>
          </a:prstGeom>
          <a:solidFill>
            <a:schemeClr val="accent2"/>
          </a:solidFill>
          <a:ln w="12700">
            <a:solidFill>
              <a:srgbClr val="FFFFFF"/>
            </a:solidFill>
          </a:ln>
        </p:spPr>
        <p:txBody>
          <a:bodyPr wrap="square" lIns="108000" tIns="108000" rIns="108000" bIns="108000" rtlCol="0" anchor="t">
            <a:spAutoFit/>
          </a:bodyPr>
          <a:lstStyle/>
          <a:p>
            <a:r>
              <a:rPr lang="en-GB" sz="1400" dirty="0">
                <a:solidFill>
                  <a:schemeClr val="bg2"/>
                </a:solidFill>
              </a:rPr>
              <a:t>Guideline recommendations formatted in a way that makes it easier to read and easier to find what you’re looking for </a:t>
            </a:r>
          </a:p>
        </p:txBody>
      </p:sp>
      <p:sp>
        <p:nvSpPr>
          <p:cNvPr id="35" name="TextBox 34">
            <a:extLst>
              <a:ext uri="{FF2B5EF4-FFF2-40B4-BE49-F238E27FC236}">
                <a16:creationId xmlns:a16="http://schemas.microsoft.com/office/drawing/2014/main" id="{A3810289-A8BB-9373-33A7-F487313E16DB}"/>
              </a:ext>
            </a:extLst>
          </p:cNvPr>
          <p:cNvSpPr txBox="1"/>
          <p:nvPr/>
        </p:nvSpPr>
        <p:spPr>
          <a:xfrm>
            <a:off x="3156689" y="4293154"/>
            <a:ext cx="3384656" cy="523220"/>
          </a:xfrm>
          <a:prstGeom prst="rect">
            <a:avLst/>
          </a:prstGeom>
          <a:noFill/>
        </p:spPr>
        <p:txBody>
          <a:bodyPr wrap="square" rtlCol="0">
            <a:spAutoFit/>
          </a:bodyPr>
          <a:lstStyle/>
          <a:p>
            <a:r>
              <a:rPr lang="en-GB" sz="1400" dirty="0">
                <a:solidFill>
                  <a:schemeClr val="bg2"/>
                </a:solidFill>
              </a:rPr>
              <a:t>Single front door for early engagement with industry </a:t>
            </a:r>
          </a:p>
        </p:txBody>
      </p:sp>
      <p:sp>
        <p:nvSpPr>
          <p:cNvPr id="25" name="TextBox 24">
            <a:extLst>
              <a:ext uri="{FF2B5EF4-FFF2-40B4-BE49-F238E27FC236}">
                <a16:creationId xmlns:a16="http://schemas.microsoft.com/office/drawing/2014/main" id="{30E4495B-5A0B-B50B-DD86-FF365BCB96BC}"/>
              </a:ext>
              <a:ext uri="{C183D7F6-B498-43B3-948B-1728B52AA6E4}">
                <adec:decorative xmlns:adec="http://schemas.microsoft.com/office/drawing/2017/decorative" val="1"/>
              </a:ext>
            </a:extLst>
          </p:cNvPr>
          <p:cNvSpPr txBox="1"/>
          <p:nvPr/>
        </p:nvSpPr>
        <p:spPr>
          <a:xfrm rot="16200000">
            <a:off x="-980811" y="5261602"/>
            <a:ext cx="2432858" cy="369332"/>
          </a:xfrm>
          <a:prstGeom prst="rect">
            <a:avLst/>
          </a:prstGeom>
          <a:noFill/>
        </p:spPr>
        <p:txBody>
          <a:bodyPr wrap="square" rtlCol="0">
            <a:spAutoFit/>
          </a:bodyPr>
          <a:lstStyle/>
          <a:p>
            <a:r>
              <a:rPr lang="en-GB" b="1" dirty="0">
                <a:solidFill>
                  <a:srgbClr val="00436C"/>
                </a:solidFill>
                <a:latin typeface="+mj-lt"/>
              </a:rPr>
              <a:t>Foundational</a:t>
            </a:r>
          </a:p>
        </p:txBody>
      </p:sp>
      <p:sp>
        <p:nvSpPr>
          <p:cNvPr id="27" name="TextBox 26">
            <a:extLst>
              <a:ext uri="{FF2B5EF4-FFF2-40B4-BE49-F238E27FC236}">
                <a16:creationId xmlns:a16="http://schemas.microsoft.com/office/drawing/2014/main" id="{CB80CACA-9E17-7AEE-565D-FD28878632E7}"/>
              </a:ext>
            </a:extLst>
          </p:cNvPr>
          <p:cNvSpPr txBox="1"/>
          <p:nvPr/>
        </p:nvSpPr>
        <p:spPr>
          <a:xfrm>
            <a:off x="2251094" y="4983304"/>
            <a:ext cx="2455421" cy="864440"/>
          </a:xfrm>
          <a:prstGeom prst="rect">
            <a:avLst/>
          </a:prstGeom>
          <a:solidFill>
            <a:schemeClr val="accent2"/>
          </a:solidFill>
          <a:ln w="12700">
            <a:solidFill>
              <a:schemeClr val="bg1"/>
            </a:solidFill>
          </a:ln>
        </p:spPr>
        <p:txBody>
          <a:bodyPr wrap="square" lIns="108000" tIns="108000" rIns="108000" bIns="108000" rtlCol="0">
            <a:spAutoFit/>
          </a:bodyPr>
          <a:lstStyle/>
          <a:p>
            <a:r>
              <a:rPr lang="en-GB" sz="1400" dirty="0">
                <a:solidFill>
                  <a:schemeClr val="bg2"/>
                </a:solidFill>
              </a:rPr>
              <a:t>Aligned methods between programmes to enable integrated guidance </a:t>
            </a:r>
          </a:p>
        </p:txBody>
      </p:sp>
      <p:sp>
        <p:nvSpPr>
          <p:cNvPr id="3" name="TextBox 2">
            <a:extLst>
              <a:ext uri="{FF2B5EF4-FFF2-40B4-BE49-F238E27FC236}">
                <a16:creationId xmlns:a16="http://schemas.microsoft.com/office/drawing/2014/main" id="{0A6C39C6-2D67-D3FC-60D5-FFE9F55D4E16}"/>
              </a:ext>
            </a:extLst>
          </p:cNvPr>
          <p:cNvSpPr txBox="1"/>
          <p:nvPr/>
        </p:nvSpPr>
        <p:spPr>
          <a:xfrm>
            <a:off x="5143302" y="4969911"/>
            <a:ext cx="2796086" cy="864440"/>
          </a:xfrm>
          <a:prstGeom prst="rect">
            <a:avLst/>
          </a:prstGeom>
          <a:solidFill>
            <a:schemeClr val="accent2"/>
          </a:solidFill>
          <a:ln w="12700">
            <a:solidFill>
              <a:schemeClr val="bg1"/>
            </a:solidFill>
          </a:ln>
        </p:spPr>
        <p:txBody>
          <a:bodyPr wrap="square" lIns="108000" tIns="108000" rIns="108000" bIns="108000" rtlCol="0">
            <a:spAutoFit/>
          </a:bodyPr>
          <a:lstStyle/>
          <a:p>
            <a:r>
              <a:rPr lang="en-GB" sz="1400" dirty="0">
                <a:solidFill>
                  <a:schemeClr val="bg2"/>
                </a:solidFill>
              </a:rPr>
              <a:t>New product and channel strategy and enabling content management systems</a:t>
            </a:r>
          </a:p>
        </p:txBody>
      </p:sp>
      <p:sp>
        <p:nvSpPr>
          <p:cNvPr id="28" name="TextBox 27">
            <a:extLst>
              <a:ext uri="{FF2B5EF4-FFF2-40B4-BE49-F238E27FC236}">
                <a16:creationId xmlns:a16="http://schemas.microsoft.com/office/drawing/2014/main" id="{932694B5-7B15-E444-1EE7-94594703A11B}"/>
              </a:ext>
            </a:extLst>
          </p:cNvPr>
          <p:cNvSpPr txBox="1"/>
          <p:nvPr/>
        </p:nvSpPr>
        <p:spPr>
          <a:xfrm>
            <a:off x="8200240" y="4957693"/>
            <a:ext cx="3584323" cy="1079884"/>
          </a:xfrm>
          <a:prstGeom prst="rect">
            <a:avLst/>
          </a:prstGeom>
          <a:solidFill>
            <a:schemeClr val="accent2"/>
          </a:solidFill>
          <a:ln w="12700">
            <a:solidFill>
              <a:schemeClr val="bg1"/>
            </a:solidFill>
          </a:ln>
        </p:spPr>
        <p:txBody>
          <a:bodyPr wrap="square" lIns="108000" tIns="108000" rIns="108000" bIns="108000" rtlCol="0" anchor="t">
            <a:spAutoFit/>
          </a:bodyPr>
          <a:lstStyle/>
          <a:p>
            <a:r>
              <a:rPr lang="en-GB" sz="1400" dirty="0">
                <a:solidFill>
                  <a:schemeClr val="bg2"/>
                </a:solidFill>
              </a:rPr>
              <a:t>A reproducible approach for automated monitoring of NICE guidance uptake, to enable implementation support and allow continuous evaluation</a:t>
            </a:r>
          </a:p>
        </p:txBody>
      </p:sp>
      <p:sp>
        <p:nvSpPr>
          <p:cNvPr id="33" name="TextBox 32">
            <a:extLst>
              <a:ext uri="{FF2B5EF4-FFF2-40B4-BE49-F238E27FC236}">
                <a16:creationId xmlns:a16="http://schemas.microsoft.com/office/drawing/2014/main" id="{F1236F79-3813-382C-51F7-BF3CB2CADDCA}"/>
              </a:ext>
            </a:extLst>
          </p:cNvPr>
          <p:cNvSpPr txBox="1"/>
          <p:nvPr/>
        </p:nvSpPr>
        <p:spPr>
          <a:xfrm>
            <a:off x="2527937" y="5955986"/>
            <a:ext cx="4938704" cy="307777"/>
          </a:xfrm>
          <a:prstGeom prst="rect">
            <a:avLst/>
          </a:prstGeom>
          <a:solidFill>
            <a:schemeClr val="accent2"/>
          </a:solidFill>
          <a:ln w="12700">
            <a:solidFill>
              <a:schemeClr val="bg1"/>
            </a:solidFill>
          </a:ln>
        </p:spPr>
        <p:txBody>
          <a:bodyPr wrap="square" rtlCol="0">
            <a:spAutoFit/>
          </a:bodyPr>
          <a:lstStyle/>
          <a:p>
            <a:r>
              <a:rPr lang="en-GB" sz="1400" dirty="0">
                <a:solidFill>
                  <a:schemeClr val="bg2"/>
                </a:solidFill>
              </a:rPr>
              <a:t>Improved ways of working and enhanced competencies </a:t>
            </a:r>
          </a:p>
        </p:txBody>
      </p:sp>
      <p:sp>
        <p:nvSpPr>
          <p:cNvPr id="38" name="Rectangle 37">
            <a:extLst>
              <a:ext uri="{FF2B5EF4-FFF2-40B4-BE49-F238E27FC236}">
                <a16:creationId xmlns:a16="http://schemas.microsoft.com/office/drawing/2014/main" id="{033CFF9F-9E23-7AB7-1122-0626631E13AC}"/>
              </a:ext>
              <a:ext uri="{C183D7F6-B498-43B3-948B-1728B52AA6E4}">
                <adec:decorative xmlns:adec="http://schemas.microsoft.com/office/drawing/2017/decorative" val="1"/>
              </a:ext>
            </a:extLst>
          </p:cNvPr>
          <p:cNvSpPr/>
          <p:nvPr/>
        </p:nvSpPr>
        <p:spPr>
          <a:xfrm>
            <a:off x="3156689" y="4250726"/>
            <a:ext cx="2382135" cy="61853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3060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10CB-241F-D1E9-0F18-4D495A9BCB1F}"/>
              </a:ext>
            </a:extLst>
          </p:cNvPr>
          <p:cNvSpPr>
            <a:spLocks noGrp="1"/>
          </p:cNvSpPr>
          <p:nvPr>
            <p:ph type="ctrTitle"/>
          </p:nvPr>
        </p:nvSpPr>
        <p:spPr>
          <a:xfrm>
            <a:off x="327983" y="326859"/>
            <a:ext cx="11080069" cy="1276350"/>
          </a:xfrm>
        </p:spPr>
        <p:txBody>
          <a:bodyPr>
            <a:normAutofit/>
          </a:bodyPr>
          <a:lstStyle/>
          <a:p>
            <a:r>
              <a:rPr lang="en-GB" sz="3200" dirty="0"/>
              <a:t>Delivering these objectives will benefit our stakeholders</a:t>
            </a:r>
          </a:p>
        </p:txBody>
      </p:sp>
      <p:grpSp>
        <p:nvGrpSpPr>
          <p:cNvPr id="4" name="Group 3" descr="An illustration showing an example of NICE stakeholders. A patient, a clinician, a manager and an industry representative.">
            <a:extLst>
              <a:ext uri="{FF2B5EF4-FFF2-40B4-BE49-F238E27FC236}">
                <a16:creationId xmlns:a16="http://schemas.microsoft.com/office/drawing/2014/main" id="{A9E8D027-383D-56F6-8552-FC68387041FF}"/>
              </a:ext>
            </a:extLst>
          </p:cNvPr>
          <p:cNvGrpSpPr/>
          <p:nvPr/>
        </p:nvGrpSpPr>
        <p:grpSpPr>
          <a:xfrm>
            <a:off x="1155203" y="2514745"/>
            <a:ext cx="11758255" cy="4896421"/>
            <a:chOff x="1155203" y="2514745"/>
            <a:chExt cx="11758255" cy="4896421"/>
          </a:xfrm>
        </p:grpSpPr>
        <p:pic>
          <p:nvPicPr>
            <p:cNvPr id="8" name="Picture 7" descr="A person in a space suit&#10;&#10;Description automatically generated with low confidence">
              <a:extLst>
                <a:ext uri="{FF2B5EF4-FFF2-40B4-BE49-F238E27FC236}">
                  <a16:creationId xmlns:a16="http://schemas.microsoft.com/office/drawing/2014/main" id="{936E3EBC-0219-5530-43A3-2B97A9CF9884}"/>
                </a:ext>
              </a:extLst>
            </p:cNvPr>
            <p:cNvPicPr>
              <a:picLocks noChangeAspect="1"/>
            </p:cNvPicPr>
            <p:nvPr/>
          </p:nvPicPr>
          <p:blipFill rotWithShape="1">
            <a:blip r:embed="rId3"/>
            <a:srcRect l="15425" b="39960"/>
            <a:stretch/>
          </p:blipFill>
          <p:spPr>
            <a:xfrm>
              <a:off x="1155203" y="3029812"/>
              <a:ext cx="5372847" cy="4193564"/>
            </a:xfrm>
            <a:prstGeom prst="rect">
              <a:avLst/>
            </a:prstGeom>
          </p:spPr>
        </p:pic>
        <p:pic>
          <p:nvPicPr>
            <p:cNvPr id="10" name="Picture 9" descr="An illustration of 4 examples of NICE stakeholders. ">
              <a:extLst>
                <a:ext uri="{FF2B5EF4-FFF2-40B4-BE49-F238E27FC236}">
                  <a16:creationId xmlns:a16="http://schemas.microsoft.com/office/drawing/2014/main" id="{5876E222-7582-27D6-69EC-FEF1E60F3CAE}"/>
                </a:ext>
              </a:extLst>
            </p:cNvPr>
            <p:cNvPicPr>
              <a:picLocks noChangeAspect="1"/>
            </p:cNvPicPr>
            <p:nvPr/>
          </p:nvPicPr>
          <p:blipFill rotWithShape="1">
            <a:blip r:embed="rId4"/>
            <a:srcRect t="-1" b="47928"/>
            <a:stretch/>
          </p:blipFill>
          <p:spPr>
            <a:xfrm>
              <a:off x="2035164" y="2514745"/>
              <a:ext cx="7713702" cy="4537490"/>
            </a:xfrm>
            <a:prstGeom prst="rect">
              <a:avLst/>
            </a:prstGeom>
          </p:spPr>
        </p:pic>
        <p:pic>
          <p:nvPicPr>
            <p:cNvPr id="13" name="Picture 12">
              <a:extLst>
                <a:ext uri="{FF2B5EF4-FFF2-40B4-BE49-F238E27FC236}">
                  <a16:creationId xmlns:a16="http://schemas.microsoft.com/office/drawing/2014/main" id="{2C633230-B6BE-DC99-B05E-7B59D3EA9043}"/>
                </a:ext>
                <a:ext uri="{C183D7F6-B498-43B3-948B-1728B52AA6E4}">
                  <adec:decorative xmlns:adec="http://schemas.microsoft.com/office/drawing/2017/decorative" val="1"/>
                </a:ext>
              </a:extLst>
            </p:cNvPr>
            <p:cNvPicPr>
              <a:picLocks noChangeAspect="1"/>
            </p:cNvPicPr>
            <p:nvPr/>
          </p:nvPicPr>
          <p:blipFill rotWithShape="1">
            <a:blip r:embed="rId5"/>
            <a:srcRect l="-5247" t="2524" r="24630" b="48004"/>
            <a:stretch/>
          </p:blipFill>
          <p:spPr>
            <a:xfrm>
              <a:off x="4071221" y="3217602"/>
              <a:ext cx="6252805" cy="4193564"/>
            </a:xfrm>
            <a:prstGeom prst="rect">
              <a:avLst/>
            </a:prstGeom>
          </p:spPr>
        </p:pic>
        <p:pic>
          <p:nvPicPr>
            <p:cNvPr id="14" name="Picture 13">
              <a:extLst>
                <a:ext uri="{FF2B5EF4-FFF2-40B4-BE49-F238E27FC236}">
                  <a16:creationId xmlns:a16="http://schemas.microsoft.com/office/drawing/2014/main" id="{88464733-E2CF-CE30-884D-E65C47F49D03}"/>
                </a:ext>
              </a:extLst>
            </p:cNvPr>
            <p:cNvPicPr>
              <a:picLocks noChangeAspect="1"/>
            </p:cNvPicPr>
            <p:nvPr/>
          </p:nvPicPr>
          <p:blipFill rotWithShape="1">
            <a:blip r:embed="rId6"/>
            <a:srcRect b="52331"/>
            <a:stretch/>
          </p:blipFill>
          <p:spPr>
            <a:xfrm>
              <a:off x="9044585" y="2883873"/>
              <a:ext cx="3868873" cy="4168362"/>
            </a:xfrm>
            <a:prstGeom prst="rect">
              <a:avLst/>
            </a:prstGeom>
          </p:spPr>
        </p:pic>
      </p:grpSp>
      <p:sp>
        <p:nvSpPr>
          <p:cNvPr id="16" name="Speech Bubble: Rectangle with Corners Rounded 15">
            <a:extLst>
              <a:ext uri="{FF2B5EF4-FFF2-40B4-BE49-F238E27FC236}">
                <a16:creationId xmlns:a16="http://schemas.microsoft.com/office/drawing/2014/main" id="{CB9214C4-756C-59CA-5C7D-6614203D14E3}"/>
              </a:ext>
            </a:extLst>
          </p:cNvPr>
          <p:cNvSpPr/>
          <p:nvPr/>
        </p:nvSpPr>
        <p:spPr>
          <a:xfrm>
            <a:off x="1091796" y="1277648"/>
            <a:ext cx="2689591" cy="1581023"/>
          </a:xfrm>
          <a:prstGeom prst="wedgeRoundRectCallout">
            <a:avLst>
              <a:gd name="adj1" fmla="val -19139"/>
              <a:gd name="adj2" fmla="val 74861"/>
              <a:gd name="adj3" fmla="val 16667"/>
            </a:avLst>
          </a:prstGeom>
          <a:solidFill>
            <a:srgbClr val="F7F4F1"/>
          </a:solidFill>
          <a:ln w="19050">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Patient: I have faster access to new treatments, even where NICE needs more data to be able make a final decision. </a:t>
            </a:r>
          </a:p>
        </p:txBody>
      </p:sp>
      <p:sp>
        <p:nvSpPr>
          <p:cNvPr id="17" name="Speech Bubble: Rectangle with Corners Rounded 16">
            <a:extLst>
              <a:ext uri="{FF2B5EF4-FFF2-40B4-BE49-F238E27FC236}">
                <a16:creationId xmlns:a16="http://schemas.microsoft.com/office/drawing/2014/main" id="{15FBBC31-1E1A-563B-B53D-9CBA6C57956A}"/>
              </a:ext>
            </a:extLst>
          </p:cNvPr>
          <p:cNvSpPr/>
          <p:nvPr/>
        </p:nvSpPr>
        <p:spPr>
          <a:xfrm>
            <a:off x="4077534" y="1314824"/>
            <a:ext cx="2204562" cy="1356056"/>
          </a:xfrm>
          <a:prstGeom prst="wedgeRoundRectCallout">
            <a:avLst>
              <a:gd name="adj1" fmla="val -17512"/>
              <a:gd name="adj2" fmla="val 74225"/>
              <a:gd name="adj3" fmla="val 16667"/>
            </a:avLst>
          </a:prstGeom>
          <a:solidFill>
            <a:srgbClr val="F7F4F1"/>
          </a:solidFill>
          <a:ln w="19050">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solidFill>
                  <a:schemeClr val="tx1"/>
                </a:solidFill>
              </a:rPr>
              <a:t>Clinician: I can more easily find what I’m looking for in NICE’s guideline content.  </a:t>
            </a:r>
          </a:p>
        </p:txBody>
      </p:sp>
      <p:sp>
        <p:nvSpPr>
          <p:cNvPr id="11" name="Speech Bubble: Rectangle with Corners Rounded 10">
            <a:extLst>
              <a:ext uri="{FF2B5EF4-FFF2-40B4-BE49-F238E27FC236}">
                <a16:creationId xmlns:a16="http://schemas.microsoft.com/office/drawing/2014/main" id="{1967AA8D-EDF7-1FA8-634D-B8A94B38E001}"/>
              </a:ext>
            </a:extLst>
          </p:cNvPr>
          <p:cNvSpPr/>
          <p:nvPr/>
        </p:nvSpPr>
        <p:spPr>
          <a:xfrm>
            <a:off x="6573258" y="1214520"/>
            <a:ext cx="2604547" cy="1882587"/>
          </a:xfrm>
          <a:prstGeom prst="wedgeRoundRectCallout">
            <a:avLst>
              <a:gd name="adj1" fmla="val -7436"/>
              <a:gd name="adj2" fmla="val 67877"/>
              <a:gd name="adj3" fmla="val 16667"/>
            </a:avLst>
          </a:prstGeom>
          <a:solidFill>
            <a:srgbClr val="F7F4F1"/>
          </a:solidFill>
          <a:ln w="19050">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solidFill>
                  <a:schemeClr val="tx1"/>
                </a:solidFill>
              </a:rPr>
              <a:t>Manager: NICE guidance clearly sets out the resource implications so I can help implement technologies or service models, knowing how they will help improve performance and outcomes. </a:t>
            </a:r>
          </a:p>
        </p:txBody>
      </p:sp>
      <p:sp>
        <p:nvSpPr>
          <p:cNvPr id="18" name="Speech Bubble: Rectangle with Corners Rounded 17">
            <a:extLst>
              <a:ext uri="{FF2B5EF4-FFF2-40B4-BE49-F238E27FC236}">
                <a16:creationId xmlns:a16="http://schemas.microsoft.com/office/drawing/2014/main" id="{C1401D4A-9362-900F-5F31-706692931D1E}"/>
              </a:ext>
            </a:extLst>
          </p:cNvPr>
          <p:cNvSpPr/>
          <p:nvPr/>
        </p:nvSpPr>
        <p:spPr>
          <a:xfrm>
            <a:off x="9365129" y="1386878"/>
            <a:ext cx="2604547" cy="1642934"/>
          </a:xfrm>
          <a:prstGeom prst="wedgeRoundRectCallout">
            <a:avLst>
              <a:gd name="adj1" fmla="val -9272"/>
              <a:gd name="adj2" fmla="val 71951"/>
              <a:gd name="adj3" fmla="val 16667"/>
            </a:avLst>
          </a:prstGeom>
          <a:solidFill>
            <a:srgbClr val="F7F4F1"/>
          </a:solidFill>
          <a:ln w="19050">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Industry: I have a new, simple route to receive world-leading advice and support for market access, followed by a faster and more proportionate NICE assessment. </a:t>
            </a:r>
          </a:p>
        </p:txBody>
      </p:sp>
      <p:sp>
        <p:nvSpPr>
          <p:cNvPr id="3" name="Text Placeholder 3">
            <a:extLst>
              <a:ext uri="{FF2B5EF4-FFF2-40B4-BE49-F238E27FC236}">
                <a16:creationId xmlns:a16="http://schemas.microsoft.com/office/drawing/2014/main" id="{9F3AE9A8-50F8-D9C7-6747-0CCD2D752B5A}"/>
              </a:ext>
              <a:ext uri="{C183D7F6-B498-43B3-948B-1728B52AA6E4}">
                <adec:decorative xmlns:adec="http://schemas.microsoft.com/office/drawing/2017/decorative" val="1"/>
              </a:ext>
            </a:extLst>
          </p:cNvPr>
          <p:cNvSpPr txBox="1">
            <a:spLocks/>
          </p:cNvSpPr>
          <p:nvPr/>
        </p:nvSpPr>
        <p:spPr>
          <a:xfrm>
            <a:off x="9907272" y="5796171"/>
            <a:ext cx="2598438" cy="1061829"/>
          </a:xfrm>
          <a:prstGeom prst="rect">
            <a:avLst/>
          </a:prstGeom>
        </p:spPr>
        <p:txBody>
          <a:bodyPr vert="horz" lIns="91440" tIns="45720" rIns="91440" bIns="45720" rtlCol="0">
            <a:normAutofit/>
          </a:bodyPr>
          <a:lstStyle>
            <a:lvl1pPr marL="0" marR="0" indent="0" algn="l" defTabSz="914400" rtl="0" eaLnBrk="1" fontAlgn="auto" latinLnBrk="0" hangingPunct="1">
              <a:lnSpc>
                <a:spcPct val="150000"/>
              </a:lnSpc>
              <a:spcBef>
                <a:spcPts val="1000"/>
              </a:spcBef>
              <a:spcAft>
                <a:spcPts val="0"/>
              </a:spcAft>
              <a:buClrTx/>
              <a:buSzTx/>
              <a:buFont typeface="Arial" charset="0"/>
              <a:buNone/>
              <a:tabLst/>
              <a:defRPr sz="16600" kern="1200">
                <a:solidFill>
                  <a:srgbClr val="E6E0D7"/>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4800" dirty="0"/>
          </a:p>
        </p:txBody>
      </p:sp>
    </p:spTree>
    <p:extLst>
      <p:ext uri="{BB962C8B-B14F-4D97-AF65-F5344CB8AC3E}">
        <p14:creationId xmlns:p14="http://schemas.microsoft.com/office/powerpoint/2010/main" val="64042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F985A7-8A08-7A47-56F5-58F43A8F5266}"/>
              </a:ext>
              <a:ext uri="{C183D7F6-B498-43B3-948B-1728B52AA6E4}">
                <adec:decorative xmlns:adec="http://schemas.microsoft.com/office/drawing/2017/decorative" val="1"/>
              </a:ext>
            </a:extLst>
          </p:cNvPr>
          <p:cNvSpPr/>
          <p:nvPr/>
        </p:nvSpPr>
        <p:spPr>
          <a:xfrm>
            <a:off x="290007" y="5976257"/>
            <a:ext cx="1386393" cy="6096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3C77D02-4002-FAC6-4333-9618201A8007}"/>
              </a:ext>
            </a:extLst>
          </p:cNvPr>
          <p:cNvSpPr>
            <a:spLocks noGrp="1"/>
          </p:cNvSpPr>
          <p:nvPr>
            <p:ph type="ctrTitle"/>
          </p:nvPr>
        </p:nvSpPr>
        <p:spPr/>
        <p:txBody>
          <a:bodyPr>
            <a:normAutofit/>
          </a:bodyPr>
          <a:lstStyle/>
          <a:p>
            <a:r>
              <a:rPr lang="en-GB" dirty="0"/>
              <a:t>Executive summary</a:t>
            </a:r>
          </a:p>
        </p:txBody>
      </p:sp>
      <p:sp>
        <p:nvSpPr>
          <p:cNvPr id="3" name="Text Placeholder 2">
            <a:extLst>
              <a:ext uri="{FF2B5EF4-FFF2-40B4-BE49-F238E27FC236}">
                <a16:creationId xmlns:a16="http://schemas.microsoft.com/office/drawing/2014/main" id="{8843EFD8-BA37-688C-6974-8C9746E920BA}"/>
              </a:ext>
            </a:extLst>
          </p:cNvPr>
          <p:cNvSpPr>
            <a:spLocks noGrp="1"/>
          </p:cNvSpPr>
          <p:nvPr>
            <p:ph type="body" sz="quarter" idx="12"/>
          </p:nvPr>
        </p:nvSpPr>
        <p:spPr>
          <a:xfrm>
            <a:off x="518030" y="1530219"/>
            <a:ext cx="11177587" cy="4380723"/>
          </a:xfrm>
        </p:spPr>
        <p:txBody>
          <a:bodyPr vert="horz" lIns="91440" tIns="45720" rIns="91440" bIns="45720" numCol="2" rtlCol="0" anchor="t">
            <a:normAutofit fontScale="92500" lnSpcReduction="20000"/>
          </a:bodyPr>
          <a:lstStyle/>
          <a:p>
            <a:pPr>
              <a:lnSpc>
                <a:spcPct val="120000"/>
              </a:lnSpc>
            </a:pPr>
            <a:r>
              <a:rPr lang="en-GB" sz="1400" dirty="0">
                <a:latin typeface="+mn-lt"/>
              </a:rPr>
              <a:t>The world is changing. To play our part in the future, NICE needs to continue to evolve. To better serve people and the health and care system, NICE must transform in 4 ways. </a:t>
            </a:r>
          </a:p>
          <a:p>
            <a:pPr>
              <a:lnSpc>
                <a:spcPct val="120000"/>
              </a:lnSpc>
            </a:pPr>
            <a:r>
              <a:rPr lang="en-GB" sz="1400" dirty="0">
                <a:latin typeface="+mn-lt"/>
              </a:rPr>
              <a:t>We are focusing on what matters most, we are creating useful and usable advice, and we are part of a system that continually learns from data and implementation. To do this, we need to build a brilliant organisation. </a:t>
            </a:r>
          </a:p>
          <a:p>
            <a:pPr>
              <a:lnSpc>
                <a:spcPct val="120000"/>
              </a:lnSpc>
            </a:pPr>
            <a:r>
              <a:rPr lang="en-GB" sz="1400" dirty="0">
                <a:latin typeface="+mn-lt"/>
              </a:rPr>
              <a:t>Our planning for 2023 and beyond reflects our core purpose, with a particular focus on using health and care resources wisely. Our business plan objectives for 23/24 are:</a:t>
            </a:r>
          </a:p>
          <a:p>
            <a:pPr lvl="1">
              <a:lnSpc>
                <a:spcPct val="120000"/>
              </a:lnSpc>
            </a:pPr>
            <a:r>
              <a:rPr lang="en-GB" sz="1400" dirty="0">
                <a:latin typeface="+mn-lt"/>
                <a:ea typeface="Inter SemiBold" panose="02000503000000020004" pitchFamily="2" charset="0"/>
              </a:rPr>
              <a:t>Increase the relevance of our guidance by developing a NICE-wide horizon scanning and topic selection function enabled by coordinated stakeholder engagement.</a:t>
            </a:r>
          </a:p>
          <a:p>
            <a:pPr lvl="1">
              <a:lnSpc>
                <a:spcPct val="120000"/>
              </a:lnSpc>
            </a:pPr>
            <a:r>
              <a:rPr lang="en-GB" sz="1400" dirty="0">
                <a:latin typeface="+mn-lt"/>
                <a:ea typeface="Inter SemiBold" panose="02000503000000020004" pitchFamily="2" charset="0"/>
              </a:rPr>
              <a:t>Increase the real-world impact of our pre-evaluation support by simplifying and improving NICE’s early engagement with industry.</a:t>
            </a:r>
          </a:p>
          <a:p>
            <a:pPr lvl="1">
              <a:lnSpc>
                <a:spcPct val="120000"/>
              </a:lnSpc>
            </a:pPr>
            <a:r>
              <a:rPr lang="en-GB" sz="1400" dirty="0">
                <a:latin typeface="+mn-lt"/>
                <a:ea typeface="Inter SemiBold" panose="02000503000000020004" pitchFamily="2" charset="0"/>
              </a:rPr>
              <a:t>Make our advice easier to access by improving our digital presence.</a:t>
            </a:r>
          </a:p>
          <a:p>
            <a:pPr lvl="1">
              <a:lnSpc>
                <a:spcPct val="120000"/>
              </a:lnSpc>
            </a:pPr>
            <a:r>
              <a:rPr lang="en-GB" sz="1400" dirty="0">
                <a:latin typeface="+mn-lt"/>
                <a:ea typeface="Inter SemiBold" panose="02000503000000020004" pitchFamily="2" charset="0"/>
              </a:rPr>
              <a:t>Increase the useability of our guidance by incorporating technology appraisals into guidelines, and evolve our supporting resource impact assessment.</a:t>
            </a:r>
          </a:p>
          <a:p>
            <a:pPr lvl="1">
              <a:lnSpc>
                <a:spcPct val="120000"/>
              </a:lnSpc>
            </a:pPr>
            <a:r>
              <a:rPr lang="en-GB" sz="1400" dirty="0">
                <a:latin typeface="+mn-lt"/>
                <a:ea typeface="Inter SemiBold" panose="02000503000000020004" pitchFamily="2" charset="0"/>
              </a:rPr>
              <a:t>Improve NHS decision making in new ways by developing a programme to provide advice on the value of classes of medtech products already in use.</a:t>
            </a:r>
          </a:p>
          <a:p>
            <a:pPr lvl="1">
              <a:lnSpc>
                <a:spcPct val="120000"/>
              </a:lnSpc>
            </a:pPr>
            <a:r>
              <a:rPr lang="en-GB" sz="1400" dirty="0">
                <a:latin typeface="+mn-lt"/>
                <a:ea typeface="Inter SemiBold" panose="02000503000000020004" pitchFamily="2" charset="0"/>
              </a:rPr>
              <a:t>Improve the timeliness of our guidance by implementing improvements to our methods and processes identified last year.</a:t>
            </a:r>
          </a:p>
          <a:p>
            <a:pPr lvl="1">
              <a:lnSpc>
                <a:spcPct val="120000"/>
              </a:lnSpc>
            </a:pPr>
            <a:r>
              <a:rPr lang="en-GB" sz="1400" dirty="0">
                <a:latin typeface="+mn-lt"/>
                <a:ea typeface="Inter SemiBold" panose="02000503000000020004" pitchFamily="2" charset="0"/>
              </a:rPr>
              <a:t>Support implementation of our guidance by improving our measurement approach and develop an automated uptake and monitoring system for a priority topic.</a:t>
            </a:r>
          </a:p>
          <a:p>
            <a:pPr lvl="1">
              <a:lnSpc>
                <a:spcPct val="120000"/>
              </a:lnSpc>
            </a:pPr>
            <a:r>
              <a:rPr lang="en-GB" sz="1400" dirty="0">
                <a:latin typeface="+mn-lt"/>
                <a:ea typeface="Inter SemiBold" panose="02000503000000020004" pitchFamily="2" charset="0"/>
              </a:rPr>
              <a:t>Build a brilliant organisation by implementing suggestions from crowdsourcing and staff survey, including developing a continuous improvement process and capabilities and adopting NICE-wide talent management approach.</a:t>
            </a:r>
          </a:p>
          <a:p>
            <a:pPr>
              <a:lnSpc>
                <a:spcPct val="120000"/>
              </a:lnSpc>
            </a:pPr>
            <a:r>
              <a:rPr lang="en-GB" sz="1400" dirty="0">
                <a:latin typeface="+mn-lt"/>
              </a:rPr>
              <a:t>Delivering these objectives will benefit our partners and help deliver our ambition in measurable ways.</a:t>
            </a:r>
          </a:p>
          <a:p>
            <a:pPr>
              <a:lnSpc>
                <a:spcPct val="120000"/>
              </a:lnSpc>
            </a:pPr>
            <a:r>
              <a:rPr lang="en-GB" sz="1400" dirty="0">
                <a:latin typeface="+mn-lt"/>
              </a:rPr>
              <a:t>In addition, we will continue to deliver our core guidance and make good use of public funds.</a:t>
            </a:r>
          </a:p>
        </p:txBody>
      </p:sp>
    </p:spTree>
    <p:extLst>
      <p:ext uri="{BB962C8B-B14F-4D97-AF65-F5344CB8AC3E}">
        <p14:creationId xmlns:p14="http://schemas.microsoft.com/office/powerpoint/2010/main" val="1974004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ACA8-C283-AF21-DDA0-F8E915192076}"/>
              </a:ext>
            </a:extLst>
          </p:cNvPr>
          <p:cNvSpPr>
            <a:spLocks noGrp="1"/>
          </p:cNvSpPr>
          <p:nvPr>
            <p:ph type="ctrTitle"/>
          </p:nvPr>
        </p:nvSpPr>
        <p:spPr/>
        <p:txBody>
          <a:bodyPr/>
          <a:lstStyle/>
          <a:p>
            <a:r>
              <a:rPr lang="en-GB" dirty="0"/>
              <a:t>In addition, we will continue to deliver our core advice and guidance</a:t>
            </a:r>
          </a:p>
        </p:txBody>
      </p:sp>
      <p:sp>
        <p:nvSpPr>
          <p:cNvPr id="3" name="Text Placeholder 2">
            <a:extLst>
              <a:ext uri="{FF2B5EF4-FFF2-40B4-BE49-F238E27FC236}">
                <a16:creationId xmlns:a16="http://schemas.microsoft.com/office/drawing/2014/main" id="{2FD9E26A-2E6C-6638-9CE0-FF24E4331974}"/>
              </a:ext>
            </a:extLst>
          </p:cNvPr>
          <p:cNvSpPr>
            <a:spLocks noGrp="1"/>
          </p:cNvSpPr>
          <p:nvPr>
            <p:ph type="body" sz="quarter" idx="12"/>
          </p:nvPr>
        </p:nvSpPr>
        <p:spPr>
          <a:xfrm>
            <a:off x="447623" y="1948385"/>
            <a:ext cx="11159002" cy="3975683"/>
          </a:xfrm>
        </p:spPr>
        <p:txBody>
          <a:bodyPr/>
          <a:lstStyle/>
          <a:p>
            <a:pPr marL="0" indent="0">
              <a:buNone/>
            </a:pPr>
            <a:r>
              <a:rPr lang="en-GB"/>
              <a:t>In 2023/24 we anticipate delivering:</a:t>
            </a:r>
          </a:p>
          <a:p>
            <a:pPr marL="0" indent="0">
              <a:buNone/>
            </a:pPr>
            <a:endParaRPr lang="en-GB"/>
          </a:p>
          <a:p>
            <a:pPr marL="0" indent="0">
              <a:buNone/>
            </a:pPr>
            <a:endParaRPr lang="en-GB"/>
          </a:p>
          <a:p>
            <a:pPr marL="0" indent="0">
              <a:buNone/>
            </a:pPr>
            <a:endParaRPr lang="en-GB"/>
          </a:p>
        </p:txBody>
      </p:sp>
      <p:sp>
        <p:nvSpPr>
          <p:cNvPr id="14" name="TextBox 13">
            <a:extLst>
              <a:ext uri="{FF2B5EF4-FFF2-40B4-BE49-F238E27FC236}">
                <a16:creationId xmlns:a16="http://schemas.microsoft.com/office/drawing/2014/main" id="{FD650D90-C8F4-3680-51EA-D5716B861F53}"/>
              </a:ext>
            </a:extLst>
          </p:cNvPr>
          <p:cNvSpPr txBox="1"/>
          <p:nvPr/>
        </p:nvSpPr>
        <p:spPr>
          <a:xfrm>
            <a:off x="1866783" y="2845963"/>
            <a:ext cx="1053340" cy="923330"/>
          </a:xfrm>
          <a:prstGeom prst="rect">
            <a:avLst/>
          </a:prstGeom>
          <a:noFill/>
        </p:spPr>
        <p:txBody>
          <a:bodyPr wrap="square" rtlCol="0">
            <a:spAutoFit/>
          </a:bodyPr>
          <a:lstStyle/>
          <a:p>
            <a:pPr algn="ctr"/>
            <a:r>
              <a:rPr lang="en-GB" sz="5400">
                <a:solidFill>
                  <a:srgbClr val="00436C"/>
                </a:solidFill>
                <a:latin typeface="+mj-lt"/>
              </a:rPr>
              <a:t>50</a:t>
            </a:r>
          </a:p>
        </p:txBody>
      </p:sp>
      <p:sp>
        <p:nvSpPr>
          <p:cNvPr id="13" name="TextBox 12">
            <a:extLst>
              <a:ext uri="{FF2B5EF4-FFF2-40B4-BE49-F238E27FC236}">
                <a16:creationId xmlns:a16="http://schemas.microsoft.com/office/drawing/2014/main" id="{E23E87E6-A42F-0A7B-A8B6-EE87DE6AAE50}"/>
              </a:ext>
            </a:extLst>
          </p:cNvPr>
          <p:cNvSpPr txBox="1"/>
          <p:nvPr/>
        </p:nvSpPr>
        <p:spPr>
          <a:xfrm>
            <a:off x="2976128" y="2944738"/>
            <a:ext cx="2559982" cy="646331"/>
          </a:xfrm>
          <a:prstGeom prst="rect">
            <a:avLst/>
          </a:prstGeom>
          <a:noFill/>
        </p:spPr>
        <p:txBody>
          <a:bodyPr wrap="square">
            <a:spAutoFit/>
          </a:bodyPr>
          <a:lstStyle/>
          <a:p>
            <a:r>
              <a:rPr lang="en-GB" sz="1800" kern="1200" dirty="0">
                <a:effectLst/>
              </a:rPr>
              <a:t>health technologies programme guidance </a:t>
            </a:r>
          </a:p>
        </p:txBody>
      </p:sp>
      <p:sp>
        <p:nvSpPr>
          <p:cNvPr id="15" name="TextBox 14">
            <a:extLst>
              <a:ext uri="{FF2B5EF4-FFF2-40B4-BE49-F238E27FC236}">
                <a16:creationId xmlns:a16="http://schemas.microsoft.com/office/drawing/2014/main" id="{28B4629D-8376-9A04-79B8-3AEF52D9881E}"/>
              </a:ext>
            </a:extLst>
          </p:cNvPr>
          <p:cNvSpPr txBox="1"/>
          <p:nvPr/>
        </p:nvSpPr>
        <p:spPr>
          <a:xfrm>
            <a:off x="5970521" y="2800245"/>
            <a:ext cx="1260432" cy="923330"/>
          </a:xfrm>
          <a:prstGeom prst="rect">
            <a:avLst/>
          </a:prstGeom>
          <a:noFill/>
        </p:spPr>
        <p:txBody>
          <a:bodyPr wrap="square" rtlCol="0">
            <a:spAutoFit/>
          </a:bodyPr>
          <a:lstStyle/>
          <a:p>
            <a:pPr algn="ctr"/>
            <a:r>
              <a:rPr lang="en-GB" sz="5400" dirty="0">
                <a:solidFill>
                  <a:srgbClr val="00436C"/>
                </a:solidFill>
                <a:latin typeface="+mj-lt"/>
              </a:rPr>
              <a:t>110</a:t>
            </a:r>
            <a:endParaRPr lang="en-GB" sz="1400" dirty="0">
              <a:solidFill>
                <a:srgbClr val="00436C"/>
              </a:solidFill>
              <a:latin typeface="+mj-lt"/>
            </a:endParaRPr>
          </a:p>
        </p:txBody>
      </p:sp>
      <p:sp>
        <p:nvSpPr>
          <p:cNvPr id="7" name="TextBox 6">
            <a:extLst>
              <a:ext uri="{FF2B5EF4-FFF2-40B4-BE49-F238E27FC236}">
                <a16:creationId xmlns:a16="http://schemas.microsoft.com/office/drawing/2014/main" id="{0F054521-FB61-92D9-B6A5-AA8B499F5784}"/>
              </a:ext>
            </a:extLst>
          </p:cNvPr>
          <p:cNvSpPr txBox="1"/>
          <p:nvPr/>
        </p:nvSpPr>
        <p:spPr>
          <a:xfrm>
            <a:off x="7185571" y="2810545"/>
            <a:ext cx="2947520" cy="948449"/>
          </a:xfrm>
          <a:prstGeom prst="rect">
            <a:avLst/>
          </a:prstGeom>
          <a:noFill/>
        </p:spPr>
        <p:txBody>
          <a:bodyPr wrap="square">
            <a:spAutoFit/>
          </a:bodyPr>
          <a:lstStyle/>
          <a:p>
            <a:pPr marL="0" indent="0">
              <a:buFont typeface="Arial" panose="020B0604020202020204" pitchFamily="34" charset="0"/>
              <a:buNone/>
            </a:pPr>
            <a:r>
              <a:rPr lang="en-GB" sz="1800" dirty="0"/>
              <a:t>technology appraisals and highly specialised technologies guidance</a:t>
            </a:r>
          </a:p>
        </p:txBody>
      </p:sp>
      <p:sp>
        <p:nvSpPr>
          <p:cNvPr id="4" name="TextBox 3">
            <a:extLst>
              <a:ext uri="{FF2B5EF4-FFF2-40B4-BE49-F238E27FC236}">
                <a16:creationId xmlns:a16="http://schemas.microsoft.com/office/drawing/2014/main" id="{FFADAB45-1A73-5F8B-55A9-396E3E9DBC1B}"/>
              </a:ext>
            </a:extLst>
          </p:cNvPr>
          <p:cNvSpPr txBox="1"/>
          <p:nvPr/>
        </p:nvSpPr>
        <p:spPr>
          <a:xfrm>
            <a:off x="1814811" y="3955698"/>
            <a:ext cx="1053340" cy="923330"/>
          </a:xfrm>
          <a:prstGeom prst="rect">
            <a:avLst/>
          </a:prstGeom>
          <a:noFill/>
        </p:spPr>
        <p:txBody>
          <a:bodyPr wrap="square" lIns="91440" tIns="45720" rIns="91440" bIns="45720" rtlCol="0" anchor="t">
            <a:spAutoFit/>
          </a:bodyPr>
          <a:lstStyle/>
          <a:p>
            <a:pPr algn="ctr"/>
            <a:r>
              <a:rPr lang="en-GB" sz="5400" dirty="0">
                <a:solidFill>
                  <a:srgbClr val="228096"/>
                </a:solidFill>
                <a:latin typeface="+mj-lt"/>
              </a:rPr>
              <a:t>17</a:t>
            </a:r>
          </a:p>
        </p:txBody>
      </p:sp>
      <p:sp>
        <p:nvSpPr>
          <p:cNvPr id="5" name="TextBox 4">
            <a:extLst>
              <a:ext uri="{FF2B5EF4-FFF2-40B4-BE49-F238E27FC236}">
                <a16:creationId xmlns:a16="http://schemas.microsoft.com/office/drawing/2014/main" id="{CDB0CDC5-64C8-B07E-CC85-243C0134843F}"/>
              </a:ext>
            </a:extLst>
          </p:cNvPr>
          <p:cNvSpPr txBox="1"/>
          <p:nvPr/>
        </p:nvSpPr>
        <p:spPr>
          <a:xfrm>
            <a:off x="2952910" y="4024464"/>
            <a:ext cx="2252729" cy="923330"/>
          </a:xfrm>
          <a:prstGeom prst="rect">
            <a:avLst/>
          </a:prstGeom>
          <a:noFill/>
        </p:spPr>
        <p:txBody>
          <a:bodyPr wrap="square" lIns="91440" tIns="45720" rIns="91440" bIns="45720" anchor="t">
            <a:spAutoFit/>
          </a:bodyPr>
          <a:lstStyle/>
          <a:p>
            <a:r>
              <a:rPr lang="en-GB" sz="1800" kern="1200" dirty="0">
                <a:effectLst/>
                <a:ea typeface="Lato Black"/>
                <a:cs typeface="Lato Black"/>
              </a:rPr>
              <a:t>New guidelines or updates to topic suites</a:t>
            </a:r>
            <a:endParaRPr lang="en-GB" sz="1800" kern="1200" dirty="0">
              <a:effectLst/>
            </a:endParaRPr>
          </a:p>
        </p:txBody>
      </p:sp>
      <p:cxnSp>
        <p:nvCxnSpPr>
          <p:cNvPr id="24" name="Straight Connector 23">
            <a:extLst>
              <a:ext uri="{FF2B5EF4-FFF2-40B4-BE49-F238E27FC236}">
                <a16:creationId xmlns:a16="http://schemas.microsoft.com/office/drawing/2014/main" id="{B60BFBBB-CA76-78E8-31D9-6DE3F2CE96A6}"/>
              </a:ext>
              <a:ext uri="{C183D7F6-B498-43B3-948B-1728B52AA6E4}">
                <adec:decorative xmlns:adec="http://schemas.microsoft.com/office/drawing/2017/decorative" val="1"/>
              </a:ext>
            </a:extLst>
          </p:cNvPr>
          <p:cNvCxnSpPr>
            <a:cxnSpLocks/>
          </p:cNvCxnSpPr>
          <p:nvPr/>
        </p:nvCxnSpPr>
        <p:spPr>
          <a:xfrm flipH="1">
            <a:off x="584918" y="3865920"/>
            <a:ext cx="110221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325384-83EF-9C82-FADE-C570063C58DA}"/>
              </a:ext>
              <a:ext uri="{C183D7F6-B498-43B3-948B-1728B52AA6E4}">
                <adec:decorative xmlns:adec="http://schemas.microsoft.com/office/drawing/2017/decorative" val="1"/>
              </a:ext>
            </a:extLst>
          </p:cNvPr>
          <p:cNvCxnSpPr>
            <a:cxnSpLocks/>
          </p:cNvCxnSpPr>
          <p:nvPr/>
        </p:nvCxnSpPr>
        <p:spPr>
          <a:xfrm flipH="1">
            <a:off x="585276" y="5028223"/>
            <a:ext cx="110218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4824CB3-494D-5C95-5965-1376A420EE5B}"/>
              </a:ext>
            </a:extLst>
          </p:cNvPr>
          <p:cNvSpPr txBox="1"/>
          <p:nvPr/>
        </p:nvSpPr>
        <p:spPr>
          <a:xfrm>
            <a:off x="5970521" y="3962548"/>
            <a:ext cx="1053340" cy="923330"/>
          </a:xfrm>
          <a:prstGeom prst="rect">
            <a:avLst/>
          </a:prstGeom>
          <a:noFill/>
        </p:spPr>
        <p:txBody>
          <a:bodyPr wrap="square" rtlCol="0">
            <a:spAutoFit/>
          </a:bodyPr>
          <a:lstStyle/>
          <a:p>
            <a:pPr algn="ctr"/>
            <a:r>
              <a:rPr lang="en-GB" sz="5400">
                <a:solidFill>
                  <a:srgbClr val="228096"/>
                </a:solidFill>
                <a:latin typeface="+mj-lt"/>
              </a:rPr>
              <a:t>11</a:t>
            </a:r>
          </a:p>
        </p:txBody>
      </p:sp>
      <p:sp>
        <p:nvSpPr>
          <p:cNvPr id="17" name="TextBox 16">
            <a:extLst>
              <a:ext uri="{FF2B5EF4-FFF2-40B4-BE49-F238E27FC236}">
                <a16:creationId xmlns:a16="http://schemas.microsoft.com/office/drawing/2014/main" id="{C87E2267-8BC7-9CCA-2F68-843297A866C4}"/>
              </a:ext>
            </a:extLst>
          </p:cNvPr>
          <p:cNvSpPr txBox="1"/>
          <p:nvPr/>
        </p:nvSpPr>
        <p:spPr>
          <a:xfrm>
            <a:off x="7241066" y="4076143"/>
            <a:ext cx="2037114" cy="646331"/>
          </a:xfrm>
          <a:prstGeom prst="rect">
            <a:avLst/>
          </a:prstGeom>
          <a:noFill/>
        </p:spPr>
        <p:txBody>
          <a:bodyPr wrap="square" lIns="91440" tIns="45720" rIns="91440" bIns="45720" anchor="t">
            <a:spAutoFit/>
          </a:bodyPr>
          <a:lstStyle/>
          <a:p>
            <a:pPr lvl="0">
              <a:buNone/>
            </a:pPr>
            <a:r>
              <a:rPr lang="en-GB" sz="1800" kern="1200" dirty="0">
                <a:effectLst/>
              </a:rPr>
              <a:t>quality standard updates</a:t>
            </a:r>
          </a:p>
        </p:txBody>
      </p:sp>
      <p:cxnSp>
        <p:nvCxnSpPr>
          <p:cNvPr id="20" name="Straight Connector 19">
            <a:extLst>
              <a:ext uri="{FF2B5EF4-FFF2-40B4-BE49-F238E27FC236}">
                <a16:creationId xmlns:a16="http://schemas.microsoft.com/office/drawing/2014/main" id="{D8C0A9B0-B774-654F-DEB8-F8024823879D}"/>
              </a:ext>
              <a:ext uri="{C183D7F6-B498-43B3-948B-1728B52AA6E4}">
                <adec:decorative xmlns:adec="http://schemas.microsoft.com/office/drawing/2017/decorative" val="1"/>
              </a:ext>
            </a:extLst>
          </p:cNvPr>
          <p:cNvCxnSpPr>
            <a:cxnSpLocks/>
          </p:cNvCxnSpPr>
          <p:nvPr/>
        </p:nvCxnSpPr>
        <p:spPr>
          <a:xfrm>
            <a:off x="5753315" y="2850011"/>
            <a:ext cx="0" cy="2165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05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09550-838C-9AB0-37E2-16B26F459B31}"/>
              </a:ext>
            </a:extLst>
          </p:cNvPr>
          <p:cNvSpPr>
            <a:spLocks noGrp="1"/>
          </p:cNvSpPr>
          <p:nvPr>
            <p:ph type="ctrTitle"/>
          </p:nvPr>
        </p:nvSpPr>
        <p:spPr>
          <a:xfrm>
            <a:off x="152128" y="32570"/>
            <a:ext cx="11963672" cy="1006396"/>
          </a:xfrm>
        </p:spPr>
        <p:txBody>
          <a:bodyPr vert="horz" lIns="91440" tIns="45720" rIns="91440" bIns="45720" rtlCol="0" anchor="t" anchorCtr="0">
            <a:noAutofit/>
          </a:bodyPr>
          <a:lstStyle/>
          <a:p>
            <a:r>
              <a:rPr lang="en-GB" sz="3200"/>
              <a:t>We will measure and report KPIs which align with our transformation and business priorities </a:t>
            </a:r>
            <a:endParaRPr lang="en-GB" sz="3600"/>
          </a:p>
        </p:txBody>
      </p:sp>
      <p:sp>
        <p:nvSpPr>
          <p:cNvPr id="6" name="TextBox 5">
            <a:extLst>
              <a:ext uri="{FF2B5EF4-FFF2-40B4-BE49-F238E27FC236}">
                <a16:creationId xmlns:a16="http://schemas.microsoft.com/office/drawing/2014/main" id="{C9405FB3-592D-565F-07DB-3E9D470ED9C8}"/>
              </a:ext>
            </a:extLst>
          </p:cNvPr>
          <p:cNvSpPr txBox="1"/>
          <p:nvPr/>
        </p:nvSpPr>
        <p:spPr>
          <a:xfrm>
            <a:off x="8727831" y="6523167"/>
            <a:ext cx="407839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solidFill>
                  <a:srgbClr val="FFFFFF"/>
                </a:solidFill>
                <a:ea typeface="Inter"/>
              </a:rPr>
              <a:t>% change against 2022/23 baseline unless specified  </a:t>
            </a:r>
            <a:endParaRPr lang="en-US" sz="1000">
              <a:solidFill>
                <a:srgbClr val="FFFFFF"/>
              </a:solidFill>
              <a:ea typeface="Inter"/>
            </a:endParaRPr>
          </a:p>
        </p:txBody>
      </p:sp>
      <p:graphicFrame>
        <p:nvGraphicFramePr>
          <p:cNvPr id="2" name="Table 4">
            <a:extLst>
              <a:ext uri="{FF2B5EF4-FFF2-40B4-BE49-F238E27FC236}">
                <a16:creationId xmlns:a16="http://schemas.microsoft.com/office/drawing/2014/main" id="{FED87E12-1954-0F87-318D-4EFEF94DF31B}"/>
              </a:ext>
            </a:extLst>
          </p:cNvPr>
          <p:cNvGraphicFramePr>
            <a:graphicFrameLocks noGrp="1"/>
          </p:cNvGraphicFramePr>
          <p:nvPr>
            <p:extLst>
              <p:ext uri="{D42A27DB-BD31-4B8C-83A1-F6EECF244321}">
                <p14:modId xmlns:p14="http://schemas.microsoft.com/office/powerpoint/2010/main" val="991667581"/>
              </p:ext>
            </p:extLst>
          </p:nvPr>
        </p:nvGraphicFramePr>
        <p:xfrm>
          <a:off x="412913" y="1849261"/>
          <a:ext cx="11311001" cy="4673906"/>
        </p:xfrm>
        <a:graphic>
          <a:graphicData uri="http://schemas.openxmlformats.org/drawingml/2006/table">
            <a:tbl>
              <a:tblPr firstRow="1" bandRow="1">
                <a:tableStyleId>{5C22544A-7EE6-4342-B048-85BDC9FD1C3A}</a:tableStyleId>
              </a:tblPr>
              <a:tblGrid>
                <a:gridCol w="2262200">
                  <a:extLst>
                    <a:ext uri="{9D8B030D-6E8A-4147-A177-3AD203B41FA5}">
                      <a16:colId xmlns:a16="http://schemas.microsoft.com/office/drawing/2014/main" val="807679314"/>
                    </a:ext>
                  </a:extLst>
                </a:gridCol>
                <a:gridCol w="2262200">
                  <a:extLst>
                    <a:ext uri="{9D8B030D-6E8A-4147-A177-3AD203B41FA5}">
                      <a16:colId xmlns:a16="http://schemas.microsoft.com/office/drawing/2014/main" val="1274275593"/>
                    </a:ext>
                  </a:extLst>
                </a:gridCol>
                <a:gridCol w="2262200">
                  <a:extLst>
                    <a:ext uri="{9D8B030D-6E8A-4147-A177-3AD203B41FA5}">
                      <a16:colId xmlns:a16="http://schemas.microsoft.com/office/drawing/2014/main" val="1548618080"/>
                    </a:ext>
                  </a:extLst>
                </a:gridCol>
                <a:gridCol w="2356919">
                  <a:extLst>
                    <a:ext uri="{9D8B030D-6E8A-4147-A177-3AD203B41FA5}">
                      <a16:colId xmlns:a16="http://schemas.microsoft.com/office/drawing/2014/main" val="3955080300"/>
                    </a:ext>
                  </a:extLst>
                </a:gridCol>
                <a:gridCol w="2167482">
                  <a:extLst>
                    <a:ext uri="{9D8B030D-6E8A-4147-A177-3AD203B41FA5}">
                      <a16:colId xmlns:a16="http://schemas.microsoft.com/office/drawing/2014/main" val="12142623"/>
                    </a:ext>
                  </a:extLst>
                </a:gridCol>
              </a:tblGrid>
              <a:tr h="544652">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1" kern="1200" dirty="0">
                          <a:solidFill>
                            <a:srgbClr val="00436C"/>
                          </a:solidFill>
                          <a:latin typeface="+mn-lt"/>
                          <a:ea typeface="+mn-ea"/>
                          <a:cs typeface="+mn-cs"/>
                        </a:rPr>
                        <a:t>Produce high quality advice</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1" kern="1200">
                          <a:solidFill>
                            <a:srgbClr val="00436C"/>
                          </a:solidFill>
                          <a:latin typeface="+mn-lt"/>
                          <a:ea typeface="+mn-ea"/>
                          <a:cs typeface="+mn-cs"/>
                        </a:rPr>
                        <a:t>Relevance </a:t>
                      </a:r>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1" kern="1200">
                          <a:solidFill>
                            <a:srgbClr val="00436C"/>
                          </a:solidFill>
                          <a:latin typeface="+mn-lt"/>
                          <a:ea typeface="+mn-ea"/>
                          <a:cs typeface="+mn-cs"/>
                        </a:rPr>
                        <a:t>Timeliness </a:t>
                      </a:r>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1" kern="1200">
                          <a:solidFill>
                            <a:srgbClr val="00436C"/>
                          </a:solidFill>
                          <a:latin typeface="+mn-lt"/>
                          <a:ea typeface="+mn-ea"/>
                          <a:cs typeface="+mn-cs"/>
                        </a:rPr>
                        <a:t>Useable </a:t>
                      </a:r>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1" kern="1200">
                          <a:solidFill>
                            <a:srgbClr val="00436C"/>
                          </a:solidFill>
                          <a:latin typeface="+mn-lt"/>
                          <a:ea typeface="+mn-ea"/>
                          <a:cs typeface="+mn-cs"/>
                        </a:rPr>
                        <a:t>Demonstrable impact </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extLst>
                  <a:ext uri="{0D108BD9-81ED-4DB2-BD59-A6C34878D82A}">
                    <a16:rowId xmlns:a16="http://schemas.microsoft.com/office/drawing/2014/main" val="3178743076"/>
                  </a:ext>
                </a:extLst>
              </a:tr>
              <a:tr h="1260286">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bg1"/>
                          </a:solidFill>
                          <a:latin typeface="+mn-lt"/>
                          <a:ea typeface="+mn-ea"/>
                          <a:cs typeface="+mn-cs"/>
                        </a:rPr>
                        <a:t>110 technology appraisals and highly specialised technologies guidance</a:t>
                      </a:r>
                    </a:p>
                    <a:p>
                      <a:pPr marL="0" marR="0" lvl="0" indent="0" algn="l" rtl="0" eaLnBrk="1" fontAlgn="auto" latinLnBrk="0" hangingPunct="1">
                        <a:lnSpc>
                          <a:spcPct val="100000"/>
                        </a:lnSpc>
                        <a:spcBef>
                          <a:spcPts val="0"/>
                        </a:spcBef>
                        <a:spcAft>
                          <a:spcPts val="0"/>
                        </a:spcAft>
                        <a:buClrTx/>
                        <a:buSzTx/>
                        <a:buFontTx/>
                        <a:buNone/>
                      </a:pPr>
                      <a:endParaRPr lang="en-GB" sz="1200" kern="120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bg1"/>
                          </a:solidFill>
                          <a:latin typeface="+mn-lt"/>
                          <a:ea typeface="+mn-ea"/>
                          <a:cs typeface="+mn-cs"/>
                        </a:rPr>
                        <a:t>Increase the proportion of early engagement services provided for diagnostics, devices and digital technologies by 25%​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lvl="0" indent="0" algn="l">
                        <a:buFont typeface="Arial" panose="020B0604020202020204" pitchFamily="34" charset="0"/>
                        <a:buNone/>
                      </a:pPr>
                      <a:r>
                        <a:rPr lang="en-GB" sz="1200" b="0" i="0" u="none" strike="noStrike" kern="1200" baseline="0" noProof="0" dirty="0">
                          <a:solidFill>
                            <a:srgbClr val="FFFFFF"/>
                          </a:solidFill>
                          <a:latin typeface="Inter"/>
                        </a:rPr>
                        <a:t>Days between GB MA and final guidance publication (all topics, optimal topics, divergent topics)</a:t>
                      </a:r>
                    </a:p>
                    <a:p>
                      <a:pPr algn="l"/>
                      <a:endParaRPr lang="en-GB" sz="1200" kern="1200" dirty="0">
                        <a:solidFill>
                          <a:schemeClr val="bg1"/>
                        </a:solidFill>
                        <a:highlight>
                          <a:srgbClr val="FF0000"/>
                        </a:highlight>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200" kern="1200">
                          <a:solidFill>
                            <a:schemeClr val="bg1"/>
                          </a:solidFill>
                          <a:latin typeface="+mn-lt"/>
                          <a:ea typeface="+mn-ea"/>
                          <a:cs typeface="+mn-cs"/>
                        </a:rPr>
                        <a:t>90% of Resource Impact Assessment products published at the point of guidance publication, to support implementation</a:t>
                      </a:r>
                      <a:endParaRPr lang="en-GB" sz="1200" kern="1200">
                        <a:solidFill>
                          <a:schemeClr val="bg1"/>
                        </a:solidFill>
                        <a:highlight>
                          <a:srgbClr val="FF0000"/>
                        </a:highlight>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solidFill>
                            <a:schemeClr val="bg1"/>
                          </a:solidFill>
                        </a:rPr>
                        <a:t>80% of system priority topic areas, with agreed measures of uptake, reported</a:t>
                      </a:r>
                    </a:p>
                    <a:p>
                      <a:pPr algn="l"/>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2801971"/>
                  </a:ext>
                </a:extLst>
              </a:tr>
              <a:tr h="887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mn-lt"/>
                          <a:ea typeface="+mn-ea"/>
                          <a:cs typeface="+mn-cs"/>
                        </a:rPr>
                        <a:t>50 health technologies programme guidance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bg1"/>
                          </a:solidFill>
                          <a:latin typeface="+mn-lt"/>
                          <a:ea typeface="+mn-ea"/>
                          <a:cs typeface="+mn-cs"/>
                        </a:rPr>
                        <a:t>80% of prioritised strategic stakeholders have a named relationship lead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Time to produce health tech guidance is reduced by 17%</a:t>
                      </a:r>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200">
                          <a:solidFill>
                            <a:schemeClr val="bg2"/>
                          </a:solidFill>
                        </a:rPr>
                        <a:t>10% increase in the number of sessions on NICE.org</a:t>
                      </a: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9039807"/>
                  </a:ext>
                </a:extLst>
              </a:tr>
              <a:tr h="924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mn-lt"/>
                          <a:ea typeface="+mn-ea"/>
                          <a:cs typeface="+mn-cs"/>
                        </a:rPr>
                        <a:t>17 new guidelines or updates to topic suites</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solidFill>
                            <a:schemeClr val="bg1"/>
                          </a:solidFill>
                        </a:rPr>
                        <a:t>80% of conditional recommendations for Early Value Assessments are produced within 6 months </a:t>
                      </a: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41007700"/>
                  </a:ext>
                </a:extLst>
              </a:tr>
              <a:tr h="1057265">
                <a:tc>
                  <a:txBody>
                    <a:bodyPr/>
                    <a:lstStyle/>
                    <a:p>
                      <a:pPr algn="l"/>
                      <a:r>
                        <a:rPr lang="en-GB" sz="1200" kern="1200">
                          <a:solidFill>
                            <a:schemeClr val="bg1"/>
                          </a:solidFill>
                          <a:latin typeface="+mn-lt"/>
                          <a:ea typeface="+mn-ea"/>
                          <a:cs typeface="+mn-cs"/>
                        </a:rPr>
                        <a:t>11 quality standard updates</a:t>
                      </a:r>
                    </a:p>
                    <a:p>
                      <a:pPr algn="l"/>
                      <a:endParaRPr lang="en-GB" sz="1200" kern="1200">
                        <a:solidFill>
                          <a:schemeClr val="bg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solidFill>
                            <a:schemeClr val="bg1"/>
                          </a:solidFill>
                        </a:rPr>
                        <a:t>100% of evidence generation plans developed for all new EVA products, with conditional recommendations</a:t>
                      </a: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l"/>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l"/>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60389381"/>
                  </a:ext>
                </a:extLst>
              </a:tr>
            </a:tbl>
          </a:graphicData>
        </a:graphic>
      </p:graphicFrame>
      <p:sp>
        <p:nvSpPr>
          <p:cNvPr id="3" name="TextBox 2">
            <a:extLst>
              <a:ext uri="{FF2B5EF4-FFF2-40B4-BE49-F238E27FC236}">
                <a16:creationId xmlns:a16="http://schemas.microsoft.com/office/drawing/2014/main" id="{AD4A5AFD-F689-2EAC-07AB-F620C6B07571}"/>
              </a:ext>
            </a:extLst>
          </p:cNvPr>
          <p:cNvSpPr txBox="1"/>
          <p:nvPr/>
        </p:nvSpPr>
        <p:spPr>
          <a:xfrm>
            <a:off x="1142988" y="1116554"/>
            <a:ext cx="10216671" cy="584775"/>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p:spPr>
        <p:txBody>
          <a:bodyPr wrap="square" rtlCol="0">
            <a:spAutoFit/>
          </a:bodyPr>
          <a:lstStyle/>
          <a:p>
            <a:pPr algn="ctr"/>
            <a:r>
              <a:rPr lang="en-GB" sz="1400">
                <a:solidFill>
                  <a:schemeClr val="tx2"/>
                </a:solidFill>
              </a:rPr>
              <a:t>Our purpose is to help practitioners and commissioners </a:t>
            </a:r>
          </a:p>
          <a:p>
            <a:pPr algn="ctr"/>
            <a:r>
              <a:rPr lang="en-GB">
                <a:solidFill>
                  <a:schemeClr val="tx2"/>
                </a:solidFill>
                <a:latin typeface="+mj-lt"/>
              </a:rPr>
              <a:t>get the best care to patients fast while ensuring value for the taxpayer</a:t>
            </a:r>
          </a:p>
        </p:txBody>
      </p:sp>
    </p:spTree>
    <p:extLst>
      <p:ext uri="{BB962C8B-B14F-4D97-AF65-F5344CB8AC3E}">
        <p14:creationId xmlns:p14="http://schemas.microsoft.com/office/powerpoint/2010/main" val="3344763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09550-838C-9AB0-37E2-16B26F459B31}"/>
              </a:ext>
            </a:extLst>
          </p:cNvPr>
          <p:cNvSpPr>
            <a:spLocks noGrp="1"/>
          </p:cNvSpPr>
          <p:nvPr>
            <p:ph type="ctrTitle"/>
          </p:nvPr>
        </p:nvSpPr>
        <p:spPr>
          <a:xfrm>
            <a:off x="290673" y="34364"/>
            <a:ext cx="11664294" cy="636718"/>
          </a:xfrm>
        </p:spPr>
        <p:txBody>
          <a:bodyPr>
            <a:noAutofit/>
          </a:bodyPr>
          <a:lstStyle/>
          <a:p>
            <a:r>
              <a:rPr lang="en-GB" sz="3200" b="1" i="0" u="none" strike="noStrike">
                <a:solidFill>
                  <a:srgbClr val="FFFFFF"/>
                </a:solidFill>
                <a:effectLst/>
                <a:latin typeface="Lora SemiBold" pitchFamily="2" charset="0"/>
              </a:rPr>
              <a:t>Our KPIs reflect our external and internal transformation, as well as essential core activities </a:t>
            </a:r>
            <a:r>
              <a:rPr lang="en-GB" sz="3200" b="0" i="0">
                <a:solidFill>
                  <a:srgbClr val="FFFFFF"/>
                </a:solidFill>
                <a:effectLst/>
                <a:latin typeface="Lora SemiBold" pitchFamily="2" charset="0"/>
              </a:rPr>
              <a:t>​</a:t>
            </a:r>
            <a:endParaRPr lang="en-GB" sz="5400"/>
          </a:p>
        </p:txBody>
      </p:sp>
      <p:sp>
        <p:nvSpPr>
          <p:cNvPr id="12" name="TextBox 11">
            <a:extLst>
              <a:ext uri="{FF2B5EF4-FFF2-40B4-BE49-F238E27FC236}">
                <a16:creationId xmlns:a16="http://schemas.microsoft.com/office/drawing/2014/main" id="{F7B6A8CE-0913-2436-3FA9-41B4FC5CE5B6}"/>
              </a:ext>
            </a:extLst>
          </p:cNvPr>
          <p:cNvSpPr txBox="1"/>
          <p:nvPr/>
        </p:nvSpPr>
        <p:spPr>
          <a:xfrm>
            <a:off x="4278951" y="1516555"/>
            <a:ext cx="2087745" cy="461665"/>
          </a:xfrm>
          <a:prstGeom prst="rect">
            <a:avLst/>
          </a:prstGeom>
          <a:noFill/>
        </p:spPr>
        <p:txBody>
          <a:bodyPr wrap="square" rtlCol="0">
            <a:spAutoFit/>
          </a:bodyPr>
          <a:lstStyle/>
          <a:p>
            <a:pPr algn="ctr"/>
            <a:r>
              <a:rPr lang="en-GB" sz="1200" b="1">
                <a:solidFill>
                  <a:schemeClr val="accent2"/>
                </a:solidFill>
                <a:latin typeface="+mj-lt"/>
              </a:rPr>
              <a:t>Focusing on what matters most</a:t>
            </a:r>
          </a:p>
        </p:txBody>
      </p:sp>
      <p:sp>
        <p:nvSpPr>
          <p:cNvPr id="3" name="TextBox 2">
            <a:extLst>
              <a:ext uri="{FF2B5EF4-FFF2-40B4-BE49-F238E27FC236}">
                <a16:creationId xmlns:a16="http://schemas.microsoft.com/office/drawing/2014/main" id="{976B858E-5363-10E5-E2BF-0EFFA7EDDBD8}"/>
              </a:ext>
            </a:extLst>
          </p:cNvPr>
          <p:cNvSpPr txBox="1"/>
          <p:nvPr/>
        </p:nvSpPr>
        <p:spPr>
          <a:xfrm>
            <a:off x="8564942" y="6272649"/>
            <a:ext cx="362705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solidFill>
                  <a:srgbClr val="FFFFFF"/>
                </a:solidFill>
                <a:ea typeface="Inter"/>
              </a:rPr>
              <a:t>% change against 2022/23 baseline unless specified  </a:t>
            </a:r>
            <a:endParaRPr lang="en-US" sz="1000">
              <a:solidFill>
                <a:srgbClr val="FFFFFF"/>
              </a:solidFill>
              <a:ea typeface="Inter"/>
            </a:endParaRPr>
          </a:p>
        </p:txBody>
      </p:sp>
      <p:graphicFrame>
        <p:nvGraphicFramePr>
          <p:cNvPr id="5" name="Table 4">
            <a:extLst>
              <a:ext uri="{FF2B5EF4-FFF2-40B4-BE49-F238E27FC236}">
                <a16:creationId xmlns:a16="http://schemas.microsoft.com/office/drawing/2014/main" id="{6EE5404F-5FE0-ED32-6632-273333F92A96}"/>
              </a:ext>
            </a:extLst>
          </p:cNvPr>
          <p:cNvGraphicFramePr>
            <a:graphicFrameLocks noGrp="1"/>
          </p:cNvGraphicFramePr>
          <p:nvPr>
            <p:extLst>
              <p:ext uri="{D42A27DB-BD31-4B8C-83A1-F6EECF244321}">
                <p14:modId xmlns:p14="http://schemas.microsoft.com/office/powerpoint/2010/main" val="182914453"/>
              </p:ext>
            </p:extLst>
          </p:nvPr>
        </p:nvGraphicFramePr>
        <p:xfrm>
          <a:off x="319009" y="1076350"/>
          <a:ext cx="11607621" cy="4914142"/>
        </p:xfrm>
        <a:graphic>
          <a:graphicData uri="http://schemas.openxmlformats.org/drawingml/2006/table">
            <a:tbl>
              <a:tblPr firstRow="1" bandRow="1">
                <a:tableStyleId>{5C22544A-7EE6-4342-B048-85BDC9FD1C3A}</a:tableStyleId>
              </a:tblPr>
              <a:tblGrid>
                <a:gridCol w="3904402">
                  <a:extLst>
                    <a:ext uri="{9D8B030D-6E8A-4147-A177-3AD203B41FA5}">
                      <a16:colId xmlns:a16="http://schemas.microsoft.com/office/drawing/2014/main" val="807679314"/>
                    </a:ext>
                  </a:extLst>
                </a:gridCol>
                <a:gridCol w="3834012">
                  <a:extLst>
                    <a:ext uri="{9D8B030D-6E8A-4147-A177-3AD203B41FA5}">
                      <a16:colId xmlns:a16="http://schemas.microsoft.com/office/drawing/2014/main" val="1274275593"/>
                    </a:ext>
                  </a:extLst>
                </a:gridCol>
                <a:gridCol w="3869207">
                  <a:extLst>
                    <a:ext uri="{9D8B030D-6E8A-4147-A177-3AD203B41FA5}">
                      <a16:colId xmlns:a16="http://schemas.microsoft.com/office/drawing/2014/main" val="1548618080"/>
                    </a:ext>
                  </a:extLst>
                </a:gridCol>
              </a:tblGrid>
              <a:tr h="5635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00436C"/>
                          </a:solidFill>
                          <a:latin typeface="+mj-lt"/>
                          <a:ea typeface="+mn-ea"/>
                          <a:cs typeface="+mn-cs"/>
                        </a:rPr>
                        <a:t>A financially sustainable organisation</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rgbClr val="00436C"/>
                          </a:solidFill>
                          <a:latin typeface="+mj-lt"/>
                          <a:ea typeface="+mn-ea"/>
                          <a:cs typeface="+mn-cs"/>
                        </a:rPr>
                        <a:t>With happy and well-supported staff </a:t>
                      </a:r>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rgbClr val="00436C"/>
                          </a:solidFill>
                          <a:latin typeface="+mj-lt"/>
                          <a:ea typeface="+mn-ea"/>
                          <a:cs typeface="+mn-cs"/>
                        </a:rPr>
                        <a:t>And effective communications and engagement </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178743076"/>
                  </a:ext>
                </a:extLst>
              </a:tr>
              <a:tr h="617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Remain within overall cash limit </a:t>
                      </a:r>
                      <a:r>
                        <a:rPr lang="en-GB" sz="1200" kern="1200">
                          <a:solidFill>
                            <a:schemeClr val="bg1"/>
                          </a:solidFill>
                          <a:latin typeface="+mn-lt"/>
                          <a:ea typeface="+mn-ea"/>
                          <a:cs typeface="+mn-cs"/>
                        </a:rPr>
                        <a:t>(£57.0m)</a:t>
                      </a:r>
                      <a:endParaRPr lang="en-GB" sz="1200">
                        <a:solidFill>
                          <a:schemeClr val="bg1"/>
                        </a:solidFill>
                      </a:endParaRPr>
                    </a:p>
                    <a:p>
                      <a:pPr marL="0" marR="0" lvl="0" indent="0" algn="l" rtl="0" eaLnBrk="1" fontAlgn="auto" latinLnBrk="0" hangingPunct="1">
                        <a:lnSpc>
                          <a:spcPct val="100000"/>
                        </a:lnSpc>
                        <a:spcBef>
                          <a:spcPts val="0"/>
                        </a:spcBef>
                        <a:spcAft>
                          <a:spcPts val="0"/>
                        </a:spcAft>
                        <a:buClrTx/>
                        <a:buSzTx/>
                        <a:buFontTx/>
                        <a:buNone/>
                      </a:pPr>
                      <a:endParaRPr lang="en-GB" sz="1200" b="1" kern="1200">
                        <a:solidFill>
                          <a:srgbClr val="00436C"/>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mn-lt"/>
                          <a:ea typeface="+mn-ea"/>
                          <a:cs typeface="+mn-cs"/>
                        </a:rPr>
                        <a:t>Staff engagement scores remain good (&gt;60%)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200" kern="1200">
                          <a:solidFill>
                            <a:schemeClr val="bg1"/>
                          </a:solidFill>
                          <a:latin typeface="+mn-lt"/>
                          <a:ea typeface="+mn-ea"/>
                          <a:cs typeface="+mn-cs"/>
                        </a:rPr>
                        <a:t>85% of lay people who complete exit surveys rate their experience of working with NICE as ‘good’ or ‘excellent’ </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2801971"/>
                  </a:ext>
                </a:extLst>
              </a:tr>
              <a:tr h="617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mn-lt"/>
                          <a:ea typeface="+mn-ea"/>
                          <a:cs typeface="+mn-cs"/>
                        </a:rPr>
                        <a:t>Remain within revenue resource limit (£56.8m)</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mn-lt"/>
                          <a:ea typeface="+mn-ea"/>
                          <a:cs typeface="+mn-cs"/>
                        </a:rPr>
                        <a:t>85% staff having completed the NICE way training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l" defTabSz="914400" rtl="0" eaLnBrk="1" latinLnBrk="0" hangingPunct="1"/>
                      <a:r>
                        <a:rPr lang="en-GB" sz="1200" kern="1200">
                          <a:solidFill>
                            <a:schemeClr val="bg1"/>
                          </a:solidFill>
                          <a:latin typeface="+mn-lt"/>
                          <a:ea typeface="+mn-ea"/>
                          <a:cs typeface="+mn-cs"/>
                        </a:rPr>
                        <a:t>10% increase in subscriber acquisition on 3 primary corporate newsletters compared to 2022/23</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9039807"/>
                  </a:ext>
                </a:extLst>
              </a:tr>
              <a:tr h="567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mn-lt"/>
                          <a:ea typeface="+mn-ea"/>
                          <a:cs typeface="+mn-cs"/>
                        </a:rPr>
                        <a:t>Remain within capital resource limit (to be set by DHSC)</a:t>
                      </a:r>
                      <a:endParaRPr lang="en-GB" sz="1200" kern="1200">
                        <a:solidFill>
                          <a:schemeClr val="bg1"/>
                        </a:solidFill>
                        <a:highlight>
                          <a:srgbClr val="FF0000"/>
                        </a:highlight>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mn-lt"/>
                          <a:ea typeface="+mn-ea"/>
                          <a:cs typeface="+mn-cs"/>
                        </a:rPr>
                        <a:t>20% increase in staff confidence following NICE way training (pre-post)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l" defTabSz="914400" rtl="0" eaLnBrk="1" latinLnBrk="0" hangingPunct="1"/>
                      <a:r>
                        <a:rPr lang="en-GB" sz="1200" kern="1200">
                          <a:solidFill>
                            <a:schemeClr val="bg1"/>
                          </a:solidFill>
                          <a:latin typeface="+mn-lt"/>
                          <a:ea typeface="+mn-ea"/>
                          <a:cs typeface="+mn-cs"/>
                        </a:rPr>
                        <a:t>80% Complaints acknowledged and responded to in 20 working days</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88481873"/>
                  </a:ext>
                </a:extLst>
              </a:tr>
              <a:tr h="441017">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bg1"/>
                          </a:solidFill>
                          <a:latin typeface="+mn-lt"/>
                          <a:ea typeface="+mn-ea"/>
                          <a:cs typeface="+mn-cs"/>
                        </a:rPr>
                        <a:t>Adhere to the Better Payment Practice Code (BPPC) by paying 95% of creditors within 30 days </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bg1"/>
                          </a:solidFill>
                          <a:latin typeface="+mn-lt"/>
                          <a:ea typeface="+mn-ea"/>
                          <a:cs typeface="+mn-cs"/>
                        </a:rPr>
                        <a:t>90% staff having completed an appraisal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l" defTabSz="914400" rtl="0" eaLnBrk="1" latinLnBrk="0" hangingPunct="1"/>
                      <a:r>
                        <a:rPr lang="en-GB" sz="1200" kern="1200">
                          <a:solidFill>
                            <a:schemeClr val="bg1"/>
                          </a:solidFill>
                          <a:latin typeface="+mn-lt"/>
                          <a:ea typeface="+mn-ea"/>
                          <a:cs typeface="+mn-cs"/>
                        </a:rPr>
                        <a:t>90 %Freedom of Information requests responded to within 20 working days</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51490241"/>
                  </a:ext>
                </a:extLst>
              </a:tr>
              <a:tr h="441017">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bg1"/>
                          </a:solidFill>
                          <a:latin typeface="+mn-lt"/>
                          <a:ea typeface="+mn-ea"/>
                          <a:cs typeface="+mn-cs"/>
                        </a:rPr>
                        <a:t>Full cost recovery from Technology Appraisal fees</a:t>
                      </a:r>
                      <a:endParaRPr lang="en-GB" sz="1200" kern="1200">
                        <a:solidFill>
                          <a:schemeClr val="bg1"/>
                        </a:solidFill>
                        <a:highlight>
                          <a:srgbClr val="FF0000"/>
                        </a:highlight>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solidFill>
                          <a:latin typeface="+mn-lt"/>
                          <a:ea typeface="+mn-ea"/>
                          <a:cs typeface="+mn-cs"/>
                        </a:rPr>
                        <a:t>62% of staff that found their appraisal helpful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l" defTabSz="914400" rtl="0" eaLnBrk="1" latinLnBrk="0" hangingPunct="1"/>
                      <a:r>
                        <a:rPr lang="en-GB" sz="1200" kern="1200">
                          <a:solidFill>
                            <a:schemeClr val="bg1"/>
                          </a:solidFill>
                          <a:latin typeface="+mn-lt"/>
                          <a:ea typeface="+mn-ea"/>
                          <a:cs typeface="+mn-cs"/>
                        </a:rPr>
                        <a:t>90% Parliamentary Questions (PQs) contribution provided within requested time frame</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20349259"/>
                  </a:ext>
                </a:extLst>
              </a:tr>
              <a:tr h="441017">
                <a:tc>
                  <a:txBody>
                    <a:bodyPr/>
                    <a:lstStyle/>
                    <a:p>
                      <a:pPr marL="0" marR="0" lvl="0" indent="0" algn="l" rtl="0" eaLnBrk="1" fontAlgn="auto" latinLnBrk="0" hangingPunct="1">
                        <a:lnSpc>
                          <a:spcPct val="100000"/>
                        </a:lnSpc>
                        <a:spcBef>
                          <a:spcPts val="0"/>
                        </a:spcBef>
                        <a:spcAft>
                          <a:spcPts val="0"/>
                        </a:spcAft>
                        <a:buClrTx/>
                        <a:buSzTx/>
                        <a:buFontTx/>
                        <a:buNone/>
                      </a:pPr>
                      <a:endParaRPr lang="en-GB" sz="1200" kern="1200">
                        <a:solidFill>
                          <a:schemeClr val="bg1"/>
                        </a:solidFill>
                        <a:highlight>
                          <a:srgbClr val="FF0000"/>
                        </a:highlight>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bg1"/>
                          </a:solidFill>
                          <a:latin typeface="+mn-lt"/>
                          <a:ea typeface="+mn-ea"/>
                          <a:cs typeface="+mn-cs"/>
                        </a:rPr>
                        <a:t>10% rate of staff turnover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l" defTabSz="914400" rtl="0" eaLnBrk="1" latinLnBrk="0" hangingPunct="1"/>
                      <a:r>
                        <a:rPr lang="en-GB" sz="1200" kern="1200">
                          <a:solidFill>
                            <a:schemeClr val="bg1"/>
                          </a:solidFill>
                          <a:latin typeface="+mn-lt"/>
                          <a:ea typeface="+mn-ea"/>
                          <a:cs typeface="+mn-cs"/>
                        </a:rPr>
                        <a:t>80% Proportion of media coverage of NICE that is positive</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7008048"/>
                  </a:ext>
                </a:extLst>
              </a:tr>
              <a:tr h="567087">
                <a:tc>
                  <a:txBody>
                    <a:bodyPr/>
                    <a:lstStyle/>
                    <a:p>
                      <a:pPr marL="0" marR="0" lvl="0" indent="0" algn="l" rtl="0" eaLnBrk="1" fontAlgn="auto" latinLnBrk="0" hangingPunct="1">
                        <a:lnSpc>
                          <a:spcPct val="100000"/>
                        </a:lnSpc>
                        <a:spcBef>
                          <a:spcPts val="0"/>
                        </a:spcBef>
                        <a:spcAft>
                          <a:spcPts val="0"/>
                        </a:spcAft>
                        <a:buClrTx/>
                        <a:buSzTx/>
                        <a:buFontTx/>
                        <a:buNone/>
                      </a:pPr>
                      <a:endParaRPr lang="en-GB" sz="1200" kern="120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436C"/>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a:lnSpc>
                          <a:spcPct val="100000"/>
                        </a:lnSpc>
                        <a:spcBef>
                          <a:spcPts val="0"/>
                        </a:spcBef>
                        <a:spcAft>
                          <a:spcPts val="0"/>
                        </a:spcAft>
                        <a:buClrTx/>
                        <a:buSzTx/>
                        <a:buFontTx/>
                        <a:buNone/>
                      </a:pPr>
                      <a:r>
                        <a:rPr lang="en-GB" sz="1200" kern="1200">
                          <a:solidFill>
                            <a:schemeClr val="bg1"/>
                          </a:solidFill>
                          <a:latin typeface="+mn-lt"/>
                          <a:ea typeface="+mn-ea"/>
                          <a:cs typeface="+mn-cs"/>
                        </a:rPr>
                        <a:t>20% increase in the proportion of ethnic minority staff in at Band 8a or above</a:t>
                      </a: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lvl="0" algn="l" defTabSz="914400" rtl="0" eaLnBrk="1" latinLnBrk="0" hangingPunct="1">
                        <a:buNone/>
                      </a:pPr>
                      <a:r>
                        <a:rPr lang="en-GB" sz="1200" kern="1200" noProof="0">
                          <a:solidFill>
                            <a:schemeClr val="bg1"/>
                          </a:solidFill>
                          <a:latin typeface="+mn-lt"/>
                          <a:ea typeface="+mn-ea"/>
                          <a:cs typeface="+mn-cs"/>
                        </a:rPr>
                        <a:t>60% Proportion of NICE-generated news coverage includes at least one key message </a:t>
                      </a:r>
                      <a:endParaRPr lang="en-US" sz="12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90541230"/>
                  </a:ext>
                </a:extLst>
              </a:tr>
              <a:tr h="564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436C"/>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rtl="0">
                        <a:lnSpc>
                          <a:spcPct val="100000"/>
                        </a:lnSpc>
                        <a:spcBef>
                          <a:spcPts val="0"/>
                        </a:spcBef>
                        <a:spcAft>
                          <a:spcPts val="0"/>
                        </a:spcAft>
                        <a:buClrTx/>
                        <a:buSzTx/>
                        <a:buFontTx/>
                        <a:buNone/>
                      </a:pPr>
                      <a:r>
                        <a:rPr lang="en-GB" sz="1200" kern="1200">
                          <a:solidFill>
                            <a:schemeClr val="bg1"/>
                          </a:solidFill>
                          <a:latin typeface="+mn-lt"/>
                          <a:ea typeface="+mn-ea"/>
                          <a:cs typeface="+mn-cs"/>
                        </a:rPr>
                        <a:t>20% increase in the proportion of ethnic minority staff in at Band 7 or above</a:t>
                      </a: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endParaRPr lang="en-GB" sz="12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79709652"/>
                  </a:ext>
                </a:extLst>
              </a:tr>
            </a:tbl>
          </a:graphicData>
        </a:graphic>
      </p:graphicFrame>
    </p:spTree>
    <p:extLst>
      <p:ext uri="{BB962C8B-B14F-4D97-AF65-F5344CB8AC3E}">
        <p14:creationId xmlns:p14="http://schemas.microsoft.com/office/powerpoint/2010/main" val="3474303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A81E-88E5-2CFB-6094-D097E1155FAA}"/>
              </a:ext>
            </a:extLst>
          </p:cNvPr>
          <p:cNvSpPr>
            <a:spLocks noGrp="1"/>
          </p:cNvSpPr>
          <p:nvPr>
            <p:ph type="ctrTitle"/>
          </p:nvPr>
        </p:nvSpPr>
        <p:spPr>
          <a:xfrm>
            <a:off x="555965" y="207381"/>
            <a:ext cx="11080069" cy="1276350"/>
          </a:xfrm>
        </p:spPr>
        <p:txBody>
          <a:bodyPr>
            <a:normAutofit fontScale="90000"/>
          </a:bodyPr>
          <a:lstStyle/>
          <a:p>
            <a:r>
              <a:rPr lang="en-GB" dirty="0"/>
              <a:t>We will stop activity which is less value adding or is replaced by more impactful products </a:t>
            </a:r>
          </a:p>
        </p:txBody>
      </p:sp>
      <p:sp>
        <p:nvSpPr>
          <p:cNvPr id="14" name="Text Placeholder 2">
            <a:extLst>
              <a:ext uri="{FF2B5EF4-FFF2-40B4-BE49-F238E27FC236}">
                <a16:creationId xmlns:a16="http://schemas.microsoft.com/office/drawing/2014/main" id="{D69DFE55-F142-B8D9-194E-62445E979C76}"/>
              </a:ext>
            </a:extLst>
          </p:cNvPr>
          <p:cNvSpPr txBox="1">
            <a:spLocks/>
          </p:cNvSpPr>
          <p:nvPr/>
        </p:nvSpPr>
        <p:spPr>
          <a:xfrm>
            <a:off x="555965" y="1299165"/>
            <a:ext cx="5618397" cy="572755"/>
          </a:xfrm>
          <a:prstGeom prst="rect">
            <a:avLst/>
          </a:prstGeom>
        </p:spPr>
        <p:txBody>
          <a:bodyPr vert="horz" lIns="91440" tIns="45720" rIns="91440" bIns="45720" rtlCol="0" anchor="t">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GB" b="1" dirty="0">
                <a:latin typeface="Inter"/>
              </a:rPr>
              <a:t>We will stop resourcing…</a:t>
            </a:r>
          </a:p>
        </p:txBody>
      </p:sp>
      <p:sp>
        <p:nvSpPr>
          <p:cNvPr id="3" name="Text Placeholder 2">
            <a:extLst>
              <a:ext uri="{FF2B5EF4-FFF2-40B4-BE49-F238E27FC236}">
                <a16:creationId xmlns:a16="http://schemas.microsoft.com/office/drawing/2014/main" id="{AC33C046-7FE5-2444-36E5-911A2B3F0FE4}"/>
              </a:ext>
            </a:extLst>
          </p:cNvPr>
          <p:cNvSpPr>
            <a:spLocks noGrp="1"/>
          </p:cNvSpPr>
          <p:nvPr>
            <p:ph type="body" sz="quarter" idx="12"/>
          </p:nvPr>
        </p:nvSpPr>
        <p:spPr>
          <a:xfrm>
            <a:off x="569967" y="1946252"/>
            <a:ext cx="5618397" cy="1161956"/>
          </a:xfrm>
        </p:spPr>
        <p:txBody>
          <a:bodyPr vert="horz" lIns="91440" tIns="45720" rIns="91440" bIns="45720" rtlCol="0" anchor="t">
            <a:normAutofit/>
          </a:bodyPr>
          <a:lstStyle/>
          <a:p>
            <a:pPr marL="0" indent="0">
              <a:buNone/>
            </a:pPr>
            <a:r>
              <a:rPr lang="en-GB" sz="1600" dirty="0">
                <a:latin typeface="Inter"/>
              </a:rPr>
              <a:t>Low priority guidelines and updates, and other activities which are less relevant to current challenges in the health and care system</a:t>
            </a:r>
          </a:p>
        </p:txBody>
      </p:sp>
      <p:sp>
        <p:nvSpPr>
          <p:cNvPr id="4" name="TextBox 3">
            <a:extLst>
              <a:ext uri="{FF2B5EF4-FFF2-40B4-BE49-F238E27FC236}">
                <a16:creationId xmlns:a16="http://schemas.microsoft.com/office/drawing/2014/main" id="{D700547D-78D5-604D-1984-6F1B44881B1B}"/>
              </a:ext>
            </a:extLst>
          </p:cNvPr>
          <p:cNvSpPr txBox="1"/>
          <p:nvPr/>
        </p:nvSpPr>
        <p:spPr>
          <a:xfrm>
            <a:off x="569967" y="3617665"/>
            <a:ext cx="3375025" cy="338554"/>
          </a:xfrm>
          <a:prstGeom prst="rect">
            <a:avLst/>
          </a:prstGeom>
          <a:noFill/>
        </p:spPr>
        <p:txBody>
          <a:bodyPr wrap="square">
            <a:spAutoFit/>
          </a:bodyPr>
          <a:lstStyle/>
          <a:p>
            <a:r>
              <a:rPr lang="en-GB" sz="1600" kern="1200" dirty="0">
                <a:effectLst/>
                <a:ea typeface="Lato Black" panose="020F0502020204030203" pitchFamily="34" charset="0"/>
                <a:cs typeface="Lato Black" panose="020F0502020204030203" pitchFamily="34" charset="0"/>
              </a:rPr>
              <a:t>Medtech Innovation Briefings </a:t>
            </a:r>
            <a:endParaRPr lang="en-GB" sz="1600" kern="1200" dirty="0">
              <a:effectLst/>
            </a:endParaRPr>
          </a:p>
        </p:txBody>
      </p:sp>
      <p:sp>
        <p:nvSpPr>
          <p:cNvPr id="8" name="TextBox 7">
            <a:extLst>
              <a:ext uri="{FF2B5EF4-FFF2-40B4-BE49-F238E27FC236}">
                <a16:creationId xmlns:a16="http://schemas.microsoft.com/office/drawing/2014/main" id="{21EC28B0-B0B8-9D94-4B07-3F95EFC58EF1}"/>
              </a:ext>
            </a:extLst>
          </p:cNvPr>
          <p:cNvSpPr txBox="1"/>
          <p:nvPr/>
        </p:nvSpPr>
        <p:spPr>
          <a:xfrm>
            <a:off x="538604" y="4344408"/>
            <a:ext cx="6105236" cy="418448"/>
          </a:xfrm>
          <a:prstGeom prst="rect">
            <a:avLst/>
          </a:prstGeom>
          <a:noFill/>
        </p:spPr>
        <p:txBody>
          <a:bodyPr wrap="square">
            <a:spAutoFit/>
          </a:bodyPr>
          <a:lstStyle/>
          <a:p>
            <a:pPr>
              <a:lnSpc>
                <a:spcPct val="150000"/>
              </a:lnSpc>
            </a:pPr>
            <a:r>
              <a:rPr lang="en-GB" sz="1600" dirty="0">
                <a:latin typeface="Inter"/>
              </a:rPr>
              <a:t>Hosting multiple routes for external engagement</a:t>
            </a:r>
          </a:p>
        </p:txBody>
      </p:sp>
      <p:sp>
        <p:nvSpPr>
          <p:cNvPr id="6" name="TextBox 5">
            <a:extLst>
              <a:ext uri="{FF2B5EF4-FFF2-40B4-BE49-F238E27FC236}">
                <a16:creationId xmlns:a16="http://schemas.microsoft.com/office/drawing/2014/main" id="{2CD7F511-3E86-C308-448E-1A9E095B7C9C}"/>
              </a:ext>
            </a:extLst>
          </p:cNvPr>
          <p:cNvSpPr txBox="1"/>
          <p:nvPr/>
        </p:nvSpPr>
        <p:spPr>
          <a:xfrm>
            <a:off x="569967" y="5577573"/>
            <a:ext cx="6096000" cy="338554"/>
          </a:xfrm>
          <a:prstGeom prst="rect">
            <a:avLst/>
          </a:prstGeom>
          <a:noFill/>
        </p:spPr>
        <p:txBody>
          <a:bodyPr wrap="square">
            <a:spAutoFit/>
          </a:bodyPr>
          <a:lstStyle/>
          <a:p>
            <a:r>
              <a:rPr lang="en-GB" sz="1600" dirty="0">
                <a:latin typeface="Inter"/>
              </a:rPr>
              <a:t>Impact Reports</a:t>
            </a:r>
          </a:p>
        </p:txBody>
      </p:sp>
      <p:cxnSp>
        <p:nvCxnSpPr>
          <p:cNvPr id="9" name="Straight Connector 8">
            <a:extLst>
              <a:ext uri="{FF2B5EF4-FFF2-40B4-BE49-F238E27FC236}">
                <a16:creationId xmlns:a16="http://schemas.microsoft.com/office/drawing/2014/main" id="{F79658E9-F1AD-8538-25E6-6987DF10FB6A}"/>
              </a:ext>
              <a:ext uri="{C183D7F6-B498-43B3-948B-1728B52AA6E4}">
                <adec:decorative xmlns:adec="http://schemas.microsoft.com/office/drawing/2017/decorative" val="1"/>
              </a:ext>
            </a:extLst>
          </p:cNvPr>
          <p:cNvCxnSpPr>
            <a:cxnSpLocks/>
          </p:cNvCxnSpPr>
          <p:nvPr/>
        </p:nvCxnSpPr>
        <p:spPr>
          <a:xfrm flipH="1">
            <a:off x="677284" y="3588829"/>
            <a:ext cx="110221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D2D881-C022-6C37-9175-6A0D6455A06B}"/>
              </a:ext>
              <a:ext uri="{C183D7F6-B498-43B3-948B-1728B52AA6E4}">
                <adec:decorative xmlns:adec="http://schemas.microsoft.com/office/drawing/2017/decorative" val="1"/>
              </a:ext>
            </a:extLst>
          </p:cNvPr>
          <p:cNvCxnSpPr>
            <a:cxnSpLocks/>
          </p:cNvCxnSpPr>
          <p:nvPr/>
        </p:nvCxnSpPr>
        <p:spPr>
          <a:xfrm flipH="1">
            <a:off x="677284" y="4350827"/>
            <a:ext cx="110221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C9B0AF-B030-971F-6FAD-DBC8EEC38138}"/>
              </a:ext>
              <a:ext uri="{C183D7F6-B498-43B3-948B-1728B52AA6E4}">
                <adec:decorative xmlns:adec="http://schemas.microsoft.com/office/drawing/2017/decorative" val="1"/>
              </a:ext>
            </a:extLst>
          </p:cNvPr>
          <p:cNvCxnSpPr>
            <a:cxnSpLocks/>
          </p:cNvCxnSpPr>
          <p:nvPr/>
        </p:nvCxnSpPr>
        <p:spPr>
          <a:xfrm flipH="1">
            <a:off x="677284" y="5515133"/>
            <a:ext cx="110221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776B55-5B78-146F-4205-25BDA0CEE55E}"/>
              </a:ext>
              <a:ext uri="{C183D7F6-B498-43B3-948B-1728B52AA6E4}">
                <adec:decorative xmlns:adec="http://schemas.microsoft.com/office/drawing/2017/decorative" val="1"/>
              </a:ext>
            </a:extLst>
          </p:cNvPr>
          <p:cNvCxnSpPr>
            <a:cxnSpLocks/>
          </p:cNvCxnSpPr>
          <p:nvPr/>
        </p:nvCxnSpPr>
        <p:spPr>
          <a:xfrm flipH="1">
            <a:off x="677284" y="1877039"/>
            <a:ext cx="110221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3005FA0B-F6BC-D5A5-8086-F6E47D035183}"/>
              </a:ext>
            </a:extLst>
          </p:cNvPr>
          <p:cNvSpPr txBox="1">
            <a:spLocks/>
          </p:cNvSpPr>
          <p:nvPr/>
        </p:nvSpPr>
        <p:spPr>
          <a:xfrm>
            <a:off x="6637291" y="1299164"/>
            <a:ext cx="2898287" cy="572755"/>
          </a:xfrm>
          <a:prstGeom prst="rect">
            <a:avLst/>
          </a:prstGeom>
        </p:spPr>
        <p:txBody>
          <a:bodyPr vert="horz" lIns="91440" tIns="45720" rIns="91440" bIns="45720" rtlCol="0" anchor="t">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GB" b="1" dirty="0">
                <a:latin typeface="Inter"/>
              </a:rPr>
              <a:t>Replaced by…</a:t>
            </a:r>
          </a:p>
        </p:txBody>
      </p:sp>
      <p:sp>
        <p:nvSpPr>
          <p:cNvPr id="16" name="Text Placeholder 2">
            <a:extLst>
              <a:ext uri="{FF2B5EF4-FFF2-40B4-BE49-F238E27FC236}">
                <a16:creationId xmlns:a16="http://schemas.microsoft.com/office/drawing/2014/main" id="{1F084CDF-95A6-C29D-C026-BE675327F9AA}"/>
              </a:ext>
            </a:extLst>
          </p:cNvPr>
          <p:cNvSpPr txBox="1">
            <a:spLocks/>
          </p:cNvSpPr>
          <p:nvPr/>
        </p:nvSpPr>
        <p:spPr>
          <a:xfrm>
            <a:off x="6637291" y="1946252"/>
            <a:ext cx="5237019" cy="1520214"/>
          </a:xfrm>
          <a:prstGeom prst="rect">
            <a:avLst/>
          </a:prstGeom>
        </p:spPr>
        <p:txBody>
          <a:bodyPr vert="horz" lIns="91440" tIns="45720" rIns="91440" bIns="45720" rtlCol="0" anchor="t">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GB" sz="1600" dirty="0">
                <a:latin typeface="+mn-lt"/>
                <a:ea typeface="Lato Black" panose="020F0502020204030203" pitchFamily="34" charset="0"/>
                <a:cs typeface="Lato Black" panose="020F0502020204030203" pitchFamily="34" charset="0"/>
              </a:rPr>
              <a:t>Guidance focused on what matters most to the health and care system, informed by our new practitioner-led NICE-wide horizon scanning and topic selection function </a:t>
            </a:r>
          </a:p>
        </p:txBody>
      </p:sp>
      <p:sp>
        <p:nvSpPr>
          <p:cNvPr id="17" name="TextBox 16">
            <a:extLst>
              <a:ext uri="{FF2B5EF4-FFF2-40B4-BE49-F238E27FC236}">
                <a16:creationId xmlns:a16="http://schemas.microsoft.com/office/drawing/2014/main" id="{2274D020-6B26-4959-9D87-B04D96871BBA}"/>
              </a:ext>
            </a:extLst>
          </p:cNvPr>
          <p:cNvSpPr txBox="1"/>
          <p:nvPr/>
        </p:nvSpPr>
        <p:spPr>
          <a:xfrm>
            <a:off x="6665967" y="3511547"/>
            <a:ext cx="5461378" cy="787780"/>
          </a:xfrm>
          <a:prstGeom prst="rect">
            <a:avLst/>
          </a:prstGeom>
          <a:noFill/>
        </p:spPr>
        <p:txBody>
          <a:bodyPr wrap="square">
            <a:spAutoFit/>
          </a:bodyPr>
          <a:lstStyle/>
          <a:p>
            <a:pPr>
              <a:lnSpc>
                <a:spcPct val="150000"/>
              </a:lnSpc>
            </a:pPr>
            <a:r>
              <a:rPr lang="en-GB" sz="1600" kern="1200" dirty="0">
                <a:effectLst/>
                <a:ea typeface="Lato Black" panose="020F0502020204030203" pitchFamily="34" charset="0"/>
                <a:cs typeface="Lato Black" panose="020F0502020204030203" pitchFamily="34" charset="0"/>
              </a:rPr>
              <a:t>More </a:t>
            </a:r>
            <a:r>
              <a:rPr lang="en-GB" sz="1600" dirty="0">
                <a:ea typeface="Lato Black" panose="020F0502020204030203" pitchFamily="34" charset="0"/>
                <a:cs typeface="Lato Black" panose="020F0502020204030203" pitchFamily="34" charset="0"/>
              </a:rPr>
              <a:t>useful and useable guidance from our medical technologies programme </a:t>
            </a:r>
            <a:endParaRPr lang="en-GB" sz="1600" kern="1200" dirty="0">
              <a:effectLst/>
            </a:endParaRPr>
          </a:p>
        </p:txBody>
      </p:sp>
      <p:sp>
        <p:nvSpPr>
          <p:cNvPr id="18" name="TextBox 17">
            <a:extLst>
              <a:ext uri="{FF2B5EF4-FFF2-40B4-BE49-F238E27FC236}">
                <a16:creationId xmlns:a16="http://schemas.microsoft.com/office/drawing/2014/main" id="{2080DCCF-C524-061B-6334-1EA0E1D2E611}"/>
              </a:ext>
            </a:extLst>
          </p:cNvPr>
          <p:cNvSpPr txBox="1"/>
          <p:nvPr/>
        </p:nvSpPr>
        <p:spPr>
          <a:xfrm>
            <a:off x="6665967" y="4344408"/>
            <a:ext cx="5461378" cy="1157112"/>
          </a:xfrm>
          <a:prstGeom prst="rect">
            <a:avLst/>
          </a:prstGeom>
          <a:noFill/>
        </p:spPr>
        <p:txBody>
          <a:bodyPr wrap="square">
            <a:spAutoFit/>
          </a:bodyPr>
          <a:lstStyle/>
          <a:p>
            <a:pPr>
              <a:lnSpc>
                <a:spcPct val="150000"/>
              </a:lnSpc>
            </a:pPr>
            <a:r>
              <a:rPr lang="en-GB" sz="1600" kern="1200" dirty="0">
                <a:effectLst/>
                <a:ea typeface="Lato Black" panose="020F0502020204030203" pitchFamily="34" charset="0"/>
                <a:cs typeface="Lato Black" panose="020F0502020204030203" pitchFamily="34" charset="0"/>
              </a:rPr>
              <a:t>Coordinated stakeholder engagement, and a single </a:t>
            </a: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engagement team bringing together all of NICE’s industry engagement services</a:t>
            </a:r>
            <a:r>
              <a:rPr lang="en-GB" sz="1600" kern="1200" dirty="0">
                <a:effectLst/>
                <a:ea typeface="Lato Black" panose="020F0502020204030203" pitchFamily="34" charset="0"/>
                <a:cs typeface="Lato Black" panose="020F0502020204030203" pitchFamily="34" charset="0"/>
              </a:rPr>
              <a:t> </a:t>
            </a:r>
            <a:endParaRPr lang="en-GB" sz="1600" kern="1200" dirty="0">
              <a:effectLst/>
            </a:endParaRPr>
          </a:p>
        </p:txBody>
      </p:sp>
      <p:sp>
        <p:nvSpPr>
          <p:cNvPr id="19" name="TextBox 18">
            <a:extLst>
              <a:ext uri="{FF2B5EF4-FFF2-40B4-BE49-F238E27FC236}">
                <a16:creationId xmlns:a16="http://schemas.microsoft.com/office/drawing/2014/main" id="{D70CAE09-8A02-DE5D-D950-98FCCEB21C6C}"/>
              </a:ext>
            </a:extLst>
          </p:cNvPr>
          <p:cNvSpPr txBox="1"/>
          <p:nvPr/>
        </p:nvSpPr>
        <p:spPr>
          <a:xfrm>
            <a:off x="6665967" y="5546602"/>
            <a:ext cx="4713233" cy="787780"/>
          </a:xfrm>
          <a:prstGeom prst="rect">
            <a:avLst/>
          </a:prstGeom>
          <a:noFill/>
        </p:spPr>
        <p:txBody>
          <a:bodyPr wrap="square" lIns="91440" tIns="45720" rIns="91440" bIns="45720" anchor="t">
            <a:spAutoFit/>
          </a:bodyPr>
          <a:lstStyle/>
          <a:p>
            <a:pPr>
              <a:lnSpc>
                <a:spcPct val="150000"/>
              </a:lnSpc>
            </a:pPr>
            <a:r>
              <a:rPr lang="en-GB" sz="1600" dirty="0">
                <a:latin typeface="Inter"/>
              </a:rPr>
              <a:t>Routine measurement and visualisation of uptake in priority areas </a:t>
            </a:r>
          </a:p>
        </p:txBody>
      </p:sp>
    </p:spTree>
    <p:extLst>
      <p:ext uri="{BB962C8B-B14F-4D97-AF65-F5344CB8AC3E}">
        <p14:creationId xmlns:p14="http://schemas.microsoft.com/office/powerpoint/2010/main" val="94410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E2E8-4769-E6B1-EFFF-96D805C5C0B6}"/>
              </a:ext>
            </a:extLst>
          </p:cNvPr>
          <p:cNvSpPr>
            <a:spLocks noGrp="1"/>
          </p:cNvSpPr>
          <p:nvPr>
            <p:ph type="ctrTitle"/>
          </p:nvPr>
        </p:nvSpPr>
        <p:spPr>
          <a:xfrm>
            <a:off x="393602" y="378511"/>
            <a:ext cx="5923279" cy="1276350"/>
          </a:xfrm>
        </p:spPr>
        <p:txBody>
          <a:bodyPr>
            <a:normAutofit fontScale="90000"/>
          </a:bodyPr>
          <a:lstStyle/>
          <a:p>
            <a:r>
              <a:rPr lang="en-GB" dirty="0"/>
              <a:t>2023/24 Budget</a:t>
            </a:r>
            <a:br>
              <a:rPr lang="en-GB" dirty="0"/>
            </a:br>
            <a:br>
              <a:rPr lang="en-GB" dirty="0"/>
            </a:br>
            <a:r>
              <a:rPr lang="en-GB" b="0" dirty="0"/>
              <a:t>  </a:t>
            </a:r>
            <a:br>
              <a:rPr lang="en-GB" dirty="0"/>
            </a:br>
            <a:br>
              <a:rPr lang="en-GB" dirty="0"/>
            </a:br>
            <a:endParaRPr lang="en-GB" dirty="0"/>
          </a:p>
        </p:txBody>
      </p:sp>
      <p:sp>
        <p:nvSpPr>
          <p:cNvPr id="4" name="TextBox 3">
            <a:extLst>
              <a:ext uri="{FF2B5EF4-FFF2-40B4-BE49-F238E27FC236}">
                <a16:creationId xmlns:a16="http://schemas.microsoft.com/office/drawing/2014/main" id="{F0861459-F726-8FCB-D4DB-B79F9EE24A52}"/>
              </a:ext>
            </a:extLst>
          </p:cNvPr>
          <p:cNvSpPr txBox="1"/>
          <p:nvPr/>
        </p:nvSpPr>
        <p:spPr>
          <a:xfrm>
            <a:off x="503256" y="1256244"/>
            <a:ext cx="5267404" cy="4770537"/>
          </a:xfrm>
          <a:prstGeom prst="rect">
            <a:avLst/>
          </a:prstGeom>
          <a:noFill/>
        </p:spPr>
        <p:txBody>
          <a:bodyPr wrap="square" lIns="91440" tIns="45720" rIns="91440" bIns="45720" rtlCol="0" anchor="t">
            <a:spAutoFit/>
          </a:bodyPr>
          <a:lstStyle/>
          <a:p>
            <a:r>
              <a:rPr lang="en-GB" sz="1600"/>
              <a:t>The following assumptions have been made in setting the 2023-24 budget, as shown in the table.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DHSC funding of £57.6m including £0.8m of capital funding (CDEL).</a:t>
            </a:r>
            <a:r>
              <a:rPr lang="en-GB" sz="1600" baseline="30000"/>
              <a:t>1)</a:t>
            </a:r>
          </a:p>
          <a:p>
            <a:endParaRPr lang="en-GB" sz="1600"/>
          </a:p>
          <a:p>
            <a:pPr marL="285750" indent="-285750">
              <a:buFont typeface="Arial" panose="020B0604020202020204" pitchFamily="34" charset="0"/>
              <a:buChar char="•"/>
            </a:pPr>
            <a:r>
              <a:rPr lang="en-GB" sz="1600">
                <a:ea typeface="+mn-lt"/>
                <a:cs typeface="+mn-lt"/>
              </a:rPr>
              <a:t>Technology Appraisal and HST income is planned to grow to £12.9m and achieve full cost recovery. </a:t>
            </a:r>
          </a:p>
          <a:p>
            <a:endParaRPr lang="en-GB" sz="1600"/>
          </a:p>
          <a:p>
            <a:pPr marL="285750" indent="-285750">
              <a:buFont typeface="Arial" panose="020B0604020202020204" pitchFamily="34" charset="0"/>
              <a:buChar char="•"/>
            </a:pPr>
            <a:r>
              <a:rPr lang="en-GB" sz="1600"/>
              <a:t>Pay budgets assume a 3% pay award in 2023-24 </a:t>
            </a:r>
            <a:r>
              <a:rPr lang="en-GB" sz="1600" baseline="30000"/>
              <a:t>2)</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Savings have been applied to both pay and non-pay budgets to deliver a balanced budget and enable investment. </a:t>
            </a:r>
          </a:p>
          <a:p>
            <a:pPr marL="285750" indent="-285750">
              <a:buFont typeface="Arial" panose="020B0604020202020204" pitchFamily="34" charset="0"/>
              <a:buChar char="•"/>
            </a:pPr>
            <a:endParaRPr lang="en-GB" sz="1600">
              <a:ea typeface="+mn-lt"/>
              <a:cs typeface="+mn-lt"/>
            </a:endParaRPr>
          </a:p>
          <a:p>
            <a:endParaRPr lang="en-GB" sz="1600">
              <a:ea typeface="+mn-lt"/>
              <a:cs typeface="+mn-lt"/>
            </a:endParaRPr>
          </a:p>
          <a:p>
            <a:pPr marL="285750" indent="-285750">
              <a:buFont typeface="Arial" panose="020B0604020202020204" pitchFamily="34" charset="0"/>
              <a:buChar char="•"/>
            </a:pPr>
            <a:endParaRPr lang="en-GB" sz="1600">
              <a:ea typeface="+mn-lt"/>
              <a:cs typeface="+mn-lt"/>
            </a:endParaRPr>
          </a:p>
        </p:txBody>
      </p:sp>
      <p:graphicFrame>
        <p:nvGraphicFramePr>
          <p:cNvPr id="5" name="Table 5">
            <a:extLst>
              <a:ext uri="{FF2B5EF4-FFF2-40B4-BE49-F238E27FC236}">
                <a16:creationId xmlns:a16="http://schemas.microsoft.com/office/drawing/2014/main" id="{53875311-6370-F851-6BF6-F6B72CE4F327}"/>
              </a:ext>
            </a:extLst>
          </p:cNvPr>
          <p:cNvGraphicFramePr>
            <a:graphicFrameLocks noGrp="1"/>
          </p:cNvGraphicFramePr>
          <p:nvPr>
            <p:extLst>
              <p:ext uri="{D42A27DB-BD31-4B8C-83A1-F6EECF244321}">
                <p14:modId xmlns:p14="http://schemas.microsoft.com/office/powerpoint/2010/main" val="2723104058"/>
              </p:ext>
            </p:extLst>
          </p:nvPr>
        </p:nvGraphicFramePr>
        <p:xfrm>
          <a:off x="6515993" y="810930"/>
          <a:ext cx="5267404" cy="4539310"/>
        </p:xfrm>
        <a:graphic>
          <a:graphicData uri="http://schemas.openxmlformats.org/drawingml/2006/table">
            <a:tbl>
              <a:tblPr firstRow="1" bandRow="1">
                <a:tableStyleId>{5940675A-B579-460E-94D1-54222C63F5DA}</a:tableStyleId>
              </a:tblPr>
              <a:tblGrid>
                <a:gridCol w="4430232">
                  <a:extLst>
                    <a:ext uri="{9D8B030D-6E8A-4147-A177-3AD203B41FA5}">
                      <a16:colId xmlns:a16="http://schemas.microsoft.com/office/drawing/2014/main" val="783531483"/>
                    </a:ext>
                  </a:extLst>
                </a:gridCol>
                <a:gridCol w="837172">
                  <a:extLst>
                    <a:ext uri="{9D8B030D-6E8A-4147-A177-3AD203B41FA5}">
                      <a16:colId xmlns:a16="http://schemas.microsoft.com/office/drawing/2014/main" val="858544495"/>
                    </a:ext>
                  </a:extLst>
                </a:gridCol>
              </a:tblGrid>
              <a:tr h="453931">
                <a:tc>
                  <a:txBody>
                    <a:bodyPr/>
                    <a:lstStyle/>
                    <a:p>
                      <a:r>
                        <a:rPr lang="en-GB" sz="1600" b="1">
                          <a:solidFill>
                            <a:schemeClr val="bg2"/>
                          </a:solidFill>
                        </a:rPr>
                        <a:t>23/24 sources and application of funds</a:t>
                      </a:r>
                    </a:p>
                  </a:txBody>
                  <a:tcPr anchor="ctr">
                    <a:solidFill>
                      <a:srgbClr val="00436C"/>
                    </a:solidFill>
                  </a:tcPr>
                </a:tc>
                <a:tc>
                  <a:txBody>
                    <a:bodyPr/>
                    <a:lstStyle/>
                    <a:p>
                      <a:r>
                        <a:rPr lang="en-GB" sz="1600" b="1">
                          <a:solidFill>
                            <a:schemeClr val="bg2"/>
                          </a:solidFill>
                        </a:rPr>
                        <a:t>£m</a:t>
                      </a:r>
                    </a:p>
                  </a:txBody>
                  <a:tcPr anchor="ctr">
                    <a:solidFill>
                      <a:srgbClr val="00436C"/>
                    </a:solidFill>
                  </a:tcPr>
                </a:tc>
                <a:extLst>
                  <a:ext uri="{0D108BD9-81ED-4DB2-BD59-A6C34878D82A}">
                    <a16:rowId xmlns:a16="http://schemas.microsoft.com/office/drawing/2014/main" val="4242317533"/>
                  </a:ext>
                </a:extLst>
              </a:tr>
              <a:tr h="453931">
                <a:tc>
                  <a:txBody>
                    <a:bodyPr/>
                    <a:lstStyle/>
                    <a:p>
                      <a:r>
                        <a:rPr lang="en-GB" sz="1600"/>
                        <a:t>DHSC Funding</a:t>
                      </a:r>
                    </a:p>
                  </a:txBody>
                  <a:tcPr anchor="ctr"/>
                </a:tc>
                <a:tc>
                  <a:txBody>
                    <a:bodyPr/>
                    <a:lstStyle/>
                    <a:p>
                      <a:r>
                        <a:rPr lang="en-GB" sz="1600"/>
                        <a:t>57.6</a:t>
                      </a:r>
                    </a:p>
                  </a:txBody>
                  <a:tcPr anchor="ctr"/>
                </a:tc>
                <a:extLst>
                  <a:ext uri="{0D108BD9-81ED-4DB2-BD59-A6C34878D82A}">
                    <a16:rowId xmlns:a16="http://schemas.microsoft.com/office/drawing/2014/main" val="2680538159"/>
                  </a:ext>
                </a:extLst>
              </a:tr>
              <a:tr h="453931">
                <a:tc>
                  <a:txBody>
                    <a:bodyPr/>
                    <a:lstStyle/>
                    <a:p>
                      <a:r>
                        <a:rPr lang="en-GB" sz="1600"/>
                        <a:t>TA/HST Fees</a:t>
                      </a:r>
                    </a:p>
                  </a:txBody>
                  <a:tcPr anchor="ctr"/>
                </a:tc>
                <a:tc>
                  <a:txBody>
                    <a:bodyPr/>
                    <a:lstStyle/>
                    <a:p>
                      <a:r>
                        <a:rPr lang="en-GB" sz="1600"/>
                        <a:t>12.9</a:t>
                      </a:r>
                    </a:p>
                  </a:txBody>
                  <a:tcPr anchor="ctr"/>
                </a:tc>
                <a:extLst>
                  <a:ext uri="{0D108BD9-81ED-4DB2-BD59-A6C34878D82A}">
                    <a16:rowId xmlns:a16="http://schemas.microsoft.com/office/drawing/2014/main" val="1534676648"/>
                  </a:ext>
                </a:extLst>
              </a:tr>
              <a:tr h="453931">
                <a:tc>
                  <a:txBody>
                    <a:bodyPr/>
                    <a:lstStyle/>
                    <a:p>
                      <a:r>
                        <a:rPr lang="en-GB" sz="1600"/>
                        <a:t>Other funding</a:t>
                      </a:r>
                    </a:p>
                  </a:txBody>
                  <a:tcPr anchor="ctr"/>
                </a:tc>
                <a:tc>
                  <a:txBody>
                    <a:bodyPr/>
                    <a:lstStyle/>
                    <a:p>
                      <a:r>
                        <a:rPr lang="en-GB" sz="1600"/>
                        <a:t>13.1</a:t>
                      </a:r>
                    </a:p>
                  </a:txBody>
                  <a:tcPr anchor="ctr"/>
                </a:tc>
                <a:extLst>
                  <a:ext uri="{0D108BD9-81ED-4DB2-BD59-A6C34878D82A}">
                    <a16:rowId xmlns:a16="http://schemas.microsoft.com/office/drawing/2014/main" val="385689966"/>
                  </a:ext>
                </a:extLst>
              </a:tr>
              <a:tr h="453931">
                <a:tc>
                  <a:txBody>
                    <a:bodyPr/>
                    <a:lstStyle/>
                    <a:p>
                      <a:r>
                        <a:rPr lang="en-GB" sz="1600" b="1">
                          <a:solidFill>
                            <a:schemeClr val="bg1"/>
                          </a:solidFill>
                        </a:rPr>
                        <a:t>Total sources of funds</a:t>
                      </a:r>
                    </a:p>
                  </a:txBody>
                  <a:tcPr anchor="ctr">
                    <a:solidFill>
                      <a:srgbClr val="407291"/>
                    </a:solidFill>
                  </a:tcPr>
                </a:tc>
                <a:tc>
                  <a:txBody>
                    <a:bodyPr/>
                    <a:lstStyle/>
                    <a:p>
                      <a:r>
                        <a:rPr lang="en-GB" sz="1600" b="1">
                          <a:solidFill>
                            <a:schemeClr val="bg1"/>
                          </a:solidFill>
                        </a:rPr>
                        <a:t>83.6</a:t>
                      </a:r>
                    </a:p>
                  </a:txBody>
                  <a:tcPr anchor="ctr">
                    <a:solidFill>
                      <a:srgbClr val="407291"/>
                    </a:solidFill>
                  </a:tcPr>
                </a:tc>
                <a:extLst>
                  <a:ext uri="{0D108BD9-81ED-4DB2-BD59-A6C34878D82A}">
                    <a16:rowId xmlns:a16="http://schemas.microsoft.com/office/drawing/2014/main" val="1031874281"/>
                  </a:ext>
                </a:extLst>
              </a:tr>
              <a:tr h="453931">
                <a:tc>
                  <a:txBody>
                    <a:bodyPr/>
                    <a:lstStyle/>
                    <a:p>
                      <a:r>
                        <a:rPr lang="en-GB" sz="1600"/>
                        <a:t>Gross Pay costs</a:t>
                      </a:r>
                    </a:p>
                  </a:txBody>
                  <a:tcPr anchor="ctr"/>
                </a:tc>
                <a:tc>
                  <a:txBody>
                    <a:bodyPr/>
                    <a:lstStyle/>
                    <a:p>
                      <a:r>
                        <a:rPr lang="en-GB" sz="1600"/>
                        <a:t>57.7</a:t>
                      </a:r>
                    </a:p>
                  </a:txBody>
                  <a:tcPr anchor="ctr"/>
                </a:tc>
                <a:extLst>
                  <a:ext uri="{0D108BD9-81ED-4DB2-BD59-A6C34878D82A}">
                    <a16:rowId xmlns:a16="http://schemas.microsoft.com/office/drawing/2014/main" val="1851920759"/>
                  </a:ext>
                </a:extLst>
              </a:tr>
              <a:tr h="453931">
                <a:tc>
                  <a:txBody>
                    <a:bodyPr/>
                    <a:lstStyle/>
                    <a:p>
                      <a:r>
                        <a:rPr lang="en-GB" sz="1600"/>
                        <a:t>Gross Non-pay costs</a:t>
                      </a:r>
                    </a:p>
                  </a:txBody>
                  <a:tcPr anchor="ctr"/>
                </a:tc>
                <a:tc>
                  <a:txBody>
                    <a:bodyPr/>
                    <a:lstStyle/>
                    <a:p>
                      <a:r>
                        <a:rPr lang="en-GB" sz="1600"/>
                        <a:t>25.1</a:t>
                      </a:r>
                    </a:p>
                  </a:txBody>
                  <a:tcPr anchor="ctr"/>
                </a:tc>
                <a:extLst>
                  <a:ext uri="{0D108BD9-81ED-4DB2-BD59-A6C34878D82A}">
                    <a16:rowId xmlns:a16="http://schemas.microsoft.com/office/drawing/2014/main" val="1547378051"/>
                  </a:ext>
                </a:extLst>
              </a:tr>
              <a:tr h="453931">
                <a:tc>
                  <a:txBody>
                    <a:bodyPr/>
                    <a:lstStyle/>
                    <a:p>
                      <a:r>
                        <a:rPr lang="en-GB" sz="1600"/>
                        <a:t>Contingency</a:t>
                      </a:r>
                    </a:p>
                  </a:txBody>
                  <a:tcPr anchor="ctr"/>
                </a:tc>
                <a:tc>
                  <a:txBody>
                    <a:bodyPr/>
                    <a:lstStyle/>
                    <a:p>
                      <a:r>
                        <a:rPr lang="en-GB" sz="1600"/>
                        <a:t>0.8</a:t>
                      </a:r>
                    </a:p>
                  </a:txBody>
                  <a:tcPr anchor="ctr"/>
                </a:tc>
                <a:extLst>
                  <a:ext uri="{0D108BD9-81ED-4DB2-BD59-A6C34878D82A}">
                    <a16:rowId xmlns:a16="http://schemas.microsoft.com/office/drawing/2014/main" val="1292333547"/>
                  </a:ext>
                </a:extLst>
              </a:tr>
              <a:tr h="453931">
                <a:tc>
                  <a:txBody>
                    <a:bodyPr/>
                    <a:lstStyle/>
                    <a:p>
                      <a:r>
                        <a:rPr lang="en-GB" sz="1600" b="1">
                          <a:solidFill>
                            <a:schemeClr val="bg1"/>
                          </a:solidFill>
                        </a:rPr>
                        <a:t>Total baseline costs</a:t>
                      </a:r>
                    </a:p>
                  </a:txBody>
                  <a:tcPr anchor="ctr">
                    <a:solidFill>
                      <a:srgbClr val="407291"/>
                    </a:solidFill>
                  </a:tcPr>
                </a:tc>
                <a:tc>
                  <a:txBody>
                    <a:bodyPr/>
                    <a:lstStyle/>
                    <a:p>
                      <a:r>
                        <a:rPr lang="en-GB" sz="1600" b="1">
                          <a:solidFill>
                            <a:schemeClr val="bg1"/>
                          </a:solidFill>
                        </a:rPr>
                        <a:t>83.6</a:t>
                      </a:r>
                      <a:endParaRPr lang="en-US"/>
                    </a:p>
                  </a:txBody>
                  <a:tcPr anchor="ctr">
                    <a:solidFill>
                      <a:srgbClr val="407291"/>
                    </a:solidFill>
                  </a:tcPr>
                </a:tc>
                <a:extLst>
                  <a:ext uri="{0D108BD9-81ED-4DB2-BD59-A6C34878D82A}">
                    <a16:rowId xmlns:a16="http://schemas.microsoft.com/office/drawing/2014/main" val="2878527411"/>
                  </a:ext>
                </a:extLst>
              </a:tr>
              <a:tr h="453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rPr>
                        <a:t>Balance</a:t>
                      </a:r>
                    </a:p>
                  </a:txBody>
                  <a:tcPr anchor="ctr">
                    <a:solidFill>
                      <a:srgbClr val="407291"/>
                    </a:solidFill>
                  </a:tcPr>
                </a:tc>
                <a:tc>
                  <a:txBody>
                    <a:bodyPr/>
                    <a:lstStyle/>
                    <a:p>
                      <a:r>
                        <a:rPr lang="en-GB" sz="1600" b="1" dirty="0">
                          <a:solidFill>
                            <a:schemeClr val="bg1"/>
                          </a:solidFill>
                        </a:rPr>
                        <a:t>0.0</a:t>
                      </a:r>
                    </a:p>
                  </a:txBody>
                  <a:tcPr anchor="ctr">
                    <a:solidFill>
                      <a:srgbClr val="407291"/>
                    </a:solidFill>
                  </a:tcPr>
                </a:tc>
                <a:extLst>
                  <a:ext uri="{0D108BD9-81ED-4DB2-BD59-A6C34878D82A}">
                    <a16:rowId xmlns:a16="http://schemas.microsoft.com/office/drawing/2014/main" val="2047592254"/>
                  </a:ext>
                </a:extLst>
              </a:tr>
            </a:tbl>
          </a:graphicData>
        </a:graphic>
      </p:graphicFrame>
      <p:sp>
        <p:nvSpPr>
          <p:cNvPr id="3" name="TextBox 2">
            <a:extLst>
              <a:ext uri="{FF2B5EF4-FFF2-40B4-BE49-F238E27FC236}">
                <a16:creationId xmlns:a16="http://schemas.microsoft.com/office/drawing/2014/main" id="{489C5D2A-CAF7-D28B-6B12-CA3A4C85F8B6}"/>
              </a:ext>
            </a:extLst>
          </p:cNvPr>
          <p:cNvSpPr txBox="1"/>
          <p:nvPr/>
        </p:nvSpPr>
        <p:spPr>
          <a:xfrm>
            <a:off x="6620104" y="5742878"/>
            <a:ext cx="4973444" cy="523220"/>
          </a:xfrm>
          <a:prstGeom prst="rect">
            <a:avLst/>
          </a:prstGeom>
          <a:noFill/>
        </p:spPr>
        <p:txBody>
          <a:bodyPr wrap="square" rtlCol="0">
            <a:spAutoFit/>
          </a:bodyPr>
          <a:lstStyle/>
          <a:p>
            <a:pPr marL="342900" indent="-342900">
              <a:buAutoNum type="arabicParenR"/>
            </a:pPr>
            <a:r>
              <a:rPr lang="en-GB" sz="1400"/>
              <a:t>CDEL allocation 23/24 is to be confirmed</a:t>
            </a:r>
          </a:p>
          <a:p>
            <a:pPr marL="342900" indent="-342900">
              <a:buAutoNum type="arabicParenR"/>
            </a:pPr>
            <a:r>
              <a:rPr lang="en-GB" sz="1400"/>
              <a:t>The 23/24 proposed pay award is likely to be 5% </a:t>
            </a:r>
          </a:p>
        </p:txBody>
      </p:sp>
    </p:spTree>
    <p:extLst>
      <p:ext uri="{BB962C8B-B14F-4D97-AF65-F5344CB8AC3E}">
        <p14:creationId xmlns:p14="http://schemas.microsoft.com/office/powerpoint/2010/main" val="443446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E2E8-4769-E6B1-EFFF-96D805C5C0B6}"/>
              </a:ext>
            </a:extLst>
          </p:cNvPr>
          <p:cNvSpPr>
            <a:spLocks noGrp="1"/>
          </p:cNvSpPr>
          <p:nvPr>
            <p:ph type="ctrTitle"/>
          </p:nvPr>
        </p:nvSpPr>
        <p:spPr>
          <a:xfrm>
            <a:off x="438098" y="192810"/>
            <a:ext cx="4951917" cy="856019"/>
          </a:xfrm>
        </p:spPr>
        <p:txBody>
          <a:bodyPr/>
          <a:lstStyle/>
          <a:p>
            <a:r>
              <a:rPr lang="en-GB" dirty="0"/>
              <a:t>2023/24 budget </a:t>
            </a:r>
            <a:endParaRPr lang="en-GB" sz="1100" dirty="0">
              <a:solidFill>
                <a:srgbClr val="FF0000"/>
              </a:solidFill>
            </a:endParaRPr>
          </a:p>
        </p:txBody>
      </p:sp>
      <p:sp>
        <p:nvSpPr>
          <p:cNvPr id="7" name="TextBox 6">
            <a:extLst>
              <a:ext uri="{FF2B5EF4-FFF2-40B4-BE49-F238E27FC236}">
                <a16:creationId xmlns:a16="http://schemas.microsoft.com/office/drawing/2014/main" id="{61D364B5-0B75-35FB-5E3F-8723914B60FC}"/>
              </a:ext>
            </a:extLst>
          </p:cNvPr>
          <p:cNvSpPr txBox="1"/>
          <p:nvPr/>
        </p:nvSpPr>
        <p:spPr>
          <a:xfrm>
            <a:off x="438098" y="995732"/>
            <a:ext cx="4727185" cy="4878259"/>
          </a:xfrm>
          <a:prstGeom prst="rect">
            <a:avLst/>
          </a:prstGeom>
          <a:noFill/>
        </p:spPr>
        <p:txBody>
          <a:bodyPr wrap="square" lIns="91440" tIns="45720" rIns="91440" bIns="45720" anchor="t">
            <a:spAutoFit/>
          </a:bodyPr>
          <a:lstStyle/>
          <a:p>
            <a:pPr>
              <a:spcBef>
                <a:spcPts val="1200"/>
              </a:spcBef>
            </a:pPr>
            <a:r>
              <a:rPr lang="en-GB" sz="1600" b="1">
                <a:solidFill>
                  <a:schemeClr val="tx2"/>
                </a:solidFill>
              </a:rPr>
              <a:t>Revenue Funding</a:t>
            </a:r>
            <a:endParaRPr lang="en-GB" sz="1600"/>
          </a:p>
          <a:p>
            <a:pPr>
              <a:lnSpc>
                <a:spcPct val="100000"/>
              </a:lnSpc>
              <a:spcBef>
                <a:spcPts val="1200"/>
              </a:spcBef>
            </a:pPr>
            <a:r>
              <a:rPr lang="en-GB" sz="1200"/>
              <a:t>Most of our funding for revenue expenditure (£56.8m, 68%) is provided by the </a:t>
            </a:r>
            <a:r>
              <a:rPr lang="en-GB" sz="1100"/>
              <a:t>Department of Health and Social Care (DHSC) through grant-in-aid (GIA) funding. We also generate revenue from fees for services and scientific advice and receive funding from other sources as shown in the table on the right.</a:t>
            </a:r>
          </a:p>
          <a:p>
            <a:pPr>
              <a:spcBef>
                <a:spcPts val="1200"/>
              </a:spcBef>
              <a:spcAft>
                <a:spcPts val="300"/>
              </a:spcAft>
              <a:buSzPts val="1200"/>
            </a:pPr>
            <a:r>
              <a:rPr lang="en-GB" sz="1100"/>
              <a:t>Funding from other non-departmental public bodies (NDPBs) includes resource from NHS England to support their specialised commissioning programmes, and from Health Education England to procure and provide the national core content service for the NHS.  We also receive income from devolved administrations for services provided by NICE. </a:t>
            </a:r>
          </a:p>
          <a:p>
            <a:pPr>
              <a:spcBef>
                <a:spcPts val="1200"/>
              </a:spcBef>
              <a:spcAft>
                <a:spcPts val="300"/>
              </a:spcAft>
            </a:pPr>
            <a:r>
              <a:rPr lang="en-GB" sz="1100"/>
              <a:t>Other income includes grants from international bodies, charities and policy organisations to fund applied and methodological research to support changes in health and social care delivery.  It also includes income </a:t>
            </a:r>
            <a:r>
              <a:rPr lang="en-GB" sz="1200"/>
              <a:t>from sub-letting office space in our Manchester office.</a:t>
            </a:r>
          </a:p>
          <a:p>
            <a:pPr>
              <a:lnSpc>
                <a:spcPct val="100000"/>
              </a:lnSpc>
              <a:spcBef>
                <a:spcPts val="1200"/>
              </a:spcBef>
            </a:pPr>
            <a:r>
              <a:rPr lang="en-GB" sz="1600" b="1">
                <a:solidFill>
                  <a:schemeClr val="tx2"/>
                </a:solidFill>
                <a:latin typeface="Inter SemiBold"/>
                <a:ea typeface="Inter SemiBold" panose="02000503000000020004" pitchFamily="2" charset="0"/>
              </a:rPr>
              <a:t>Capital budget</a:t>
            </a:r>
          </a:p>
          <a:p>
            <a:pPr marL="0" indent="0">
              <a:lnSpc>
                <a:spcPct val="100000"/>
              </a:lnSpc>
              <a:spcBef>
                <a:spcPts val="1200"/>
              </a:spcBef>
              <a:buNone/>
            </a:pPr>
            <a:r>
              <a:rPr lang="en-GB" sz="1100"/>
              <a:t>In addition to GIA for revenue expenditure, DHSC allocate a ringfenced budget for capital spending. This budget is to fund investment in capital assets, mainly technologies that will enable us to meet our strategic objectives.</a:t>
            </a:r>
          </a:p>
        </p:txBody>
      </p:sp>
      <p:graphicFrame>
        <p:nvGraphicFramePr>
          <p:cNvPr id="8" name="Table 7">
            <a:extLst>
              <a:ext uri="{FF2B5EF4-FFF2-40B4-BE49-F238E27FC236}">
                <a16:creationId xmlns:a16="http://schemas.microsoft.com/office/drawing/2014/main" id="{DC86F0C2-697C-EA15-3273-48332A6AC535}"/>
              </a:ext>
            </a:extLst>
          </p:cNvPr>
          <p:cNvGraphicFramePr>
            <a:graphicFrameLocks noGrp="1"/>
          </p:cNvGraphicFramePr>
          <p:nvPr>
            <p:extLst>
              <p:ext uri="{D42A27DB-BD31-4B8C-83A1-F6EECF244321}">
                <p14:modId xmlns:p14="http://schemas.microsoft.com/office/powerpoint/2010/main" val="4235177419"/>
              </p:ext>
            </p:extLst>
          </p:nvPr>
        </p:nvGraphicFramePr>
        <p:xfrm>
          <a:off x="5736916" y="192810"/>
          <a:ext cx="6153069" cy="5906080"/>
        </p:xfrm>
        <a:graphic>
          <a:graphicData uri="http://schemas.openxmlformats.org/drawingml/2006/table">
            <a:tbl>
              <a:tblPr firstRow="1" bandRow="1"/>
              <a:tblGrid>
                <a:gridCol w="4985277">
                  <a:extLst>
                    <a:ext uri="{9D8B030D-6E8A-4147-A177-3AD203B41FA5}">
                      <a16:colId xmlns:a16="http://schemas.microsoft.com/office/drawing/2014/main" val="512048626"/>
                    </a:ext>
                  </a:extLst>
                </a:gridCol>
                <a:gridCol w="1167792">
                  <a:extLst>
                    <a:ext uri="{9D8B030D-6E8A-4147-A177-3AD203B41FA5}">
                      <a16:colId xmlns:a16="http://schemas.microsoft.com/office/drawing/2014/main" val="3638764635"/>
                    </a:ext>
                  </a:extLst>
                </a:gridCol>
              </a:tblGrid>
              <a:tr h="557888">
                <a:tc>
                  <a:txBody>
                    <a:bodyPr/>
                    <a:lstStyle/>
                    <a:p>
                      <a:pPr algn="l" rtl="0" fontAlgn="ctr"/>
                      <a:r>
                        <a:rPr lang="en-GB" sz="1400" b="1" i="0" u="none" strike="noStrike">
                          <a:solidFill>
                            <a:srgbClr val="F7F3F1"/>
                          </a:solidFill>
                          <a:effectLst/>
                          <a:latin typeface="Inter"/>
                        </a:rPr>
                        <a:t>Sources of funding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36C"/>
                    </a:solidFill>
                  </a:tcPr>
                </a:tc>
                <a:tc>
                  <a:txBody>
                    <a:bodyPr/>
                    <a:lstStyle/>
                    <a:p>
                      <a:pPr algn="l" rtl="0" fontAlgn="ctr"/>
                      <a:r>
                        <a:rPr lang="en-GB" sz="1400" b="1" i="0" u="none" strike="noStrike">
                          <a:solidFill>
                            <a:srgbClr val="F7F3F1"/>
                          </a:solidFill>
                          <a:effectLst/>
                          <a:latin typeface="Inter"/>
                        </a:rPr>
                        <a:t>2023/24 £m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36C"/>
                    </a:solidFill>
                  </a:tcPr>
                </a:tc>
                <a:extLst>
                  <a:ext uri="{0D108BD9-81ED-4DB2-BD59-A6C34878D82A}">
                    <a16:rowId xmlns:a16="http://schemas.microsoft.com/office/drawing/2014/main" val="396335065"/>
                  </a:ext>
                </a:extLst>
              </a:tr>
              <a:tr h="363840">
                <a:tc>
                  <a:txBody>
                    <a:bodyPr/>
                    <a:lstStyle/>
                    <a:p>
                      <a:pPr algn="l" rtl="0" fontAlgn="b"/>
                      <a:r>
                        <a:rPr lang="en-GB" sz="1200" b="0" i="0" u="none" strike="noStrike">
                          <a:solidFill>
                            <a:srgbClr val="000000"/>
                          </a:solidFill>
                          <a:effectLst/>
                          <a:latin typeface="+mn-lt"/>
                        </a:rPr>
                        <a:t>DHSC: Administration GIA</a:t>
                      </a:r>
                    </a:p>
                  </a:txBody>
                  <a:tcPr marL="137160" marR="137160" marT="137160" marB="13716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45.0</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713972"/>
                  </a:ext>
                </a:extLst>
              </a:tr>
              <a:tr h="363840">
                <a:tc>
                  <a:txBody>
                    <a:bodyPr/>
                    <a:lstStyle/>
                    <a:p>
                      <a:pPr algn="l" rtl="0" fontAlgn="b"/>
                      <a:r>
                        <a:rPr lang="en-GB" sz="1200" b="0" i="0" u="none" strike="noStrike">
                          <a:solidFill>
                            <a:srgbClr val="000000"/>
                          </a:solidFill>
                          <a:effectLst/>
                          <a:latin typeface="+mn-lt"/>
                        </a:rPr>
                        <a:t>DHSC: Programme GIA</a:t>
                      </a:r>
                    </a:p>
                  </a:txBody>
                  <a:tcPr marL="137160" marR="137160" marT="137160" marB="13716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8.0</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415120"/>
                  </a:ext>
                </a:extLst>
              </a:tr>
              <a:tr h="363840">
                <a:tc>
                  <a:txBody>
                    <a:bodyPr/>
                    <a:lstStyle/>
                    <a:p>
                      <a:pPr algn="l" rtl="0" fontAlgn="ctr"/>
                      <a:r>
                        <a:rPr lang="en-GB" sz="1200" b="0" i="0" u="none" strike="noStrike">
                          <a:solidFill>
                            <a:srgbClr val="000000"/>
                          </a:solidFill>
                          <a:effectLst/>
                          <a:latin typeface="+mn-lt"/>
                        </a:rPr>
                        <a:t>DHSC: Depreciation (non-cash)</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0.4</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171901"/>
                  </a:ext>
                </a:extLst>
              </a:tr>
              <a:tr h="363840">
                <a:tc>
                  <a:txBody>
                    <a:bodyPr/>
                    <a:lstStyle/>
                    <a:p>
                      <a:pPr algn="l" rtl="0" fontAlgn="b"/>
                      <a:r>
                        <a:rPr lang="en-GB" sz="1200" b="0" i="0" u="none" strike="noStrike">
                          <a:solidFill>
                            <a:srgbClr val="000000"/>
                          </a:solidFill>
                          <a:effectLst/>
                          <a:latin typeface="+mn-lt"/>
                        </a:rPr>
                        <a:t>DHSC: OLS Funding</a:t>
                      </a:r>
                    </a:p>
                  </a:txBody>
                  <a:tcPr marL="137160" marR="137160" marT="137160" marB="13716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2.3</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768621"/>
                  </a:ext>
                </a:extLst>
              </a:tr>
              <a:tr h="363839">
                <a:tc>
                  <a:txBody>
                    <a:bodyPr/>
                    <a:lstStyle/>
                    <a:p>
                      <a:pPr lvl="0" algn="l">
                        <a:buNone/>
                      </a:pPr>
                      <a:r>
                        <a:rPr lang="en-GB" sz="1200" b="0" i="0" u="none" strike="noStrike">
                          <a:solidFill>
                            <a:srgbClr val="000000"/>
                          </a:solidFill>
                          <a:effectLst/>
                          <a:latin typeface="+mn-lt"/>
                        </a:rPr>
                        <a:t>DHSC: AI Lab Funding</a:t>
                      </a:r>
                    </a:p>
                  </a:txBody>
                  <a:tcPr marL="137160" marR="137160" marT="137160" marB="137160" anchor="b">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r">
                        <a:buNone/>
                      </a:pPr>
                      <a:r>
                        <a:rPr lang="en-GB" sz="1200" b="0" i="0" u="none" strike="noStrike">
                          <a:solidFill>
                            <a:srgbClr val="000000"/>
                          </a:solidFill>
                          <a:effectLst/>
                          <a:latin typeface="+mn-lt"/>
                        </a:rPr>
                        <a:t>1.0</a:t>
                      </a:r>
                    </a:p>
                  </a:txBody>
                  <a:tcPr marL="137160" marR="137160" marT="137160" marB="13716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4181666271"/>
                  </a:ext>
                </a:extLst>
              </a:tr>
              <a:tr h="363840">
                <a:tc>
                  <a:txBody>
                    <a:bodyPr/>
                    <a:lstStyle/>
                    <a:p>
                      <a:pPr algn="l" rtl="0" fontAlgn="b"/>
                      <a:r>
                        <a:rPr lang="en-GB" sz="1200" b="0" i="0" u="none" strike="noStrike">
                          <a:solidFill>
                            <a:srgbClr val="000000"/>
                          </a:solidFill>
                          <a:effectLst/>
                          <a:latin typeface="+mn-lt"/>
                        </a:rPr>
                        <a:t>Fees: Technology appraisals and highly specialised technologies</a:t>
                      </a:r>
                    </a:p>
                  </a:txBody>
                  <a:tcPr marL="137160" marR="137160" marT="137160" marB="13716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12.9</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086922"/>
                  </a:ext>
                </a:extLst>
              </a:tr>
              <a:tr h="363840">
                <a:tc>
                  <a:txBody>
                    <a:bodyPr/>
                    <a:lstStyle/>
                    <a:p>
                      <a:pPr algn="l" rtl="0" fontAlgn="b"/>
                      <a:r>
                        <a:rPr lang="en-GB" sz="1200" b="0" i="0" u="none" strike="noStrike">
                          <a:solidFill>
                            <a:srgbClr val="000000"/>
                          </a:solidFill>
                          <a:effectLst/>
                          <a:latin typeface="+mn-lt"/>
                        </a:rPr>
                        <a:t>Funding from other NDPBs and ALBs</a:t>
                      </a:r>
                    </a:p>
                  </a:txBody>
                  <a:tcPr marL="137160" marR="137160" marT="137160" marB="13716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5.4</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841754"/>
                  </a:ext>
                </a:extLst>
              </a:tr>
              <a:tr h="363840">
                <a:tc>
                  <a:txBody>
                    <a:bodyPr/>
                    <a:lstStyle/>
                    <a:p>
                      <a:pPr algn="l" rtl="0" fontAlgn="b"/>
                      <a:r>
                        <a:rPr lang="en-GB" sz="1200" b="0" i="0" u="none" strike="noStrike">
                          <a:solidFill>
                            <a:srgbClr val="000000"/>
                          </a:solidFill>
                          <a:effectLst/>
                          <a:latin typeface="+mn-lt"/>
                        </a:rPr>
                        <a:t>Funding from devolved administrations</a:t>
                      </a:r>
                    </a:p>
                  </a:txBody>
                  <a:tcPr marL="137160" marR="137160" marT="137160" marB="13716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1.9</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93856"/>
                  </a:ext>
                </a:extLst>
              </a:tr>
              <a:tr h="363840">
                <a:tc>
                  <a:txBody>
                    <a:bodyPr/>
                    <a:lstStyle/>
                    <a:p>
                      <a:pPr algn="l" rtl="0" fontAlgn="b"/>
                      <a:r>
                        <a:rPr lang="en-GB" sz="1200" b="0" i="0" u="none" strike="noStrike">
                          <a:solidFill>
                            <a:srgbClr val="000000"/>
                          </a:solidFill>
                          <a:effectLst/>
                          <a:latin typeface="+mn-lt"/>
                        </a:rPr>
                        <a:t>NICE Scientific Advice income</a:t>
                      </a:r>
                    </a:p>
                  </a:txBody>
                  <a:tcPr marL="137160" marR="137160" marT="137160" marB="13716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3.6</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608605"/>
                  </a:ext>
                </a:extLst>
              </a:tr>
              <a:tr h="363840">
                <a:tc>
                  <a:txBody>
                    <a:bodyPr/>
                    <a:lstStyle/>
                    <a:p>
                      <a:pPr algn="l" rtl="0" fontAlgn="b"/>
                      <a:r>
                        <a:rPr lang="en-GB" sz="1200" b="0" i="0" u="none" strike="noStrike">
                          <a:solidFill>
                            <a:srgbClr val="000000"/>
                          </a:solidFill>
                          <a:effectLst/>
                          <a:latin typeface="+mn-lt"/>
                        </a:rPr>
                        <a:t>Other income</a:t>
                      </a:r>
                    </a:p>
                  </a:txBody>
                  <a:tcPr marL="137160" marR="137160" marT="137160" marB="13716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GB" sz="1200" b="0" i="0" u="none" strike="noStrike">
                          <a:solidFill>
                            <a:srgbClr val="000000"/>
                          </a:solidFill>
                          <a:effectLst/>
                          <a:latin typeface="+mn-lt"/>
                        </a:rPr>
                        <a:t>2.5</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31743"/>
                  </a:ext>
                </a:extLst>
              </a:tr>
              <a:tr h="388096">
                <a:tc>
                  <a:txBody>
                    <a:bodyPr/>
                    <a:lstStyle/>
                    <a:p>
                      <a:pPr algn="l" rtl="0" fontAlgn="ctr"/>
                      <a:r>
                        <a:rPr lang="en-GB" sz="1400" b="1" i="0" u="none" strike="noStrike">
                          <a:solidFill>
                            <a:srgbClr val="FFFFFF"/>
                          </a:solidFill>
                          <a:effectLst/>
                          <a:latin typeface="Inter"/>
                        </a:rPr>
                        <a:t>Total revenue funding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7291"/>
                    </a:solidFill>
                  </a:tcPr>
                </a:tc>
                <a:tc>
                  <a:txBody>
                    <a:bodyPr/>
                    <a:lstStyle/>
                    <a:p>
                      <a:pPr algn="r" rtl="0" fontAlgn="ctr"/>
                      <a:r>
                        <a:rPr lang="en-GB" sz="1400" b="1" i="0" u="none" strike="noStrike">
                          <a:solidFill>
                            <a:srgbClr val="FFFFFF"/>
                          </a:solidFill>
                          <a:effectLst/>
                          <a:latin typeface="Inter"/>
                        </a:rPr>
                        <a:t>82.8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7291"/>
                    </a:solidFill>
                  </a:tcPr>
                </a:tc>
                <a:extLst>
                  <a:ext uri="{0D108BD9-81ED-4DB2-BD59-A6C34878D82A}">
                    <a16:rowId xmlns:a16="http://schemas.microsoft.com/office/drawing/2014/main" val="4183116366"/>
                  </a:ext>
                </a:extLst>
              </a:tr>
              <a:tr h="388096">
                <a:tc>
                  <a:txBody>
                    <a:bodyPr/>
                    <a:lstStyle/>
                    <a:p>
                      <a:pPr lvl="0" algn="l">
                        <a:buNone/>
                      </a:pPr>
                      <a:r>
                        <a:rPr lang="en-GB" sz="1400" b="1" i="0" u="none" strike="noStrike">
                          <a:solidFill>
                            <a:srgbClr val="FFFFFF"/>
                          </a:solidFill>
                          <a:effectLst/>
                          <a:latin typeface="Inter"/>
                        </a:rPr>
                        <a:t>Capital Funding</a:t>
                      </a:r>
                    </a:p>
                  </a:txBody>
                  <a:tcPr anchor="ctr">
                    <a:lnL w="12700">
                      <a:solidFill>
                        <a:srgbClr val="000000"/>
                      </a:solidFill>
                    </a:lnL>
                    <a:lnR w="12700">
                      <a:solidFill>
                        <a:srgbClr val="000000"/>
                      </a:solidFill>
                    </a:lnR>
                    <a:lnT w="12700">
                      <a:solidFill>
                        <a:srgbClr val="000000"/>
                      </a:solidFill>
                    </a:lnT>
                    <a:lnB w="12700">
                      <a:solidFill>
                        <a:srgbClr val="000000"/>
                      </a:solidFill>
                    </a:lnB>
                    <a:solidFill>
                      <a:srgbClr val="407291"/>
                    </a:solidFill>
                  </a:tcPr>
                </a:tc>
                <a:tc>
                  <a:txBody>
                    <a:bodyPr/>
                    <a:lstStyle/>
                    <a:p>
                      <a:pPr lvl="0" algn="r">
                        <a:buNone/>
                      </a:pPr>
                      <a:r>
                        <a:rPr lang="en-GB" sz="1400" b="1" i="0" u="none" strike="noStrike">
                          <a:solidFill>
                            <a:srgbClr val="FFFFFF"/>
                          </a:solidFill>
                          <a:effectLst/>
                          <a:latin typeface="Inter"/>
                        </a:rPr>
                        <a:t>0.8</a:t>
                      </a:r>
                    </a:p>
                  </a:txBody>
                  <a:tcPr anchor="ctr">
                    <a:lnL w="12700">
                      <a:solidFill>
                        <a:srgbClr val="000000"/>
                      </a:solidFill>
                    </a:lnL>
                    <a:lnR w="12700">
                      <a:solidFill>
                        <a:srgbClr val="000000"/>
                      </a:solidFill>
                    </a:lnR>
                    <a:lnT w="12700">
                      <a:solidFill>
                        <a:srgbClr val="000000"/>
                      </a:solidFill>
                    </a:lnT>
                    <a:lnB w="12700">
                      <a:solidFill>
                        <a:srgbClr val="000000"/>
                      </a:solidFill>
                    </a:lnB>
                    <a:solidFill>
                      <a:srgbClr val="407291"/>
                    </a:solidFill>
                  </a:tcPr>
                </a:tc>
                <a:extLst>
                  <a:ext uri="{0D108BD9-81ED-4DB2-BD59-A6C34878D82A}">
                    <a16:rowId xmlns:a16="http://schemas.microsoft.com/office/drawing/2014/main" val="3784407451"/>
                  </a:ext>
                </a:extLst>
              </a:tr>
            </a:tbl>
          </a:graphicData>
        </a:graphic>
      </p:graphicFrame>
    </p:spTree>
    <p:extLst>
      <p:ext uri="{BB962C8B-B14F-4D97-AF65-F5344CB8AC3E}">
        <p14:creationId xmlns:p14="http://schemas.microsoft.com/office/powerpoint/2010/main" val="3623862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45CE-1346-462D-858A-6B9FF6E23FD4}"/>
              </a:ext>
            </a:extLst>
          </p:cNvPr>
          <p:cNvSpPr>
            <a:spLocks noGrp="1"/>
          </p:cNvSpPr>
          <p:nvPr>
            <p:ph type="ctrTitle"/>
          </p:nvPr>
        </p:nvSpPr>
        <p:spPr>
          <a:xfrm>
            <a:off x="258900" y="418221"/>
            <a:ext cx="4286497" cy="920295"/>
          </a:xfrm>
        </p:spPr>
        <p:txBody>
          <a:bodyPr>
            <a:normAutofit fontScale="90000"/>
          </a:bodyPr>
          <a:lstStyle/>
          <a:p>
            <a:r>
              <a:rPr lang="en-GB" sz="2800" dirty="0"/>
              <a:t>2023/24 budget application of funding</a:t>
            </a:r>
            <a:br>
              <a:rPr lang="en-GB" dirty="0"/>
            </a:br>
            <a:br>
              <a:rPr lang="en-GB" sz="1200" dirty="0"/>
            </a:br>
            <a:endParaRPr lang="en-GB" sz="1200" dirty="0">
              <a:solidFill>
                <a:srgbClr val="FF0000"/>
              </a:solidFill>
            </a:endParaRPr>
          </a:p>
        </p:txBody>
      </p:sp>
      <p:sp>
        <p:nvSpPr>
          <p:cNvPr id="5" name="TextBox 4">
            <a:extLst>
              <a:ext uri="{FF2B5EF4-FFF2-40B4-BE49-F238E27FC236}">
                <a16:creationId xmlns:a16="http://schemas.microsoft.com/office/drawing/2014/main" id="{EA692B37-5E64-15DA-FE4E-D23FF9D311D5}"/>
              </a:ext>
            </a:extLst>
          </p:cNvPr>
          <p:cNvSpPr txBox="1"/>
          <p:nvPr/>
        </p:nvSpPr>
        <p:spPr>
          <a:xfrm>
            <a:off x="202267" y="1371870"/>
            <a:ext cx="4343129"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The table shows how we have allocated the budget to each directorate within NICE.  Just over two-thirds of our costs relate to our workforce.  </a:t>
            </a:r>
          </a:p>
          <a:p>
            <a:endParaRPr lang="en-GB" sz="1200"/>
          </a:p>
          <a:p>
            <a:r>
              <a:rPr lang="en-GB" sz="1200"/>
              <a:t>Our non-pay budget includes the cost of our offices in Stratford (East London) and Manchester, as well as contracts to purchase the British National Formulary and other content for the NHS, contracts with external partners who support the production of our guidance and technology appraisals, and the cost of running our independent committee meetings.  </a:t>
            </a:r>
          </a:p>
          <a:p>
            <a:endParaRPr lang="en-GB" sz="1400"/>
          </a:p>
          <a:p>
            <a:r>
              <a:rPr lang="en-GB" sz="1600" b="1">
                <a:solidFill>
                  <a:srgbClr val="00436C"/>
                </a:solidFill>
              </a:rPr>
              <a:t>Contingency and Investments</a:t>
            </a:r>
          </a:p>
          <a:p>
            <a:endParaRPr lang="en-GB" sz="1200" b="1">
              <a:solidFill>
                <a:srgbClr val="00436C"/>
              </a:solidFill>
            </a:endParaRPr>
          </a:p>
          <a:p>
            <a:r>
              <a:rPr lang="en-GB" sz="1200"/>
              <a:t>To enable the delivery of our strategy and 23/24 business plan objectives, we have set aside a budget for strategic investments, which also includes unallocated funding from the Office for Life Sciences (OLS). The latter will be allocated to projects as they are shaped throughout the year.  The contingency  is to cover the anticipated higher pay award. </a:t>
            </a:r>
          </a:p>
        </p:txBody>
      </p:sp>
      <p:graphicFrame>
        <p:nvGraphicFramePr>
          <p:cNvPr id="4" name="Table 3">
            <a:extLst>
              <a:ext uri="{FF2B5EF4-FFF2-40B4-BE49-F238E27FC236}">
                <a16:creationId xmlns:a16="http://schemas.microsoft.com/office/drawing/2014/main" id="{7D741D30-CCD1-462D-DF4B-F19FD86BA690}"/>
              </a:ext>
            </a:extLst>
          </p:cNvPr>
          <p:cNvGraphicFramePr>
            <a:graphicFrameLocks noGrp="1"/>
          </p:cNvGraphicFramePr>
          <p:nvPr>
            <p:extLst>
              <p:ext uri="{D42A27DB-BD31-4B8C-83A1-F6EECF244321}">
                <p14:modId xmlns:p14="http://schemas.microsoft.com/office/powerpoint/2010/main" val="329296678"/>
              </p:ext>
            </p:extLst>
          </p:nvPr>
        </p:nvGraphicFramePr>
        <p:xfrm>
          <a:off x="4702316" y="418221"/>
          <a:ext cx="7148103" cy="5270837"/>
        </p:xfrm>
        <a:graphic>
          <a:graphicData uri="http://schemas.openxmlformats.org/drawingml/2006/table">
            <a:tbl>
              <a:tblPr firstRow="1" bandRow="1">
                <a:tableStyleId>{5C22544A-7EE6-4342-B048-85BDC9FD1C3A}</a:tableStyleId>
              </a:tblPr>
              <a:tblGrid>
                <a:gridCol w="3393676">
                  <a:extLst>
                    <a:ext uri="{9D8B030D-6E8A-4147-A177-3AD203B41FA5}">
                      <a16:colId xmlns:a16="http://schemas.microsoft.com/office/drawing/2014/main" val="2937944298"/>
                    </a:ext>
                  </a:extLst>
                </a:gridCol>
                <a:gridCol w="1042002">
                  <a:extLst>
                    <a:ext uri="{9D8B030D-6E8A-4147-A177-3AD203B41FA5}">
                      <a16:colId xmlns:a16="http://schemas.microsoft.com/office/drawing/2014/main" val="1581348050"/>
                    </a:ext>
                  </a:extLst>
                </a:gridCol>
                <a:gridCol w="1051561">
                  <a:extLst>
                    <a:ext uri="{9D8B030D-6E8A-4147-A177-3AD203B41FA5}">
                      <a16:colId xmlns:a16="http://schemas.microsoft.com/office/drawing/2014/main" val="3350842254"/>
                    </a:ext>
                  </a:extLst>
                </a:gridCol>
                <a:gridCol w="786479">
                  <a:extLst>
                    <a:ext uri="{9D8B030D-6E8A-4147-A177-3AD203B41FA5}">
                      <a16:colId xmlns:a16="http://schemas.microsoft.com/office/drawing/2014/main" val="674848575"/>
                    </a:ext>
                  </a:extLst>
                </a:gridCol>
                <a:gridCol w="874385">
                  <a:extLst>
                    <a:ext uri="{9D8B030D-6E8A-4147-A177-3AD203B41FA5}">
                      <a16:colId xmlns:a16="http://schemas.microsoft.com/office/drawing/2014/main" val="1198521316"/>
                    </a:ext>
                  </a:extLst>
                </a:gridCol>
              </a:tblGrid>
              <a:tr h="614729">
                <a:tc>
                  <a:txBody>
                    <a:bodyPr/>
                    <a:lstStyle/>
                    <a:p>
                      <a:r>
                        <a:rPr lang="en-GB" sz="1200" dirty="0">
                          <a:effectLst/>
                        </a:rPr>
                        <a:t>Centre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2"/>
                    </a:solidFill>
                  </a:tcPr>
                </a:tc>
                <a:tc>
                  <a:txBody>
                    <a:bodyPr/>
                    <a:lstStyle/>
                    <a:p>
                      <a:r>
                        <a:rPr lang="en-GB" sz="1200">
                          <a:effectLst/>
                        </a:rPr>
                        <a:t>Heads (FTE)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2"/>
                    </a:solidFill>
                  </a:tcPr>
                </a:tc>
                <a:tc>
                  <a:txBody>
                    <a:bodyPr/>
                    <a:lstStyle/>
                    <a:p>
                      <a:r>
                        <a:rPr lang="en-GB" sz="1200">
                          <a:effectLst/>
                        </a:rPr>
                        <a:t>Pay £m</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2"/>
                    </a:solidFill>
                  </a:tcPr>
                </a:tc>
                <a:tc>
                  <a:txBody>
                    <a:bodyPr/>
                    <a:lstStyle/>
                    <a:p>
                      <a:r>
                        <a:rPr lang="en-GB" sz="1200">
                          <a:effectLst/>
                        </a:rPr>
                        <a:t>Non-pay £m</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2"/>
                    </a:solidFill>
                  </a:tcPr>
                </a:tc>
                <a:tc>
                  <a:txBody>
                    <a:bodyPr/>
                    <a:lstStyle/>
                    <a:p>
                      <a:r>
                        <a:rPr lang="en-GB" sz="1200">
                          <a:effectLst/>
                        </a:rPr>
                        <a:t>Total £m</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2"/>
                    </a:solidFill>
                  </a:tcPr>
                </a:tc>
                <a:extLst>
                  <a:ext uri="{0D108BD9-81ED-4DB2-BD59-A6C34878D82A}">
                    <a16:rowId xmlns:a16="http://schemas.microsoft.com/office/drawing/2014/main" val="264323061"/>
                  </a:ext>
                </a:extLst>
              </a:tr>
              <a:tr h="322993">
                <a:tc>
                  <a:txBody>
                    <a:bodyPr/>
                    <a:lstStyle/>
                    <a:p>
                      <a:r>
                        <a:rPr lang="en-GB" sz="1200">
                          <a:effectLst/>
                        </a:rPr>
                        <a:t>Chief Executive Office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20</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1.8</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0.2</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2.0</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66246316"/>
                  </a:ext>
                </a:extLst>
              </a:tr>
              <a:tr h="322993">
                <a:tc>
                  <a:txBody>
                    <a:bodyPr/>
                    <a:lstStyle/>
                    <a:p>
                      <a:r>
                        <a:rPr lang="en-GB" sz="1200">
                          <a:effectLst/>
                        </a:rPr>
                        <a:t>Clinical Directorate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13</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1.7</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0.0</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1.7</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79565077"/>
                  </a:ext>
                </a:extLst>
              </a:tr>
              <a:tr h="322993">
                <a:tc>
                  <a:txBody>
                    <a:bodyPr/>
                    <a:lstStyle/>
                    <a:p>
                      <a:r>
                        <a:rPr lang="en-GB" sz="1200">
                          <a:effectLst/>
                        </a:rPr>
                        <a:t>Communications Programme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46</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2.8</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0.3</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3.1</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18671382"/>
                  </a:ext>
                </a:extLst>
              </a:tr>
              <a:tr h="322993">
                <a:tc>
                  <a:txBody>
                    <a:bodyPr/>
                    <a:lstStyle/>
                    <a:p>
                      <a:r>
                        <a:rPr lang="en-GB" sz="1200">
                          <a:effectLst/>
                        </a:rPr>
                        <a:t>Digital Information and Technology</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7.7</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791344203"/>
                  </a:ext>
                </a:extLst>
              </a:tr>
              <a:tr h="322993">
                <a:tc>
                  <a:txBody>
                    <a:bodyPr/>
                    <a:lstStyle/>
                    <a:p>
                      <a:r>
                        <a:rPr lang="en-GB" sz="1200">
                          <a:effectLst/>
                        </a:rPr>
                        <a:t>Finance Corporate and Commercial</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50</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3.2</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0.7</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3.9</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07595811"/>
                  </a:ext>
                </a:extLst>
              </a:tr>
              <a:tr h="322993">
                <a:tc>
                  <a:txBody>
                    <a:bodyPr/>
                    <a:lstStyle/>
                    <a:p>
                      <a:r>
                        <a:rPr lang="en-GB" sz="1200">
                          <a:effectLst/>
                        </a:rPr>
                        <a:t>Health Tech Evaluation</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238</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16.1</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3.9</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20.0</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646171"/>
                  </a:ext>
                </a:extLst>
              </a:tr>
              <a:tr h="322993">
                <a:tc>
                  <a:txBody>
                    <a:bodyPr/>
                    <a:lstStyle/>
                    <a:p>
                      <a:r>
                        <a:rPr lang="en-GB" sz="1200">
                          <a:effectLst/>
                        </a:rPr>
                        <a:t>Implementation and Partnerships</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48</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3.6</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0.2</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3.8</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13352776"/>
                  </a:ext>
                </a:extLst>
              </a:tr>
              <a:tr h="322993">
                <a:tc>
                  <a:txBody>
                    <a:bodyPr/>
                    <a:lstStyle/>
                    <a:p>
                      <a:r>
                        <a:rPr lang="en-GB" sz="1200">
                          <a:effectLst/>
                        </a:rPr>
                        <a:t>NICE Centre for Guidelines</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233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21.2</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3957548026"/>
                  </a:ext>
                </a:extLst>
              </a:tr>
              <a:tr h="322993">
                <a:tc>
                  <a:txBody>
                    <a:bodyPr/>
                    <a:lstStyle/>
                    <a:p>
                      <a:r>
                        <a:rPr lang="en-GB" sz="1200">
                          <a:effectLst/>
                        </a:rPr>
                        <a:t>People and Place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33</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1.9</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4.1</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6.0</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5671724"/>
                  </a:ext>
                </a:extLst>
              </a:tr>
              <a:tr h="322993">
                <a:tc>
                  <a:txBody>
                    <a:bodyPr/>
                    <a:lstStyle/>
                    <a:p>
                      <a:r>
                        <a:rPr lang="en-GB" sz="1200">
                          <a:effectLst/>
                        </a:rPr>
                        <a:t>Science Evidence and Analytics</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74</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5.6</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5.1</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a:r>
                        <a:rPr lang="en-GB" sz="1200">
                          <a:effectLst/>
                        </a:rPr>
                        <a:t>10.8</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72830681"/>
                  </a:ext>
                </a:extLst>
              </a:tr>
              <a:tr h="322993">
                <a:tc>
                  <a:txBody>
                    <a:bodyPr/>
                    <a:lstStyle/>
                    <a:p>
                      <a:r>
                        <a:rPr lang="en-GB" sz="1200">
                          <a:effectLst/>
                        </a:rPr>
                        <a:t>Contingency, OLS and Investments</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GB"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a:effectLst/>
                        </a:rPr>
                        <a:t>3.4</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2187211322"/>
                  </a:ext>
                </a:extLst>
              </a:tr>
              <a:tr h="322992">
                <a:tc>
                  <a:txBody>
                    <a:bodyPr/>
                    <a:lstStyle/>
                    <a:p>
                      <a:pPr lvl="0">
                        <a:buNone/>
                      </a:pPr>
                      <a:r>
                        <a:rPr lang="en-GB" sz="1200">
                          <a:effectLst/>
                        </a:rPr>
                        <a:t>Non-GIA Income - Contribution to Overheads</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GB" sz="1200">
                          <a:effectLst/>
                        </a:rPr>
                        <a: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GB" sz="1200">
                          <a:effectLst/>
                        </a:rPr>
                        <a: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r">
                        <a:buNone/>
                      </a:pPr>
                      <a:r>
                        <a:rPr lang="en-GB" sz="1200">
                          <a:effectLst/>
                        </a:rPr>
                        <a:t>-1.1</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r">
                        <a:buNone/>
                      </a:pPr>
                      <a:r>
                        <a:rPr lang="en-GB" sz="1200">
                          <a:effectLst/>
                        </a:rPr>
                        <a:t>-1.1</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96589421"/>
                  </a:ext>
                </a:extLst>
              </a:tr>
              <a:tr h="322992">
                <a:tc>
                  <a:txBody>
                    <a:bodyPr/>
                    <a:lstStyle/>
                    <a:p>
                      <a:pPr lvl="0">
                        <a:buNone/>
                      </a:pPr>
                      <a:r>
                        <a:rPr lang="en-GB" sz="1200" dirty="0">
                          <a:effectLst/>
                        </a:rPr>
                        <a:t>Depreciation and Amortisation</a:t>
                      </a: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GB" sz="1200">
                          <a:effectLst/>
                        </a:rPr>
                        <a: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GB" sz="1200">
                          <a:effectLst/>
                        </a:rPr>
                        <a: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r">
                        <a:buNone/>
                      </a:pPr>
                      <a:r>
                        <a:rPr lang="en-GB" sz="1200">
                          <a:effectLst/>
                        </a:rPr>
                        <a:t>0.4</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r">
                        <a:buNone/>
                      </a:pPr>
                      <a:r>
                        <a:rPr lang="en-GB" sz="1200">
                          <a:effectLst/>
                        </a:rPr>
                        <a:t>0.4</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17787549"/>
                  </a:ext>
                </a:extLst>
              </a:tr>
              <a:tr h="322993">
                <a:tc>
                  <a:txBody>
                    <a:bodyPr/>
                    <a:lstStyle/>
                    <a:p>
                      <a:r>
                        <a:rPr lang="en-GB" sz="1200" b="1">
                          <a:effectLst/>
                        </a:rPr>
                        <a:t>Total Revenue Expenditure</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b="1">
                          <a:effectLst/>
                        </a:rPr>
                        <a:t>828</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b="1">
                          <a:effectLst/>
                        </a:rPr>
                        <a:t>59.3</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b="1">
                          <a:effectLst/>
                        </a:rPr>
                        <a:t>23.5</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r"/>
                      <a:r>
                        <a:rPr lang="en-GB" sz="1200" b="1">
                          <a:effectLst/>
                        </a:rPr>
                        <a:t>82.8</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3717390986"/>
                  </a:ext>
                </a:extLst>
              </a:tr>
            </a:tbl>
          </a:graphicData>
        </a:graphic>
      </p:graphicFrame>
    </p:spTree>
    <p:extLst>
      <p:ext uri="{BB962C8B-B14F-4D97-AF65-F5344CB8AC3E}">
        <p14:creationId xmlns:p14="http://schemas.microsoft.com/office/powerpoint/2010/main" val="1418838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a:t>Thank you.</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881231"/>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mn-lt"/>
                <a:ea typeface="Times New Roman" panose="02020603050405020304" pitchFamily="18" charset="0"/>
              </a:rPr>
              <a:t>© NICE 2023. All rights reserved. Subject to </a:t>
            </a:r>
            <a:r>
              <a:rPr lang="en-GB">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notice of rights</a:t>
            </a:r>
            <a:r>
              <a:rPr lang="en-GB">
                <a:latin typeface="+mn-lt"/>
                <a:ea typeface="Times New Roman" panose="02020603050405020304" pitchFamily="18" charset="0"/>
              </a:rPr>
              <a:t>.</a:t>
            </a:r>
            <a:r>
              <a:rPr lang="en-GB">
                <a:latin typeface="+mn-lt"/>
                <a:ea typeface="Inter" panose="02000503000000020004" pitchFamily="2" charset="0"/>
              </a:rPr>
              <a:t> </a:t>
            </a:r>
            <a:endParaRPr lang="en-US">
              <a:latin typeface="+mn-lt"/>
              <a:ea typeface="Inter" panose="02000503000000020004" pitchFamily="2" charset="0"/>
            </a:endParaRPr>
          </a:p>
        </p:txBody>
      </p:sp>
    </p:spTree>
    <p:extLst>
      <p:ext uri="{BB962C8B-B14F-4D97-AF65-F5344CB8AC3E}">
        <p14:creationId xmlns:p14="http://schemas.microsoft.com/office/powerpoint/2010/main" val="402715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95D2958-03A4-71BA-0E11-7DBAD693962D}"/>
              </a:ext>
              <a:ext uri="{C183D7F6-B498-43B3-948B-1728B52AA6E4}">
                <adec:decorative xmlns:adec="http://schemas.microsoft.com/office/drawing/2017/decorative" val="1"/>
              </a:ext>
            </a:extLst>
          </p:cNvPr>
          <p:cNvSpPr/>
          <p:nvPr/>
        </p:nvSpPr>
        <p:spPr>
          <a:xfrm>
            <a:off x="559098" y="886077"/>
            <a:ext cx="5295861" cy="7963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4A61527B-A22B-C7EA-6766-32510007B659}"/>
              </a:ext>
            </a:extLst>
          </p:cNvPr>
          <p:cNvSpPr>
            <a:spLocks noGrp="1"/>
          </p:cNvSpPr>
          <p:nvPr>
            <p:ph type="ctrTitle"/>
          </p:nvPr>
        </p:nvSpPr>
        <p:spPr>
          <a:xfrm>
            <a:off x="391609" y="320074"/>
            <a:ext cx="11172318" cy="1452741"/>
          </a:xfrm>
        </p:spPr>
        <p:txBody>
          <a:bodyPr>
            <a:normAutofit/>
          </a:bodyPr>
          <a:lstStyle/>
          <a:p>
            <a:pPr>
              <a:lnSpc>
                <a:spcPct val="100000"/>
              </a:lnSpc>
            </a:pPr>
            <a:r>
              <a:rPr lang="en-GB" sz="4000" dirty="0">
                <a:solidFill>
                  <a:schemeClr val="tx1"/>
                </a:solidFill>
              </a:rPr>
              <a:t>The world is changing. </a:t>
            </a:r>
            <a:r>
              <a:rPr lang="en-GB" dirty="0">
                <a:solidFill>
                  <a:schemeClr val="tx1"/>
                </a:solidFill>
              </a:rPr>
              <a:t>T</a:t>
            </a:r>
            <a:r>
              <a:rPr lang="en-GB" sz="4000" dirty="0">
                <a:solidFill>
                  <a:schemeClr val="tx1"/>
                </a:solidFill>
              </a:rPr>
              <a:t>o play our part in the future, NICE needs to continue to evolve</a:t>
            </a:r>
            <a:endParaRPr lang="en-GB" sz="1800" dirty="0">
              <a:solidFill>
                <a:schemeClr val="tx1"/>
              </a:solidFill>
              <a:latin typeface="+mn-lt"/>
            </a:endParaRPr>
          </a:p>
        </p:txBody>
      </p:sp>
      <p:grpSp>
        <p:nvGrpSpPr>
          <p:cNvPr id="3" name="Group 2" descr="Four boxes showing how NICE needs to evolve including patients' role in decision making and care, substantial growth in innovation, vast amounts of data and health service pressures.">
            <a:extLst>
              <a:ext uri="{FF2B5EF4-FFF2-40B4-BE49-F238E27FC236}">
                <a16:creationId xmlns:a16="http://schemas.microsoft.com/office/drawing/2014/main" id="{032FD0A1-3443-2DFB-EA56-04DEFEA9B254}"/>
              </a:ext>
            </a:extLst>
          </p:cNvPr>
          <p:cNvGrpSpPr/>
          <p:nvPr/>
        </p:nvGrpSpPr>
        <p:grpSpPr>
          <a:xfrm>
            <a:off x="1300688" y="2942030"/>
            <a:ext cx="9623065" cy="3052935"/>
            <a:chOff x="1300688" y="2942030"/>
            <a:chExt cx="9623065" cy="3052935"/>
          </a:xfrm>
        </p:grpSpPr>
        <p:sp>
          <p:nvSpPr>
            <p:cNvPr id="12" name="Rectangle 11">
              <a:extLst>
                <a:ext uri="{FF2B5EF4-FFF2-40B4-BE49-F238E27FC236}">
                  <a16:creationId xmlns:a16="http://schemas.microsoft.com/office/drawing/2014/main" id="{2E22997C-D277-C5C9-BC2A-759DBF9EA756}"/>
                </a:ext>
              </a:extLst>
            </p:cNvPr>
            <p:cNvSpPr/>
            <p:nvPr/>
          </p:nvSpPr>
          <p:spPr>
            <a:xfrm>
              <a:off x="1300688" y="2942030"/>
              <a:ext cx="2564013" cy="629201"/>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7F4F1"/>
                  </a:solidFill>
                  <a:effectLst/>
                  <a:uLnTx/>
                  <a:uFillTx/>
                  <a:latin typeface="Inter"/>
                  <a:ea typeface="+mn-ea"/>
                  <a:cs typeface="+mn-cs"/>
                </a:rPr>
                <a:t>Patients’ role in decision making and care </a:t>
              </a:r>
            </a:p>
          </p:txBody>
        </p:sp>
        <p:sp>
          <p:nvSpPr>
            <p:cNvPr id="13" name="Rectangle 12">
              <a:extLst>
                <a:ext uri="{FF2B5EF4-FFF2-40B4-BE49-F238E27FC236}">
                  <a16:creationId xmlns:a16="http://schemas.microsoft.com/office/drawing/2014/main" id="{A7C35B11-FFA5-D70C-0D58-D3590BFD8D99}"/>
                </a:ext>
              </a:extLst>
            </p:cNvPr>
            <p:cNvSpPr/>
            <p:nvPr/>
          </p:nvSpPr>
          <p:spPr>
            <a:xfrm>
              <a:off x="8359742" y="2956693"/>
              <a:ext cx="2564011" cy="629201"/>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F7F4F1"/>
                  </a:solidFill>
                  <a:latin typeface="Inter"/>
                </a:rPr>
                <a:t>Substantial</a:t>
              </a:r>
              <a:r>
                <a:rPr kumimoji="0" lang="en-GB" sz="1600" b="0" i="0" u="none" strike="noStrike" kern="1200" cap="none" spc="0" normalizeH="0" baseline="0" noProof="0">
                  <a:ln>
                    <a:noFill/>
                  </a:ln>
                  <a:solidFill>
                    <a:srgbClr val="F7F4F1"/>
                  </a:solidFill>
                  <a:effectLst/>
                  <a:uLnTx/>
                  <a:uFillTx/>
                  <a:latin typeface="Inter"/>
                  <a:ea typeface="+mn-ea"/>
                  <a:cs typeface="+mn-cs"/>
                </a:rPr>
                <a:t> growth in innovation</a:t>
              </a:r>
            </a:p>
          </p:txBody>
        </p:sp>
        <p:sp>
          <p:nvSpPr>
            <p:cNvPr id="14" name="Rectangle 13">
              <a:extLst>
                <a:ext uri="{FF2B5EF4-FFF2-40B4-BE49-F238E27FC236}">
                  <a16:creationId xmlns:a16="http://schemas.microsoft.com/office/drawing/2014/main" id="{5F51A7F3-85B1-2DF3-B73A-95BEEEE9F21D}"/>
                </a:ext>
              </a:extLst>
            </p:cNvPr>
            <p:cNvSpPr/>
            <p:nvPr/>
          </p:nvSpPr>
          <p:spPr>
            <a:xfrm>
              <a:off x="1300710" y="5356870"/>
              <a:ext cx="2564001" cy="629191"/>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7F4F1"/>
                  </a:solidFill>
                  <a:effectLst/>
                  <a:uLnTx/>
                  <a:uFillTx/>
                  <a:latin typeface="Inter"/>
                  <a:ea typeface="+mn-ea"/>
                  <a:cs typeface="+mn-cs"/>
                </a:rPr>
                <a:t>Vast amounts of data</a:t>
              </a:r>
            </a:p>
          </p:txBody>
        </p:sp>
        <p:sp>
          <p:nvSpPr>
            <p:cNvPr id="15" name="Rectangle 14">
              <a:extLst>
                <a:ext uri="{FF2B5EF4-FFF2-40B4-BE49-F238E27FC236}">
                  <a16:creationId xmlns:a16="http://schemas.microsoft.com/office/drawing/2014/main" id="{ECC1E3EF-D64F-56A1-D599-61C22744C2F7}"/>
                </a:ext>
              </a:extLst>
            </p:cNvPr>
            <p:cNvSpPr/>
            <p:nvPr/>
          </p:nvSpPr>
          <p:spPr>
            <a:xfrm>
              <a:off x="8359752" y="5365774"/>
              <a:ext cx="2564001" cy="629191"/>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7F4F1"/>
                  </a:solidFill>
                  <a:effectLst/>
                  <a:uLnTx/>
                  <a:uFillTx/>
                  <a:latin typeface="Inter"/>
                  <a:ea typeface="+mn-ea"/>
                  <a:cs typeface="+mn-cs"/>
                </a:rPr>
                <a:t>Health service pressures</a:t>
              </a:r>
            </a:p>
          </p:txBody>
        </p:sp>
        <p:cxnSp>
          <p:nvCxnSpPr>
            <p:cNvPr id="16" name="Straight Connector 15">
              <a:extLst>
                <a:ext uri="{FF2B5EF4-FFF2-40B4-BE49-F238E27FC236}">
                  <a16:creationId xmlns:a16="http://schemas.microsoft.com/office/drawing/2014/main" id="{96D9C2E3-27E4-4C95-C383-2AC9D2DAA53F}"/>
                </a:ext>
              </a:extLst>
            </p:cNvPr>
            <p:cNvCxnSpPr>
              <a:cxnSpLocks/>
              <a:stCxn id="12" idx="2"/>
              <a:endCxn id="14" idx="0"/>
            </p:cNvCxnSpPr>
            <p:nvPr/>
          </p:nvCxnSpPr>
          <p:spPr>
            <a:xfrm>
              <a:off x="2582695" y="3571231"/>
              <a:ext cx="16" cy="1785639"/>
            </a:xfrm>
            <a:prstGeom prst="line">
              <a:avLst/>
            </a:prstGeom>
            <a:ln w="28575">
              <a:solidFill>
                <a:srgbClr val="00436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4D9292-EDE9-7BB5-03CD-4567DE438654}"/>
                </a:ext>
              </a:extLst>
            </p:cNvPr>
            <p:cNvCxnSpPr>
              <a:cxnSpLocks/>
              <a:stCxn id="13" idx="2"/>
              <a:endCxn id="15" idx="0"/>
            </p:cNvCxnSpPr>
            <p:nvPr/>
          </p:nvCxnSpPr>
          <p:spPr>
            <a:xfrm>
              <a:off x="9641748" y="3585894"/>
              <a:ext cx="5" cy="1779880"/>
            </a:xfrm>
            <a:prstGeom prst="line">
              <a:avLst/>
            </a:prstGeom>
            <a:ln w="28575">
              <a:solidFill>
                <a:srgbClr val="00436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FABFDC-F591-BD11-5569-B50166FB01FA}"/>
                </a:ext>
              </a:extLst>
            </p:cNvPr>
            <p:cNvCxnSpPr>
              <a:cxnSpLocks/>
              <a:stCxn id="14" idx="3"/>
              <a:endCxn id="15" idx="1"/>
            </p:cNvCxnSpPr>
            <p:nvPr/>
          </p:nvCxnSpPr>
          <p:spPr>
            <a:xfrm>
              <a:off x="3864711" y="5671466"/>
              <a:ext cx="4495041" cy="8904"/>
            </a:xfrm>
            <a:prstGeom prst="line">
              <a:avLst/>
            </a:prstGeom>
            <a:ln w="28575">
              <a:solidFill>
                <a:srgbClr val="00436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986D6B-66E9-E8A6-3D98-8C3236CD19B0}"/>
                </a:ext>
              </a:extLst>
            </p:cNvPr>
            <p:cNvCxnSpPr>
              <a:cxnSpLocks/>
              <a:stCxn id="12" idx="3"/>
              <a:endCxn id="13" idx="1"/>
            </p:cNvCxnSpPr>
            <p:nvPr/>
          </p:nvCxnSpPr>
          <p:spPr>
            <a:xfrm>
              <a:off x="3864701" y="3256631"/>
              <a:ext cx="4495041" cy="14663"/>
            </a:xfrm>
            <a:prstGeom prst="line">
              <a:avLst/>
            </a:prstGeom>
            <a:ln w="28575">
              <a:solidFill>
                <a:srgbClr val="00436C"/>
              </a:solidFill>
              <a:prstDash val="sys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BBFD979-14C8-75FF-D833-9959A274AC23}"/>
                </a:ext>
              </a:extLst>
            </p:cNvPr>
            <p:cNvGrpSpPr/>
            <p:nvPr/>
          </p:nvGrpSpPr>
          <p:grpSpPr>
            <a:xfrm>
              <a:off x="6024020" y="5402556"/>
              <a:ext cx="143959" cy="270346"/>
              <a:chOff x="6113005" y="4764427"/>
              <a:chExt cx="143959" cy="270346"/>
            </a:xfrm>
            <a:solidFill>
              <a:srgbClr val="00436C"/>
            </a:solidFill>
          </p:grpSpPr>
          <p:cxnSp>
            <p:nvCxnSpPr>
              <p:cNvPr id="22" name="Straight Connector 21">
                <a:extLst>
                  <a:ext uri="{FF2B5EF4-FFF2-40B4-BE49-F238E27FC236}">
                    <a16:creationId xmlns:a16="http://schemas.microsoft.com/office/drawing/2014/main" id="{FECE99D5-37A6-FB18-DA3B-6A28846D5921}"/>
                  </a:ext>
                </a:extLst>
              </p:cNvPr>
              <p:cNvCxnSpPr>
                <a:cxnSpLocks/>
              </p:cNvCxnSpPr>
              <p:nvPr/>
            </p:nvCxnSpPr>
            <p:spPr>
              <a:xfrm>
                <a:off x="6184985" y="4772047"/>
                <a:ext cx="0" cy="262726"/>
              </a:xfrm>
              <a:prstGeom prst="line">
                <a:avLst/>
              </a:prstGeom>
              <a:grpFill/>
              <a:ln w="28575">
                <a:solidFill>
                  <a:srgbClr val="00436C"/>
                </a:solidFill>
                <a:prstDash val="sysDash"/>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1A3911E2-18E4-1F14-18AC-DED13AD0D009}"/>
                  </a:ext>
                </a:extLst>
              </p:cNvPr>
              <p:cNvSpPr/>
              <p:nvPr/>
            </p:nvSpPr>
            <p:spPr>
              <a:xfrm rot="10800000" flipV="1">
                <a:off x="6113005" y="4764427"/>
                <a:ext cx="143959" cy="118027"/>
              </a:xfrm>
              <a:prstGeom prst="triangle">
                <a:avLst/>
              </a:prstGeom>
              <a:grpFill/>
              <a:ln>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grpSp>
        <p:grpSp>
          <p:nvGrpSpPr>
            <p:cNvPr id="10" name="Group 9">
              <a:extLst>
                <a:ext uri="{FF2B5EF4-FFF2-40B4-BE49-F238E27FC236}">
                  <a16:creationId xmlns:a16="http://schemas.microsoft.com/office/drawing/2014/main" id="{0F3AA0ED-83B4-AF61-F1D2-4A9B8DAE103B}"/>
                </a:ext>
              </a:extLst>
            </p:cNvPr>
            <p:cNvGrpSpPr/>
            <p:nvPr/>
          </p:nvGrpSpPr>
          <p:grpSpPr>
            <a:xfrm>
              <a:off x="7510640" y="4556700"/>
              <a:ext cx="2146476" cy="143959"/>
              <a:chOff x="7245019" y="3568857"/>
              <a:chExt cx="2146476" cy="143959"/>
            </a:xfrm>
            <a:solidFill>
              <a:srgbClr val="00436C"/>
            </a:solidFill>
          </p:grpSpPr>
          <p:cxnSp>
            <p:nvCxnSpPr>
              <p:cNvPr id="19" name="Straight Connector 18">
                <a:extLst>
                  <a:ext uri="{FF2B5EF4-FFF2-40B4-BE49-F238E27FC236}">
                    <a16:creationId xmlns:a16="http://schemas.microsoft.com/office/drawing/2014/main" id="{AAA7207F-AA18-AA09-77E2-F48659AB370B}"/>
                  </a:ext>
                </a:extLst>
              </p:cNvPr>
              <p:cNvCxnSpPr>
                <a:cxnSpLocks/>
              </p:cNvCxnSpPr>
              <p:nvPr/>
            </p:nvCxnSpPr>
            <p:spPr>
              <a:xfrm flipH="1">
                <a:off x="7363047" y="3640837"/>
                <a:ext cx="2028448" cy="0"/>
              </a:xfrm>
              <a:prstGeom prst="line">
                <a:avLst/>
              </a:prstGeom>
              <a:grpFill/>
              <a:ln w="28575">
                <a:solidFill>
                  <a:srgbClr val="00436C"/>
                </a:solidFill>
                <a:prstDash val="sysDash"/>
              </a:ln>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1F8D1E4D-ECCB-9B9B-8875-6520CF59F1DD}"/>
                  </a:ext>
                </a:extLst>
              </p:cNvPr>
              <p:cNvSpPr/>
              <p:nvPr/>
            </p:nvSpPr>
            <p:spPr>
              <a:xfrm rot="5400000" flipV="1">
                <a:off x="7232053" y="3581823"/>
                <a:ext cx="143959" cy="118027"/>
              </a:xfrm>
              <a:prstGeom prst="triangle">
                <a:avLst/>
              </a:prstGeom>
              <a:grpFill/>
              <a:ln>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grpSp>
        <p:grpSp>
          <p:nvGrpSpPr>
            <p:cNvPr id="28" name="Group 27">
              <a:extLst>
                <a:ext uri="{FF2B5EF4-FFF2-40B4-BE49-F238E27FC236}">
                  <a16:creationId xmlns:a16="http://schemas.microsoft.com/office/drawing/2014/main" id="{23628B82-DAA5-558F-8FF2-6CCD7B5EA5FE}"/>
                </a:ext>
              </a:extLst>
            </p:cNvPr>
            <p:cNvGrpSpPr/>
            <p:nvPr/>
          </p:nvGrpSpPr>
          <p:grpSpPr>
            <a:xfrm rot="10800000">
              <a:off x="2598079" y="4559583"/>
              <a:ext cx="2146476" cy="143959"/>
              <a:chOff x="7245019" y="3568857"/>
              <a:chExt cx="2146476" cy="143959"/>
            </a:xfrm>
            <a:solidFill>
              <a:srgbClr val="00436C"/>
            </a:solidFill>
          </p:grpSpPr>
          <p:cxnSp>
            <p:nvCxnSpPr>
              <p:cNvPr id="29" name="Straight Connector 28">
                <a:extLst>
                  <a:ext uri="{FF2B5EF4-FFF2-40B4-BE49-F238E27FC236}">
                    <a16:creationId xmlns:a16="http://schemas.microsoft.com/office/drawing/2014/main" id="{3ABB81F8-03F3-A95C-931F-5C0003851AF0}"/>
                  </a:ext>
                </a:extLst>
              </p:cNvPr>
              <p:cNvCxnSpPr>
                <a:cxnSpLocks/>
              </p:cNvCxnSpPr>
              <p:nvPr/>
            </p:nvCxnSpPr>
            <p:spPr>
              <a:xfrm flipH="1">
                <a:off x="7363047" y="3640837"/>
                <a:ext cx="2028448" cy="0"/>
              </a:xfrm>
              <a:prstGeom prst="line">
                <a:avLst/>
              </a:prstGeom>
              <a:grpFill/>
              <a:ln w="28575">
                <a:solidFill>
                  <a:srgbClr val="00436C"/>
                </a:solidFill>
                <a:prstDash val="sysDash"/>
              </a:ln>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5D52DD2C-C58A-937A-454C-928F1A86E8D4}"/>
                  </a:ext>
                </a:extLst>
              </p:cNvPr>
              <p:cNvSpPr/>
              <p:nvPr/>
            </p:nvSpPr>
            <p:spPr>
              <a:xfrm rot="5400000" flipV="1">
                <a:off x="7232053" y="3581823"/>
                <a:ext cx="143959" cy="118027"/>
              </a:xfrm>
              <a:prstGeom prst="triangle">
                <a:avLst/>
              </a:prstGeom>
              <a:grpFill/>
              <a:ln>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grpSp>
        <p:grpSp>
          <p:nvGrpSpPr>
            <p:cNvPr id="32" name="Group 31">
              <a:extLst>
                <a:ext uri="{FF2B5EF4-FFF2-40B4-BE49-F238E27FC236}">
                  <a16:creationId xmlns:a16="http://schemas.microsoft.com/office/drawing/2014/main" id="{DD2ABCDC-763C-47B9-C110-3DB642C49044}"/>
                </a:ext>
              </a:extLst>
            </p:cNvPr>
            <p:cNvGrpSpPr/>
            <p:nvPr/>
          </p:nvGrpSpPr>
          <p:grpSpPr>
            <a:xfrm rot="10800000">
              <a:off x="6024019" y="3268180"/>
              <a:ext cx="143959" cy="270346"/>
              <a:chOff x="6113005" y="4764427"/>
              <a:chExt cx="143959" cy="270346"/>
            </a:xfrm>
            <a:solidFill>
              <a:srgbClr val="00436C"/>
            </a:solidFill>
          </p:grpSpPr>
          <p:cxnSp>
            <p:nvCxnSpPr>
              <p:cNvPr id="33" name="Straight Connector 32">
                <a:extLst>
                  <a:ext uri="{FF2B5EF4-FFF2-40B4-BE49-F238E27FC236}">
                    <a16:creationId xmlns:a16="http://schemas.microsoft.com/office/drawing/2014/main" id="{1D3E4D5B-7C72-B0D6-7C76-6239FC6059BF}"/>
                  </a:ext>
                </a:extLst>
              </p:cNvPr>
              <p:cNvCxnSpPr>
                <a:cxnSpLocks/>
              </p:cNvCxnSpPr>
              <p:nvPr/>
            </p:nvCxnSpPr>
            <p:spPr>
              <a:xfrm>
                <a:off x="6184985" y="4772047"/>
                <a:ext cx="0" cy="262726"/>
              </a:xfrm>
              <a:prstGeom prst="line">
                <a:avLst/>
              </a:prstGeom>
              <a:grpFill/>
              <a:ln w="28575">
                <a:solidFill>
                  <a:srgbClr val="00436C"/>
                </a:solidFill>
                <a:prstDash val="sysDash"/>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09BF43B1-824A-F5CF-5AD8-F7FCAD74ECD9}"/>
                  </a:ext>
                </a:extLst>
              </p:cNvPr>
              <p:cNvSpPr/>
              <p:nvPr/>
            </p:nvSpPr>
            <p:spPr>
              <a:xfrm rot="10800000" flipV="1">
                <a:off x="6113005" y="4764427"/>
                <a:ext cx="143959" cy="118027"/>
              </a:xfrm>
              <a:prstGeom prst="triangle">
                <a:avLst/>
              </a:prstGeom>
              <a:grpFill/>
              <a:ln>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grpSp>
        <p:pic>
          <p:nvPicPr>
            <p:cNvPr id="36" name="Picture 35">
              <a:extLst>
                <a:ext uri="{FF2B5EF4-FFF2-40B4-BE49-F238E27FC236}">
                  <a16:creationId xmlns:a16="http://schemas.microsoft.com/office/drawing/2014/main" id="{DE8BA762-5016-E239-4553-46AF49EC1F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97155" y="3558897"/>
              <a:ext cx="2230133" cy="1683979"/>
            </a:xfrm>
            <a:prstGeom prst="rect">
              <a:avLst/>
            </a:prstGeom>
          </p:spPr>
        </p:pic>
      </p:grpSp>
      <p:sp>
        <p:nvSpPr>
          <p:cNvPr id="2" name="TextBox 1">
            <a:extLst>
              <a:ext uri="{FF2B5EF4-FFF2-40B4-BE49-F238E27FC236}">
                <a16:creationId xmlns:a16="http://schemas.microsoft.com/office/drawing/2014/main" id="{36B473BF-AED8-546D-9A83-DA5B791878DF}"/>
              </a:ext>
            </a:extLst>
          </p:cNvPr>
          <p:cNvSpPr txBox="1"/>
          <p:nvPr/>
        </p:nvSpPr>
        <p:spPr>
          <a:xfrm>
            <a:off x="391608" y="1519447"/>
            <a:ext cx="11632325" cy="1061829"/>
          </a:xfrm>
          <a:prstGeom prst="rect">
            <a:avLst/>
          </a:prstGeom>
          <a:noFill/>
        </p:spPr>
        <p:txBody>
          <a:bodyPr wrap="square" rtlCol="0">
            <a:spAutoFit/>
          </a:bodyPr>
          <a:lstStyle/>
          <a:p>
            <a:pPr marL="285750" marR="0" lvl="0" indent="-285750" algn="l" defTabSz="914400" rtl="0" eaLnBrk="1" fontAlgn="auto" latinLnBrk="0" hangingPunct="1">
              <a:lnSpc>
                <a:spcPct val="250000"/>
              </a:lnSpc>
              <a:spcBef>
                <a:spcPts val="0"/>
              </a:spcBef>
              <a:spcAft>
                <a:spcPts val="0"/>
              </a:spcAft>
              <a:buClrTx/>
              <a:buSzTx/>
              <a:buFont typeface="Wingdings" panose="05000000000000000000" pitchFamily="2" charset="2"/>
              <a:buChar char="Ø"/>
              <a:tabLst/>
              <a:defRPr/>
            </a:pPr>
            <a:r>
              <a:rPr kumimoji="0" lang="en-GB" b="0" i="0" u="none" strike="noStrike" kern="1200" cap="none" spc="0" normalizeH="0" baseline="0" noProof="0">
                <a:ln>
                  <a:noFill/>
                </a:ln>
                <a:effectLst/>
                <a:uLnTx/>
                <a:uFillTx/>
                <a:latin typeface="Inter"/>
                <a:ea typeface="+mn-ea"/>
                <a:cs typeface="+mn-cs"/>
              </a:rPr>
              <a:t>The pace of change in health and care is unprecedented.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b="0" i="0" u="none" strike="noStrike" kern="1200" cap="none" spc="0" normalizeH="0" baseline="0" noProof="0">
                <a:ln>
                  <a:noFill/>
                </a:ln>
                <a:effectLst/>
                <a:uLnTx/>
                <a:uFillTx/>
                <a:latin typeface="Inter"/>
                <a:ea typeface="+mn-ea"/>
                <a:cs typeface="+mn-cs"/>
              </a:rPr>
              <a:t>To play our part in the future of health and social care, we need to continue to evolve.</a:t>
            </a:r>
          </a:p>
        </p:txBody>
      </p:sp>
    </p:spTree>
    <p:extLst>
      <p:ext uri="{BB962C8B-B14F-4D97-AF65-F5344CB8AC3E}">
        <p14:creationId xmlns:p14="http://schemas.microsoft.com/office/powerpoint/2010/main" val="33812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393C547-0720-D450-1F43-D4D68A10166F}"/>
              </a:ext>
              <a:ext uri="{C183D7F6-B498-43B3-948B-1728B52AA6E4}">
                <adec:decorative xmlns:adec="http://schemas.microsoft.com/office/drawing/2017/decorative" val="1"/>
              </a:ext>
            </a:extLst>
          </p:cNvPr>
          <p:cNvSpPr/>
          <p:nvPr/>
        </p:nvSpPr>
        <p:spPr>
          <a:xfrm>
            <a:off x="342518" y="5916732"/>
            <a:ext cx="1198107" cy="7032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4B7A4E8-3595-1F3B-B43A-7034C4B59D10}"/>
              </a:ext>
              <a:ext uri="{C183D7F6-B498-43B3-948B-1728B52AA6E4}">
                <adec:decorative xmlns:adec="http://schemas.microsoft.com/office/drawing/2017/decorative" val="1"/>
              </a:ext>
            </a:extLst>
          </p:cNvPr>
          <p:cNvSpPr txBox="1"/>
          <p:nvPr/>
        </p:nvSpPr>
        <p:spPr>
          <a:xfrm flipH="1">
            <a:off x="881611" y="5781830"/>
            <a:ext cx="10804927" cy="738664"/>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rgbClr val="F7F4F1"/>
          </a:solidFill>
        </p:spPr>
        <p:txBody>
          <a:bodyPr wrap="square" rtlCol="0">
            <a:spAutoFit/>
          </a:bodyPr>
          <a:lstStyle/>
          <a:p>
            <a:pPr algn="ctr"/>
            <a:endParaRPr lang="en-GB" dirty="0"/>
          </a:p>
          <a:p>
            <a:pPr algn="ctr"/>
            <a:endParaRPr lang="en-GB" sz="2400" dirty="0">
              <a:latin typeface="+mj-lt"/>
            </a:endParaRPr>
          </a:p>
        </p:txBody>
      </p:sp>
      <p:sp>
        <p:nvSpPr>
          <p:cNvPr id="5" name="Rectangle 4">
            <a:extLst>
              <a:ext uri="{FF2B5EF4-FFF2-40B4-BE49-F238E27FC236}">
                <a16:creationId xmlns:a16="http://schemas.microsoft.com/office/drawing/2014/main" id="{351D6DD4-6CAF-52CF-3CA9-95E4ADA3CA73}"/>
              </a:ext>
              <a:ext uri="{C183D7F6-B498-43B3-948B-1728B52AA6E4}">
                <adec:decorative xmlns:adec="http://schemas.microsoft.com/office/drawing/2017/decorative" val="1"/>
              </a:ext>
            </a:extLst>
          </p:cNvPr>
          <p:cNvSpPr/>
          <p:nvPr/>
        </p:nvSpPr>
        <p:spPr>
          <a:xfrm>
            <a:off x="4555289" y="2586644"/>
            <a:ext cx="3236595" cy="300037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1BC4028-6499-C1BC-2B68-F4FEE13B20AC}"/>
              </a:ext>
              <a:ext uri="{C183D7F6-B498-43B3-948B-1728B52AA6E4}">
                <adec:decorative xmlns:adec="http://schemas.microsoft.com/office/drawing/2017/decorative" val="1"/>
              </a:ext>
            </a:extLst>
          </p:cNvPr>
          <p:cNvSpPr/>
          <p:nvPr/>
        </p:nvSpPr>
        <p:spPr>
          <a:xfrm>
            <a:off x="8185267" y="2572471"/>
            <a:ext cx="3236595" cy="300037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341793" y="89352"/>
            <a:ext cx="11080069" cy="812771"/>
          </a:xfrm>
        </p:spPr>
        <p:txBody>
          <a:bodyPr>
            <a:normAutofit fontScale="90000"/>
          </a:bodyPr>
          <a:lstStyle/>
          <a:p>
            <a:r>
              <a:rPr lang="en-GB" dirty="0">
                <a:latin typeface="Lora SemiBold"/>
              </a:rPr>
              <a:t>To better serve people and the health and care system, NICE must transform in 4 ways</a:t>
            </a:r>
          </a:p>
        </p:txBody>
      </p:sp>
      <p:sp>
        <p:nvSpPr>
          <p:cNvPr id="6" name="TextBox 5">
            <a:extLst>
              <a:ext uri="{FF2B5EF4-FFF2-40B4-BE49-F238E27FC236}">
                <a16:creationId xmlns:a16="http://schemas.microsoft.com/office/drawing/2014/main" id="{C849DF24-38B0-3D0F-4377-FDAB54EADD19}"/>
              </a:ext>
            </a:extLst>
          </p:cNvPr>
          <p:cNvSpPr txBox="1"/>
          <p:nvPr/>
        </p:nvSpPr>
        <p:spPr>
          <a:xfrm>
            <a:off x="469508" y="1201134"/>
            <a:ext cx="11252983" cy="338554"/>
          </a:xfrm>
          <a:prstGeom prst="rect">
            <a:avLst/>
          </a:prstGeom>
          <a:noFill/>
        </p:spPr>
        <p:txBody>
          <a:bodyPr wrap="square" rtlCol="0">
            <a:spAutoFit/>
          </a:bodyPr>
          <a:lstStyle/>
          <a:p>
            <a:pPr algn="ctr"/>
            <a:r>
              <a:rPr lang="en-GB" sz="1600">
                <a:solidFill>
                  <a:schemeClr val="bg1"/>
                </a:solidFill>
              </a:rPr>
              <a:t>NICE is a world-class organisation based on independence, transparency and rigour – that remains our foundation</a:t>
            </a:r>
          </a:p>
        </p:txBody>
      </p:sp>
      <p:sp>
        <p:nvSpPr>
          <p:cNvPr id="7" name="TextBox 6">
            <a:extLst>
              <a:ext uri="{FF2B5EF4-FFF2-40B4-BE49-F238E27FC236}">
                <a16:creationId xmlns:a16="http://schemas.microsoft.com/office/drawing/2014/main" id="{832452F3-2F58-9599-0341-5206D0022F63}"/>
              </a:ext>
            </a:extLst>
          </p:cNvPr>
          <p:cNvSpPr txBox="1"/>
          <p:nvPr/>
        </p:nvSpPr>
        <p:spPr>
          <a:xfrm>
            <a:off x="864986" y="1612353"/>
            <a:ext cx="10804927" cy="738664"/>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p:spPr>
        <p:txBody>
          <a:bodyPr wrap="square" rtlCol="0">
            <a:spAutoFit/>
          </a:bodyPr>
          <a:lstStyle/>
          <a:p>
            <a:pPr algn="ctr"/>
            <a:r>
              <a:rPr lang="en-GB" dirty="0">
                <a:solidFill>
                  <a:schemeClr val="tx2"/>
                </a:solidFill>
              </a:rPr>
              <a:t>Our purpose is to help practitioners and commissioners </a:t>
            </a:r>
          </a:p>
          <a:p>
            <a:pPr algn="ctr"/>
            <a:r>
              <a:rPr lang="en-GB" sz="2400" dirty="0">
                <a:solidFill>
                  <a:schemeClr val="tx2"/>
                </a:solidFill>
              </a:rPr>
              <a:t>get the best care to patients fast while ensuring value for the taxpayer</a:t>
            </a:r>
          </a:p>
        </p:txBody>
      </p:sp>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925311" y="2586644"/>
            <a:ext cx="3236595" cy="300037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B4B1FE9-1367-B21D-D5BC-67B3A0DF9A51}"/>
              </a:ext>
            </a:extLst>
          </p:cNvPr>
          <p:cNvSpPr txBox="1"/>
          <p:nvPr/>
        </p:nvSpPr>
        <p:spPr>
          <a:xfrm>
            <a:off x="1327180" y="2675208"/>
            <a:ext cx="2432858" cy="646331"/>
          </a:xfrm>
          <a:prstGeom prst="rect">
            <a:avLst/>
          </a:prstGeom>
          <a:noFill/>
        </p:spPr>
        <p:txBody>
          <a:bodyPr wrap="square" rtlCol="0">
            <a:spAutoFit/>
          </a:bodyPr>
          <a:lstStyle/>
          <a:p>
            <a:pPr algn="ctr"/>
            <a:r>
              <a:rPr lang="en-GB" b="1">
                <a:solidFill>
                  <a:schemeClr val="accent2"/>
                </a:solidFill>
                <a:latin typeface="+mj-lt"/>
              </a:rPr>
              <a:t>Focus on what matters most</a:t>
            </a:r>
          </a:p>
        </p:txBody>
      </p:sp>
      <p:sp>
        <p:nvSpPr>
          <p:cNvPr id="27" name="TextBox 26">
            <a:extLst>
              <a:ext uri="{FF2B5EF4-FFF2-40B4-BE49-F238E27FC236}">
                <a16:creationId xmlns:a16="http://schemas.microsoft.com/office/drawing/2014/main" id="{651A5434-CD88-91CB-03CE-741EB0555008}"/>
              </a:ext>
            </a:extLst>
          </p:cNvPr>
          <p:cNvSpPr txBox="1"/>
          <p:nvPr/>
        </p:nvSpPr>
        <p:spPr>
          <a:xfrm>
            <a:off x="1086283" y="5012687"/>
            <a:ext cx="2914650" cy="461665"/>
          </a:xfrm>
          <a:prstGeom prst="rect">
            <a:avLst/>
          </a:prstGeom>
          <a:noFill/>
        </p:spPr>
        <p:txBody>
          <a:bodyPr wrap="square" rtlCol="0">
            <a:spAutoFit/>
          </a:bodyPr>
          <a:lstStyle/>
          <a:p>
            <a:pPr algn="ctr"/>
            <a:r>
              <a:rPr lang="en-GB" sz="1200" dirty="0">
                <a:solidFill>
                  <a:schemeClr val="accent2"/>
                </a:solidFill>
              </a:rPr>
              <a:t>Is our advice relevant given pressures in health and care?</a:t>
            </a:r>
          </a:p>
        </p:txBody>
      </p:sp>
      <p:sp>
        <p:nvSpPr>
          <p:cNvPr id="14" name="TextBox 13">
            <a:extLst>
              <a:ext uri="{FF2B5EF4-FFF2-40B4-BE49-F238E27FC236}">
                <a16:creationId xmlns:a16="http://schemas.microsoft.com/office/drawing/2014/main" id="{D4AE1B18-C065-A427-699E-CBC421C54B75}"/>
              </a:ext>
            </a:extLst>
          </p:cNvPr>
          <p:cNvSpPr txBox="1"/>
          <p:nvPr/>
        </p:nvSpPr>
        <p:spPr>
          <a:xfrm>
            <a:off x="4823682" y="2674699"/>
            <a:ext cx="2581275" cy="646331"/>
          </a:xfrm>
          <a:prstGeom prst="rect">
            <a:avLst/>
          </a:prstGeom>
          <a:noFill/>
        </p:spPr>
        <p:txBody>
          <a:bodyPr wrap="square" rtlCol="0">
            <a:spAutoFit/>
          </a:bodyPr>
          <a:lstStyle/>
          <a:p>
            <a:pPr algn="ctr"/>
            <a:r>
              <a:rPr lang="en-GB" dirty="0">
                <a:solidFill>
                  <a:schemeClr val="accent2"/>
                </a:solidFill>
                <a:latin typeface="+mj-lt"/>
              </a:rPr>
              <a:t>Provide useful and useable advice</a:t>
            </a:r>
          </a:p>
        </p:txBody>
      </p:sp>
      <p:sp>
        <p:nvSpPr>
          <p:cNvPr id="28" name="TextBox 27">
            <a:extLst>
              <a:ext uri="{FF2B5EF4-FFF2-40B4-BE49-F238E27FC236}">
                <a16:creationId xmlns:a16="http://schemas.microsoft.com/office/drawing/2014/main" id="{5F0E7927-6873-5CEB-FB5A-48DA9728E841}"/>
              </a:ext>
            </a:extLst>
          </p:cNvPr>
          <p:cNvSpPr txBox="1"/>
          <p:nvPr/>
        </p:nvSpPr>
        <p:spPr>
          <a:xfrm>
            <a:off x="4716261" y="5012687"/>
            <a:ext cx="2914650" cy="461665"/>
          </a:xfrm>
          <a:prstGeom prst="rect">
            <a:avLst/>
          </a:prstGeom>
          <a:noFill/>
        </p:spPr>
        <p:txBody>
          <a:bodyPr wrap="square" rtlCol="0">
            <a:spAutoFit/>
          </a:bodyPr>
          <a:lstStyle/>
          <a:p>
            <a:pPr algn="ctr"/>
            <a:r>
              <a:rPr lang="en-GB" sz="1200" dirty="0">
                <a:solidFill>
                  <a:schemeClr val="accent2"/>
                </a:solidFill>
              </a:rPr>
              <a:t>Is our advice timely and easy to use for NHS and care staff?</a:t>
            </a:r>
          </a:p>
        </p:txBody>
      </p:sp>
      <p:sp>
        <p:nvSpPr>
          <p:cNvPr id="15" name="TextBox 14">
            <a:extLst>
              <a:ext uri="{FF2B5EF4-FFF2-40B4-BE49-F238E27FC236}">
                <a16:creationId xmlns:a16="http://schemas.microsoft.com/office/drawing/2014/main" id="{62D06B90-31ED-AFA2-4860-CC413D3D9D92}"/>
              </a:ext>
            </a:extLst>
          </p:cNvPr>
          <p:cNvSpPr txBox="1"/>
          <p:nvPr/>
        </p:nvSpPr>
        <p:spPr>
          <a:xfrm>
            <a:off x="8289235" y="2674699"/>
            <a:ext cx="3058626" cy="646331"/>
          </a:xfrm>
          <a:prstGeom prst="rect">
            <a:avLst/>
          </a:prstGeom>
          <a:noFill/>
        </p:spPr>
        <p:txBody>
          <a:bodyPr wrap="square" rtlCol="0">
            <a:spAutoFit/>
          </a:bodyPr>
          <a:lstStyle/>
          <a:p>
            <a:pPr algn="ctr"/>
            <a:r>
              <a:rPr lang="en-GB" dirty="0">
                <a:solidFill>
                  <a:schemeClr val="accent2"/>
                </a:solidFill>
                <a:latin typeface="+mj-lt"/>
              </a:rPr>
              <a:t>Constantly learn from data and implementation</a:t>
            </a:r>
          </a:p>
        </p:txBody>
      </p:sp>
      <p:sp>
        <p:nvSpPr>
          <p:cNvPr id="29" name="TextBox 28">
            <a:extLst>
              <a:ext uri="{FF2B5EF4-FFF2-40B4-BE49-F238E27FC236}">
                <a16:creationId xmlns:a16="http://schemas.microsoft.com/office/drawing/2014/main" id="{AA6821C1-AC23-7845-942B-399F564BC087}"/>
              </a:ext>
            </a:extLst>
          </p:cNvPr>
          <p:cNvSpPr txBox="1"/>
          <p:nvPr/>
        </p:nvSpPr>
        <p:spPr>
          <a:xfrm>
            <a:off x="8209572" y="5014814"/>
            <a:ext cx="3212290" cy="461665"/>
          </a:xfrm>
          <a:prstGeom prst="rect">
            <a:avLst/>
          </a:prstGeom>
          <a:noFill/>
        </p:spPr>
        <p:txBody>
          <a:bodyPr wrap="square" rtlCol="0">
            <a:spAutoFit/>
          </a:bodyPr>
          <a:lstStyle/>
          <a:p>
            <a:pPr algn="ctr"/>
            <a:r>
              <a:rPr lang="en-GB" sz="1200" dirty="0">
                <a:solidFill>
                  <a:schemeClr val="accent2"/>
                </a:solidFill>
              </a:rPr>
              <a:t>Does our advice reflect learnings from real world implementation and data?</a:t>
            </a:r>
          </a:p>
        </p:txBody>
      </p:sp>
      <p:sp>
        <p:nvSpPr>
          <p:cNvPr id="16" name="Oval 15">
            <a:extLst>
              <a:ext uri="{FF2B5EF4-FFF2-40B4-BE49-F238E27FC236}">
                <a16:creationId xmlns:a16="http://schemas.microsoft.com/office/drawing/2014/main" id="{8388491E-AE7D-42FA-FA86-957B1CC5B941}"/>
              </a:ext>
              <a:ext uri="{C183D7F6-B498-43B3-948B-1728B52AA6E4}">
                <adec:decorative xmlns:adec="http://schemas.microsoft.com/office/drawing/2017/decorative" val="1"/>
              </a:ext>
            </a:extLst>
          </p:cNvPr>
          <p:cNvSpPr/>
          <p:nvPr/>
        </p:nvSpPr>
        <p:spPr>
          <a:xfrm>
            <a:off x="716227" y="2440778"/>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1</a:t>
            </a:r>
          </a:p>
        </p:txBody>
      </p:sp>
      <p:sp>
        <p:nvSpPr>
          <p:cNvPr id="24" name="TextBox 23">
            <a:extLst>
              <a:ext uri="{FF2B5EF4-FFF2-40B4-BE49-F238E27FC236}">
                <a16:creationId xmlns:a16="http://schemas.microsoft.com/office/drawing/2014/main" id="{9E891FA7-B925-244B-DDE9-A8F7492898A8}"/>
              </a:ext>
            </a:extLst>
          </p:cNvPr>
          <p:cNvSpPr txBox="1"/>
          <p:nvPr/>
        </p:nvSpPr>
        <p:spPr>
          <a:xfrm>
            <a:off x="908687" y="5806786"/>
            <a:ext cx="10761226" cy="369332"/>
          </a:xfrm>
          <a:prstGeom prst="rect">
            <a:avLst/>
          </a:prstGeom>
          <a:noFill/>
        </p:spPr>
        <p:txBody>
          <a:bodyPr wrap="square" lIns="91440" tIns="45720" rIns="91440" bIns="45720" rtlCol="0" anchor="t">
            <a:spAutoFit/>
          </a:bodyPr>
          <a:lstStyle/>
          <a:p>
            <a:pPr algn="ctr"/>
            <a:r>
              <a:rPr lang="en-GB" dirty="0">
                <a:solidFill>
                  <a:schemeClr val="accent2"/>
                </a:solidFill>
                <a:latin typeface="+mj-lt"/>
              </a:rPr>
              <a:t>Build a brilliant organisation</a:t>
            </a:r>
          </a:p>
        </p:txBody>
      </p:sp>
      <p:sp>
        <p:nvSpPr>
          <p:cNvPr id="30" name="TextBox 29">
            <a:extLst>
              <a:ext uri="{FF2B5EF4-FFF2-40B4-BE49-F238E27FC236}">
                <a16:creationId xmlns:a16="http://schemas.microsoft.com/office/drawing/2014/main" id="{F7679CC4-6BE7-0186-BBE9-DF6C9493495D}"/>
              </a:ext>
            </a:extLst>
          </p:cNvPr>
          <p:cNvSpPr txBox="1"/>
          <p:nvPr/>
        </p:nvSpPr>
        <p:spPr>
          <a:xfrm>
            <a:off x="925311" y="6140052"/>
            <a:ext cx="10761227" cy="307777"/>
          </a:xfrm>
          <a:prstGeom prst="rect">
            <a:avLst/>
          </a:prstGeom>
          <a:noFill/>
        </p:spPr>
        <p:txBody>
          <a:bodyPr wrap="square" lIns="91440" tIns="45720" rIns="91440" bIns="45720" rtlCol="0" anchor="t">
            <a:spAutoFit/>
          </a:bodyPr>
          <a:lstStyle/>
          <a:p>
            <a:pPr algn="ctr"/>
            <a:r>
              <a:rPr lang="en-GB" sz="1400" dirty="0">
                <a:solidFill>
                  <a:schemeClr val="accent2"/>
                </a:solidFill>
              </a:rPr>
              <a:t>Do we have simple processes and enabling technology and behaviours?</a:t>
            </a:r>
          </a:p>
        </p:txBody>
      </p:sp>
      <p:sp>
        <p:nvSpPr>
          <p:cNvPr id="9" name="Oval 8">
            <a:extLst>
              <a:ext uri="{FF2B5EF4-FFF2-40B4-BE49-F238E27FC236}">
                <a16:creationId xmlns:a16="http://schemas.microsoft.com/office/drawing/2014/main" id="{6005CE0A-A1F3-1BFE-D6EB-F65A99A58856}"/>
              </a:ext>
              <a:ext uri="{C183D7F6-B498-43B3-948B-1728B52AA6E4}">
                <adec:decorative xmlns:adec="http://schemas.microsoft.com/office/drawing/2017/decorative" val="1"/>
              </a:ext>
            </a:extLst>
          </p:cNvPr>
          <p:cNvSpPr/>
          <p:nvPr/>
        </p:nvSpPr>
        <p:spPr>
          <a:xfrm>
            <a:off x="4370990" y="2451417"/>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2</a:t>
            </a:r>
          </a:p>
        </p:txBody>
      </p:sp>
      <p:sp>
        <p:nvSpPr>
          <p:cNvPr id="25" name="Oval 24">
            <a:extLst>
              <a:ext uri="{FF2B5EF4-FFF2-40B4-BE49-F238E27FC236}">
                <a16:creationId xmlns:a16="http://schemas.microsoft.com/office/drawing/2014/main" id="{E3320260-4B2A-A231-E8C9-7866281591F5}"/>
              </a:ext>
              <a:ext uri="{C183D7F6-B498-43B3-948B-1728B52AA6E4}">
                <adec:decorative xmlns:adec="http://schemas.microsoft.com/office/drawing/2017/decorative" val="1"/>
              </a:ext>
            </a:extLst>
          </p:cNvPr>
          <p:cNvSpPr/>
          <p:nvPr/>
        </p:nvSpPr>
        <p:spPr>
          <a:xfrm>
            <a:off x="7976183" y="2451417"/>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3</a:t>
            </a:r>
          </a:p>
        </p:txBody>
      </p:sp>
      <p:pic>
        <p:nvPicPr>
          <p:cNvPr id="31" name="Picture 30">
            <a:extLst>
              <a:ext uri="{FF2B5EF4-FFF2-40B4-BE49-F238E27FC236}">
                <a16:creationId xmlns:a16="http://schemas.microsoft.com/office/drawing/2014/main" id="{01F89634-43D9-6B6E-EE0D-0F75E937FF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81326" y="3294188"/>
            <a:ext cx="1812214" cy="1702543"/>
          </a:xfrm>
          <a:prstGeom prst="rect">
            <a:avLst/>
          </a:prstGeom>
        </p:spPr>
      </p:pic>
      <p:pic>
        <p:nvPicPr>
          <p:cNvPr id="32" name="Picture 31">
            <a:extLst>
              <a:ext uri="{FF2B5EF4-FFF2-40B4-BE49-F238E27FC236}">
                <a16:creationId xmlns:a16="http://schemas.microsoft.com/office/drawing/2014/main" id="{77A5468A-FEF0-CB19-9613-901A026224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1278" y="3355221"/>
            <a:ext cx="1812214" cy="1702543"/>
          </a:xfrm>
          <a:prstGeom prst="rect">
            <a:avLst/>
          </a:prstGeom>
        </p:spPr>
      </p:pic>
      <p:pic>
        <p:nvPicPr>
          <p:cNvPr id="33" name="Picture 32">
            <a:extLst>
              <a:ext uri="{FF2B5EF4-FFF2-40B4-BE49-F238E27FC236}">
                <a16:creationId xmlns:a16="http://schemas.microsoft.com/office/drawing/2014/main" id="{A7D858B3-F300-C73A-E809-574D514206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38677" y="3287168"/>
            <a:ext cx="1812214" cy="1702543"/>
          </a:xfrm>
          <a:prstGeom prst="rect">
            <a:avLst/>
          </a:prstGeom>
        </p:spPr>
      </p:pic>
      <p:sp>
        <p:nvSpPr>
          <p:cNvPr id="36" name="Oval 35">
            <a:extLst>
              <a:ext uri="{FF2B5EF4-FFF2-40B4-BE49-F238E27FC236}">
                <a16:creationId xmlns:a16="http://schemas.microsoft.com/office/drawing/2014/main" id="{A05F151A-FF60-5D3E-CFFF-71F44C11F7C5}"/>
              </a:ext>
              <a:ext uri="{C183D7F6-B498-43B3-948B-1728B52AA6E4}">
                <adec:decorative xmlns:adec="http://schemas.microsoft.com/office/drawing/2017/decorative" val="1"/>
              </a:ext>
            </a:extLst>
          </p:cNvPr>
          <p:cNvSpPr/>
          <p:nvPr/>
        </p:nvSpPr>
        <p:spPr>
          <a:xfrm>
            <a:off x="716227" y="5682302"/>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4</a:t>
            </a:r>
          </a:p>
        </p:txBody>
      </p:sp>
      <p:pic>
        <p:nvPicPr>
          <p:cNvPr id="2" name="Picture 1">
            <a:extLst>
              <a:ext uri="{FF2B5EF4-FFF2-40B4-BE49-F238E27FC236}">
                <a16:creationId xmlns:a16="http://schemas.microsoft.com/office/drawing/2014/main" id="{B49ED766-CCD0-7F12-BE00-C2917AB7AC5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412097" y="5620673"/>
            <a:ext cx="1130334" cy="1061929"/>
          </a:xfrm>
          <a:prstGeom prst="rect">
            <a:avLst/>
          </a:prstGeom>
        </p:spPr>
      </p:pic>
    </p:spTree>
    <p:extLst>
      <p:ext uri="{BB962C8B-B14F-4D97-AF65-F5344CB8AC3E}">
        <p14:creationId xmlns:p14="http://schemas.microsoft.com/office/powerpoint/2010/main" val="119424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1F89634-43D9-6B6E-EE0D-0F75E937FF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13128" y="-254364"/>
            <a:ext cx="2853281" cy="2680608"/>
          </a:xfrm>
          <a:prstGeom prst="rect">
            <a:avLst/>
          </a:prstGeom>
        </p:spPr>
      </p:pic>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354408" y="2563611"/>
            <a:ext cx="11682973" cy="3270007"/>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DC8C7ED-7FD2-696A-3353-B208643B1D17}"/>
              </a:ext>
              <a:ext uri="{C183D7F6-B498-43B3-948B-1728B52AA6E4}">
                <adec:decorative xmlns:adec="http://schemas.microsoft.com/office/drawing/2017/decorative" val="1"/>
              </a:ext>
            </a:extLst>
          </p:cNvPr>
          <p:cNvSpPr/>
          <p:nvPr/>
        </p:nvSpPr>
        <p:spPr>
          <a:xfrm>
            <a:off x="445770" y="2688417"/>
            <a:ext cx="11501915" cy="3052733"/>
          </a:xfrm>
          <a:prstGeom prst="rect">
            <a:avLst/>
          </a:prstGeom>
          <a:noFill/>
          <a:ln w="28575">
            <a:solidFill>
              <a:srgbClr val="F7F4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5" name="Rectangle 4">
            <a:extLst>
              <a:ext uri="{FF2B5EF4-FFF2-40B4-BE49-F238E27FC236}">
                <a16:creationId xmlns:a16="http://schemas.microsoft.com/office/drawing/2014/main" id="{C02AD4EF-59F2-E39B-904C-7FCA4FF99CC2}"/>
              </a:ext>
              <a:ext uri="{C183D7F6-B498-43B3-948B-1728B52AA6E4}">
                <adec:decorative xmlns:adec="http://schemas.microsoft.com/office/drawing/2017/decorative" val="1"/>
              </a:ext>
            </a:extLst>
          </p:cNvPr>
          <p:cNvSpPr/>
          <p:nvPr/>
        </p:nvSpPr>
        <p:spPr>
          <a:xfrm>
            <a:off x="9090784" y="2840617"/>
            <a:ext cx="2725251" cy="2749827"/>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4" name="Rectangle 3">
            <a:extLst>
              <a:ext uri="{FF2B5EF4-FFF2-40B4-BE49-F238E27FC236}">
                <a16:creationId xmlns:a16="http://schemas.microsoft.com/office/drawing/2014/main" id="{E438D3A3-A373-1F95-6606-BF835350B621}"/>
              </a:ext>
              <a:ext uri="{C183D7F6-B498-43B3-948B-1728B52AA6E4}">
                <adec:decorative xmlns:adec="http://schemas.microsoft.com/office/drawing/2017/decorative" val="1"/>
              </a:ext>
            </a:extLst>
          </p:cNvPr>
          <p:cNvSpPr/>
          <p:nvPr/>
        </p:nvSpPr>
        <p:spPr>
          <a:xfrm>
            <a:off x="3385432" y="2849407"/>
            <a:ext cx="2725251" cy="2757026"/>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354408" y="252872"/>
            <a:ext cx="11080069" cy="1276350"/>
          </a:xfrm>
        </p:spPr>
        <p:txBody>
          <a:bodyPr>
            <a:normAutofit/>
          </a:bodyPr>
          <a:lstStyle/>
          <a:p>
            <a:r>
              <a:rPr lang="en-GB" dirty="0">
                <a:solidFill>
                  <a:srgbClr val="00436C"/>
                </a:solidFill>
              </a:rPr>
              <a:t>We are focusing on what matters most</a:t>
            </a:r>
          </a:p>
        </p:txBody>
      </p:sp>
      <p:sp>
        <p:nvSpPr>
          <p:cNvPr id="6" name="TextBox 5">
            <a:extLst>
              <a:ext uri="{FF2B5EF4-FFF2-40B4-BE49-F238E27FC236}">
                <a16:creationId xmlns:a16="http://schemas.microsoft.com/office/drawing/2014/main" id="{C849DF24-38B0-3D0F-4377-FDAB54EADD19}"/>
              </a:ext>
            </a:extLst>
          </p:cNvPr>
          <p:cNvSpPr txBox="1"/>
          <p:nvPr/>
        </p:nvSpPr>
        <p:spPr>
          <a:xfrm>
            <a:off x="354407" y="1014221"/>
            <a:ext cx="89612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By working with system partners to identify where NICE advice can make the biggest difference and focusing our efforts there. </a:t>
            </a:r>
          </a:p>
        </p:txBody>
      </p:sp>
      <p:sp>
        <p:nvSpPr>
          <p:cNvPr id="2" name="Title 2">
            <a:extLst>
              <a:ext uri="{FF2B5EF4-FFF2-40B4-BE49-F238E27FC236}">
                <a16:creationId xmlns:a16="http://schemas.microsoft.com/office/drawing/2014/main" id="{71DD2647-4B6D-56F2-C2F2-A596BF965136}"/>
              </a:ext>
            </a:extLst>
          </p:cNvPr>
          <p:cNvSpPr txBox="1">
            <a:spLocks/>
          </p:cNvSpPr>
          <p:nvPr/>
        </p:nvSpPr>
        <p:spPr>
          <a:xfrm>
            <a:off x="354408" y="193586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mj-lt"/>
                <a:ea typeface="Lora SemiBold" charset="0"/>
                <a:cs typeface="Lora SemiBold" charset="0"/>
              </a:defRPr>
            </a:lvl1pPr>
          </a:lstStyle>
          <a:p>
            <a:r>
              <a:rPr lang="en-GB" sz="3200">
                <a:solidFill>
                  <a:srgbClr val="00436C"/>
                </a:solidFill>
              </a:rPr>
              <a:t>In 2022/23: </a:t>
            </a:r>
          </a:p>
        </p:txBody>
      </p:sp>
      <p:sp>
        <p:nvSpPr>
          <p:cNvPr id="18" name="Rectangle 17">
            <a:extLst>
              <a:ext uri="{FF2B5EF4-FFF2-40B4-BE49-F238E27FC236}">
                <a16:creationId xmlns:a16="http://schemas.microsoft.com/office/drawing/2014/main" id="{964D821F-B411-8259-790E-264975FA5867}"/>
              </a:ext>
              <a:ext uri="{C183D7F6-B498-43B3-948B-1728B52AA6E4}">
                <adec:decorative xmlns:adec="http://schemas.microsoft.com/office/drawing/2017/decorative" val="1"/>
              </a:ext>
            </a:extLst>
          </p:cNvPr>
          <p:cNvSpPr/>
          <p:nvPr/>
        </p:nvSpPr>
        <p:spPr>
          <a:xfrm>
            <a:off x="537533" y="2849407"/>
            <a:ext cx="2724699" cy="276505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tx1"/>
              </a:solidFill>
              <a:latin typeface="Inter"/>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A579E5C3-B0BF-B7C6-4F26-1C7870FFA578}"/>
              </a:ext>
            </a:extLst>
          </p:cNvPr>
          <p:cNvSpPr txBox="1"/>
          <p:nvPr/>
        </p:nvSpPr>
        <p:spPr>
          <a:xfrm>
            <a:off x="699252" y="4115926"/>
            <a:ext cx="2471129" cy="11120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Inter"/>
                <a:ea typeface="Lato" panose="020F0502020204030203" pitchFamily="34" charset="0"/>
                <a:cs typeface="Lato" panose="020F0502020204030203" pitchFamily="34" charset="0"/>
              </a:rPr>
              <a:t>Recommended 3 drugs for over 1 million people at highest risk of severe COVID-19</a:t>
            </a:r>
          </a:p>
        </p:txBody>
      </p:sp>
      <p:sp>
        <p:nvSpPr>
          <p:cNvPr id="20" name="TextBox 19">
            <a:extLst>
              <a:ext uri="{FF2B5EF4-FFF2-40B4-BE49-F238E27FC236}">
                <a16:creationId xmlns:a16="http://schemas.microsoft.com/office/drawing/2014/main" id="{5503E7D1-223C-1C0C-0BE6-EC714E29AC2C}"/>
              </a:ext>
            </a:extLst>
          </p:cNvPr>
          <p:cNvSpPr txBox="1"/>
          <p:nvPr/>
        </p:nvSpPr>
        <p:spPr>
          <a:xfrm>
            <a:off x="3492694" y="4089511"/>
            <a:ext cx="2471129" cy="1569660"/>
          </a:xfrm>
          <a:prstGeom prst="rect">
            <a:avLst/>
          </a:prstGeom>
          <a:noFill/>
        </p:spPr>
        <p:txBody>
          <a:bodyPr wrap="square" lIns="91440" tIns="45720" rIns="91440" bIns="45720" anchor="t">
            <a:spAutoFit/>
          </a:bodyPr>
          <a:lstStyle/>
          <a:p>
            <a:pPr algn="ctr">
              <a:defRPr/>
            </a:pPr>
            <a:r>
              <a:rPr lang="en-GB" sz="1600">
                <a:solidFill>
                  <a:schemeClr val="bg1"/>
                </a:solidFill>
              </a:rPr>
              <a:t>Recommended 4 digital health technologies to help over 1 million children and young people with anxiety/low mood</a:t>
            </a:r>
          </a:p>
        </p:txBody>
      </p:sp>
      <p:pic>
        <p:nvPicPr>
          <p:cNvPr id="21" name="Picture 20">
            <a:extLst>
              <a:ext uri="{FF2B5EF4-FFF2-40B4-BE49-F238E27FC236}">
                <a16:creationId xmlns:a16="http://schemas.microsoft.com/office/drawing/2014/main" id="{FEEFFD0E-1A1F-1FA7-B7EC-4C1CDB860F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72589" y="2995392"/>
            <a:ext cx="1273927" cy="961945"/>
          </a:xfrm>
          <a:prstGeom prst="rect">
            <a:avLst/>
          </a:prstGeom>
        </p:spPr>
      </p:pic>
      <p:pic>
        <p:nvPicPr>
          <p:cNvPr id="22" name="Picture 21">
            <a:extLst>
              <a:ext uri="{FF2B5EF4-FFF2-40B4-BE49-F238E27FC236}">
                <a16:creationId xmlns:a16="http://schemas.microsoft.com/office/drawing/2014/main" id="{B41184DB-8FB5-B063-123A-1F683070E5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12134" r="12134"/>
          <a:stretch/>
        </p:blipFill>
        <p:spPr>
          <a:xfrm>
            <a:off x="1432252" y="2999461"/>
            <a:ext cx="926258" cy="926258"/>
          </a:xfrm>
          <a:prstGeom prst="rect">
            <a:avLst/>
          </a:prstGeom>
        </p:spPr>
      </p:pic>
      <p:pic>
        <p:nvPicPr>
          <p:cNvPr id="23" name="Picture 22">
            <a:extLst>
              <a:ext uri="{FF2B5EF4-FFF2-40B4-BE49-F238E27FC236}">
                <a16:creationId xmlns:a16="http://schemas.microsoft.com/office/drawing/2014/main" id="{C1479120-835F-1164-B50D-9C1468CA24D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l="12245" r="12245"/>
          <a:stretch/>
        </p:blipFill>
        <p:spPr>
          <a:xfrm>
            <a:off x="4273283" y="2960475"/>
            <a:ext cx="1004230" cy="1004230"/>
          </a:xfrm>
          <a:prstGeom prst="rect">
            <a:avLst/>
          </a:prstGeom>
          <a:noFill/>
        </p:spPr>
      </p:pic>
      <p:sp>
        <p:nvSpPr>
          <p:cNvPr id="26" name="Rectangle 25">
            <a:extLst>
              <a:ext uri="{FF2B5EF4-FFF2-40B4-BE49-F238E27FC236}">
                <a16:creationId xmlns:a16="http://schemas.microsoft.com/office/drawing/2014/main" id="{D40FDBD9-08E6-A457-7E55-7B3D713F9810}"/>
              </a:ext>
              <a:ext uri="{C183D7F6-B498-43B3-948B-1728B52AA6E4}">
                <adec:decorative xmlns:adec="http://schemas.microsoft.com/office/drawing/2017/decorative" val="1"/>
              </a:ext>
            </a:extLst>
          </p:cNvPr>
          <p:cNvSpPr/>
          <p:nvPr/>
        </p:nvSpPr>
        <p:spPr>
          <a:xfrm>
            <a:off x="6233883" y="2840617"/>
            <a:ext cx="2725251" cy="276505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pic>
        <p:nvPicPr>
          <p:cNvPr id="28" name="Picture 27">
            <a:extLst>
              <a:ext uri="{FF2B5EF4-FFF2-40B4-BE49-F238E27FC236}">
                <a16:creationId xmlns:a16="http://schemas.microsoft.com/office/drawing/2014/main" id="{611C59FB-560E-2B5E-6E95-6BCA2669642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l="12099" r="12099"/>
          <a:stretch/>
        </p:blipFill>
        <p:spPr>
          <a:xfrm>
            <a:off x="7102482" y="2960475"/>
            <a:ext cx="1004230" cy="1004230"/>
          </a:xfrm>
          <a:prstGeom prst="rect">
            <a:avLst/>
          </a:prstGeom>
        </p:spPr>
      </p:pic>
      <p:sp>
        <p:nvSpPr>
          <p:cNvPr id="30" name="TextBox 29">
            <a:extLst>
              <a:ext uri="{FF2B5EF4-FFF2-40B4-BE49-F238E27FC236}">
                <a16:creationId xmlns:a16="http://schemas.microsoft.com/office/drawing/2014/main" id="{9FCB0742-136C-BFBC-D311-9446C8125BD1}"/>
              </a:ext>
            </a:extLst>
          </p:cNvPr>
          <p:cNvSpPr txBox="1"/>
          <p:nvPr/>
        </p:nvSpPr>
        <p:spPr>
          <a:xfrm>
            <a:off x="6360943" y="4112112"/>
            <a:ext cx="2471129" cy="1569660"/>
          </a:xfrm>
          <a:prstGeom prst="rect">
            <a:avLst/>
          </a:prstGeom>
          <a:noFill/>
        </p:spPr>
        <p:txBody>
          <a:bodyPr wrap="square" lIns="91440" tIns="45720" rIns="91440" bIns="45720" anchor="t">
            <a:spAutoFit/>
          </a:bodyPr>
          <a:lstStyle/>
          <a:p>
            <a:pPr algn="ctr">
              <a:defRPr/>
            </a:pPr>
            <a:r>
              <a:rPr lang="en-GB" sz="1600" dirty="0">
                <a:latin typeface="Inter"/>
                <a:ea typeface="Lato"/>
                <a:cs typeface="Lato"/>
              </a:rPr>
              <a:t>Launched a new payment model leading to the first </a:t>
            </a:r>
            <a:r>
              <a:rPr kumimoji="0" lang="en-GB" sz="1600" b="0" i="0" u="none" strike="noStrike" kern="1200" cap="none" spc="0" normalizeH="0" baseline="0" noProof="0" dirty="0">
                <a:ln>
                  <a:noFill/>
                </a:ln>
                <a:effectLst/>
                <a:uLnTx/>
                <a:uFillTx/>
                <a:latin typeface="Inter"/>
                <a:ea typeface="Lato"/>
                <a:cs typeface="Lato"/>
              </a:rPr>
              <a:t>new</a:t>
            </a:r>
            <a:r>
              <a:rPr lang="en-GB" sz="1600" dirty="0">
                <a:latin typeface="Inter"/>
                <a:ea typeface="Lato"/>
                <a:cs typeface="Lato"/>
              </a:rPr>
              <a:t> </a:t>
            </a:r>
            <a:r>
              <a:rPr kumimoji="0" lang="en-GB" sz="1600" b="0" i="0" u="none" strike="noStrike" kern="1200" cap="none" spc="0" normalizeH="0" baseline="0" noProof="0" dirty="0">
                <a:ln>
                  <a:noFill/>
                </a:ln>
                <a:effectLst/>
                <a:uLnTx/>
                <a:uFillTx/>
                <a:latin typeface="Inter"/>
                <a:ea typeface="Lato"/>
                <a:cs typeface="Lato"/>
              </a:rPr>
              <a:t>antimicrobials in a</a:t>
            </a:r>
            <a:r>
              <a:rPr lang="en-GB" sz="1600" dirty="0">
                <a:latin typeface="Inter"/>
                <a:ea typeface="Lato"/>
                <a:cs typeface="Lato"/>
              </a:rPr>
              <a:t> </a:t>
            </a:r>
            <a:r>
              <a:rPr kumimoji="0" lang="en-GB" sz="1600" b="0" i="0" u="none" strike="noStrike" kern="1200" cap="none" spc="0" normalizeH="0" baseline="0" noProof="0" dirty="0">
                <a:ln>
                  <a:noFill/>
                </a:ln>
                <a:effectLst/>
                <a:uLnTx/>
                <a:uFillTx/>
                <a:latin typeface="Inter"/>
                <a:ea typeface="Lato"/>
                <a:cs typeface="Lato"/>
              </a:rPr>
              <a:t>decade</a:t>
            </a:r>
            <a:endParaRPr lang="en-GB" sz="1600" dirty="0">
              <a:ea typeface="Lato"/>
              <a:cs typeface="Lato"/>
            </a:endParaRPr>
          </a:p>
          <a:p>
            <a:pPr marL="0" marR="0" lvl="0" indent="0" algn="ctr" defTabSz="914400">
              <a:lnSpc>
                <a:spcPct val="100000"/>
              </a:lnSpc>
              <a:spcBef>
                <a:spcPts val="0"/>
              </a:spcBef>
              <a:spcAft>
                <a:spcPts val="0"/>
              </a:spcAft>
              <a:buClrTx/>
              <a:buSzTx/>
              <a:buFontTx/>
              <a:buNone/>
              <a:tabLst/>
              <a:defRPr/>
            </a:pPr>
            <a:endParaRPr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endParaRPr>
          </a:p>
        </p:txBody>
      </p:sp>
      <p:sp>
        <p:nvSpPr>
          <p:cNvPr id="34" name="TextBox 33">
            <a:extLst>
              <a:ext uri="{FF2B5EF4-FFF2-40B4-BE49-F238E27FC236}">
                <a16:creationId xmlns:a16="http://schemas.microsoft.com/office/drawing/2014/main" id="{6B18DE80-E008-FF00-9209-84A4656C4546}"/>
              </a:ext>
            </a:extLst>
          </p:cNvPr>
          <p:cNvSpPr txBox="1"/>
          <p:nvPr/>
        </p:nvSpPr>
        <p:spPr>
          <a:xfrm>
            <a:off x="9082335" y="4112112"/>
            <a:ext cx="2755258" cy="1323439"/>
          </a:xfrm>
          <a:prstGeom prst="rect">
            <a:avLst/>
          </a:prstGeom>
          <a:noFill/>
        </p:spPr>
        <p:txBody>
          <a:bodyPr wrap="square" lIns="91440" tIns="45720" rIns="91440" bIns="45720" anchor="t">
            <a:spAutoFit/>
          </a:bodyPr>
          <a:lstStyle/>
          <a:p>
            <a:pPr algn="ctr">
              <a:defRPr/>
            </a:pPr>
            <a:r>
              <a:rPr lang="en-GB" sz="1600" dirty="0">
                <a:solidFill>
                  <a:schemeClr val="bg1"/>
                </a:solidFill>
                <a:latin typeface="Inter"/>
                <a:ea typeface="Lato"/>
                <a:cs typeface="Lato"/>
              </a:rPr>
              <a:t>Published </a:t>
            </a:r>
            <a:r>
              <a:rPr kumimoji="0" lang="en-GB" sz="1600" b="0" i="0" u="none" strike="noStrike" kern="1200" cap="none" spc="0" normalizeH="0" baseline="0" noProof="0" dirty="0">
                <a:ln>
                  <a:noFill/>
                </a:ln>
                <a:solidFill>
                  <a:schemeClr val="bg1"/>
                </a:solidFill>
                <a:effectLst/>
                <a:uLnTx/>
                <a:uFillTx/>
                <a:latin typeface="Inter"/>
                <a:ea typeface="Lato"/>
                <a:cs typeface="Lato"/>
              </a:rPr>
              <a:t>web tools on using NICE </a:t>
            </a:r>
            <a:r>
              <a:rPr kumimoji="0" lang="en-GB" sz="1600" b="0" i="0" u="none" strike="noStrike" kern="1200" cap="none" spc="0" normalizeH="0" baseline="0" noProof="0" dirty="0" err="1">
                <a:ln>
                  <a:noFill/>
                </a:ln>
                <a:solidFill>
                  <a:schemeClr val="bg1"/>
                </a:solidFill>
                <a:effectLst/>
                <a:uLnTx/>
                <a:uFillTx/>
                <a:latin typeface="Inter"/>
                <a:ea typeface="Lato"/>
                <a:cs typeface="Lato"/>
              </a:rPr>
              <a:t>guidanceto</a:t>
            </a:r>
            <a:r>
              <a:rPr kumimoji="0" lang="en-GB" sz="1600" b="0" i="0" u="none" strike="noStrike" kern="1200" cap="none" spc="0" normalizeH="0" baseline="0" noProof="0" dirty="0">
                <a:ln>
                  <a:noFill/>
                </a:ln>
                <a:solidFill>
                  <a:schemeClr val="bg1"/>
                </a:solidFill>
                <a:effectLst/>
                <a:uLnTx/>
                <a:uFillTx/>
                <a:latin typeface="Inter"/>
                <a:ea typeface="Lato"/>
                <a:cs typeface="Lato"/>
              </a:rPr>
              <a:t> help</a:t>
            </a:r>
            <a:r>
              <a:rPr lang="en-GB" sz="1600" dirty="0">
                <a:solidFill>
                  <a:schemeClr val="bg1"/>
                </a:solidFill>
                <a:latin typeface="Inter"/>
                <a:ea typeface="Lato"/>
                <a:cs typeface="Lato"/>
              </a:rPr>
              <a:t> reduce </a:t>
            </a:r>
            <a:r>
              <a:rPr kumimoji="0" lang="en-GB" sz="1600" b="0" i="0" u="none" strike="noStrike" kern="1200" cap="none" spc="0" normalizeH="0" baseline="0" noProof="0" dirty="0">
                <a:ln>
                  <a:noFill/>
                </a:ln>
                <a:solidFill>
                  <a:schemeClr val="bg1"/>
                </a:solidFill>
                <a:effectLst/>
                <a:uLnTx/>
                <a:uFillTx/>
                <a:latin typeface="Inter"/>
                <a:ea typeface="Lato"/>
                <a:cs typeface="Lato"/>
              </a:rPr>
              <a:t>health inequalities</a:t>
            </a:r>
            <a:r>
              <a:rPr kumimoji="0" lang="en-GB" sz="1600" b="0" i="0" u="none" strike="noStrike" kern="1200" cap="none" spc="0" normalizeH="0" noProof="0" dirty="0">
                <a:ln>
                  <a:noFill/>
                </a:ln>
                <a:solidFill>
                  <a:schemeClr val="bg1"/>
                </a:solidFill>
                <a:effectLst/>
                <a:uLnTx/>
                <a:uFillTx/>
                <a:latin typeface="Inter"/>
                <a:ea typeface="Lato"/>
                <a:cs typeface="Lato"/>
              </a:rPr>
              <a:t> </a:t>
            </a:r>
            <a:r>
              <a:rPr kumimoji="0" lang="en-GB" sz="1600" b="0" i="0" u="none" strike="noStrike" kern="1200" cap="none" spc="0" normalizeH="0" baseline="0" noProof="0" dirty="0">
                <a:ln>
                  <a:noFill/>
                </a:ln>
                <a:solidFill>
                  <a:schemeClr val="bg1"/>
                </a:solidFill>
                <a:effectLst/>
                <a:uLnTx/>
                <a:uFillTx/>
                <a:latin typeface="Inter"/>
                <a:ea typeface="Lato"/>
                <a:cs typeface="Lato"/>
              </a:rPr>
              <a:t>and</a:t>
            </a:r>
            <a:r>
              <a:rPr lang="en-GB" sz="1600" dirty="0">
                <a:solidFill>
                  <a:schemeClr val="bg1"/>
                </a:solidFill>
                <a:latin typeface="Inter"/>
                <a:ea typeface="Lato"/>
                <a:cs typeface="Lato"/>
              </a:rPr>
              <a:t> increase</a:t>
            </a:r>
            <a:r>
              <a:rPr kumimoji="0" lang="en-GB" sz="1600" b="0" i="0" u="none" strike="noStrike" kern="1200" cap="none" spc="0" normalizeH="0" baseline="0" noProof="0" dirty="0">
                <a:ln>
                  <a:noFill/>
                </a:ln>
                <a:solidFill>
                  <a:schemeClr val="bg1"/>
                </a:solidFill>
                <a:effectLst/>
                <a:uLnTx/>
                <a:uFillTx/>
                <a:latin typeface="Inter"/>
                <a:ea typeface="Lato"/>
                <a:cs typeface="Lato"/>
              </a:rPr>
              <a:t> productivity</a:t>
            </a:r>
          </a:p>
        </p:txBody>
      </p:sp>
    </p:spTree>
    <p:extLst>
      <p:ext uri="{BB962C8B-B14F-4D97-AF65-F5344CB8AC3E}">
        <p14:creationId xmlns:p14="http://schemas.microsoft.com/office/powerpoint/2010/main" val="76455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272346" y="2936949"/>
            <a:ext cx="11682973" cy="3099288"/>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C60683D-4C6F-5303-DEFD-871272877ACD}"/>
              </a:ext>
              <a:ext uri="{C183D7F6-B498-43B3-948B-1728B52AA6E4}">
                <adec:decorative xmlns:adec="http://schemas.microsoft.com/office/drawing/2017/decorative" val="1"/>
              </a:ext>
            </a:extLst>
          </p:cNvPr>
          <p:cNvSpPr/>
          <p:nvPr/>
        </p:nvSpPr>
        <p:spPr>
          <a:xfrm>
            <a:off x="8522346" y="3151280"/>
            <a:ext cx="3173211" cy="2640078"/>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rgbClr val="FFFFFF"/>
              </a:solidFill>
              <a:latin typeface="Inter"/>
              <a:ea typeface="Lato" panose="020F0502020204030203" pitchFamily="34" charset="0"/>
              <a:cs typeface="Lato" panose="020F0502020204030203" pitchFamily="34" charset="0"/>
            </a:endParaRPr>
          </a:p>
        </p:txBody>
      </p:sp>
      <p:sp>
        <p:nvSpPr>
          <p:cNvPr id="14" name="Rectangle 13">
            <a:extLst>
              <a:ext uri="{FF2B5EF4-FFF2-40B4-BE49-F238E27FC236}">
                <a16:creationId xmlns:a16="http://schemas.microsoft.com/office/drawing/2014/main" id="{96CD45BE-DBEC-99B6-B8B2-794BBF2F88D7}"/>
              </a:ext>
              <a:ext uri="{C183D7F6-B498-43B3-948B-1728B52AA6E4}">
                <adec:decorative xmlns:adec="http://schemas.microsoft.com/office/drawing/2017/decorative" val="1"/>
              </a:ext>
            </a:extLst>
          </p:cNvPr>
          <p:cNvSpPr/>
          <p:nvPr/>
        </p:nvSpPr>
        <p:spPr>
          <a:xfrm>
            <a:off x="529445" y="3151280"/>
            <a:ext cx="3193707" cy="2640078"/>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rgbClr val="FFFFFF"/>
              </a:solidFill>
              <a:latin typeface="Inter"/>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354408" y="196215"/>
            <a:ext cx="9299272" cy="1276350"/>
          </a:xfrm>
        </p:spPr>
        <p:txBody>
          <a:bodyPr>
            <a:normAutofit/>
          </a:bodyPr>
          <a:lstStyle/>
          <a:p>
            <a:r>
              <a:rPr lang="en-GB" dirty="0">
                <a:solidFill>
                  <a:srgbClr val="00436C"/>
                </a:solidFill>
              </a:rPr>
              <a:t>We are creating useful and </a:t>
            </a:r>
            <a:br>
              <a:rPr lang="en-GB" dirty="0">
                <a:solidFill>
                  <a:srgbClr val="00436C"/>
                </a:solidFill>
              </a:rPr>
            </a:br>
            <a:r>
              <a:rPr lang="en-GB" dirty="0">
                <a:solidFill>
                  <a:srgbClr val="00436C"/>
                </a:solidFill>
              </a:rPr>
              <a:t>usable advice</a:t>
            </a:r>
          </a:p>
        </p:txBody>
      </p:sp>
      <p:sp>
        <p:nvSpPr>
          <p:cNvPr id="6" name="TextBox 5">
            <a:extLst>
              <a:ext uri="{FF2B5EF4-FFF2-40B4-BE49-F238E27FC236}">
                <a16:creationId xmlns:a16="http://schemas.microsoft.com/office/drawing/2014/main" id="{C849DF24-38B0-3D0F-4377-FDAB54EADD19}"/>
              </a:ext>
            </a:extLst>
          </p:cNvPr>
          <p:cNvSpPr txBox="1"/>
          <p:nvPr/>
        </p:nvSpPr>
        <p:spPr>
          <a:xfrm>
            <a:off x="354408" y="1459471"/>
            <a:ext cx="9324606" cy="646331"/>
          </a:xfrm>
          <a:prstGeom prst="rect">
            <a:avLst/>
          </a:prstGeom>
          <a:noFill/>
        </p:spPr>
        <p:txBody>
          <a:bodyPr wrap="square" rtlCol="0">
            <a:spAutoFit/>
          </a:bodyPr>
          <a:lstStyle/>
          <a:p>
            <a:pPr>
              <a:defRPr/>
            </a:pPr>
            <a:r>
              <a:rPr kumimoji="0" lang="en-GB"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We’re ensuring our guidance is timely, easy to find and in an accessible format – getting the right information, to the right people, at the right time. </a:t>
            </a:r>
          </a:p>
        </p:txBody>
      </p:sp>
      <p:sp>
        <p:nvSpPr>
          <p:cNvPr id="17" name="Rectangle 16">
            <a:extLst>
              <a:ext uri="{FF2B5EF4-FFF2-40B4-BE49-F238E27FC236}">
                <a16:creationId xmlns:a16="http://schemas.microsoft.com/office/drawing/2014/main" id="{1DC8C7ED-7FD2-696A-3353-B208643B1D17}"/>
              </a:ext>
              <a:ext uri="{C183D7F6-B498-43B3-948B-1728B52AA6E4}">
                <adec:decorative xmlns:adec="http://schemas.microsoft.com/office/drawing/2017/decorative" val="1"/>
              </a:ext>
            </a:extLst>
          </p:cNvPr>
          <p:cNvSpPr/>
          <p:nvPr/>
        </p:nvSpPr>
        <p:spPr>
          <a:xfrm>
            <a:off x="392983" y="3043557"/>
            <a:ext cx="11445231" cy="2886072"/>
          </a:xfrm>
          <a:prstGeom prst="rect">
            <a:avLst/>
          </a:prstGeom>
          <a:noFill/>
          <a:ln w="28575">
            <a:solidFill>
              <a:srgbClr val="F7F4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18" name="Rectangle 17">
            <a:extLst>
              <a:ext uri="{FF2B5EF4-FFF2-40B4-BE49-F238E27FC236}">
                <a16:creationId xmlns:a16="http://schemas.microsoft.com/office/drawing/2014/main" id="{964D821F-B411-8259-790E-264975FA5867}"/>
              </a:ext>
              <a:ext uri="{C183D7F6-B498-43B3-948B-1728B52AA6E4}">
                <adec:decorative xmlns:adec="http://schemas.microsoft.com/office/drawing/2017/decorative" val="1"/>
              </a:ext>
            </a:extLst>
          </p:cNvPr>
          <p:cNvSpPr/>
          <p:nvPr/>
        </p:nvSpPr>
        <p:spPr>
          <a:xfrm>
            <a:off x="3888890" y="3157374"/>
            <a:ext cx="4485820" cy="2640078"/>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rgbClr val="FFFFFF"/>
              </a:solidFill>
              <a:latin typeface="Inter"/>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7D9D18AE-E06B-7384-AE9F-5E8F46B245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92155" y="-166858"/>
            <a:ext cx="3071982" cy="2886072"/>
          </a:xfrm>
          <a:prstGeom prst="rect">
            <a:avLst/>
          </a:prstGeom>
        </p:spPr>
      </p:pic>
      <p:pic>
        <p:nvPicPr>
          <p:cNvPr id="4" name="Picture 3">
            <a:extLst>
              <a:ext uri="{FF2B5EF4-FFF2-40B4-BE49-F238E27FC236}">
                <a16:creationId xmlns:a16="http://schemas.microsoft.com/office/drawing/2014/main" id="{4642FCD9-317E-8009-C18D-4C0E05E9FDB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1988" r="11988"/>
          <a:stretch/>
        </p:blipFill>
        <p:spPr>
          <a:xfrm>
            <a:off x="5634334" y="3287585"/>
            <a:ext cx="923330" cy="923330"/>
          </a:xfrm>
          <a:prstGeom prst="rect">
            <a:avLst/>
          </a:prstGeom>
        </p:spPr>
      </p:pic>
      <p:pic>
        <p:nvPicPr>
          <p:cNvPr id="5" name="Picture 4">
            <a:extLst>
              <a:ext uri="{FF2B5EF4-FFF2-40B4-BE49-F238E27FC236}">
                <a16:creationId xmlns:a16="http://schemas.microsoft.com/office/drawing/2014/main" id="{A51E099D-FFC0-C1BD-C601-9D93DE049C1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12245" r="12245"/>
          <a:stretch/>
        </p:blipFill>
        <p:spPr>
          <a:xfrm>
            <a:off x="1521268" y="3228247"/>
            <a:ext cx="985052" cy="985052"/>
          </a:xfrm>
          <a:prstGeom prst="rect">
            <a:avLst/>
          </a:prstGeom>
          <a:noFill/>
        </p:spPr>
      </p:pic>
      <p:sp>
        <p:nvSpPr>
          <p:cNvPr id="11" name="Title 2">
            <a:extLst>
              <a:ext uri="{FF2B5EF4-FFF2-40B4-BE49-F238E27FC236}">
                <a16:creationId xmlns:a16="http://schemas.microsoft.com/office/drawing/2014/main" id="{C2FBBB7D-7FA0-DB06-1686-CCDAFA3F9E87}"/>
              </a:ext>
            </a:extLst>
          </p:cNvPr>
          <p:cNvSpPr txBox="1">
            <a:spLocks/>
          </p:cNvSpPr>
          <p:nvPr/>
        </p:nvSpPr>
        <p:spPr>
          <a:xfrm>
            <a:off x="392983" y="2272469"/>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mj-lt"/>
                <a:ea typeface="Lora SemiBold" charset="0"/>
                <a:cs typeface="Lora SemiBold" charset="0"/>
              </a:defRPr>
            </a:lvl1pPr>
          </a:lstStyle>
          <a:p>
            <a:r>
              <a:rPr lang="en-GB" sz="3200">
                <a:solidFill>
                  <a:srgbClr val="00436C"/>
                </a:solidFill>
              </a:rPr>
              <a:t>In 2022/23: </a:t>
            </a:r>
          </a:p>
        </p:txBody>
      </p:sp>
      <p:sp>
        <p:nvSpPr>
          <p:cNvPr id="7" name="TextBox 6">
            <a:extLst>
              <a:ext uri="{FF2B5EF4-FFF2-40B4-BE49-F238E27FC236}">
                <a16:creationId xmlns:a16="http://schemas.microsoft.com/office/drawing/2014/main" id="{12598AFD-6B25-D8F2-32CE-86718E21D652}"/>
              </a:ext>
            </a:extLst>
          </p:cNvPr>
          <p:cNvSpPr txBox="1"/>
          <p:nvPr/>
        </p:nvSpPr>
        <p:spPr>
          <a:xfrm>
            <a:off x="496444" y="4199320"/>
            <a:ext cx="3037434" cy="156966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GB" sz="1600" b="0" i="0" u="none" strike="noStrike" dirty="0">
                <a:solidFill>
                  <a:srgbClr val="FFFFFF"/>
                </a:solidFill>
                <a:effectLst/>
                <a:latin typeface="Inter" panose="02000503000000020004" pitchFamily="2" charset="0"/>
              </a:rPr>
              <a:t>Applied light-touch, faster evaluations to low-risk treatments: enabling up to 176K people to benefit from 5 drugs recommended ~10 weeks faster than normal</a:t>
            </a:r>
          </a:p>
        </p:txBody>
      </p:sp>
      <p:pic>
        <p:nvPicPr>
          <p:cNvPr id="8" name="Picture 7">
            <a:extLst>
              <a:ext uri="{FF2B5EF4-FFF2-40B4-BE49-F238E27FC236}">
                <a16:creationId xmlns:a16="http://schemas.microsoft.com/office/drawing/2014/main" id="{84879789-C331-030A-417B-12AF3E32357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l="12245" r="12245"/>
          <a:stretch/>
        </p:blipFill>
        <p:spPr>
          <a:xfrm>
            <a:off x="9625690" y="3326515"/>
            <a:ext cx="923329" cy="923329"/>
          </a:xfrm>
          <a:prstGeom prst="rect">
            <a:avLst/>
          </a:prstGeom>
          <a:noFill/>
        </p:spPr>
      </p:pic>
      <p:sp>
        <p:nvSpPr>
          <p:cNvPr id="13" name="TextBox 12">
            <a:extLst>
              <a:ext uri="{FF2B5EF4-FFF2-40B4-BE49-F238E27FC236}">
                <a16:creationId xmlns:a16="http://schemas.microsoft.com/office/drawing/2014/main" id="{AC114486-E219-4F28-3E8D-B1AA14048A4E}"/>
              </a:ext>
            </a:extLst>
          </p:cNvPr>
          <p:cNvSpPr txBox="1"/>
          <p:nvPr/>
        </p:nvSpPr>
        <p:spPr>
          <a:xfrm>
            <a:off x="4168928" y="4263838"/>
            <a:ext cx="3854143" cy="1323439"/>
          </a:xfrm>
          <a:prstGeom prst="rect">
            <a:avLst/>
          </a:prstGeom>
          <a:noFill/>
        </p:spPr>
        <p:txBody>
          <a:bodyPr wrap="square">
            <a:spAutoFit/>
          </a:bodyPr>
          <a:lstStyle/>
          <a:p>
            <a:pPr algn="ctr"/>
            <a:r>
              <a:rPr lang="en-GB" sz="1600" b="0" i="0" u="none" strike="noStrike" dirty="0">
                <a:solidFill>
                  <a:srgbClr val="000000"/>
                </a:solidFill>
                <a:effectLst/>
                <a:latin typeface="Inter" panose="02000503000000020004" pitchFamily="2" charset="0"/>
              </a:rPr>
              <a:t>Piloted 9 early value assessments: fast-tracking patient access to promising innovations twice as fast as normal, </a:t>
            </a:r>
            <a:r>
              <a:rPr lang="en-GB" sz="1600" dirty="0">
                <a:solidFill>
                  <a:srgbClr val="000000"/>
                </a:solidFill>
                <a:latin typeface="Inter" panose="02000503000000020004" pitchFamily="2" charset="0"/>
              </a:rPr>
              <a:t>i</a:t>
            </a:r>
            <a:r>
              <a:rPr lang="en-GB" sz="1600" b="0" i="0" u="none" strike="noStrike" dirty="0">
                <a:solidFill>
                  <a:srgbClr val="000000"/>
                </a:solidFill>
                <a:effectLst/>
                <a:latin typeface="Inter" panose="02000503000000020004" pitchFamily="2" charset="0"/>
              </a:rPr>
              <a:t>ncluding a genetic test to prevent newborn babies going deaf.</a:t>
            </a:r>
          </a:p>
        </p:txBody>
      </p:sp>
      <p:sp>
        <p:nvSpPr>
          <p:cNvPr id="9" name="TextBox 8">
            <a:extLst>
              <a:ext uri="{FF2B5EF4-FFF2-40B4-BE49-F238E27FC236}">
                <a16:creationId xmlns:a16="http://schemas.microsoft.com/office/drawing/2014/main" id="{103CFC7D-DAD4-25C8-1932-111B019EADE8}"/>
              </a:ext>
            </a:extLst>
          </p:cNvPr>
          <p:cNvSpPr txBox="1"/>
          <p:nvPr/>
        </p:nvSpPr>
        <p:spPr>
          <a:xfrm>
            <a:off x="8672805" y="4263839"/>
            <a:ext cx="2880807" cy="1323439"/>
          </a:xfrm>
          <a:prstGeom prst="rect">
            <a:avLst/>
          </a:prstGeom>
          <a:noFill/>
        </p:spPr>
        <p:txBody>
          <a:bodyPr wrap="square" lIns="91440" tIns="45720" rIns="91440" bIns="45720" anchor="t">
            <a:spAutoFit/>
          </a:bodyPr>
          <a:lstStyle/>
          <a:p>
            <a:pPr algn="ctr">
              <a:defRPr/>
            </a:pPr>
            <a:r>
              <a:rPr lang="en-GB" sz="1600" b="0" i="0" u="none" strike="noStrike">
                <a:solidFill>
                  <a:srgbClr val="FFFFFF"/>
                </a:solidFill>
                <a:effectLst/>
                <a:latin typeface="Inter"/>
              </a:rPr>
              <a:t>More frequently and more quickly updated priority guideline recommendations in topics including obstetrics and diabetes</a:t>
            </a:r>
          </a:p>
        </p:txBody>
      </p:sp>
    </p:spTree>
    <p:extLst>
      <p:ext uri="{BB962C8B-B14F-4D97-AF65-F5344CB8AC3E}">
        <p14:creationId xmlns:p14="http://schemas.microsoft.com/office/powerpoint/2010/main" val="76512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355240" y="2792535"/>
            <a:ext cx="11682973" cy="3230016"/>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67526FB-7CAC-1B7D-9E07-1BE36531D149}"/>
              </a:ext>
              <a:ext uri="{C183D7F6-B498-43B3-948B-1728B52AA6E4}">
                <adec:decorative xmlns:adec="http://schemas.microsoft.com/office/drawing/2017/decorative" val="1"/>
              </a:ext>
            </a:extLst>
          </p:cNvPr>
          <p:cNvSpPr/>
          <p:nvPr/>
        </p:nvSpPr>
        <p:spPr>
          <a:xfrm>
            <a:off x="9099804" y="2999119"/>
            <a:ext cx="2725251" cy="2749827"/>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16" name="Rectangle 15">
            <a:extLst>
              <a:ext uri="{FF2B5EF4-FFF2-40B4-BE49-F238E27FC236}">
                <a16:creationId xmlns:a16="http://schemas.microsoft.com/office/drawing/2014/main" id="{0C1D0E06-74B2-E8B5-ABF0-A4757FF06BAF}"/>
              </a:ext>
              <a:ext uri="{C183D7F6-B498-43B3-948B-1728B52AA6E4}">
                <adec:decorative xmlns:adec="http://schemas.microsoft.com/office/drawing/2017/decorative" val="1"/>
              </a:ext>
            </a:extLst>
          </p:cNvPr>
          <p:cNvSpPr/>
          <p:nvPr/>
        </p:nvSpPr>
        <p:spPr>
          <a:xfrm>
            <a:off x="3394452" y="3007909"/>
            <a:ext cx="2725251" cy="2757026"/>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19" name="Rectangle 18">
            <a:extLst>
              <a:ext uri="{FF2B5EF4-FFF2-40B4-BE49-F238E27FC236}">
                <a16:creationId xmlns:a16="http://schemas.microsoft.com/office/drawing/2014/main" id="{BB1EEB8E-5595-7FE5-B542-03141A4227E7}"/>
              </a:ext>
              <a:ext uri="{C183D7F6-B498-43B3-948B-1728B52AA6E4}">
                <adec:decorative xmlns:adec="http://schemas.microsoft.com/office/drawing/2017/decorative" val="1"/>
              </a:ext>
            </a:extLst>
          </p:cNvPr>
          <p:cNvSpPr/>
          <p:nvPr/>
        </p:nvSpPr>
        <p:spPr>
          <a:xfrm>
            <a:off x="546553" y="3007909"/>
            <a:ext cx="2724699" cy="276505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tx1"/>
              </a:solidFill>
              <a:latin typeface="Inter"/>
              <a:ea typeface="Lato" panose="020F0502020204030203" pitchFamily="34" charset="0"/>
              <a:cs typeface="Lato" panose="020F0502020204030203" pitchFamily="34" charset="0"/>
            </a:endParaRPr>
          </a:p>
        </p:txBody>
      </p:sp>
      <p:sp>
        <p:nvSpPr>
          <p:cNvPr id="21" name="Rectangle 20">
            <a:extLst>
              <a:ext uri="{FF2B5EF4-FFF2-40B4-BE49-F238E27FC236}">
                <a16:creationId xmlns:a16="http://schemas.microsoft.com/office/drawing/2014/main" id="{086669D0-27E3-DD86-5431-CC595584D1A5}"/>
              </a:ext>
              <a:ext uri="{C183D7F6-B498-43B3-948B-1728B52AA6E4}">
                <adec:decorative xmlns:adec="http://schemas.microsoft.com/office/drawing/2017/decorative" val="1"/>
              </a:ext>
            </a:extLst>
          </p:cNvPr>
          <p:cNvSpPr/>
          <p:nvPr/>
        </p:nvSpPr>
        <p:spPr>
          <a:xfrm>
            <a:off x="6242903" y="2999119"/>
            <a:ext cx="2725251" cy="276505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354408" y="244597"/>
            <a:ext cx="9714152" cy="1234305"/>
          </a:xfrm>
        </p:spPr>
        <p:txBody>
          <a:bodyPr>
            <a:normAutofit/>
          </a:bodyPr>
          <a:lstStyle/>
          <a:p>
            <a:r>
              <a:rPr lang="en-GB" sz="3600" dirty="0">
                <a:solidFill>
                  <a:srgbClr val="00436C"/>
                </a:solidFill>
              </a:rPr>
              <a:t>We are part of a system that continually learns from data and implementation</a:t>
            </a:r>
          </a:p>
        </p:txBody>
      </p:sp>
      <p:sp>
        <p:nvSpPr>
          <p:cNvPr id="6" name="TextBox 5">
            <a:extLst>
              <a:ext uri="{FF2B5EF4-FFF2-40B4-BE49-F238E27FC236}">
                <a16:creationId xmlns:a16="http://schemas.microsoft.com/office/drawing/2014/main" id="{C849DF24-38B0-3D0F-4377-FDAB54EADD19}"/>
              </a:ext>
            </a:extLst>
          </p:cNvPr>
          <p:cNvSpPr txBox="1"/>
          <p:nvPr/>
        </p:nvSpPr>
        <p:spPr>
          <a:xfrm>
            <a:off x="366945" y="1471707"/>
            <a:ext cx="99118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We are continually collecting and using real world data to actively shape and improve the health and care system.</a:t>
            </a:r>
          </a:p>
        </p:txBody>
      </p:sp>
      <p:sp>
        <p:nvSpPr>
          <p:cNvPr id="4" name="Title 2">
            <a:extLst>
              <a:ext uri="{FF2B5EF4-FFF2-40B4-BE49-F238E27FC236}">
                <a16:creationId xmlns:a16="http://schemas.microsoft.com/office/drawing/2014/main" id="{FA372F77-2B6C-870B-4718-DFA538F692AA}"/>
              </a:ext>
            </a:extLst>
          </p:cNvPr>
          <p:cNvSpPr txBox="1">
            <a:spLocks/>
          </p:cNvSpPr>
          <p:nvPr/>
        </p:nvSpPr>
        <p:spPr>
          <a:xfrm>
            <a:off x="366945" y="2205192"/>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mj-lt"/>
                <a:ea typeface="Lora SemiBold" charset="0"/>
                <a:cs typeface="Lora SemiBold" charset="0"/>
              </a:defRPr>
            </a:lvl1pPr>
          </a:lstStyle>
          <a:p>
            <a:r>
              <a:rPr lang="en-GB" sz="3200">
                <a:solidFill>
                  <a:srgbClr val="00436C"/>
                </a:solidFill>
              </a:rPr>
              <a:t>In 2022/23: </a:t>
            </a:r>
          </a:p>
        </p:txBody>
      </p:sp>
      <p:sp>
        <p:nvSpPr>
          <p:cNvPr id="17" name="Rectangle 16">
            <a:extLst>
              <a:ext uri="{FF2B5EF4-FFF2-40B4-BE49-F238E27FC236}">
                <a16:creationId xmlns:a16="http://schemas.microsoft.com/office/drawing/2014/main" id="{1DC8C7ED-7FD2-696A-3353-B208643B1D17}"/>
              </a:ext>
              <a:ext uri="{C183D7F6-B498-43B3-948B-1728B52AA6E4}">
                <adec:decorative xmlns:adec="http://schemas.microsoft.com/office/drawing/2017/decorative" val="1"/>
              </a:ext>
            </a:extLst>
          </p:cNvPr>
          <p:cNvSpPr/>
          <p:nvPr/>
        </p:nvSpPr>
        <p:spPr>
          <a:xfrm>
            <a:off x="445770" y="2894198"/>
            <a:ext cx="11501915" cy="3022846"/>
          </a:xfrm>
          <a:prstGeom prst="rect">
            <a:avLst/>
          </a:prstGeom>
          <a:noFill/>
          <a:ln w="28575">
            <a:solidFill>
              <a:srgbClr val="F7F4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8" name="TextBox 7">
            <a:extLst>
              <a:ext uri="{FF2B5EF4-FFF2-40B4-BE49-F238E27FC236}">
                <a16:creationId xmlns:a16="http://schemas.microsoft.com/office/drawing/2014/main" id="{01ECF195-DA95-1A4F-B0CA-136FB4A6E9BC}"/>
              </a:ext>
            </a:extLst>
          </p:cNvPr>
          <p:cNvSpPr txBox="1"/>
          <p:nvPr/>
        </p:nvSpPr>
        <p:spPr>
          <a:xfrm>
            <a:off x="700327" y="4178328"/>
            <a:ext cx="242210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Inter" panose="02000503000000020004" pitchFamily="2" charset="0"/>
              </a:rPr>
              <a:t>Evidence Standards Framework viewed over 25K times by users from UK, USA, Australia, Germany and worldwide</a:t>
            </a:r>
          </a:p>
        </p:txBody>
      </p:sp>
      <p:sp>
        <p:nvSpPr>
          <p:cNvPr id="20" name="TextBox 19">
            <a:extLst>
              <a:ext uri="{FF2B5EF4-FFF2-40B4-BE49-F238E27FC236}">
                <a16:creationId xmlns:a16="http://schemas.microsoft.com/office/drawing/2014/main" id="{5503E7D1-223C-1C0C-0BE6-EC714E29AC2C}"/>
              </a:ext>
            </a:extLst>
          </p:cNvPr>
          <p:cNvSpPr txBox="1"/>
          <p:nvPr/>
        </p:nvSpPr>
        <p:spPr>
          <a:xfrm>
            <a:off x="3484292" y="4178328"/>
            <a:ext cx="2545570" cy="1600438"/>
          </a:xfrm>
          <a:prstGeom prst="rect">
            <a:avLst/>
          </a:prstGeom>
          <a:noFill/>
        </p:spPr>
        <p:txBody>
          <a:bodyPr wrap="square">
            <a:spAutoFit/>
          </a:bodyPr>
          <a:lstStyle/>
          <a:p>
            <a:pPr lvl="0" algn="ctr">
              <a:lnSpc>
                <a:spcPct val="100000"/>
              </a:lnSpc>
            </a:pPr>
            <a:r>
              <a:rPr lang="en-GB" sz="1400" b="0" i="0" u="none" strike="noStrike" baseline="0" noProof="0" dirty="0">
                <a:solidFill>
                  <a:schemeClr val="bg1"/>
                </a:solidFill>
                <a:effectLst/>
                <a:latin typeface="Inter"/>
              </a:rPr>
              <a:t>Real World Evidence Framework viewed over 20K times and used by company to submit evidence on recommended lung cancer drug </a:t>
            </a:r>
            <a:r>
              <a:rPr lang="en-GB" sz="1400" b="0" i="0" u="none" strike="noStrike" baseline="0" noProof="0" dirty="0" err="1">
                <a:solidFill>
                  <a:schemeClr val="bg1"/>
                </a:solidFill>
                <a:effectLst/>
                <a:latin typeface="Inter"/>
              </a:rPr>
              <a:t>Mobocertinib</a:t>
            </a:r>
            <a:endParaRPr lang="en-GB" sz="1400" dirty="0">
              <a:solidFill>
                <a:schemeClr val="bg1"/>
              </a:solidFill>
            </a:endParaRPr>
          </a:p>
        </p:txBody>
      </p:sp>
      <p:sp>
        <p:nvSpPr>
          <p:cNvPr id="30" name="TextBox 29">
            <a:extLst>
              <a:ext uri="{FF2B5EF4-FFF2-40B4-BE49-F238E27FC236}">
                <a16:creationId xmlns:a16="http://schemas.microsoft.com/office/drawing/2014/main" id="{9FCB0742-136C-BFBC-D311-9446C8125BD1}"/>
              </a:ext>
            </a:extLst>
          </p:cNvPr>
          <p:cNvSpPr txBox="1"/>
          <p:nvPr/>
        </p:nvSpPr>
        <p:spPr>
          <a:xfrm>
            <a:off x="6567593" y="4172273"/>
            <a:ext cx="207587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Inter"/>
                <a:ea typeface="Lato" panose="020F0502020204030203" pitchFamily="34" charset="0"/>
                <a:cs typeface="Lato" panose="020F0502020204030203" pitchFamily="34" charset="0"/>
              </a:rPr>
              <a:t>Developed </a:t>
            </a:r>
            <a:r>
              <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rPr>
              <a:t>new international collaborations on </a:t>
            </a:r>
            <a:r>
              <a:rPr lang="en-GB" sz="1600" dirty="0">
                <a:latin typeface="Inter"/>
                <a:ea typeface="Lato" panose="020F0502020204030203" pitchFamily="34" charset="0"/>
                <a:cs typeface="Lato" panose="020F0502020204030203" pitchFamily="34" charset="0"/>
              </a:rPr>
              <a:t>health technology assessment</a:t>
            </a:r>
            <a:endPar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31FE9EBF-01EB-910E-9553-ECA1CEA2DB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1988" r="11988"/>
          <a:stretch/>
        </p:blipFill>
        <p:spPr>
          <a:xfrm>
            <a:off x="1301117" y="3132812"/>
            <a:ext cx="968011" cy="968011"/>
          </a:xfrm>
          <a:prstGeom prst="rect">
            <a:avLst/>
          </a:prstGeom>
        </p:spPr>
      </p:pic>
      <p:sp>
        <p:nvSpPr>
          <p:cNvPr id="7" name="TextBox 6">
            <a:extLst>
              <a:ext uri="{FF2B5EF4-FFF2-40B4-BE49-F238E27FC236}">
                <a16:creationId xmlns:a16="http://schemas.microsoft.com/office/drawing/2014/main" id="{E1B733AC-1E51-87D6-2D17-C78215F1EF40}"/>
              </a:ext>
            </a:extLst>
          </p:cNvPr>
          <p:cNvSpPr txBox="1"/>
          <p:nvPr/>
        </p:nvSpPr>
        <p:spPr>
          <a:xfrm>
            <a:off x="9158225" y="4111210"/>
            <a:ext cx="2588005"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Inter"/>
                <a:ea typeface="Lato" panose="020F0502020204030203" pitchFamily="34" charset="0"/>
                <a:cs typeface="Lato" panose="020F0502020204030203" pitchFamily="34" charset="0"/>
              </a:rPr>
              <a:t>Over 100 treatments funded via the Cancer Drugs Fund, allowing real world data to be gathered on </a:t>
            </a:r>
            <a:r>
              <a:rPr lang="en-GB" sz="1400" dirty="0">
                <a:solidFill>
                  <a:schemeClr val="bg1"/>
                </a:solidFill>
                <a:latin typeface="Inter"/>
                <a:ea typeface="Lato" panose="020F0502020204030203" pitchFamily="34" charset="0"/>
                <a:cs typeface="Lato" panose="020F0502020204030203" pitchFamily="34" charset="0"/>
              </a:rPr>
              <a:t>promising medicines </a:t>
            </a:r>
            <a:r>
              <a:rPr kumimoji="0" lang="en-GB" sz="1400" b="0" i="0" u="none" strike="noStrike" kern="1200" cap="none" spc="0" normalizeH="0" baseline="0" noProof="0" dirty="0">
                <a:ln>
                  <a:noFill/>
                </a:ln>
                <a:solidFill>
                  <a:schemeClr val="bg1"/>
                </a:solidFill>
                <a:effectLst/>
                <a:uLnTx/>
                <a:uFillTx/>
                <a:latin typeface="Inter"/>
                <a:ea typeface="Lato" panose="020F0502020204030203" pitchFamily="34" charset="0"/>
                <a:cs typeface="Lato" panose="020F0502020204030203" pitchFamily="34" charset="0"/>
              </a:rPr>
              <a:t>whilst giving patients access</a:t>
            </a:r>
          </a:p>
        </p:txBody>
      </p:sp>
      <p:pic>
        <p:nvPicPr>
          <p:cNvPr id="9" name="Picture 8">
            <a:extLst>
              <a:ext uri="{FF2B5EF4-FFF2-40B4-BE49-F238E27FC236}">
                <a16:creationId xmlns:a16="http://schemas.microsoft.com/office/drawing/2014/main" id="{8B9EDAC9-0D5F-4BC9-B8E0-3EA58FC1220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14897" y="-141999"/>
            <a:ext cx="3047512" cy="2863084"/>
          </a:xfrm>
          <a:prstGeom prst="rect">
            <a:avLst/>
          </a:prstGeom>
        </p:spPr>
      </p:pic>
      <p:pic>
        <p:nvPicPr>
          <p:cNvPr id="11" name="Picture 10">
            <a:extLst>
              <a:ext uri="{FF2B5EF4-FFF2-40B4-BE49-F238E27FC236}">
                <a16:creationId xmlns:a16="http://schemas.microsoft.com/office/drawing/2014/main" id="{3FB64E0D-D383-1090-031A-CC3C8AE37FE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12245" r="12245"/>
          <a:stretch/>
        </p:blipFill>
        <p:spPr>
          <a:xfrm>
            <a:off x="4280648" y="3138609"/>
            <a:ext cx="952858" cy="952858"/>
          </a:xfrm>
          <a:prstGeom prst="rect">
            <a:avLst/>
          </a:prstGeom>
        </p:spPr>
      </p:pic>
      <p:pic>
        <p:nvPicPr>
          <p:cNvPr id="12" name="Picture 11">
            <a:extLst>
              <a:ext uri="{FF2B5EF4-FFF2-40B4-BE49-F238E27FC236}">
                <a16:creationId xmlns:a16="http://schemas.microsoft.com/office/drawing/2014/main" id="{E63FB72C-10D3-78BC-8753-66393583BD0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l="12245" r="12245"/>
          <a:stretch/>
        </p:blipFill>
        <p:spPr>
          <a:xfrm>
            <a:off x="7113845" y="3109576"/>
            <a:ext cx="991247" cy="991247"/>
          </a:xfrm>
          <a:prstGeom prst="rect">
            <a:avLst/>
          </a:prstGeom>
        </p:spPr>
      </p:pic>
      <p:pic>
        <p:nvPicPr>
          <p:cNvPr id="14" name="Picture 13">
            <a:extLst>
              <a:ext uri="{FF2B5EF4-FFF2-40B4-BE49-F238E27FC236}">
                <a16:creationId xmlns:a16="http://schemas.microsoft.com/office/drawing/2014/main" id="{90F81A33-6AB5-F9C4-8799-4C1E91972BB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l="12245" r="12245"/>
          <a:stretch/>
        </p:blipFill>
        <p:spPr>
          <a:xfrm>
            <a:off x="9987369" y="3132812"/>
            <a:ext cx="941101" cy="941101"/>
          </a:xfrm>
          <a:prstGeom prst="rect">
            <a:avLst/>
          </a:prstGeom>
        </p:spPr>
      </p:pic>
    </p:spTree>
    <p:extLst>
      <p:ext uri="{BB962C8B-B14F-4D97-AF65-F5344CB8AC3E}">
        <p14:creationId xmlns:p14="http://schemas.microsoft.com/office/powerpoint/2010/main" val="403534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354408" y="2752574"/>
            <a:ext cx="11682973" cy="3270007"/>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C953BC9-73E1-B64B-4E72-095E0165E13A}"/>
              </a:ext>
              <a:ext uri="{C183D7F6-B498-43B3-948B-1728B52AA6E4}">
                <adec:decorative xmlns:adec="http://schemas.microsoft.com/office/drawing/2017/decorative" val="1"/>
              </a:ext>
            </a:extLst>
          </p:cNvPr>
          <p:cNvSpPr/>
          <p:nvPr/>
        </p:nvSpPr>
        <p:spPr>
          <a:xfrm>
            <a:off x="9090784" y="2987857"/>
            <a:ext cx="2725251" cy="2749827"/>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7" name="Rectangle 6">
            <a:extLst>
              <a:ext uri="{FF2B5EF4-FFF2-40B4-BE49-F238E27FC236}">
                <a16:creationId xmlns:a16="http://schemas.microsoft.com/office/drawing/2014/main" id="{83875215-30E3-22FF-9A1C-BF9123F8F2FA}"/>
              </a:ext>
              <a:ext uri="{C183D7F6-B498-43B3-948B-1728B52AA6E4}">
                <adec:decorative xmlns:adec="http://schemas.microsoft.com/office/drawing/2017/decorative" val="1"/>
              </a:ext>
            </a:extLst>
          </p:cNvPr>
          <p:cNvSpPr/>
          <p:nvPr/>
        </p:nvSpPr>
        <p:spPr>
          <a:xfrm>
            <a:off x="3385432" y="2996647"/>
            <a:ext cx="2725251" cy="2757026"/>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8" name="Rectangle 7">
            <a:extLst>
              <a:ext uri="{FF2B5EF4-FFF2-40B4-BE49-F238E27FC236}">
                <a16:creationId xmlns:a16="http://schemas.microsoft.com/office/drawing/2014/main" id="{6FBB6780-B2B8-8550-7C41-94B751411D93}"/>
              </a:ext>
              <a:ext uri="{C183D7F6-B498-43B3-948B-1728B52AA6E4}">
                <adec:decorative xmlns:adec="http://schemas.microsoft.com/office/drawing/2017/decorative" val="1"/>
              </a:ext>
            </a:extLst>
          </p:cNvPr>
          <p:cNvSpPr/>
          <p:nvPr/>
        </p:nvSpPr>
        <p:spPr>
          <a:xfrm>
            <a:off x="537533" y="2996647"/>
            <a:ext cx="2724699" cy="276505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tx1"/>
              </a:solidFill>
              <a:latin typeface="Inter"/>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4ACAE42A-4489-EBF5-0558-72C24C05AEC7}"/>
              </a:ext>
              <a:ext uri="{C183D7F6-B498-43B3-948B-1728B52AA6E4}">
                <adec:decorative xmlns:adec="http://schemas.microsoft.com/office/drawing/2017/decorative" val="1"/>
              </a:ext>
            </a:extLst>
          </p:cNvPr>
          <p:cNvSpPr/>
          <p:nvPr/>
        </p:nvSpPr>
        <p:spPr>
          <a:xfrm>
            <a:off x="6233883" y="2987857"/>
            <a:ext cx="2725251" cy="276505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354408" y="127371"/>
            <a:ext cx="11080069" cy="1276350"/>
          </a:xfrm>
        </p:spPr>
        <p:txBody>
          <a:bodyPr>
            <a:normAutofit/>
          </a:bodyPr>
          <a:lstStyle/>
          <a:p>
            <a:r>
              <a:rPr lang="en-GB" dirty="0">
                <a:solidFill>
                  <a:srgbClr val="00436C"/>
                </a:solidFill>
              </a:rPr>
              <a:t>We are focused on building a brilliant organisation</a:t>
            </a:r>
          </a:p>
        </p:txBody>
      </p:sp>
      <p:sp>
        <p:nvSpPr>
          <p:cNvPr id="6" name="TextBox 5">
            <a:extLst>
              <a:ext uri="{FF2B5EF4-FFF2-40B4-BE49-F238E27FC236}">
                <a16:creationId xmlns:a16="http://schemas.microsoft.com/office/drawing/2014/main" id="{C849DF24-38B0-3D0F-4377-FDAB54EADD19}"/>
              </a:ext>
            </a:extLst>
          </p:cNvPr>
          <p:cNvSpPr txBox="1"/>
          <p:nvPr/>
        </p:nvSpPr>
        <p:spPr>
          <a:xfrm>
            <a:off x="354408" y="1476224"/>
            <a:ext cx="83183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We focus on users first, we unite as one team with one purpose, we trust each other to make decisions, we act boldly, we embrace difference.</a:t>
            </a:r>
          </a:p>
        </p:txBody>
      </p:sp>
      <p:sp>
        <p:nvSpPr>
          <p:cNvPr id="4" name="Title 2">
            <a:extLst>
              <a:ext uri="{FF2B5EF4-FFF2-40B4-BE49-F238E27FC236}">
                <a16:creationId xmlns:a16="http://schemas.microsoft.com/office/drawing/2014/main" id="{78481AD2-305A-C5F9-DD16-F87A09383BBB}"/>
              </a:ext>
            </a:extLst>
          </p:cNvPr>
          <p:cNvSpPr txBox="1">
            <a:spLocks/>
          </p:cNvSpPr>
          <p:nvPr/>
        </p:nvSpPr>
        <p:spPr>
          <a:xfrm>
            <a:off x="375965" y="2172091"/>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mj-lt"/>
                <a:ea typeface="Lora SemiBold" charset="0"/>
                <a:cs typeface="Lora SemiBold" charset="0"/>
              </a:defRPr>
            </a:lvl1pPr>
          </a:lstStyle>
          <a:p>
            <a:r>
              <a:rPr lang="en-GB" sz="3200">
                <a:solidFill>
                  <a:srgbClr val="00436C"/>
                </a:solidFill>
              </a:rPr>
              <a:t>In 2022/23: </a:t>
            </a:r>
          </a:p>
        </p:txBody>
      </p:sp>
      <p:sp>
        <p:nvSpPr>
          <p:cNvPr id="12" name="TextBox 11">
            <a:extLst>
              <a:ext uri="{FF2B5EF4-FFF2-40B4-BE49-F238E27FC236}">
                <a16:creationId xmlns:a16="http://schemas.microsoft.com/office/drawing/2014/main" id="{58FB19E8-777F-A7CD-9ADB-908C03250001}"/>
              </a:ext>
            </a:extLst>
          </p:cNvPr>
          <p:cNvSpPr txBox="1"/>
          <p:nvPr/>
        </p:nvSpPr>
        <p:spPr>
          <a:xfrm>
            <a:off x="687591" y="4517216"/>
            <a:ext cx="231748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Inter" panose="02000503000000020004" pitchFamily="2" charset="0"/>
              </a:rPr>
              <a:t>Engaged with staff to identify 4 challenges to deliver our ambitions</a:t>
            </a:r>
            <a:r>
              <a:rPr lang="en-GB" sz="1600" b="0" i="0">
                <a:solidFill>
                  <a:srgbClr val="000000"/>
                </a:solidFill>
                <a:effectLst/>
                <a:latin typeface="Inter" panose="02000503000000020004" pitchFamily="2" charset="0"/>
              </a:rPr>
              <a:t>​</a:t>
            </a:r>
            <a:endParaRPr kumimoji="0" lang="en-GB" sz="1600" b="0" i="0" u="none" strike="noStrike" kern="1200" cap="none" spc="0" normalizeH="0" baseline="0" noProof="0">
              <a:ln>
                <a:noFill/>
              </a:ln>
              <a:effectLst/>
              <a:uLnTx/>
              <a:uFillTx/>
              <a:latin typeface="Inter"/>
              <a:ea typeface="+mn-ea"/>
              <a:cs typeface="+mn-cs"/>
            </a:endParaRPr>
          </a:p>
        </p:txBody>
      </p:sp>
      <p:sp>
        <p:nvSpPr>
          <p:cNvPr id="17" name="Rectangle 16">
            <a:extLst>
              <a:ext uri="{FF2B5EF4-FFF2-40B4-BE49-F238E27FC236}">
                <a16:creationId xmlns:a16="http://schemas.microsoft.com/office/drawing/2014/main" id="{1DC8C7ED-7FD2-696A-3353-B208643B1D17}"/>
              </a:ext>
              <a:ext uri="{C183D7F6-B498-43B3-948B-1728B52AA6E4}">
                <adec:decorative xmlns:adec="http://schemas.microsoft.com/office/drawing/2017/decorative" val="1"/>
              </a:ext>
            </a:extLst>
          </p:cNvPr>
          <p:cNvSpPr/>
          <p:nvPr/>
        </p:nvSpPr>
        <p:spPr>
          <a:xfrm>
            <a:off x="445770" y="2877380"/>
            <a:ext cx="11501915" cy="3052733"/>
          </a:xfrm>
          <a:prstGeom prst="rect">
            <a:avLst/>
          </a:prstGeom>
          <a:noFill/>
          <a:ln w="28575">
            <a:solidFill>
              <a:srgbClr val="F7F4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0" name="TextBox 19">
            <a:extLst>
              <a:ext uri="{FF2B5EF4-FFF2-40B4-BE49-F238E27FC236}">
                <a16:creationId xmlns:a16="http://schemas.microsoft.com/office/drawing/2014/main" id="{5503E7D1-223C-1C0C-0BE6-EC714E29AC2C}"/>
              </a:ext>
            </a:extLst>
          </p:cNvPr>
          <p:cNvSpPr txBox="1"/>
          <p:nvPr/>
        </p:nvSpPr>
        <p:spPr>
          <a:xfrm>
            <a:off x="3536606" y="4546527"/>
            <a:ext cx="240298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a:solidFill>
                  <a:srgbClr val="FFFFFF"/>
                </a:solidFill>
                <a:effectLst/>
                <a:latin typeface="Inter" panose="02000503000000020004" pitchFamily="2" charset="0"/>
              </a:rPr>
              <a:t>Crowdsourced hundreds of solutions from staff</a:t>
            </a:r>
            <a:r>
              <a:rPr lang="en-GB" sz="1600" b="0" i="0">
                <a:solidFill>
                  <a:srgbClr val="000000"/>
                </a:solidFill>
                <a:effectLst/>
                <a:latin typeface="Inter" panose="02000503000000020004" pitchFamily="2" charset="0"/>
              </a:rPr>
              <a:t>​</a:t>
            </a:r>
            <a:endParaRPr kumimoji="0" lang="en-GB" sz="1600" b="0" i="0" u="none" strike="noStrike" kern="1200" cap="none" spc="0" normalizeH="0" baseline="0" noProof="0">
              <a:ln>
                <a:noFill/>
              </a:ln>
              <a:solidFill>
                <a:schemeClr val="bg1"/>
              </a:solidFill>
              <a:effectLst/>
              <a:uLnTx/>
              <a:uFillTx/>
              <a:ea typeface="Lato" panose="020F0502020204030203" pitchFamily="34" charset="0"/>
              <a:cs typeface="Lato" panose="020F0502020204030203" pitchFamily="34" charset="0"/>
            </a:endParaRPr>
          </a:p>
        </p:txBody>
      </p:sp>
      <p:pic>
        <p:nvPicPr>
          <p:cNvPr id="21" name="Picture 20">
            <a:extLst>
              <a:ext uri="{FF2B5EF4-FFF2-40B4-BE49-F238E27FC236}">
                <a16:creationId xmlns:a16="http://schemas.microsoft.com/office/drawing/2014/main" id="{FEEFFD0E-1A1F-1FA7-B7EC-4C1CDB860F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13896" y="3248059"/>
            <a:ext cx="1408002" cy="1063185"/>
          </a:xfrm>
          <a:prstGeom prst="rect">
            <a:avLst/>
          </a:prstGeom>
        </p:spPr>
      </p:pic>
      <p:pic>
        <p:nvPicPr>
          <p:cNvPr id="23" name="Picture 22">
            <a:extLst>
              <a:ext uri="{FF2B5EF4-FFF2-40B4-BE49-F238E27FC236}">
                <a16:creationId xmlns:a16="http://schemas.microsoft.com/office/drawing/2014/main" id="{C1479120-835F-1164-B50D-9C1468CA24D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2245" r="12245"/>
          <a:stretch/>
        </p:blipFill>
        <p:spPr>
          <a:xfrm>
            <a:off x="4187007" y="3267736"/>
            <a:ext cx="1102180" cy="1102180"/>
          </a:xfrm>
          <a:prstGeom prst="rect">
            <a:avLst/>
          </a:prstGeom>
          <a:noFill/>
        </p:spPr>
      </p:pic>
      <p:pic>
        <p:nvPicPr>
          <p:cNvPr id="28" name="Picture 27">
            <a:extLst>
              <a:ext uri="{FF2B5EF4-FFF2-40B4-BE49-F238E27FC236}">
                <a16:creationId xmlns:a16="http://schemas.microsoft.com/office/drawing/2014/main" id="{611C59FB-560E-2B5E-6E95-6BCA2669642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12099" r="12099"/>
          <a:stretch/>
        </p:blipFill>
        <p:spPr>
          <a:xfrm>
            <a:off x="6997890" y="3269640"/>
            <a:ext cx="1099687" cy="1099687"/>
          </a:xfrm>
          <a:prstGeom prst="rect">
            <a:avLst/>
          </a:prstGeom>
        </p:spPr>
      </p:pic>
      <p:sp>
        <p:nvSpPr>
          <p:cNvPr id="30" name="TextBox 29">
            <a:extLst>
              <a:ext uri="{FF2B5EF4-FFF2-40B4-BE49-F238E27FC236}">
                <a16:creationId xmlns:a16="http://schemas.microsoft.com/office/drawing/2014/main" id="{9FCB0742-136C-BFBC-D311-9446C8125BD1}"/>
              </a:ext>
            </a:extLst>
          </p:cNvPr>
          <p:cNvSpPr txBox="1"/>
          <p:nvPr/>
        </p:nvSpPr>
        <p:spPr>
          <a:xfrm>
            <a:off x="6367149" y="4546527"/>
            <a:ext cx="246282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Inter" panose="02000503000000020004" pitchFamily="2" charset="0"/>
              </a:rPr>
              <a:t>New systems and services rolled out by digital workplace</a:t>
            </a:r>
            <a:r>
              <a:rPr lang="en-GB" sz="1600" b="0" i="0" dirty="0">
                <a:solidFill>
                  <a:srgbClr val="000000"/>
                </a:solidFill>
                <a:effectLst/>
                <a:latin typeface="Inter" panose="02000503000000020004" pitchFamily="2" charset="0"/>
              </a:rPr>
              <a:t>​</a:t>
            </a:r>
            <a:endParaRPr kumimoji="0" lang="en-GB" sz="1600" b="0" i="0" u="none" strike="noStrike" kern="1200" cap="none" spc="0" normalizeH="0" baseline="0" noProof="0" dirty="0">
              <a:ln>
                <a:noFill/>
              </a:ln>
              <a:effectLst/>
              <a:uLnTx/>
              <a:uFillTx/>
              <a:latin typeface="Inter"/>
              <a:ea typeface="Lato" panose="020F0502020204030203" pitchFamily="34" charset="0"/>
              <a:cs typeface="Lato" panose="020F0502020204030203" pitchFamily="34" charset="0"/>
            </a:endParaRPr>
          </a:p>
        </p:txBody>
      </p:sp>
      <p:sp>
        <p:nvSpPr>
          <p:cNvPr id="34" name="TextBox 33">
            <a:extLst>
              <a:ext uri="{FF2B5EF4-FFF2-40B4-BE49-F238E27FC236}">
                <a16:creationId xmlns:a16="http://schemas.microsoft.com/office/drawing/2014/main" id="{6B18DE80-E008-FF00-9209-84A4656C4546}"/>
              </a:ext>
            </a:extLst>
          </p:cNvPr>
          <p:cNvSpPr txBox="1"/>
          <p:nvPr/>
        </p:nvSpPr>
        <p:spPr>
          <a:xfrm>
            <a:off x="9004724" y="4546527"/>
            <a:ext cx="2874908"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a:solidFill>
                  <a:srgbClr val="FFFFFF"/>
                </a:solidFill>
                <a:effectLst/>
                <a:latin typeface="Inter"/>
              </a:rPr>
              <a:t>Enrolled </a:t>
            </a:r>
            <a:r>
              <a:rPr lang="en-GB" sz="1600">
                <a:solidFill>
                  <a:srgbClr val="FFFFFF"/>
                </a:solidFill>
                <a:latin typeface="Inter"/>
              </a:rPr>
              <a:t>93</a:t>
            </a:r>
            <a:r>
              <a:rPr lang="en-GB" sz="1600" b="0" i="0" u="none" strike="noStrike">
                <a:solidFill>
                  <a:srgbClr val="FFFFFF"/>
                </a:solidFill>
                <a:effectLst/>
                <a:latin typeface="Inter"/>
              </a:rPr>
              <a:t>% of eligible staff on management development training</a:t>
            </a:r>
            <a:r>
              <a:rPr lang="en-GB" sz="1600" b="0" i="0">
                <a:solidFill>
                  <a:srgbClr val="000000"/>
                </a:solidFill>
                <a:effectLst/>
                <a:latin typeface="Inter"/>
              </a:rPr>
              <a:t>​</a:t>
            </a:r>
            <a:endParaRPr kumimoji="0" lang="en-GB" sz="1600" b="0" i="0" u="none" strike="noStrike" kern="1200" cap="none" spc="0" normalizeH="0" baseline="0" noProof="0">
              <a:ln>
                <a:noFill/>
              </a:ln>
              <a:solidFill>
                <a:schemeClr val="bg1"/>
              </a:solidFill>
              <a:effectLst/>
              <a:uLnTx/>
              <a:uFillTx/>
              <a:latin typeface="Inter"/>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3DED2082-DF48-2EB0-B963-ECB8DDF800E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38934" y="-333732"/>
            <a:ext cx="3193608" cy="3000339"/>
          </a:xfrm>
          <a:prstGeom prst="rect">
            <a:avLst/>
          </a:prstGeom>
        </p:spPr>
      </p:pic>
      <p:pic>
        <p:nvPicPr>
          <p:cNvPr id="22" name="Picture 21">
            <a:extLst>
              <a:ext uri="{FF2B5EF4-FFF2-40B4-BE49-F238E27FC236}">
                <a16:creationId xmlns:a16="http://schemas.microsoft.com/office/drawing/2014/main" id="{B41184DB-8FB5-B063-123A-1F683070E5F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l="12134" r="12134"/>
          <a:stretch/>
        </p:blipFill>
        <p:spPr>
          <a:xfrm>
            <a:off x="1295626" y="3267736"/>
            <a:ext cx="1101420" cy="1101420"/>
          </a:xfrm>
          <a:prstGeom prst="rect">
            <a:avLst/>
          </a:prstGeom>
        </p:spPr>
      </p:pic>
    </p:spTree>
    <p:extLst>
      <p:ext uri="{BB962C8B-B14F-4D97-AF65-F5344CB8AC3E}">
        <p14:creationId xmlns:p14="http://schemas.microsoft.com/office/powerpoint/2010/main" val="1785917426"/>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E83A1D92-8CBB-4C19-B0FB-9BC6467CE958}" vid="{407C3750-DBAE-49CC-95D1-2132770A8A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3a7b9b-c15e-4c55-a9b9-6a5fad95abe4" xsi:nil="true"/>
    <lcf76f155ced4ddcb4097134ff3c332f xmlns="639c1cc5-fd09-4a4e-a9fd-6ace86acdd8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60CDA0106BFE4CB1DD7CEF1129DAD0" ma:contentTypeVersion="14" ma:contentTypeDescription="Create a new document." ma:contentTypeScope="" ma:versionID="2f383dd683ed6b1694b4a965cac0ccce">
  <xsd:schema xmlns:xsd="http://www.w3.org/2001/XMLSchema" xmlns:xs="http://www.w3.org/2001/XMLSchema" xmlns:p="http://schemas.microsoft.com/office/2006/metadata/properties" xmlns:ns2="639c1cc5-fd09-4a4e-a9fd-6ace86acdd8e" xmlns:ns3="1b3a7b9b-c15e-4c55-a9b9-6a5fad95abe4" targetNamespace="http://schemas.microsoft.com/office/2006/metadata/properties" ma:root="true" ma:fieldsID="a00be5aebc50e437968e857dd65e1899" ns2:_="" ns3:_="">
    <xsd:import namespace="639c1cc5-fd09-4a4e-a9fd-6ace86acdd8e"/>
    <xsd:import namespace="1b3a7b9b-c15e-4c55-a9b9-6a5fad95ab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c1cc5-fd09-4a4e-a9fd-6ace86acd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a7b9b-c15e-4c55-a9b9-6a5fad95ab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87468d-1a35-49dd-8ff9-c506be8a7b37}" ma:internalName="TaxCatchAll" ma:showField="CatchAllData" ma:web="1b3a7b9b-c15e-4c55-a9b9-6a5fad95ab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D00F6-75FC-49CB-B6B5-3F358DAC649D}">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639c1cc5-fd09-4a4e-a9fd-6ace86acdd8e"/>
    <ds:schemaRef ds:uri="http://purl.org/dc/terms/"/>
    <ds:schemaRef ds:uri="http://schemas.microsoft.com/office/infopath/2007/PartnerControls"/>
    <ds:schemaRef ds:uri="1b3a7b9b-c15e-4c55-a9b9-6a5fad95abe4"/>
    <ds:schemaRef ds:uri="http://www.w3.org/XML/1998/namespace"/>
    <ds:schemaRef ds:uri="http://purl.org/dc/dcmitype/"/>
  </ds:schemaRefs>
</ds:datastoreItem>
</file>

<file path=customXml/itemProps2.xml><?xml version="1.0" encoding="utf-8"?>
<ds:datastoreItem xmlns:ds="http://schemas.openxmlformats.org/officeDocument/2006/customXml" ds:itemID="{71ED8291-8D1B-446B-A309-BA6345124449}">
  <ds:schemaRefs>
    <ds:schemaRef ds:uri="http://schemas.microsoft.com/sharepoint/v3/contenttype/forms"/>
  </ds:schemaRefs>
</ds:datastoreItem>
</file>

<file path=customXml/itemProps3.xml><?xml version="1.0" encoding="utf-8"?>
<ds:datastoreItem xmlns:ds="http://schemas.openxmlformats.org/officeDocument/2006/customXml" ds:itemID="{36CF60A6-D553-4657-BACF-D4EC73F1B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9c1cc5-fd09-4a4e-a9fd-6ace86acdd8e"/>
    <ds:schemaRef ds:uri="1b3a7b9b-c15e-4c55-a9b9-6a5fad95a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437</TotalTime>
  <Words>5334</Words>
  <Application>Microsoft Office PowerPoint</Application>
  <PresentationFormat>Widescreen</PresentationFormat>
  <Paragraphs>513</Paragraphs>
  <Slides>37</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Inter</vt:lpstr>
      <vt:lpstr>Inter SemiBold</vt:lpstr>
      <vt:lpstr>Lato</vt:lpstr>
      <vt:lpstr>Lora Medium</vt:lpstr>
      <vt:lpstr>Lora SemiBold</vt:lpstr>
      <vt:lpstr>Wingdings</vt:lpstr>
      <vt:lpstr>NICEbrandtheme</vt:lpstr>
      <vt:lpstr>Business plan 2023/24</vt:lpstr>
      <vt:lpstr>Contents</vt:lpstr>
      <vt:lpstr>Executive summary</vt:lpstr>
      <vt:lpstr>The world is changing. To play our part in the future, NICE needs to continue to evolve</vt:lpstr>
      <vt:lpstr>To better serve people and the health and care system, NICE must transform in 4 ways</vt:lpstr>
      <vt:lpstr>We are focusing on what matters most</vt:lpstr>
      <vt:lpstr>We are creating useful and  usable advice</vt:lpstr>
      <vt:lpstr>We are part of a system that continually learns from data and implementation</vt:lpstr>
      <vt:lpstr>We are focused on building a brilliant organisation</vt:lpstr>
      <vt:lpstr>Our planning for 2023 and beyond reflects our core mission, with a particular focus on using health and care resources wisely </vt:lpstr>
      <vt:lpstr>Our business plan objectives for 23/24 </vt:lpstr>
      <vt:lpstr>Increase the relevance of our guidance</vt:lpstr>
      <vt:lpstr>Developing a NICE-wide horizon scanning and topic selection function enabled by coordinated stakeholder engagement​</vt:lpstr>
      <vt:lpstr>Increase the real-world impact of our pre-evaluation support</vt:lpstr>
      <vt:lpstr>Simplifying and improving NICE’s early engagement with industry </vt:lpstr>
      <vt:lpstr>Make our advice easier to access</vt:lpstr>
      <vt:lpstr>Make our advice easier to access by improving our digital presence</vt:lpstr>
      <vt:lpstr>Increase the useability of our guidance</vt:lpstr>
      <vt:lpstr>Incorporating technology appraisals into guidelines, and evolving our supporting resource impact assessment </vt:lpstr>
      <vt:lpstr>Improve NHS decision making in new ways</vt:lpstr>
      <vt:lpstr>Providing advice on classes of HealthTech products already in use</vt:lpstr>
      <vt:lpstr>Improve the timeliness of our guidance</vt:lpstr>
      <vt:lpstr>Improve the timeliness of our guidance by implementing improvements to our methods and processes identified last year </vt:lpstr>
      <vt:lpstr>Support implementation of our guidance</vt:lpstr>
      <vt:lpstr>Improving our measurement approach, and developing an automated uptake and monitoring system for a priority topic​</vt:lpstr>
      <vt:lpstr>Build a brilliant organisation</vt:lpstr>
      <vt:lpstr>Implementing suggestions from crowdsourcing and staff survey including develop a continuous improvement process and capabilities and adopt NICE-wide talent management approach</vt:lpstr>
      <vt:lpstr>Delivering our objectives will make tangible differences for our users, and lay the foundations for the future</vt:lpstr>
      <vt:lpstr>Delivering these objectives will benefit our stakeholders</vt:lpstr>
      <vt:lpstr>In addition, we will continue to deliver our core advice and guidance</vt:lpstr>
      <vt:lpstr>We will measure and report KPIs which align with our transformation and business priorities </vt:lpstr>
      <vt:lpstr>Our KPIs reflect our external and internal transformation, as well as essential core activities ​</vt:lpstr>
      <vt:lpstr>We will stop activity which is less value adding or is replaced by more impactful products </vt:lpstr>
      <vt:lpstr>2023/24 Budget      </vt:lpstr>
      <vt:lpstr>2023/24 budget </vt:lpstr>
      <vt:lpstr>2023/24 budget application of funding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Swapna Mistry</dc:creator>
  <cp:lastModifiedBy>Trish Brennan</cp:lastModifiedBy>
  <cp:revision>2</cp:revision>
  <dcterms:created xsi:type="dcterms:W3CDTF">2023-01-16T14:08:51Z</dcterms:created>
  <dcterms:modified xsi:type="dcterms:W3CDTF">2023-09-22T11:15:06Z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2023-02-24T13:26:11Z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7e221fe6-1a9f-446a-a306-011d35672f1c</vt:lpwstr>
  </property>
  <property fmtid="{D5CDD505-2E9C-101B-9397-08002B2CF9AE}" pid="8" name="MSIP_Label_c69d85d5-6d9e-4305-a294-1f636ec0f2d6_ContentBits">
    <vt:lpwstr>0</vt:lpwstr>
  </property>
  <property fmtid="{D5CDD505-2E9C-101B-9397-08002B2CF9AE}" pid="9" name="ContentTypeId">
    <vt:lpwstr>0x0101007460CDA0106BFE4CB1DD7CEF1129DAD0</vt:lpwstr>
  </property>
  <property fmtid="{D5CDD505-2E9C-101B-9397-08002B2CF9AE}" pid="10" name="MediaServiceImageTags">
    <vt:lpwstr/>
  </property>
</Properties>
</file>