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4091" r:id="rId1"/>
  </p:sldMasterIdLst>
  <p:notesMasterIdLst>
    <p:notesMasterId r:id="rId21"/>
  </p:notesMasterIdLst>
  <p:handoutMasterIdLst>
    <p:handoutMasterId r:id="rId22"/>
  </p:handoutMasterIdLst>
  <p:sldIdLst>
    <p:sldId id="300" r:id="rId2"/>
    <p:sldId id="2147473298" r:id="rId3"/>
    <p:sldId id="2147472078" r:id="rId4"/>
    <p:sldId id="2147472063" r:id="rId5"/>
    <p:sldId id="2147472113" r:id="rId6"/>
    <p:sldId id="2147472105" r:id="rId7"/>
    <p:sldId id="2147472112" r:id="rId8"/>
    <p:sldId id="2147472108" r:id="rId9"/>
    <p:sldId id="2147472107" r:id="rId10"/>
    <p:sldId id="2147472115" r:id="rId11"/>
    <p:sldId id="2147472097" r:id="rId12"/>
    <p:sldId id="2147472116" r:id="rId13"/>
    <p:sldId id="2147472099" r:id="rId14"/>
    <p:sldId id="2147472125" r:id="rId15"/>
    <p:sldId id="2147472053" r:id="rId16"/>
    <p:sldId id="2147472488" r:id="rId17"/>
    <p:sldId id="2147472065" r:id="rId18"/>
    <p:sldId id="2147472489" r:id="rId19"/>
    <p:sldId id="2147472091" r:id="rId20"/>
  </p:sldIdLst>
  <p:sldSz cx="12192000" cy="6858000"/>
  <p:notesSz cx="6858000" cy="9144000"/>
  <p:embeddedFontLst>
    <p:embeddedFont>
      <p:font typeface="Inter" panose="02000503000000020004" pitchFamily="2" charset="0"/>
      <p:regular r:id="rId23"/>
      <p:bold r:id="rId24"/>
    </p:embeddedFont>
    <p:embeddedFont>
      <p:font typeface="Inter SemiBold" panose="02000503000000020004" pitchFamily="2" charset="0"/>
      <p:bold r:id="rId25"/>
    </p:embeddedFont>
    <p:embeddedFont>
      <p:font typeface="Lato" panose="020F0502020204030203" pitchFamily="34" charset="0"/>
      <p:regular r:id="rId26"/>
      <p:bold r:id="rId27"/>
      <p:italic r:id="rId28"/>
      <p:boldItalic r:id="rId29"/>
    </p:embeddedFont>
    <p:embeddedFont>
      <p:font typeface="Lora SemiBold" pitchFamily="2" charset="0"/>
      <p:bold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2"/>
    <a:srgbClr val="95D7E7"/>
    <a:srgbClr val="228096"/>
    <a:srgbClr val="E8EDEF"/>
    <a:srgbClr val="F7F4F1"/>
    <a:srgbClr val="0000FF"/>
    <a:srgbClr val="FFFFFF"/>
    <a:srgbClr val="00436C"/>
    <a:srgbClr val="FBF4EE"/>
    <a:srgbClr val="EFEE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D3F3DB-39CC-47EB-808D-4085FB8ED569}" v="5" dt="2024-12-04T15:19:55.073"/>
    <p1510:client id="{57231FFC-C4CF-4482-9617-7BF3E47E5878}" v="3" dt="2024-12-05T07:36:30.4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customXml" Target="../customXml/item1.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commentAuthors" Target="commentAuthors.xml"/><Relationship Id="rId37" Type="http://schemas.microsoft.com/office/2015/10/relationships/revisionInfo" Target="revisionInfo.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38"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t>05/12/2024</a:t>
            </a:fld>
            <a:endParaRPr lang="en-GB"/>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t>‹#›</a:t>
            </a:fld>
            <a:endParaRPr lang="en-GB"/>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D7A42-0977-2147-8194-01C3DBCDFF3E}"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2B9AF-1FF3-B64A-A57E-17202D6D58C9}" type="slidenum">
              <a:rPr lang="en-US" smtClean="0"/>
              <a:t>‹#›</a:t>
            </a:fld>
            <a:endParaRPr lang="en-US"/>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2</a:t>
            </a:fld>
            <a:endParaRPr lang="en-US"/>
          </a:p>
        </p:txBody>
      </p:sp>
    </p:spTree>
    <p:extLst>
      <p:ext uri="{BB962C8B-B14F-4D97-AF65-F5344CB8AC3E}">
        <p14:creationId xmlns:p14="http://schemas.microsoft.com/office/powerpoint/2010/main" val="1849854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91AF-E801-4A6E-965C-B0021C201C47}" type="slidenum">
              <a:rPr lang="en-GB" smtClean="0"/>
              <a:t>11</a:t>
            </a:fld>
            <a:endParaRPr lang="en-GB"/>
          </a:p>
        </p:txBody>
      </p:sp>
    </p:spTree>
    <p:extLst>
      <p:ext uri="{BB962C8B-B14F-4D97-AF65-F5344CB8AC3E}">
        <p14:creationId xmlns:p14="http://schemas.microsoft.com/office/powerpoint/2010/main" val="1534562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891AF-E801-4A6E-965C-B0021C201C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821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91AF-E801-4A6E-965C-B0021C201C47}" type="slidenum">
              <a:rPr lang="en-GB" smtClean="0"/>
              <a:t>13</a:t>
            </a:fld>
            <a:endParaRPr lang="en-GB"/>
          </a:p>
        </p:txBody>
      </p:sp>
    </p:spTree>
    <p:extLst>
      <p:ext uri="{BB962C8B-B14F-4D97-AF65-F5344CB8AC3E}">
        <p14:creationId xmlns:p14="http://schemas.microsoft.com/office/powerpoint/2010/main" val="4042635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891AF-E801-4A6E-965C-B0021C201C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821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91AF-E801-4A6E-965C-B0021C201C47}" type="slidenum">
              <a:rPr lang="en-GB" smtClean="0"/>
              <a:t>15</a:t>
            </a:fld>
            <a:endParaRPr lang="en-GB"/>
          </a:p>
        </p:txBody>
      </p:sp>
    </p:spTree>
    <p:extLst>
      <p:ext uri="{BB962C8B-B14F-4D97-AF65-F5344CB8AC3E}">
        <p14:creationId xmlns:p14="http://schemas.microsoft.com/office/powerpoint/2010/main" val="1534562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3</a:t>
            </a:fld>
            <a:endParaRPr lang="en-US"/>
          </a:p>
        </p:txBody>
      </p:sp>
    </p:spTree>
    <p:extLst>
      <p:ext uri="{BB962C8B-B14F-4D97-AF65-F5344CB8AC3E}">
        <p14:creationId xmlns:p14="http://schemas.microsoft.com/office/powerpoint/2010/main" val="1029359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65234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891AF-E801-4A6E-965C-B0021C201C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821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91AF-E801-4A6E-965C-B0021C201C47}" type="slidenum">
              <a:rPr lang="en-GB" smtClean="0"/>
              <a:t>6</a:t>
            </a:fld>
            <a:endParaRPr lang="en-GB"/>
          </a:p>
        </p:txBody>
      </p:sp>
    </p:spTree>
    <p:extLst>
      <p:ext uri="{BB962C8B-B14F-4D97-AF65-F5344CB8AC3E}">
        <p14:creationId xmlns:p14="http://schemas.microsoft.com/office/powerpoint/2010/main" val="3254330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891AF-E801-4A6E-965C-B0021C201C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821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91AF-E801-4A6E-965C-B0021C201C47}" type="slidenum">
              <a:rPr lang="en-GB" smtClean="0"/>
              <a:t>8</a:t>
            </a:fld>
            <a:endParaRPr lang="en-GB"/>
          </a:p>
        </p:txBody>
      </p:sp>
    </p:spTree>
    <p:extLst>
      <p:ext uri="{BB962C8B-B14F-4D97-AF65-F5344CB8AC3E}">
        <p14:creationId xmlns:p14="http://schemas.microsoft.com/office/powerpoint/2010/main" val="93244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91AF-E801-4A6E-965C-B0021C201C47}" type="slidenum">
              <a:rPr lang="en-GB" smtClean="0"/>
              <a:t>9</a:t>
            </a:fld>
            <a:endParaRPr lang="en-GB"/>
          </a:p>
        </p:txBody>
      </p:sp>
    </p:spTree>
    <p:extLst>
      <p:ext uri="{BB962C8B-B14F-4D97-AF65-F5344CB8AC3E}">
        <p14:creationId xmlns:p14="http://schemas.microsoft.com/office/powerpoint/2010/main" val="1367596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891AF-E801-4A6E-965C-B0021C201C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9417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6" name="Slide Number Placeholder 3">
            <a:extLst>
              <a:ext uri="{FF2B5EF4-FFF2-40B4-BE49-F238E27FC236}">
                <a16:creationId xmlns:a16="http://schemas.microsoft.com/office/drawing/2014/main" id="{20FFD34A-9C21-8BEA-028E-509C920DC0E3}"/>
              </a:ext>
            </a:extLst>
          </p:cNvPr>
          <p:cNvSpPr txBox="1">
            <a:spLocks/>
          </p:cNvSpPr>
          <p:nvPr userDrawn="1"/>
        </p:nvSpPr>
        <p:spPr>
          <a:xfrm>
            <a:off x="4724400" y="634357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72840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ple Page (Blue)">
    <p:bg>
      <p:bgPr>
        <a:solidFill>
          <a:schemeClr val="tx2"/>
        </a:solidFill>
        <a:effectLst/>
      </p:bgPr>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076689" cy="3917316"/>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1" name="Slide Number Placeholder 3">
            <a:extLst>
              <a:ext uri="{FF2B5EF4-FFF2-40B4-BE49-F238E27FC236}">
                <a16:creationId xmlns:a16="http://schemas.microsoft.com/office/drawing/2014/main" id="{7112B9A0-2D22-CC9C-2C74-9FAADD979AC8}"/>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
        <p:nvSpPr>
          <p:cNvPr id="4" name="Title 1">
            <a:extLst>
              <a:ext uri="{FF2B5EF4-FFF2-40B4-BE49-F238E27FC236}">
                <a16:creationId xmlns:a16="http://schemas.microsoft.com/office/drawing/2014/main" id="{A255643D-7709-7FAC-801F-BBB2E85C767B}"/>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br>
              <a:rPr lang="en-US"/>
            </a:br>
            <a:endParaRPr lang="en-US"/>
          </a:p>
        </p:txBody>
      </p:sp>
    </p:spTree>
    <p:extLst>
      <p:ext uri="{BB962C8B-B14F-4D97-AF65-F5344CB8AC3E}">
        <p14:creationId xmlns:p14="http://schemas.microsoft.com/office/powerpoint/2010/main" val="925022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White)">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886325"/>
            <a:ext cx="11076689" cy="3963969"/>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itle 1">
            <a:extLst>
              <a:ext uri="{FF2B5EF4-FFF2-40B4-BE49-F238E27FC236}">
                <a16:creationId xmlns:a16="http://schemas.microsoft.com/office/drawing/2014/main" id="{C11D22C3-50AF-B20D-B8B3-769C6A972DEA}"/>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(1 column)</a:t>
            </a:r>
            <a:br>
              <a:rPr lang="en-US"/>
            </a:br>
            <a:endParaRPr lang="en-US"/>
          </a:p>
        </p:txBody>
      </p:sp>
      <p:sp>
        <p:nvSpPr>
          <p:cNvPr id="8" name="Slide Number Placeholder 3">
            <a:extLst>
              <a:ext uri="{FF2B5EF4-FFF2-40B4-BE49-F238E27FC236}">
                <a16:creationId xmlns:a16="http://schemas.microsoft.com/office/drawing/2014/main" id="{C24E063D-5B4E-9BA5-4B1C-9B2F037829D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849441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Cream)">
    <p:bg>
      <p:bgPr>
        <a:solidFill>
          <a:schemeClr val="bg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916DA97C-8AD0-0F2B-94D8-EA26450EFD04}"/>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D3AB4C61-D4D1-F699-0D0F-05486A98DD98}"/>
              </a:ext>
            </a:extLst>
          </p:cNvPr>
          <p:cNvSpPr>
            <a:spLocks noGrp="1"/>
          </p:cNvSpPr>
          <p:nvPr>
            <p:ph type="body" sz="quarter" idx="12" hasCustomPrompt="1"/>
          </p:nvPr>
        </p:nvSpPr>
        <p:spPr>
          <a:xfrm>
            <a:off x="539923" y="1886325"/>
            <a:ext cx="11076689" cy="3973299"/>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6" name="Slide Number Placeholder 3">
            <a:extLst>
              <a:ext uri="{FF2B5EF4-FFF2-40B4-BE49-F238E27FC236}">
                <a16:creationId xmlns:a16="http://schemas.microsoft.com/office/drawing/2014/main" id="{E878DB2B-2EF2-9098-0EEF-491AC4F569E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11263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Teal)">
    <p:bg>
      <p:bgPr>
        <a:solidFill>
          <a:schemeClr val="accent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A4A63403-E6E7-6A7E-0116-031E9A02C5D0}"/>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4588F39A-E349-2859-37CF-EAD076BE2A17}"/>
              </a:ext>
            </a:extLst>
          </p:cNvPr>
          <p:cNvSpPr>
            <a:spLocks noGrp="1"/>
          </p:cNvSpPr>
          <p:nvPr>
            <p:ph type="body" sz="quarter" idx="12" hasCustomPrompt="1"/>
          </p:nvPr>
        </p:nvSpPr>
        <p:spPr>
          <a:xfrm>
            <a:off x="539923" y="1886325"/>
            <a:ext cx="11076689" cy="3954638"/>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6F91CA1B-91D7-939C-BC12-CB179A9C14CD}"/>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13011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Blue)">
    <p:bg>
      <p:bgPr>
        <a:solidFill>
          <a:schemeClr val="accent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4C0C5722-7644-4FFB-B750-69ADE6871646}"/>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EBD61234-20D8-FF06-ECF9-E129BE6359A6}"/>
              </a:ext>
            </a:extLst>
          </p:cNvPr>
          <p:cNvSpPr>
            <a:spLocks noGrp="1"/>
          </p:cNvSpPr>
          <p:nvPr>
            <p:ph type="body" sz="quarter" idx="12" hasCustomPrompt="1"/>
          </p:nvPr>
        </p:nvSpPr>
        <p:spPr>
          <a:xfrm>
            <a:off x="539923" y="1886325"/>
            <a:ext cx="11076689" cy="3954638"/>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FB9BF55F-8109-487A-52C2-71E58A34A02D}"/>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431267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Whi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064BC445-0FC5-55B4-E99B-9CF1CA21FA2F}"/>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(2 columns)</a:t>
            </a:r>
            <a:br>
              <a:rPr lang="en-US"/>
            </a:br>
            <a:endParaRPr lang="en-US"/>
          </a:p>
        </p:txBody>
      </p:sp>
      <p:sp>
        <p:nvSpPr>
          <p:cNvPr id="3" name="Text Placeholder 3">
            <a:extLst>
              <a:ext uri="{FF2B5EF4-FFF2-40B4-BE49-F238E27FC236}">
                <a16:creationId xmlns:a16="http://schemas.microsoft.com/office/drawing/2014/main" id="{A6968D31-F2A6-F9B1-DB75-A1C428C81491}"/>
              </a:ext>
            </a:extLst>
          </p:cNvPr>
          <p:cNvSpPr>
            <a:spLocks noGrp="1"/>
          </p:cNvSpPr>
          <p:nvPr>
            <p:ph type="body" sz="quarter" idx="12" hasCustomPrompt="1"/>
          </p:nvPr>
        </p:nvSpPr>
        <p:spPr>
          <a:xfrm>
            <a:off x="539923" y="1886325"/>
            <a:ext cx="11076689" cy="394530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8D830DC0-053D-D9FB-4449-823A1836C13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619829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Cream)">
    <p:bg>
      <p:bgPr>
        <a:solidFill>
          <a:schemeClr val="bg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itle 1">
            <a:extLst>
              <a:ext uri="{FF2B5EF4-FFF2-40B4-BE49-F238E27FC236}">
                <a16:creationId xmlns:a16="http://schemas.microsoft.com/office/drawing/2014/main" id="{A6DE679C-224C-CFD6-224A-B8E47A78CA8F}"/>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(2 columns)</a:t>
            </a:r>
            <a:br>
              <a:rPr lang="en-US"/>
            </a:br>
            <a:endParaRPr lang="en-US"/>
          </a:p>
        </p:txBody>
      </p:sp>
      <p:sp>
        <p:nvSpPr>
          <p:cNvPr id="5" name="Text Placeholder 3">
            <a:extLst>
              <a:ext uri="{FF2B5EF4-FFF2-40B4-BE49-F238E27FC236}">
                <a16:creationId xmlns:a16="http://schemas.microsoft.com/office/drawing/2014/main" id="{5258E5A4-AFAA-D4C2-05ED-EC9889355391}"/>
              </a:ext>
            </a:extLst>
          </p:cNvPr>
          <p:cNvSpPr>
            <a:spLocks noGrp="1"/>
          </p:cNvSpPr>
          <p:nvPr>
            <p:ph type="body" sz="quarter" idx="12" hasCustomPrompt="1"/>
          </p:nvPr>
        </p:nvSpPr>
        <p:spPr>
          <a:xfrm>
            <a:off x="539923" y="1886325"/>
            <a:ext cx="11076689" cy="394530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8" name="Slide Number Placeholder 3">
            <a:extLst>
              <a:ext uri="{FF2B5EF4-FFF2-40B4-BE49-F238E27FC236}">
                <a16:creationId xmlns:a16="http://schemas.microsoft.com/office/drawing/2014/main" id="{B3664AA3-2FFB-270B-71C7-C7A685F0154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517909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al)">
    <p:bg>
      <p:bgPr>
        <a:solidFill>
          <a:schemeClr val="accent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103C0E11-98BC-F085-F206-D614846AE8C7}"/>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(2 columns)</a:t>
            </a:r>
            <a:br>
              <a:rPr lang="en-US"/>
            </a:br>
            <a:endParaRPr lang="en-US"/>
          </a:p>
        </p:txBody>
      </p:sp>
      <p:sp>
        <p:nvSpPr>
          <p:cNvPr id="3" name="Text Placeholder 3">
            <a:extLst>
              <a:ext uri="{FF2B5EF4-FFF2-40B4-BE49-F238E27FC236}">
                <a16:creationId xmlns:a16="http://schemas.microsoft.com/office/drawing/2014/main" id="{95F2F691-5106-F44F-E3CE-B6001B6CE00D}"/>
              </a:ext>
            </a:extLst>
          </p:cNvPr>
          <p:cNvSpPr>
            <a:spLocks noGrp="1"/>
          </p:cNvSpPr>
          <p:nvPr>
            <p:ph type="body" sz="quarter" idx="12" hasCustomPrompt="1"/>
          </p:nvPr>
        </p:nvSpPr>
        <p:spPr>
          <a:xfrm>
            <a:off x="539923" y="1886325"/>
            <a:ext cx="11076689" cy="395463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endParaRPr lang="en-GB"/>
          </a:p>
        </p:txBody>
      </p:sp>
      <p:sp>
        <p:nvSpPr>
          <p:cNvPr id="4" name="Slide Number Placeholder 3">
            <a:extLst>
              <a:ext uri="{FF2B5EF4-FFF2-40B4-BE49-F238E27FC236}">
                <a16:creationId xmlns:a16="http://schemas.microsoft.com/office/drawing/2014/main" id="{DB0FD39E-1264-C253-D4BE-4ABF9EB2F44F}"/>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52315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Blue)">
    <p:bg>
      <p:bgPr>
        <a:solidFill>
          <a:schemeClr val="accent2"/>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609A43BA-5EF5-FC41-DC44-8FB9FBD46302}"/>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(2 columns)</a:t>
            </a:r>
            <a:br>
              <a:rPr lang="en-US"/>
            </a:br>
            <a:endParaRPr lang="en-US"/>
          </a:p>
        </p:txBody>
      </p:sp>
      <p:sp>
        <p:nvSpPr>
          <p:cNvPr id="4" name="Text Placeholder 3">
            <a:extLst>
              <a:ext uri="{FF2B5EF4-FFF2-40B4-BE49-F238E27FC236}">
                <a16:creationId xmlns:a16="http://schemas.microsoft.com/office/drawing/2014/main" id="{61132A94-BB16-A22E-C45B-883E59ABFE6A}"/>
              </a:ext>
            </a:extLst>
          </p:cNvPr>
          <p:cNvSpPr>
            <a:spLocks noGrp="1"/>
          </p:cNvSpPr>
          <p:nvPr>
            <p:ph type="body" sz="quarter" idx="12" hasCustomPrompt="1"/>
          </p:nvPr>
        </p:nvSpPr>
        <p:spPr>
          <a:xfrm>
            <a:off x="539923" y="1886325"/>
            <a:ext cx="11076689" cy="394530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endParaRPr lang="en-GB"/>
          </a:p>
        </p:txBody>
      </p:sp>
      <p:sp>
        <p:nvSpPr>
          <p:cNvPr id="5" name="Slide Number Placeholder 3">
            <a:extLst>
              <a:ext uri="{FF2B5EF4-FFF2-40B4-BE49-F238E27FC236}">
                <a16:creationId xmlns:a16="http://schemas.microsoft.com/office/drawing/2014/main" id="{C8D99491-E2C3-80C2-ACFE-D01DC1DFD8A2}"/>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73121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EAB8CE9C-00C4-C49F-14E2-66F62CFF4F51}"/>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C1232F1A-BEAC-C648-3224-D1F2F2236F2C}"/>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8" name="Slide Number Placeholder 3">
            <a:extLst>
              <a:ext uri="{FF2B5EF4-FFF2-40B4-BE49-F238E27FC236}">
                <a16:creationId xmlns:a16="http://schemas.microsoft.com/office/drawing/2014/main" id="{FC8F0A31-FE34-5C66-09E9-F21C76FCDBA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93538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Cream)">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96190"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4" name="Slide Number Placeholder 3">
            <a:extLst>
              <a:ext uri="{FF2B5EF4-FFF2-40B4-BE49-F238E27FC236}">
                <a16:creationId xmlns:a16="http://schemas.microsoft.com/office/drawing/2014/main" id="{374F3933-4A03-BFBA-997D-22337C16BE8C}"/>
              </a:ext>
            </a:extLst>
          </p:cNvPr>
          <p:cNvSpPr txBox="1">
            <a:spLocks/>
          </p:cNvSpPr>
          <p:nvPr userDrawn="1"/>
        </p:nvSpPr>
        <p:spPr>
          <a:xfrm>
            <a:off x="4724400" y="634357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914282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Cream)">
    <p:bg>
      <p:bgPr>
        <a:solidFill>
          <a:schemeClr val="bg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98013913-AFD9-24BA-34AA-E8AABDE20F19}"/>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3BAE6388-1E3E-7AD6-BD30-641C97E50407}"/>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6" name="Slide Number Placeholder 3">
            <a:extLst>
              <a:ext uri="{FF2B5EF4-FFF2-40B4-BE49-F238E27FC236}">
                <a16:creationId xmlns:a16="http://schemas.microsoft.com/office/drawing/2014/main" id="{FF36E949-7C22-D4F3-1279-518D6BC5F7E8}"/>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21741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Teal)">
    <p:bg>
      <p:bgPr>
        <a:solidFill>
          <a:schemeClr val="accent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ext Placeholder 3">
            <a:extLst>
              <a:ext uri="{FF2B5EF4-FFF2-40B4-BE49-F238E27FC236}">
                <a16:creationId xmlns:a16="http://schemas.microsoft.com/office/drawing/2014/main" id="{4C572295-B26B-1152-F20E-C99128921248}"/>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3" name="Title 1">
            <a:extLst>
              <a:ext uri="{FF2B5EF4-FFF2-40B4-BE49-F238E27FC236}">
                <a16:creationId xmlns:a16="http://schemas.microsoft.com/office/drawing/2014/main" id="{A2E39B2C-0BF4-5EFB-0305-B5722D484288}"/>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4" name="Slide Number Placeholder 3">
            <a:extLst>
              <a:ext uri="{FF2B5EF4-FFF2-40B4-BE49-F238E27FC236}">
                <a16:creationId xmlns:a16="http://schemas.microsoft.com/office/drawing/2014/main" id="{403B6054-3A9A-0518-6F5B-24941D83C949}"/>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61661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Blue)">
    <p:bg>
      <p:bgPr>
        <a:solidFill>
          <a:schemeClr val="accent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697B2FC6-1364-119F-F871-11091A4E0567}"/>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DC11BE5C-28DF-9449-4DE3-8B661C143398}"/>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8B6840D3-2041-CEAB-C1BD-4971D54F7A23}"/>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70052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mple Page Layout Im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5" name="Slide Number Placeholder 3">
            <a:extLst>
              <a:ext uri="{FF2B5EF4-FFF2-40B4-BE49-F238E27FC236}">
                <a16:creationId xmlns:a16="http://schemas.microsoft.com/office/drawing/2014/main" id="{1094BBC9-1DFF-DA5E-9260-794FD67CCFB8}"/>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70880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mple Page Layout Image (Cream)">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ext Placeholder 3">
            <a:extLst>
              <a:ext uri="{FF2B5EF4-FFF2-40B4-BE49-F238E27FC236}">
                <a16:creationId xmlns:a16="http://schemas.microsoft.com/office/drawing/2014/main" id="{8E8EF5E4-ED37-C644-91AC-BB34262FAAC6}"/>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Title 1">
            <a:extLst>
              <a:ext uri="{FF2B5EF4-FFF2-40B4-BE49-F238E27FC236}">
                <a16:creationId xmlns:a16="http://schemas.microsoft.com/office/drawing/2014/main" id="{AAFD347C-AC2F-599D-4E76-41D7B37E5FC6}"/>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8" name="Slide Number Placeholder 3">
            <a:extLst>
              <a:ext uri="{FF2B5EF4-FFF2-40B4-BE49-F238E27FC236}">
                <a16:creationId xmlns:a16="http://schemas.microsoft.com/office/drawing/2014/main" id="{4E008D62-2439-B42C-E1BC-40697655493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83936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mple Page Layout Image (Teal)">
    <p:bg>
      <p:bgPr>
        <a:solidFill>
          <a:schemeClr val="accent1"/>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3" name="Title 1">
            <a:extLst>
              <a:ext uri="{FF2B5EF4-FFF2-40B4-BE49-F238E27FC236}">
                <a16:creationId xmlns:a16="http://schemas.microsoft.com/office/drawing/2014/main" id="{3E743DBA-A44C-4CD5-8CFC-55269F9460ED}"/>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4" name="Text Placeholder 3">
            <a:extLst>
              <a:ext uri="{FF2B5EF4-FFF2-40B4-BE49-F238E27FC236}">
                <a16:creationId xmlns:a16="http://schemas.microsoft.com/office/drawing/2014/main" id="{582DC434-54B2-D295-47D2-FE9F81C16C28}"/>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2AA73EEF-FB9D-BCDA-F573-6945DBB00E52}"/>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845524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mple Page Layout Image (Blue)">
    <p:bg>
      <p:bgPr>
        <a:solidFill>
          <a:schemeClr val="accent2"/>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3" name="Title 1">
            <a:extLst>
              <a:ext uri="{FF2B5EF4-FFF2-40B4-BE49-F238E27FC236}">
                <a16:creationId xmlns:a16="http://schemas.microsoft.com/office/drawing/2014/main" id="{AFE82A10-132E-6FDC-1697-C0EA7D08B898}"/>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4" name="Text Placeholder 3">
            <a:extLst>
              <a:ext uri="{FF2B5EF4-FFF2-40B4-BE49-F238E27FC236}">
                <a16:creationId xmlns:a16="http://schemas.microsoft.com/office/drawing/2014/main" id="{AD899940-3D0D-DCE8-F96F-DC92A7A37B2B}"/>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01464920-F1B7-CF66-4E1F-4A15D9B07515}"/>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835367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Teal)">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marL="0" indent="0">
              <a:buFont typeface="Arial" panose="020B0604020202020204" pitchFamily="34" charset="0"/>
              <a:buNone/>
              <a:defRPr sz="1800">
                <a:latin typeface="+mn-lt"/>
                <a:ea typeface="Inter SemiBold" panose="02000503000000020004" pitchFamily="2" charset="0"/>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vert="horz" lIns="91440" tIns="45720" rIns="91440" bIns="45720" rtlCol="0">
            <a:normAutofit/>
          </a:bodyPr>
          <a:lstStyle>
            <a:lvl1pPr>
              <a:defRPr lang="en-GB" sz="1800" dirty="0">
                <a:solidFill>
                  <a:srgbClr val="0E0E0E"/>
                </a:solidFill>
                <a:latin typeface="+mn-lt"/>
                <a:ea typeface="Inter SemiBold" panose="02000503000000020004" pitchFamily="2" charset="0"/>
              </a:defRPr>
            </a:lvl1pPr>
          </a:lstStyle>
          <a:p>
            <a:pPr lvl="0"/>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6" name="Slide Number Placeholder 3">
            <a:extLst>
              <a:ext uri="{FF2B5EF4-FFF2-40B4-BE49-F238E27FC236}">
                <a16:creationId xmlns:a16="http://schemas.microsoft.com/office/drawing/2014/main" id="{D6E832F3-DE44-117C-596E-0C622612C31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9871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mple Layout Page (Blue)">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8" name="Text Placeholder 4">
            <a:extLst>
              <a:ext uri="{FF2B5EF4-FFF2-40B4-BE49-F238E27FC236}">
                <a16:creationId xmlns:a16="http://schemas.microsoft.com/office/drawing/2014/main" id="{A2A0BDD5-27D4-3128-5193-80C4DFF73FFF}"/>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ea typeface="Inter SemiBold" panose="02000503000000020004" pitchFamily="2" charset="0"/>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30" name="Text Placeholder 4">
            <a:extLst>
              <a:ext uri="{FF2B5EF4-FFF2-40B4-BE49-F238E27FC236}">
                <a16:creationId xmlns:a16="http://schemas.microsoft.com/office/drawing/2014/main" id="{C943901F-1B66-43BA-F592-D233A8B6F7AE}"/>
              </a:ext>
            </a:extLst>
          </p:cNvPr>
          <p:cNvSpPr>
            <a:spLocks noGrp="1"/>
          </p:cNvSpPr>
          <p:nvPr>
            <p:ph type="body" sz="quarter" idx="12" hasCustomPrompt="1"/>
          </p:nvPr>
        </p:nvSpPr>
        <p:spPr>
          <a:xfrm>
            <a:off x="4018518" y="3155384"/>
            <a:ext cx="7496175" cy="1117600"/>
          </a:xfrm>
        </p:spPr>
        <p:txBody>
          <a:bodyPr vert="horz" lIns="91440" tIns="45720" rIns="91440" bIns="45720" rtlCol="0">
            <a:normAutofit/>
          </a:bodyPr>
          <a:lstStyle>
            <a:lvl1pPr>
              <a:defRPr lang="en-GB" sz="1800" dirty="0">
                <a:solidFill>
                  <a:srgbClr val="0E0E0E"/>
                </a:solidFill>
                <a:latin typeface="+mn-lt"/>
                <a:ea typeface="Inter SemiBold" panose="02000503000000020004" pitchFamily="2" charset="0"/>
              </a:defRPr>
            </a:lvl1pPr>
          </a:lstStyle>
          <a:p>
            <a:pPr lvl="0"/>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32" name="Text Placeholder 4">
            <a:extLst>
              <a:ext uri="{FF2B5EF4-FFF2-40B4-BE49-F238E27FC236}">
                <a16:creationId xmlns:a16="http://schemas.microsoft.com/office/drawing/2014/main" id="{DF95E135-FDFD-BA6C-B4FA-547D55835895}"/>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4" name="Slide Number Placeholder 3">
            <a:extLst>
              <a:ext uri="{FF2B5EF4-FFF2-40B4-BE49-F238E27FC236}">
                <a16:creationId xmlns:a16="http://schemas.microsoft.com/office/drawing/2014/main" id="{CA0CE1FB-B1AB-6227-CED7-2069727E96D5}"/>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69303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name and job title here</a:t>
            </a:r>
          </a:p>
          <a:p>
            <a:endParaRPr lang="en-GB">
              <a:solidFill>
                <a:srgbClr val="0E0E0E"/>
              </a:solidFill>
              <a:latin typeface="Lato" panose="020F0502020204030203" pitchFamily="34" charset="77"/>
            </a:endParaRP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5" name="Slide Number Placeholder 3">
            <a:extLst>
              <a:ext uri="{FF2B5EF4-FFF2-40B4-BE49-F238E27FC236}">
                <a16:creationId xmlns:a16="http://schemas.microsoft.com/office/drawing/2014/main" id="{E091A5FD-DE51-7D8F-4AC8-62B9DB8577DA}"/>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711416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3" name="Slide Number Placeholder 3">
            <a:extLst>
              <a:ext uri="{FF2B5EF4-FFF2-40B4-BE49-F238E27FC236}">
                <a16:creationId xmlns:a16="http://schemas.microsoft.com/office/drawing/2014/main" id="{AE4980C0-B033-D1D7-EF1F-4CE017DB1B4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633823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a:t>This is a sample quote layout page</a:t>
            </a:r>
            <a:endParaRPr lang="en-US"/>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3" name="Text Placeholder 4">
            <a:extLst>
              <a:ext uri="{FF2B5EF4-FFF2-40B4-BE49-F238E27FC236}">
                <a16:creationId xmlns:a16="http://schemas.microsoft.com/office/drawing/2014/main" id="{76407579-E86A-AE02-6226-DB1307313EA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quote or other important information to highlight here.”</a:t>
            </a:r>
          </a:p>
        </p:txBody>
      </p:sp>
      <p:sp>
        <p:nvSpPr>
          <p:cNvPr id="18" name="Text Placeholder 4">
            <a:extLst>
              <a:ext uri="{FF2B5EF4-FFF2-40B4-BE49-F238E27FC236}">
                <a16:creationId xmlns:a16="http://schemas.microsoft.com/office/drawing/2014/main" id="{72692D05-3C72-A127-0E6A-B193CDCC6008}"/>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name and job title here</a:t>
            </a:r>
          </a:p>
          <a:p>
            <a:endParaRPr lang="en-GB">
              <a:solidFill>
                <a:srgbClr val="0E0E0E"/>
              </a:solidFill>
              <a:latin typeface="Lato" panose="020F0502020204030203" pitchFamily="34" charset="77"/>
            </a:endParaRPr>
          </a:p>
        </p:txBody>
      </p:sp>
      <p:sp>
        <p:nvSpPr>
          <p:cNvPr id="5" name="Slide Number Placeholder 3">
            <a:extLst>
              <a:ext uri="{FF2B5EF4-FFF2-40B4-BE49-F238E27FC236}">
                <a16:creationId xmlns:a16="http://schemas.microsoft.com/office/drawing/2014/main" id="{934B09F7-FA91-2376-5164-457A8BF62DF6}"/>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592800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11" name="Text Placeholder 4">
            <a:extLst>
              <a:ext uri="{FF2B5EF4-FFF2-40B4-BE49-F238E27FC236}">
                <a16:creationId xmlns:a16="http://schemas.microsoft.com/office/drawing/2014/main" id="{5E236098-C915-0533-0191-5EBDF88E0BB6}"/>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 </a:t>
            </a:r>
          </a:p>
        </p:txBody>
      </p:sp>
      <p:sp>
        <p:nvSpPr>
          <p:cNvPr id="12" name="Text Placeholder 4">
            <a:extLst>
              <a:ext uri="{FF2B5EF4-FFF2-40B4-BE49-F238E27FC236}">
                <a16:creationId xmlns:a16="http://schemas.microsoft.com/office/drawing/2014/main" id="{FFB2A313-9F49-955D-B3D2-D53804BF653D}"/>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a:t>
            </a:r>
          </a:p>
        </p:txBody>
      </p:sp>
      <p:sp>
        <p:nvSpPr>
          <p:cNvPr id="5" name="Slide Number Placeholder 3">
            <a:extLst>
              <a:ext uri="{FF2B5EF4-FFF2-40B4-BE49-F238E27FC236}">
                <a16:creationId xmlns:a16="http://schemas.microsoft.com/office/drawing/2014/main" id="{0A0E0E6C-B125-4C35-766B-79A925BCF132}"/>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927472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6" name="Slide Number Placeholder 3">
            <a:extLst>
              <a:ext uri="{FF2B5EF4-FFF2-40B4-BE49-F238E27FC236}">
                <a16:creationId xmlns:a16="http://schemas.microsoft.com/office/drawing/2014/main" id="{96E6A66E-23EC-6913-E442-88B6B8737129}"/>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13896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tatist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a:t>Click icon to add picture</a:t>
            </a:r>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a:t>Click icon to add picture</a:t>
            </a:r>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539922" y="4419978"/>
            <a:ext cx="2750515" cy="609878"/>
          </a:xfrm>
        </p:spPr>
        <p:txBody>
          <a:bodyPr/>
          <a:lstStyle>
            <a:lvl1pPr>
              <a:defRPr sz="4000" b="1" i="0">
                <a:solidFill>
                  <a:schemeClr val="tx1"/>
                </a:solidFill>
                <a:latin typeface="Lora SemiBold" pitchFamily="2" charset="77"/>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539923" y="5204667"/>
            <a:ext cx="2750515" cy="766578"/>
          </a:xfrm>
        </p:spPr>
        <p:txBody>
          <a:bodyPr>
            <a:normAutofit/>
          </a:bodyPr>
          <a:lstStyle>
            <a:lvl1pPr>
              <a:defRPr sz="1600" b="0" i="0">
                <a:latin typeface="Inter" panose="02000503000000020004" pitchFamily="2" charset="0"/>
                <a:ea typeface="Inter" panose="0200050300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Use this space for more info</a:t>
            </a:r>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517490"/>
            <a:ext cx="3272085" cy="766578"/>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a:t>Use this space for more info</a:t>
            </a:r>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139826" y="4419978"/>
            <a:ext cx="3431567" cy="609878"/>
          </a:xfrm>
        </p:spPr>
        <p:txBody>
          <a:bodyPr/>
          <a:lstStyle>
            <a:lvl1pPr>
              <a:defRPr sz="4000" b="1" i="0">
                <a:solidFill>
                  <a:schemeClr val="tx1"/>
                </a:solidFill>
                <a:latin typeface="Lora SemiBold" pitchFamily="2" charset="77"/>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139827" y="5204667"/>
            <a:ext cx="3431567" cy="766578"/>
          </a:xfrm>
        </p:spPr>
        <p:txBody>
          <a:bodyPr/>
          <a:lstStyle>
            <a:lvl1pPr>
              <a:defRPr sz="1600" b="0" i="0">
                <a:latin typeface="Inter" panose="02000503000000020004" pitchFamily="2" charset="0"/>
                <a:ea typeface="Inter" panose="0200050300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Use this space for more info</a:t>
            </a:r>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6" name="Slide Number Placeholder 3">
            <a:extLst>
              <a:ext uri="{FF2B5EF4-FFF2-40B4-BE49-F238E27FC236}">
                <a16:creationId xmlns:a16="http://schemas.microsoft.com/office/drawing/2014/main" id="{B93F16DA-2054-CFC3-D292-F3E1B2D143B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9580237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20742"/>
            <a:ext cx="1063517"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21633"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userDrawn="1"/>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a:solidFill>
                  <a:schemeClr val="bg1"/>
                </a:solidFill>
              </a:rPr>
              <a:t>A</a:t>
            </a:r>
            <a:endParaRPr lang="en-US" sz="1600" baseline="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6" name="Slide Number Placeholder 3">
            <a:extLst>
              <a:ext uri="{FF2B5EF4-FFF2-40B4-BE49-F238E27FC236}">
                <a16:creationId xmlns:a16="http://schemas.microsoft.com/office/drawing/2014/main" id="{7A206468-C1ED-D637-A766-E39A719614B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66974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fographics (Blue)">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5" name="Slide Number Placeholder 3">
            <a:extLst>
              <a:ext uri="{FF2B5EF4-FFF2-40B4-BE49-F238E27FC236}">
                <a16:creationId xmlns:a16="http://schemas.microsoft.com/office/drawing/2014/main" id="{A716D985-654E-51D4-B249-1AF283413AC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341409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392465"/>
            <a:ext cx="7531197" cy="443337"/>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a:t>Please insert tables according to the style below</a:t>
            </a:r>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7" name="Slide Number Placeholder 3">
            <a:extLst>
              <a:ext uri="{FF2B5EF4-FFF2-40B4-BE49-F238E27FC236}">
                <a16:creationId xmlns:a16="http://schemas.microsoft.com/office/drawing/2014/main" id="{24A3F8F4-AD5B-3ED8-59A2-7C8C507E6F7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7360915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220686"/>
            <a:ext cx="4964520" cy="3463234"/>
          </a:xfrm>
        </p:spPr>
        <p:txBody>
          <a:bodyPr/>
          <a:lstStyle/>
          <a:p>
            <a:r>
              <a:rPr lang="en-US"/>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096001" y="2220685"/>
            <a:ext cx="4964520" cy="3463234"/>
          </a:xfrm>
        </p:spPr>
        <p:txBody>
          <a:bodyPr/>
          <a:lstStyle/>
          <a:p>
            <a:r>
              <a:rPr lang="en-US"/>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400660"/>
            <a:ext cx="7540433" cy="411422"/>
          </a:xfrm>
        </p:spPr>
        <p:txBody>
          <a:bodyPr>
            <a:normAutofit/>
          </a:bodyPr>
          <a:lstStyle>
            <a:lvl1pPr>
              <a:defRPr sz="1800" b="0" i="0">
                <a:latin typeface="+mn-lt"/>
                <a:ea typeface="Inter" panose="02000503000000020004" pitchFamily="2" charset="0"/>
              </a:defRPr>
            </a:lvl1pPr>
          </a:lstStyle>
          <a:p>
            <a:pPr lvl="0"/>
            <a:r>
              <a:rPr lang="en-GB"/>
              <a:t>Please insert charts according to the style below</a:t>
            </a:r>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7" name="Slide Number Placeholder 3">
            <a:extLst>
              <a:ext uri="{FF2B5EF4-FFF2-40B4-BE49-F238E27FC236}">
                <a16:creationId xmlns:a16="http://schemas.microsoft.com/office/drawing/2014/main" id="{43BB00F2-6803-0776-7894-9BECFF18A7B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94925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6" name="Slide Number Placeholder 3">
            <a:extLst>
              <a:ext uri="{FF2B5EF4-FFF2-40B4-BE49-F238E27FC236}">
                <a16:creationId xmlns:a16="http://schemas.microsoft.com/office/drawing/2014/main" id="{0888BA42-A0B3-361B-EC55-F98F07EC829A}"/>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422205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Cream)">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4" name="Slide Number Placeholder 3">
            <a:extLst>
              <a:ext uri="{FF2B5EF4-FFF2-40B4-BE49-F238E27FC236}">
                <a16:creationId xmlns:a16="http://schemas.microsoft.com/office/drawing/2014/main" id="{B30C914A-8112-641E-33AA-39566D63FFD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644940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lue)">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4015"/>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3" name="Slide Number Placeholder 3">
            <a:extLst>
              <a:ext uri="{FF2B5EF4-FFF2-40B4-BE49-F238E27FC236}">
                <a16:creationId xmlns:a16="http://schemas.microsoft.com/office/drawing/2014/main" id="{31C71BE3-635F-CC53-5CD7-9944AA353D9A}"/>
              </a:ext>
            </a:extLst>
          </p:cNvPr>
          <p:cNvSpPr txBox="1">
            <a:spLocks/>
          </p:cNvSpPr>
          <p:nvPr userDrawn="1"/>
        </p:nvSpPr>
        <p:spPr>
          <a:xfrm>
            <a:off x="4724400" y="634573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64976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Teal)">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sp>
        <p:nvSpPr>
          <p:cNvPr id="2" name="Slide Number Placeholder 3">
            <a:extLst>
              <a:ext uri="{FF2B5EF4-FFF2-40B4-BE49-F238E27FC236}">
                <a16:creationId xmlns:a16="http://schemas.microsoft.com/office/drawing/2014/main" id="{9D2861EA-1A3B-1914-50E5-9E4978600104}"/>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5277614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Blue)">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2" name="Slide Number Placeholder 3">
            <a:extLst>
              <a:ext uri="{FF2B5EF4-FFF2-40B4-BE49-F238E27FC236}">
                <a16:creationId xmlns:a16="http://schemas.microsoft.com/office/drawing/2014/main" id="{C9F38A4A-1916-2EC3-4331-ABE3DD5E2056}"/>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798649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3B3DA-D7ED-1023-CEF1-981D035B06B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678F10-16A4-33A9-6914-DF6261E0DC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5F18A3-D934-B0C3-4BFD-A514D193595F}"/>
              </a:ext>
            </a:extLst>
          </p:cNvPr>
          <p:cNvSpPr>
            <a:spLocks noGrp="1"/>
          </p:cNvSpPr>
          <p:nvPr>
            <p:ph type="dt" sz="half" idx="10"/>
          </p:nvPr>
        </p:nvSpPr>
        <p:spPr/>
        <p:txBody>
          <a:bodyPr/>
          <a:lstStyle/>
          <a:p>
            <a:fld id="{BF39BB2A-236F-4F94-9647-548809D8C606}" type="datetimeFigureOut">
              <a:rPr lang="en-GB" smtClean="0"/>
              <a:t>05/12/2024</a:t>
            </a:fld>
            <a:endParaRPr lang="en-GB"/>
          </a:p>
        </p:txBody>
      </p:sp>
      <p:sp>
        <p:nvSpPr>
          <p:cNvPr id="5" name="Footer Placeholder 4">
            <a:extLst>
              <a:ext uri="{FF2B5EF4-FFF2-40B4-BE49-F238E27FC236}">
                <a16:creationId xmlns:a16="http://schemas.microsoft.com/office/drawing/2014/main" id="{AD57CACF-39F3-3D5F-F3E1-92A86B85C2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7879E0-F381-88CC-BC1D-8478D80CFD45}"/>
              </a:ext>
            </a:extLst>
          </p:cNvPr>
          <p:cNvSpPr>
            <a:spLocks noGrp="1"/>
          </p:cNvSpPr>
          <p:nvPr>
            <p:ph type="sldNum" sz="quarter" idx="12"/>
          </p:nvPr>
        </p:nvSpPr>
        <p:spPr/>
        <p:txBody>
          <a:bodyPr/>
          <a:lstStyle/>
          <a:p>
            <a:fld id="{D681C2ED-713C-464F-86EC-C12E658684E2}" type="slidenum">
              <a:rPr lang="en-GB" smtClean="0"/>
              <a:t>‹#›</a:t>
            </a:fld>
            <a:endParaRPr lang="en-GB"/>
          </a:p>
        </p:txBody>
      </p:sp>
    </p:spTree>
    <p:extLst>
      <p:ext uri="{BB962C8B-B14F-4D97-AF65-F5344CB8AC3E}">
        <p14:creationId xmlns:p14="http://schemas.microsoft.com/office/powerpoint/2010/main" val="40810598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233731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5153298"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divider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5153298"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5" name="Slide Number Placeholder 3">
            <a:extLst>
              <a:ext uri="{FF2B5EF4-FFF2-40B4-BE49-F238E27FC236}">
                <a16:creationId xmlns:a16="http://schemas.microsoft.com/office/drawing/2014/main" id="{67A6C757-4606-EF50-6E63-BAA994D3300A}"/>
              </a:ext>
            </a:extLst>
          </p:cNvPr>
          <p:cNvSpPr txBox="1">
            <a:spLocks/>
          </p:cNvSpPr>
          <p:nvPr userDrawn="1"/>
        </p:nvSpPr>
        <p:spPr>
          <a:xfrm>
            <a:off x="4724400" y="630000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46579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chemeClr val="accent2"/>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1" name="Slide Number Placeholder 3">
            <a:extLst>
              <a:ext uri="{FF2B5EF4-FFF2-40B4-BE49-F238E27FC236}">
                <a16:creationId xmlns:a16="http://schemas.microsoft.com/office/drawing/2014/main" id="{F1CCFDDA-763F-1BFD-9435-41DDEEB30AC5}"/>
              </a:ext>
            </a:extLst>
          </p:cNvPr>
          <p:cNvSpPr txBox="1">
            <a:spLocks/>
          </p:cNvSpPr>
          <p:nvPr userDrawn="1"/>
        </p:nvSpPr>
        <p:spPr>
          <a:xfrm>
            <a:off x="4724400" y="629067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
        <p:nvSpPr>
          <p:cNvPr id="2" name="Title 1">
            <a:extLst>
              <a:ext uri="{FF2B5EF4-FFF2-40B4-BE49-F238E27FC236}">
                <a16:creationId xmlns:a16="http://schemas.microsoft.com/office/drawing/2014/main" id="{65204AC1-C763-50A7-1CE0-11C663C67ADA}"/>
              </a:ext>
            </a:extLst>
          </p:cNvPr>
          <p:cNvSpPr>
            <a:spLocks noGrp="1"/>
          </p:cNvSpPr>
          <p:nvPr>
            <p:ph type="ctrTitle" hasCustomPrompt="1"/>
          </p:nvPr>
        </p:nvSpPr>
        <p:spPr>
          <a:xfrm>
            <a:off x="724988" y="722208"/>
            <a:ext cx="5153298"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divider page layout</a:t>
            </a:r>
          </a:p>
        </p:txBody>
      </p:sp>
      <p:sp>
        <p:nvSpPr>
          <p:cNvPr id="3" name="Subtitle 2">
            <a:extLst>
              <a:ext uri="{FF2B5EF4-FFF2-40B4-BE49-F238E27FC236}">
                <a16:creationId xmlns:a16="http://schemas.microsoft.com/office/drawing/2014/main" id="{1F0BAC17-BE77-E19E-1714-F6E413823A4D}"/>
              </a:ext>
            </a:extLst>
          </p:cNvPr>
          <p:cNvSpPr>
            <a:spLocks noGrp="1"/>
          </p:cNvSpPr>
          <p:nvPr>
            <p:ph type="subTitle" idx="1" hasCustomPrompt="1"/>
          </p:nvPr>
        </p:nvSpPr>
        <p:spPr>
          <a:xfrm>
            <a:off x="724988" y="2241489"/>
            <a:ext cx="5153298"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Tree>
    <p:extLst>
      <p:ext uri="{BB962C8B-B14F-4D97-AF65-F5344CB8AC3E}">
        <p14:creationId xmlns:p14="http://schemas.microsoft.com/office/powerpoint/2010/main" val="302429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076689" cy="3945308"/>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mn-lt"/>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Slide Number Placeholder 3">
            <a:extLst>
              <a:ext uri="{FF2B5EF4-FFF2-40B4-BE49-F238E27FC236}">
                <a16:creationId xmlns:a16="http://schemas.microsoft.com/office/drawing/2014/main" id="{007FBE87-93AD-A655-FBFA-C4D04D43620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74628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mple Page (Cream)">
    <p:bg>
      <p:bgPr>
        <a:solidFill>
          <a:schemeClr val="bg2"/>
        </a:solidFill>
        <a:effectLst/>
      </p:bgPr>
    </p:b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076689" cy="3954638"/>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Inter" panose="02000503000000020004" pitchFamily="2" charset="0"/>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0D1F115A-42ED-BC53-4763-434037347E16}"/>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4" name="Slide Number Placeholder 3">
            <a:extLst>
              <a:ext uri="{FF2B5EF4-FFF2-40B4-BE49-F238E27FC236}">
                <a16:creationId xmlns:a16="http://schemas.microsoft.com/office/drawing/2014/main" id="{363883FE-366A-A46C-FF0D-9CF02E17EBB0}"/>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4672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ple Page (Teal)">
    <p:bg>
      <p:bgPr>
        <a:solidFill>
          <a:schemeClr val="accent1"/>
        </a:solidFill>
        <a:effectLst/>
      </p:bgPr>
    </p:b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076689" cy="393597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0" name="Slide Number Placeholder 3">
            <a:extLst>
              <a:ext uri="{FF2B5EF4-FFF2-40B4-BE49-F238E27FC236}">
                <a16:creationId xmlns:a16="http://schemas.microsoft.com/office/drawing/2014/main" id="{EC556465-A7E6-47AC-E137-7531B42F5538}"/>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
        <p:nvSpPr>
          <p:cNvPr id="2" name="Title 1">
            <a:extLst>
              <a:ext uri="{FF2B5EF4-FFF2-40B4-BE49-F238E27FC236}">
                <a16:creationId xmlns:a16="http://schemas.microsoft.com/office/drawing/2014/main" id="{A4FC3E31-B160-DF89-AFCA-94CC882CA716}"/>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br>
              <a:rPr lang="en-US"/>
            </a:br>
            <a:endParaRPr lang="en-US"/>
          </a:p>
        </p:txBody>
      </p:sp>
    </p:spTree>
    <p:extLst>
      <p:ext uri="{BB962C8B-B14F-4D97-AF65-F5344CB8AC3E}">
        <p14:creationId xmlns:p14="http://schemas.microsoft.com/office/powerpoint/2010/main" val="13856079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Tree>
    <p:extLst>
      <p:ext uri="{BB962C8B-B14F-4D97-AF65-F5344CB8AC3E}">
        <p14:creationId xmlns:p14="http://schemas.microsoft.com/office/powerpoint/2010/main" val="3704599898"/>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 id="2147484109" r:id="rId18"/>
    <p:sldLayoutId id="2147484110" r:id="rId19"/>
    <p:sldLayoutId id="2147484111" r:id="rId20"/>
    <p:sldLayoutId id="2147484112" r:id="rId21"/>
    <p:sldLayoutId id="2147484113" r:id="rId22"/>
    <p:sldLayoutId id="2147484114" r:id="rId23"/>
    <p:sldLayoutId id="2147484115" r:id="rId24"/>
    <p:sldLayoutId id="2147484116" r:id="rId25"/>
    <p:sldLayoutId id="2147484117" r:id="rId26"/>
    <p:sldLayoutId id="2147484118" r:id="rId27"/>
    <p:sldLayoutId id="2147484119" r:id="rId28"/>
    <p:sldLayoutId id="2147484120" r:id="rId29"/>
    <p:sldLayoutId id="2147484121" r:id="rId30"/>
    <p:sldLayoutId id="2147484123" r:id="rId31"/>
    <p:sldLayoutId id="2147484122" r:id="rId32"/>
    <p:sldLayoutId id="2147484124" r:id="rId33"/>
    <p:sldLayoutId id="2147484125" r:id="rId34"/>
    <p:sldLayoutId id="2147484126" r:id="rId35"/>
    <p:sldLayoutId id="2147484127" r:id="rId36"/>
    <p:sldLayoutId id="2147484128" r:id="rId37"/>
    <p:sldLayoutId id="2147484129" r:id="rId38"/>
    <p:sldLayoutId id="2147484130" r:id="rId39"/>
    <p:sldLayoutId id="2147484131" r:id="rId40"/>
    <p:sldLayoutId id="2147484132" r:id="rId41"/>
    <p:sldLayoutId id="2147484133" r:id="rId42"/>
    <p:sldLayoutId id="2147484135" r:id="rId43"/>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Lora SemiBold" charset="0"/>
          <a:cs typeface="Lora SemiBold"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20" userDrawn="1">
          <p15:clr>
            <a:srgbClr val="F26B43"/>
          </p15:clr>
        </p15:guide>
        <p15:guide id="2" pos="3840" userDrawn="1">
          <p15:clr>
            <a:srgbClr val="F26B43"/>
          </p15:clr>
        </p15:guide>
        <p15:guide id="3" orient="horz" pos="4088" userDrawn="1">
          <p15:clr>
            <a:srgbClr val="F26B43"/>
          </p15:clr>
        </p15:guide>
        <p15:guide id="4" orient="horz" pos="411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8.x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845EE-55D5-450C-8A31-068E6276FDFB}"/>
              </a:ext>
            </a:extLst>
          </p:cNvPr>
          <p:cNvSpPr>
            <a:spLocks noGrp="1"/>
          </p:cNvSpPr>
          <p:nvPr>
            <p:ph type="ctrTitle"/>
          </p:nvPr>
        </p:nvSpPr>
        <p:spPr>
          <a:xfrm>
            <a:off x="667837" y="683464"/>
            <a:ext cx="5303755" cy="2073732"/>
          </a:xfrm>
        </p:spPr>
        <p:txBody>
          <a:bodyPr>
            <a:noAutofit/>
          </a:bodyPr>
          <a:lstStyle/>
          <a:p>
            <a:r>
              <a:rPr lang="en-GB" sz="4400" b="0">
                <a:latin typeface="Lora SemiBold"/>
              </a:rPr>
              <a:t>Integrated</a:t>
            </a:r>
            <a:br>
              <a:rPr lang="en-GB" sz="4400" b="0">
                <a:latin typeface="Lora SemiBold"/>
              </a:rPr>
            </a:br>
            <a:r>
              <a:rPr lang="en-GB" sz="4400" b="0">
                <a:latin typeface="Lora SemiBold"/>
              </a:rPr>
              <a:t>Performance </a:t>
            </a:r>
            <a:br>
              <a:rPr lang="en-GB" sz="4400" b="0"/>
            </a:br>
            <a:r>
              <a:rPr lang="en-GB" sz="4400" b="0">
                <a:latin typeface="Lora SemiBold"/>
              </a:rPr>
              <a:t>Report (IPR)</a:t>
            </a:r>
            <a:br>
              <a:rPr lang="en-GB" sz="4400" b="1"/>
            </a:br>
            <a:br>
              <a:rPr lang="en-GB" sz="4400" b="1"/>
            </a:br>
            <a:br>
              <a:rPr lang="en-GB" sz="4400" b="1"/>
            </a:br>
            <a:br>
              <a:rPr lang="en-GB" sz="4400" b="1"/>
            </a:br>
            <a:br>
              <a:rPr lang="en-GB" sz="4400" b="1"/>
            </a:br>
            <a:endParaRPr lang="en-GB" sz="4400" b="0">
              <a:latin typeface="+mn-lt"/>
            </a:endParaRPr>
          </a:p>
        </p:txBody>
      </p:sp>
      <p:pic>
        <p:nvPicPr>
          <p:cNvPr id="11" name="Picture Placeholder 10">
            <a:extLst>
              <a:ext uri="{FF2B5EF4-FFF2-40B4-BE49-F238E27FC236}">
                <a16:creationId xmlns:a16="http://schemas.microsoft.com/office/drawing/2014/main" id="{7A68F576-C945-BD93-E504-5A62A5F0C441}"/>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2"/>
          <a:srcRect l="18704" r="37442"/>
          <a:stretch/>
        </p:blipFill>
        <p:spPr>
          <a:xfrm>
            <a:off x="5730875" y="-9054"/>
            <a:ext cx="6461125" cy="6867053"/>
          </a:xfrm>
        </p:spPr>
      </p:pic>
      <p:sp>
        <p:nvSpPr>
          <p:cNvPr id="3" name="TextBox 2">
            <a:extLst>
              <a:ext uri="{FF2B5EF4-FFF2-40B4-BE49-F238E27FC236}">
                <a16:creationId xmlns:a16="http://schemas.microsoft.com/office/drawing/2014/main" id="{1F2F3549-E1A4-CBD8-47D0-8A62AE082B27}"/>
              </a:ext>
            </a:extLst>
          </p:cNvPr>
          <p:cNvSpPr txBox="1"/>
          <p:nvPr/>
        </p:nvSpPr>
        <p:spPr>
          <a:xfrm>
            <a:off x="667837" y="3424472"/>
            <a:ext cx="4614530" cy="461665"/>
          </a:xfrm>
          <a:prstGeom prst="rect">
            <a:avLst/>
          </a:prstGeom>
          <a:noFill/>
        </p:spPr>
        <p:txBody>
          <a:bodyPr wrap="square" lIns="91440" tIns="45720" rIns="91440" bIns="45720" rtlCol="0" anchor="t">
            <a:spAutoFit/>
          </a:bodyPr>
          <a:lstStyle/>
          <a:p>
            <a:pPr>
              <a:spcAft>
                <a:spcPts val="600"/>
              </a:spcAft>
            </a:pPr>
            <a:r>
              <a:rPr lang="en-GB" sz="2400" b="0">
                <a:solidFill>
                  <a:schemeClr val="bg1"/>
                </a:solidFill>
                <a:latin typeface="Inter SemiBold"/>
                <a:ea typeface="Inter SemiBold"/>
              </a:rPr>
              <a:t>Dec 2024</a:t>
            </a:r>
          </a:p>
        </p:txBody>
      </p:sp>
    </p:spTree>
    <p:extLst>
      <p:ext uri="{BB962C8B-B14F-4D97-AF65-F5344CB8AC3E}">
        <p14:creationId xmlns:p14="http://schemas.microsoft.com/office/powerpoint/2010/main" val="2468214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D9FD6A-A5E9-F36F-AA10-BACB337D9893}"/>
              </a:ext>
              <a:ext uri="{C183D7F6-B498-43B3-948B-1728B52AA6E4}">
                <adec:decorative xmlns:adec="http://schemas.microsoft.com/office/drawing/2017/decorative" val="1"/>
              </a:ext>
            </a:extLst>
          </p:cNvPr>
          <p:cNvSpPr/>
          <p:nvPr/>
        </p:nvSpPr>
        <p:spPr>
          <a:xfrm>
            <a:off x="6043697" y="708181"/>
            <a:ext cx="5902285" cy="63229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6" name="Rectangle 5">
            <a:extLst>
              <a:ext uri="{FF2B5EF4-FFF2-40B4-BE49-F238E27FC236}">
                <a16:creationId xmlns:a16="http://schemas.microsoft.com/office/drawing/2014/main" id="{D4939C7B-C5D7-CABB-12D1-DABF6ED2E71B}"/>
              </a:ext>
              <a:ext uri="{C183D7F6-B498-43B3-948B-1728B52AA6E4}">
                <adec:decorative xmlns:adec="http://schemas.microsoft.com/office/drawing/2017/decorative" val="1"/>
              </a:ext>
            </a:extLst>
          </p:cNvPr>
          <p:cNvSpPr/>
          <p:nvPr/>
        </p:nvSpPr>
        <p:spPr>
          <a:xfrm>
            <a:off x="287353" y="709663"/>
            <a:ext cx="5687179" cy="63081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32" name="Title 31">
            <a:extLst>
              <a:ext uri="{FF2B5EF4-FFF2-40B4-BE49-F238E27FC236}">
                <a16:creationId xmlns:a16="http://schemas.microsoft.com/office/drawing/2014/main" id="{B1B9187F-0743-4BA0-9F28-3514BED53168}"/>
              </a:ext>
            </a:extLst>
          </p:cNvPr>
          <p:cNvSpPr>
            <a:spLocks noGrp="1"/>
          </p:cNvSpPr>
          <p:nvPr>
            <p:ph type="ctrTitle"/>
          </p:nvPr>
        </p:nvSpPr>
        <p:spPr>
          <a:xfrm>
            <a:off x="287353" y="170294"/>
            <a:ext cx="11076689" cy="746158"/>
          </a:xfrm>
        </p:spPr>
        <p:txBody>
          <a:bodyPr>
            <a:normAutofit/>
          </a:bodyPr>
          <a:lstStyle/>
          <a:p>
            <a:r>
              <a:rPr lang="en-GB" sz="2500">
                <a:latin typeface="Arial"/>
                <a:cs typeface="Arial"/>
              </a:rPr>
              <a:t>Useable: Exception report </a:t>
            </a:r>
          </a:p>
        </p:txBody>
      </p:sp>
      <p:sp>
        <p:nvSpPr>
          <p:cNvPr id="7" name="Rectangle 6">
            <a:extLst>
              <a:ext uri="{FF2B5EF4-FFF2-40B4-BE49-F238E27FC236}">
                <a16:creationId xmlns:a16="http://schemas.microsoft.com/office/drawing/2014/main" id="{F8E7EAC1-CC3E-7F40-609A-C7EA5C54F546}"/>
              </a:ext>
            </a:extLst>
          </p:cNvPr>
          <p:cNvSpPr/>
          <p:nvPr/>
        </p:nvSpPr>
        <p:spPr>
          <a:xfrm>
            <a:off x="9090567" y="76963"/>
            <a:ext cx="2920855" cy="56056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RAG rating: </a:t>
            </a:r>
          </a:p>
        </p:txBody>
      </p:sp>
      <p:sp>
        <p:nvSpPr>
          <p:cNvPr id="16" name="TextBox 15">
            <a:extLst>
              <a:ext uri="{FF2B5EF4-FFF2-40B4-BE49-F238E27FC236}">
                <a16:creationId xmlns:a16="http://schemas.microsoft.com/office/drawing/2014/main" id="{C54B29CB-0AEB-6F95-8F5B-8A7CA26C4E22}"/>
              </a:ext>
            </a:extLst>
          </p:cNvPr>
          <p:cNvSpPr txBox="1"/>
          <p:nvPr/>
        </p:nvSpPr>
        <p:spPr>
          <a:xfrm>
            <a:off x="10698033" y="178166"/>
            <a:ext cx="1057778" cy="369332"/>
          </a:xfrm>
          <a:prstGeom prst="rect">
            <a:avLst/>
          </a:prstGeom>
          <a:solidFill>
            <a:srgbClr val="00B05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Green</a:t>
            </a:r>
          </a:p>
        </p:txBody>
      </p:sp>
      <p:sp>
        <p:nvSpPr>
          <p:cNvPr id="8" name="TextBox 7">
            <a:extLst>
              <a:ext uri="{FF2B5EF4-FFF2-40B4-BE49-F238E27FC236}">
                <a16:creationId xmlns:a16="http://schemas.microsoft.com/office/drawing/2014/main" id="{D3943C95-D5E6-A3CE-B167-96142A36149A}"/>
              </a:ext>
            </a:extLst>
          </p:cNvPr>
          <p:cNvSpPr txBox="1"/>
          <p:nvPr/>
        </p:nvSpPr>
        <p:spPr>
          <a:xfrm>
            <a:off x="1008070" y="763458"/>
            <a:ext cx="495041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Key highlights / what’s been achieved and headline progress towards outcomes and KPIs</a:t>
            </a:r>
          </a:p>
        </p:txBody>
      </p:sp>
      <p:sp>
        <p:nvSpPr>
          <p:cNvPr id="9" name="TextBox 8">
            <a:extLst>
              <a:ext uri="{FF2B5EF4-FFF2-40B4-BE49-F238E27FC236}">
                <a16:creationId xmlns:a16="http://schemas.microsoft.com/office/drawing/2014/main" id="{D47EDE79-9C78-F8DD-B967-B64E4699754D}"/>
              </a:ext>
            </a:extLst>
          </p:cNvPr>
          <p:cNvSpPr txBox="1"/>
          <p:nvPr/>
        </p:nvSpPr>
        <p:spPr>
          <a:xfrm>
            <a:off x="287353" y="1336001"/>
            <a:ext cx="5687181" cy="2757029"/>
          </a:xfrm>
          <a:prstGeom prst="rect">
            <a:avLst/>
          </a:prstGeom>
          <a:solidFill>
            <a:schemeClr val="accent1"/>
          </a:solidFill>
          <a:ln>
            <a:noFill/>
          </a:ln>
        </p:spPr>
        <p:txBody>
          <a:bodyPr wrap="square" lIns="180000" tIns="180000" rIns="180000" bIns="180000" rtlCol="0" anchor="t">
            <a:noAutofit/>
          </a:bodyPr>
          <a:lstStyle/>
          <a:p>
            <a:pPr marL="173355" indent="-173355">
              <a:spcBef>
                <a:spcPts val="600"/>
              </a:spcBef>
              <a:buFont typeface="Arial"/>
              <a:buChar char="•"/>
            </a:pPr>
            <a:r>
              <a:rPr lang="en-GB" sz="1000" u="sng">
                <a:solidFill>
                  <a:schemeClr val="bg1"/>
                </a:solidFill>
                <a:latin typeface="Arial"/>
                <a:ea typeface="Inter"/>
                <a:cs typeface="Arial"/>
              </a:rPr>
              <a:t>Structured recommendations:</a:t>
            </a:r>
            <a:r>
              <a:rPr lang="en-GB" sz="1000">
                <a:solidFill>
                  <a:schemeClr val="bg1"/>
                </a:solidFill>
                <a:latin typeface="Arial"/>
                <a:ea typeface="Inter"/>
                <a:cs typeface="Arial"/>
              </a:rPr>
              <a:t> Work has started to develop a controlled vocabulary to be used for guidance recommendations. The focus of the controlled vocabulary is initially on the obesity and weight management guideline, which will be used to deliver a proof of concept to test with users. DIT are supporting this work by running an audit of the verbs currently used in guideline recommendations which will be used to inform the 'action' component.</a:t>
            </a:r>
          </a:p>
          <a:p>
            <a:pPr marL="173355" indent="-173355">
              <a:spcBef>
                <a:spcPts val="600"/>
              </a:spcBef>
              <a:buFont typeface="Arial"/>
              <a:buChar char="•"/>
            </a:pPr>
            <a:endParaRPr lang="en-GB" sz="1000">
              <a:solidFill>
                <a:schemeClr val="bg1"/>
              </a:solidFill>
              <a:latin typeface="Arial"/>
              <a:ea typeface="Inter"/>
              <a:cs typeface="Arial"/>
            </a:endParaRPr>
          </a:p>
          <a:p>
            <a:pPr marL="173355" indent="-173355">
              <a:spcBef>
                <a:spcPts val="600"/>
              </a:spcBef>
              <a:buFont typeface="Arial"/>
              <a:buChar char="•"/>
            </a:pPr>
            <a:r>
              <a:rPr lang="en-GB" sz="1000" u="sng">
                <a:solidFill>
                  <a:schemeClr val="bg1"/>
                </a:solidFill>
                <a:latin typeface="Arial"/>
                <a:ea typeface="Inter"/>
                <a:cs typeface="Arial"/>
              </a:rPr>
              <a:t>Knowledge platform: </a:t>
            </a:r>
            <a:r>
              <a:rPr lang="en-GB" sz="1000">
                <a:solidFill>
                  <a:schemeClr val="bg1"/>
                </a:solidFill>
                <a:latin typeface="Arial"/>
                <a:ea typeface="Inter"/>
                <a:cs typeface="Arial"/>
              </a:rPr>
              <a:t>NICE and AWS PACE team had first cadence meeting. The AWS team described their overall approach to technology set up and the steps that they will be taking. Initial weeks are centred in the underpinning technology infrastructure. </a:t>
            </a:r>
          </a:p>
          <a:p>
            <a:pPr marL="173355" indent="-173355">
              <a:spcBef>
                <a:spcPts val="600"/>
              </a:spcBef>
              <a:buFont typeface="Arial"/>
              <a:buChar char="•"/>
            </a:pPr>
            <a:endParaRPr lang="en-GB" sz="1200">
              <a:solidFill>
                <a:srgbClr val="000000"/>
              </a:solidFill>
              <a:latin typeface="Arial"/>
              <a:ea typeface="Inter"/>
              <a:cs typeface="Arial"/>
            </a:endParaRPr>
          </a:p>
        </p:txBody>
      </p:sp>
      <p:sp>
        <p:nvSpPr>
          <p:cNvPr id="3" name="TextBox 2">
            <a:extLst>
              <a:ext uri="{FF2B5EF4-FFF2-40B4-BE49-F238E27FC236}">
                <a16:creationId xmlns:a16="http://schemas.microsoft.com/office/drawing/2014/main" id="{2EAA5DDD-1F04-9C2A-8A23-F8C24C026C00}"/>
              </a:ext>
            </a:extLst>
          </p:cNvPr>
          <p:cNvSpPr txBox="1"/>
          <p:nvPr/>
        </p:nvSpPr>
        <p:spPr>
          <a:xfrm>
            <a:off x="6781245" y="871180"/>
            <a:ext cx="327750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Key activities for next month</a:t>
            </a:r>
          </a:p>
        </p:txBody>
      </p:sp>
      <p:sp>
        <p:nvSpPr>
          <p:cNvPr id="24" name="TextBox 23">
            <a:extLst>
              <a:ext uri="{FF2B5EF4-FFF2-40B4-BE49-F238E27FC236}">
                <a16:creationId xmlns:a16="http://schemas.microsoft.com/office/drawing/2014/main" id="{D4D2D40D-5649-926E-52CB-C7E779CFB6BA}"/>
              </a:ext>
            </a:extLst>
          </p:cNvPr>
          <p:cNvSpPr txBox="1"/>
          <p:nvPr/>
        </p:nvSpPr>
        <p:spPr>
          <a:xfrm>
            <a:off x="6043696" y="1336001"/>
            <a:ext cx="5902286" cy="2767350"/>
          </a:xfrm>
          <a:prstGeom prst="rect">
            <a:avLst/>
          </a:prstGeom>
          <a:solidFill>
            <a:srgbClr val="228096"/>
          </a:solidFill>
          <a:ln>
            <a:noFill/>
          </a:ln>
        </p:spPr>
        <p:txBody>
          <a:bodyPr wrap="square" lIns="180000" tIns="180000" rIns="180000" bIns="180000" rtlCol="0" anchor="t">
            <a:noAutofit/>
          </a:bodyPr>
          <a:lstStyle/>
          <a:p>
            <a:pPr marL="171450" indent="-171450">
              <a:spcBef>
                <a:spcPts val="600"/>
              </a:spcBef>
              <a:buFont typeface="Arial"/>
              <a:buChar char="•"/>
              <a:defRPr/>
            </a:pPr>
            <a:r>
              <a:rPr lang="en-GB" sz="1000" dirty="0">
                <a:solidFill>
                  <a:schemeClr val="bg1"/>
                </a:solidFill>
                <a:latin typeface="Arial"/>
                <a:ea typeface="Inter"/>
                <a:cs typeface="Arial"/>
              </a:rPr>
              <a:t>Workshop planned to review the Useable Product Strategy and co-design the outcomes and 2 year programme of work required to deliver agreed measures of success.</a:t>
            </a:r>
            <a:endParaRPr lang="en-US" sz="1000" dirty="0">
              <a:solidFill>
                <a:schemeClr val="bg1"/>
              </a:solidFill>
              <a:latin typeface="Arial"/>
              <a:ea typeface="Inter"/>
              <a:cs typeface="Arial"/>
            </a:endParaRPr>
          </a:p>
          <a:p>
            <a:pPr>
              <a:spcBef>
                <a:spcPts val="600"/>
              </a:spcBef>
              <a:defRPr/>
            </a:pPr>
            <a:endParaRPr lang="en-GB" sz="1000" dirty="0">
              <a:solidFill>
                <a:schemeClr val="bg1"/>
              </a:solidFill>
              <a:latin typeface="Arial"/>
              <a:ea typeface="Inter"/>
              <a:cs typeface="Arial"/>
            </a:endParaRPr>
          </a:p>
          <a:p>
            <a:pPr marL="171450" indent="-171450">
              <a:spcBef>
                <a:spcPts val="600"/>
              </a:spcBef>
              <a:buFont typeface="Arial"/>
              <a:buChar char="•"/>
              <a:defRPr/>
            </a:pPr>
            <a:r>
              <a:rPr lang="en-GB" sz="1000" u="sng" dirty="0">
                <a:solidFill>
                  <a:schemeClr val="bg1"/>
                </a:solidFill>
                <a:latin typeface="Arial"/>
                <a:ea typeface="Inter"/>
                <a:cs typeface="Arial"/>
              </a:rPr>
              <a:t>Structured recommendations:</a:t>
            </a:r>
            <a:r>
              <a:rPr lang="en-GB" sz="1000" dirty="0">
                <a:solidFill>
                  <a:schemeClr val="bg1"/>
                </a:solidFill>
                <a:latin typeface="Arial"/>
                <a:ea typeface="Inter"/>
                <a:cs typeface="Arial"/>
              </a:rPr>
              <a:t> Further sprint planned to develop the vocabulary for other components. Planning for medicines and health tech recommendations to be reviewed by Guidance Executive on 9th December, with a plan for implementation being developed.</a:t>
            </a:r>
            <a:endParaRPr lang="en-US" sz="1000" dirty="0">
              <a:solidFill>
                <a:schemeClr val="bg1"/>
              </a:solidFill>
              <a:ea typeface="Inter"/>
            </a:endParaRPr>
          </a:p>
          <a:p>
            <a:pPr marL="171450" indent="-171450">
              <a:spcBef>
                <a:spcPts val="600"/>
              </a:spcBef>
              <a:buFont typeface="Arial"/>
              <a:buChar char="•"/>
              <a:defRPr/>
            </a:pPr>
            <a:endParaRPr lang="en-GB" sz="1000" dirty="0">
              <a:solidFill>
                <a:schemeClr val="bg1"/>
              </a:solidFill>
              <a:latin typeface="Arial"/>
              <a:ea typeface="Inter"/>
              <a:cs typeface="Arial"/>
            </a:endParaRPr>
          </a:p>
          <a:p>
            <a:pPr marL="171450" indent="-171450">
              <a:spcBef>
                <a:spcPts val="600"/>
              </a:spcBef>
              <a:buFont typeface="Arial"/>
              <a:buChar char="•"/>
              <a:defRPr/>
            </a:pPr>
            <a:r>
              <a:rPr lang="en-GB" sz="1000" u="sng" dirty="0">
                <a:solidFill>
                  <a:schemeClr val="bg1"/>
                </a:solidFill>
                <a:latin typeface="Arial"/>
                <a:ea typeface="Inter"/>
                <a:cs typeface="Arial"/>
              </a:rPr>
              <a:t>Knowledge platform: </a:t>
            </a:r>
            <a:r>
              <a:rPr lang="en-GB" sz="1000" dirty="0">
                <a:solidFill>
                  <a:schemeClr val="bg1"/>
                </a:solidFill>
                <a:latin typeface="Arial"/>
                <a:ea typeface="Inter"/>
                <a:cs typeface="Arial"/>
              </a:rPr>
              <a:t>Consideration of multiple taxonomies and classifications services that will be explored during the project. Work on defining semantic models that can represent all our guidance and language models as much as possible.</a:t>
            </a:r>
          </a:p>
          <a:p>
            <a:pPr marL="171450" indent="-171450">
              <a:spcBef>
                <a:spcPts val="600"/>
              </a:spcBef>
              <a:spcAft>
                <a:spcPts val="600"/>
              </a:spcAft>
              <a:buFont typeface="Arial"/>
              <a:buChar char="•"/>
              <a:defRPr/>
            </a:pPr>
            <a:endParaRPr lang="en-GB" sz="1000" dirty="0">
              <a:solidFill>
                <a:schemeClr val="bg1"/>
              </a:solidFill>
              <a:latin typeface="Arial" panose="020B0604020202020204" pitchFamily="34" charset="0"/>
              <a:ea typeface="Inter"/>
              <a:cs typeface="Arial" panose="020B0604020202020204" pitchFamily="34" charset="0"/>
            </a:endParaRPr>
          </a:p>
        </p:txBody>
      </p:sp>
      <p:pic>
        <p:nvPicPr>
          <p:cNvPr id="34" name="Picture 33">
            <a:extLst>
              <a:ext uri="{FF2B5EF4-FFF2-40B4-BE49-F238E27FC236}">
                <a16:creationId xmlns:a16="http://schemas.microsoft.com/office/drawing/2014/main" id="{F3204ED9-12C2-F7F0-04B1-158EDE0AF2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4268" y="743120"/>
            <a:ext cx="743910" cy="563897"/>
          </a:xfrm>
          <a:prstGeom prst="rect">
            <a:avLst/>
          </a:prstGeom>
        </p:spPr>
      </p:pic>
      <p:pic>
        <p:nvPicPr>
          <p:cNvPr id="4" name="Picture 3">
            <a:extLst>
              <a:ext uri="{FF2B5EF4-FFF2-40B4-BE49-F238E27FC236}">
                <a16:creationId xmlns:a16="http://schemas.microsoft.com/office/drawing/2014/main" id="{4FFB4931-123D-433A-9360-B80E5A2E575A}"/>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6095999" y="742468"/>
            <a:ext cx="813174" cy="565200"/>
          </a:xfrm>
          <a:prstGeom prst="rect">
            <a:avLst/>
          </a:prstGeom>
        </p:spPr>
      </p:pic>
      <p:sp>
        <p:nvSpPr>
          <p:cNvPr id="11" name="Rectangle 10">
            <a:extLst>
              <a:ext uri="{FF2B5EF4-FFF2-40B4-BE49-F238E27FC236}">
                <a16:creationId xmlns:a16="http://schemas.microsoft.com/office/drawing/2014/main" id="{34F189B3-75DC-8881-8AD2-980D61642FD9}"/>
              </a:ext>
              <a:ext uri="{C183D7F6-B498-43B3-948B-1728B52AA6E4}">
                <adec:decorative xmlns:adec="http://schemas.microsoft.com/office/drawing/2017/decorative" val="1"/>
              </a:ext>
            </a:extLst>
          </p:cNvPr>
          <p:cNvSpPr/>
          <p:nvPr/>
        </p:nvSpPr>
        <p:spPr>
          <a:xfrm>
            <a:off x="307052" y="4170948"/>
            <a:ext cx="11639880" cy="2374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ndParaRPr>
          </a:p>
        </p:txBody>
      </p:sp>
      <p:sp>
        <p:nvSpPr>
          <p:cNvPr id="12" name="TextBox 11">
            <a:extLst>
              <a:ext uri="{FF2B5EF4-FFF2-40B4-BE49-F238E27FC236}">
                <a16:creationId xmlns:a16="http://schemas.microsoft.com/office/drawing/2014/main" id="{006A39F8-E9FE-BB83-6877-70C08B4D7D52}"/>
              </a:ext>
            </a:extLst>
          </p:cNvPr>
          <p:cNvSpPr txBox="1"/>
          <p:nvPr/>
        </p:nvSpPr>
        <p:spPr>
          <a:xfrm>
            <a:off x="307051" y="4188085"/>
            <a:ext cx="4024102"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Key risks and mitigants</a:t>
            </a:r>
          </a:p>
        </p:txBody>
      </p:sp>
      <p:grpSp>
        <p:nvGrpSpPr>
          <p:cNvPr id="5" name="Group 4">
            <a:extLst>
              <a:ext uri="{FF2B5EF4-FFF2-40B4-BE49-F238E27FC236}">
                <a16:creationId xmlns:a16="http://schemas.microsoft.com/office/drawing/2014/main" id="{37BE82B4-576A-5F4C-A789-D4E8CB99F88C}"/>
              </a:ext>
            </a:extLst>
          </p:cNvPr>
          <p:cNvGrpSpPr/>
          <p:nvPr/>
        </p:nvGrpSpPr>
        <p:grpSpPr>
          <a:xfrm>
            <a:off x="8808661" y="6149819"/>
            <a:ext cx="3138270" cy="215444"/>
            <a:chOff x="6420298" y="6183881"/>
            <a:chExt cx="3138270" cy="215444"/>
          </a:xfrm>
        </p:grpSpPr>
        <p:sp>
          <p:nvSpPr>
            <p:cNvPr id="13" name="TextBox 12">
              <a:extLst>
                <a:ext uri="{FF2B5EF4-FFF2-40B4-BE49-F238E27FC236}">
                  <a16:creationId xmlns:a16="http://schemas.microsoft.com/office/drawing/2014/main" id="{69744766-BBBD-F038-404C-394B79C15484}"/>
                </a:ext>
              </a:extLst>
            </p:cNvPr>
            <p:cNvSpPr txBox="1"/>
            <p:nvPr/>
          </p:nvSpPr>
          <p:spPr>
            <a:xfrm>
              <a:off x="6529793"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Very low</a:t>
              </a:r>
            </a:p>
          </p:txBody>
        </p:sp>
        <p:sp>
          <p:nvSpPr>
            <p:cNvPr id="14" name="TextBox 13">
              <a:extLst>
                <a:ext uri="{FF2B5EF4-FFF2-40B4-BE49-F238E27FC236}">
                  <a16:creationId xmlns:a16="http://schemas.microsoft.com/office/drawing/2014/main" id="{E40BBB72-FC9F-6992-0090-B8D8A9B2A8E0}"/>
                </a:ext>
              </a:extLst>
            </p:cNvPr>
            <p:cNvSpPr txBox="1"/>
            <p:nvPr/>
          </p:nvSpPr>
          <p:spPr>
            <a:xfrm>
              <a:off x="7243284"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Low</a:t>
              </a:r>
            </a:p>
          </p:txBody>
        </p:sp>
        <p:sp>
          <p:nvSpPr>
            <p:cNvPr id="15" name="Rectangle 14">
              <a:extLst>
                <a:ext uri="{FF2B5EF4-FFF2-40B4-BE49-F238E27FC236}">
                  <a16:creationId xmlns:a16="http://schemas.microsoft.com/office/drawing/2014/main" id="{9D9569B8-5DE3-7515-2FF1-8E5E9123E461}"/>
                </a:ext>
              </a:extLst>
            </p:cNvPr>
            <p:cNvSpPr/>
            <p:nvPr/>
          </p:nvSpPr>
          <p:spPr>
            <a:xfrm>
              <a:off x="6420298" y="6255114"/>
              <a:ext cx="153909" cy="72978"/>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5946979-6AB3-EA4C-8007-57C2D14FC737}"/>
                </a:ext>
              </a:extLst>
            </p:cNvPr>
            <p:cNvSpPr/>
            <p:nvPr/>
          </p:nvSpPr>
          <p:spPr>
            <a:xfrm>
              <a:off x="7120677" y="6255114"/>
              <a:ext cx="153909" cy="72978"/>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BC5EB87F-A6C4-CF46-995A-EA67B4CA8B14}"/>
                </a:ext>
              </a:extLst>
            </p:cNvPr>
            <p:cNvSpPr txBox="1"/>
            <p:nvPr/>
          </p:nvSpPr>
          <p:spPr>
            <a:xfrm>
              <a:off x="7725912"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Medium</a:t>
              </a:r>
            </a:p>
          </p:txBody>
        </p:sp>
        <p:sp>
          <p:nvSpPr>
            <p:cNvPr id="19" name="Rectangle 18">
              <a:extLst>
                <a:ext uri="{FF2B5EF4-FFF2-40B4-BE49-F238E27FC236}">
                  <a16:creationId xmlns:a16="http://schemas.microsoft.com/office/drawing/2014/main" id="{79E4FC80-01E9-966C-28F0-419FCD689B26}"/>
                </a:ext>
              </a:extLst>
            </p:cNvPr>
            <p:cNvSpPr/>
            <p:nvPr/>
          </p:nvSpPr>
          <p:spPr>
            <a:xfrm>
              <a:off x="7605505" y="6255114"/>
              <a:ext cx="153909" cy="7297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06689ECE-ABA9-2CE2-A16B-56A0F3C99213}"/>
                </a:ext>
              </a:extLst>
            </p:cNvPr>
            <p:cNvSpPr/>
            <p:nvPr/>
          </p:nvSpPr>
          <p:spPr>
            <a:xfrm>
              <a:off x="8254192" y="6255114"/>
              <a:ext cx="153909" cy="7297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6295BA5F-E2A9-617B-7DAB-CBD5322D1E48}"/>
                </a:ext>
              </a:extLst>
            </p:cNvPr>
            <p:cNvSpPr txBox="1"/>
            <p:nvPr/>
          </p:nvSpPr>
          <p:spPr>
            <a:xfrm>
              <a:off x="8403963"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High</a:t>
              </a:r>
            </a:p>
          </p:txBody>
        </p:sp>
        <p:sp>
          <p:nvSpPr>
            <p:cNvPr id="22" name="Rectangle 21">
              <a:extLst>
                <a:ext uri="{FF2B5EF4-FFF2-40B4-BE49-F238E27FC236}">
                  <a16:creationId xmlns:a16="http://schemas.microsoft.com/office/drawing/2014/main" id="{B75AB3A4-7B7A-614E-BF29-A9108D6984B9}"/>
                </a:ext>
              </a:extLst>
            </p:cNvPr>
            <p:cNvSpPr/>
            <p:nvPr/>
          </p:nvSpPr>
          <p:spPr>
            <a:xfrm>
              <a:off x="8782472" y="6255114"/>
              <a:ext cx="153909" cy="72978"/>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47D6EAA9-0FE0-72D3-2179-B610302F8B9D}"/>
                </a:ext>
              </a:extLst>
            </p:cNvPr>
            <p:cNvSpPr txBox="1"/>
            <p:nvPr/>
          </p:nvSpPr>
          <p:spPr>
            <a:xfrm>
              <a:off x="8922031"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Very high</a:t>
              </a:r>
            </a:p>
          </p:txBody>
        </p:sp>
      </p:grpSp>
      <p:graphicFrame>
        <p:nvGraphicFramePr>
          <p:cNvPr id="26" name="Table 25">
            <a:extLst>
              <a:ext uri="{FF2B5EF4-FFF2-40B4-BE49-F238E27FC236}">
                <a16:creationId xmlns:a16="http://schemas.microsoft.com/office/drawing/2014/main" id="{528EF601-3486-71D6-DEF2-AB857CF3C1AA}"/>
              </a:ext>
            </a:extLst>
          </p:cNvPr>
          <p:cNvGraphicFramePr>
            <a:graphicFrameLocks noGrp="1"/>
          </p:cNvGraphicFramePr>
          <p:nvPr>
            <p:extLst>
              <p:ext uri="{D42A27DB-BD31-4B8C-83A1-F6EECF244321}">
                <p14:modId xmlns:p14="http://schemas.microsoft.com/office/powerpoint/2010/main" val="3874265690"/>
              </p:ext>
            </p:extLst>
          </p:nvPr>
        </p:nvGraphicFramePr>
        <p:xfrm>
          <a:off x="310782" y="4420824"/>
          <a:ext cx="11635200" cy="1554480"/>
        </p:xfrm>
        <a:graphic>
          <a:graphicData uri="http://schemas.openxmlformats.org/drawingml/2006/table">
            <a:tbl>
              <a:tblPr firstRow="1" bandRow="1">
                <a:tableStyleId>{5C22544A-7EE6-4342-B048-85BDC9FD1C3A}</a:tableStyleId>
              </a:tblPr>
              <a:tblGrid>
                <a:gridCol w="1430794">
                  <a:extLst>
                    <a:ext uri="{9D8B030D-6E8A-4147-A177-3AD203B41FA5}">
                      <a16:colId xmlns:a16="http://schemas.microsoft.com/office/drawing/2014/main" val="1740715206"/>
                    </a:ext>
                  </a:extLst>
                </a:gridCol>
                <a:gridCol w="4748970">
                  <a:extLst>
                    <a:ext uri="{9D8B030D-6E8A-4147-A177-3AD203B41FA5}">
                      <a16:colId xmlns:a16="http://schemas.microsoft.com/office/drawing/2014/main" val="3799182394"/>
                    </a:ext>
                  </a:extLst>
                </a:gridCol>
                <a:gridCol w="259399">
                  <a:extLst>
                    <a:ext uri="{9D8B030D-6E8A-4147-A177-3AD203B41FA5}">
                      <a16:colId xmlns:a16="http://schemas.microsoft.com/office/drawing/2014/main" val="3984294952"/>
                    </a:ext>
                  </a:extLst>
                </a:gridCol>
                <a:gridCol w="279391">
                  <a:extLst>
                    <a:ext uri="{9D8B030D-6E8A-4147-A177-3AD203B41FA5}">
                      <a16:colId xmlns:a16="http://schemas.microsoft.com/office/drawing/2014/main" val="3838693969"/>
                    </a:ext>
                  </a:extLst>
                </a:gridCol>
                <a:gridCol w="371534">
                  <a:extLst>
                    <a:ext uri="{9D8B030D-6E8A-4147-A177-3AD203B41FA5}">
                      <a16:colId xmlns:a16="http://schemas.microsoft.com/office/drawing/2014/main" val="2760525615"/>
                    </a:ext>
                  </a:extLst>
                </a:gridCol>
                <a:gridCol w="4545112">
                  <a:extLst>
                    <a:ext uri="{9D8B030D-6E8A-4147-A177-3AD203B41FA5}">
                      <a16:colId xmlns:a16="http://schemas.microsoft.com/office/drawing/2014/main" val="1164021184"/>
                    </a:ext>
                  </a:extLst>
                </a:gridCol>
              </a:tblGrid>
              <a:tr h="192758">
                <a:tc>
                  <a:txBody>
                    <a:bodyPr/>
                    <a:lstStyle/>
                    <a:p>
                      <a:r>
                        <a:rPr lang="en-GB" sz="1000">
                          <a:latin typeface="Arial"/>
                          <a:cs typeface="Arial"/>
                        </a:rPr>
                        <a:t>Workstream</a:t>
                      </a:r>
                    </a:p>
                  </a:txBody>
                  <a:tcPr/>
                </a:tc>
                <a:tc>
                  <a:txBody>
                    <a:bodyPr/>
                    <a:lstStyle/>
                    <a:p>
                      <a:r>
                        <a:rPr lang="en-GB" sz="1000">
                          <a:latin typeface="Arial"/>
                          <a:cs typeface="Arial"/>
                        </a:rPr>
                        <a:t>Risk</a:t>
                      </a:r>
                    </a:p>
                  </a:txBody>
                  <a:tcPr/>
                </a:tc>
                <a:tc>
                  <a:txBody>
                    <a:bodyPr/>
                    <a:lstStyle/>
                    <a:p>
                      <a:r>
                        <a:rPr lang="en-GB" sz="1000">
                          <a:latin typeface="Arial"/>
                          <a:cs typeface="Arial"/>
                        </a:rPr>
                        <a:t>I</a:t>
                      </a:r>
                    </a:p>
                  </a:txBody>
                  <a:tcPr/>
                </a:tc>
                <a:tc>
                  <a:txBody>
                    <a:bodyPr/>
                    <a:lstStyle/>
                    <a:p>
                      <a:r>
                        <a:rPr lang="en-GB" sz="1000">
                          <a:latin typeface="Arial"/>
                          <a:cs typeface="Arial"/>
                        </a:rPr>
                        <a:t>L</a:t>
                      </a:r>
                    </a:p>
                  </a:txBody>
                  <a:tcPr/>
                </a:tc>
                <a:tc>
                  <a:txBody>
                    <a:bodyPr/>
                    <a:lstStyle/>
                    <a:p>
                      <a:r>
                        <a:rPr lang="en-GB" sz="1000">
                          <a:latin typeface="Arial"/>
                          <a:cs typeface="Arial"/>
                        </a:rPr>
                        <a:t>S</a:t>
                      </a:r>
                    </a:p>
                  </a:txBody>
                  <a:tcPr/>
                </a:tc>
                <a:tc>
                  <a:txBody>
                    <a:bodyPr/>
                    <a:lstStyle/>
                    <a:p>
                      <a:r>
                        <a:rPr lang="en-GB" sz="1000">
                          <a:latin typeface="Arial"/>
                          <a:cs typeface="Arial"/>
                        </a:rPr>
                        <a:t>Key Controls</a:t>
                      </a:r>
                    </a:p>
                  </a:txBody>
                  <a:tcPr/>
                </a:tc>
                <a:extLst>
                  <a:ext uri="{0D108BD9-81ED-4DB2-BD59-A6C34878D82A}">
                    <a16:rowId xmlns:a16="http://schemas.microsoft.com/office/drawing/2014/main" val="1701266588"/>
                  </a:ext>
                </a:extLst>
              </a:tr>
              <a:tr h="1023937">
                <a:tc>
                  <a:txBody>
                    <a:bodyPr/>
                    <a:lstStyle/>
                    <a:p>
                      <a:pPr marL="0" marR="0" lvl="0" indent="0" algn="l">
                        <a:lnSpc>
                          <a:spcPct val="100000"/>
                        </a:lnSpc>
                        <a:spcBef>
                          <a:spcPts val="0"/>
                        </a:spcBef>
                        <a:spcAft>
                          <a:spcPts val="0"/>
                        </a:spcAft>
                        <a:buNone/>
                      </a:pPr>
                      <a:r>
                        <a:rPr lang="en-GB" sz="1000" b="0" i="0" u="none" strike="noStrike" kern="1200" cap="none" spc="0" normalizeH="0" baseline="0" noProof="0">
                          <a:ln>
                            <a:noFill/>
                          </a:ln>
                          <a:solidFill>
                            <a:schemeClr val="tx1"/>
                          </a:solidFill>
                          <a:effectLst/>
                          <a:uLnTx/>
                          <a:uFillTx/>
                          <a:latin typeface="Arial"/>
                          <a:ea typeface="+mn-ea"/>
                          <a:cs typeface="Arial"/>
                        </a:rPr>
                        <a:t>Integration of foundational activities</a:t>
                      </a:r>
                    </a:p>
                  </a:txBody>
                  <a:tcPr>
                    <a:solidFill>
                      <a:schemeClr val="accent1">
                        <a:lumMod val="40000"/>
                        <a:lumOff val="60000"/>
                      </a:schemeClr>
                    </a:solidFill>
                  </a:tcPr>
                </a:tc>
                <a:tc>
                  <a:txBody>
                    <a:bodyPr/>
                    <a:lstStyle/>
                    <a:p>
                      <a:pPr lvl="0" algn="l">
                        <a:lnSpc>
                          <a:spcPct val="100000"/>
                        </a:lnSpc>
                        <a:spcBef>
                          <a:spcPts val="0"/>
                        </a:spcBef>
                        <a:spcAft>
                          <a:spcPts val="0"/>
                        </a:spcAft>
                        <a:buNone/>
                      </a:pPr>
                      <a:r>
                        <a:rPr lang="en-GB" sz="1000" b="0" i="0" u="none" strike="noStrike" kern="1200" baseline="0" noProof="0">
                          <a:solidFill>
                            <a:srgbClr val="000000"/>
                          </a:solidFill>
                          <a:latin typeface="Arial"/>
                          <a:cs typeface="Arial"/>
                        </a:rPr>
                        <a:t>Work packages to create a structured recommendations framework, content governance and the foundational work to develop a digital knowledge platform have been developed independently. Unless mitigated collectively there is a risk that our foundational work does not enable NICE to create innovative guidance products.</a:t>
                      </a:r>
                      <a:endParaRPr lang="en-US">
                        <a:latin typeface="Arial"/>
                        <a:cs typeface="Arial"/>
                      </a:endParaRPr>
                    </a:p>
                  </a:txBody>
                  <a:tcPr>
                    <a:solidFill>
                      <a:schemeClr val="bg1">
                        <a:lumMod val="95000"/>
                      </a:schemeClr>
                    </a:solidFill>
                  </a:tcPr>
                </a:tc>
                <a:tc>
                  <a:txBody>
                    <a:bodyPr/>
                    <a:lstStyle/>
                    <a:p>
                      <a:r>
                        <a:rPr lang="en-GB" sz="1000">
                          <a:solidFill>
                            <a:schemeClr val="tx1"/>
                          </a:solidFill>
                          <a:latin typeface="Arial"/>
                          <a:cs typeface="Arial"/>
                        </a:rPr>
                        <a:t>3</a:t>
                      </a:r>
                    </a:p>
                  </a:txBody>
                  <a:tcPr anchor="ctr">
                    <a:solidFill>
                      <a:srgbClr val="E8EDEF"/>
                    </a:solidFill>
                  </a:tcPr>
                </a:tc>
                <a:tc>
                  <a:txBody>
                    <a:bodyPr/>
                    <a:lstStyle/>
                    <a:p>
                      <a:r>
                        <a:rPr lang="en-GB" sz="1000">
                          <a:solidFill>
                            <a:schemeClr val="tx1"/>
                          </a:solidFill>
                          <a:latin typeface="Arial"/>
                          <a:cs typeface="Arial"/>
                        </a:rPr>
                        <a:t>3</a:t>
                      </a:r>
                    </a:p>
                  </a:txBody>
                  <a:tcPr anchor="ctr">
                    <a:solidFill>
                      <a:srgbClr val="E8EDEF"/>
                    </a:solidFill>
                  </a:tcPr>
                </a:tc>
                <a:tc>
                  <a:txBody>
                    <a:bodyPr/>
                    <a:lstStyle/>
                    <a:p>
                      <a:r>
                        <a:rPr lang="en-GB" sz="1000">
                          <a:solidFill>
                            <a:schemeClr val="tx1"/>
                          </a:solidFill>
                          <a:latin typeface="Arial"/>
                          <a:cs typeface="Arial"/>
                        </a:rPr>
                        <a:t>9</a:t>
                      </a:r>
                    </a:p>
                  </a:txBody>
                  <a:tcPr anchor="ctr">
                    <a:solidFill>
                      <a:srgbClr val="FFFF00"/>
                    </a:solidFill>
                  </a:tcPr>
                </a:tc>
                <a:tc>
                  <a:txBody>
                    <a:bodyPr/>
                    <a:lstStyle/>
                    <a:p>
                      <a:pPr lvl="0" algn="l">
                        <a:lnSpc>
                          <a:spcPct val="100000"/>
                        </a:lnSpc>
                        <a:spcBef>
                          <a:spcPts val="0"/>
                        </a:spcBef>
                        <a:spcAft>
                          <a:spcPts val="0"/>
                        </a:spcAft>
                        <a:buNone/>
                      </a:pPr>
                      <a:r>
                        <a:rPr lang="en-GB" sz="1000" b="0" i="0" u="none" strike="noStrike" noProof="0" dirty="0">
                          <a:solidFill>
                            <a:schemeClr val="tx1"/>
                          </a:solidFill>
                          <a:latin typeface="Arial"/>
                          <a:cs typeface="Arial"/>
                        </a:rPr>
                        <a:t>Refreshed delivery plan and outcomes to align with approved product strategy. </a:t>
                      </a:r>
                    </a:p>
                    <a:p>
                      <a:pPr lvl="0" algn="l">
                        <a:lnSpc>
                          <a:spcPct val="100000"/>
                        </a:lnSpc>
                        <a:spcBef>
                          <a:spcPts val="0"/>
                        </a:spcBef>
                        <a:spcAft>
                          <a:spcPts val="0"/>
                        </a:spcAft>
                        <a:buNone/>
                      </a:pPr>
                      <a:endParaRPr lang="en-GB" sz="1000" b="0" i="0" u="none" strike="noStrike" noProof="0" dirty="0">
                        <a:solidFill>
                          <a:schemeClr val="tx1"/>
                        </a:solidFill>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GB" sz="1000" b="0" i="0" u="none" strike="noStrike" noProof="0" dirty="0">
                          <a:solidFill>
                            <a:schemeClr val="tx1"/>
                          </a:solidFill>
                          <a:latin typeface="Arial"/>
                          <a:cs typeface="Arial"/>
                        </a:rPr>
                        <a:t>Programme management of the useable programme to actively manage all foundational aspects, accountability, risk management, resource allocation and interdependencies for refreshed delivery plan.</a:t>
                      </a:r>
                    </a:p>
                    <a:p>
                      <a:pPr lvl="0" algn="l">
                        <a:lnSpc>
                          <a:spcPct val="100000"/>
                        </a:lnSpc>
                        <a:spcBef>
                          <a:spcPts val="0"/>
                        </a:spcBef>
                        <a:spcAft>
                          <a:spcPts val="0"/>
                        </a:spcAft>
                        <a:buNone/>
                      </a:pPr>
                      <a:endParaRPr lang="en-GB" sz="1000" b="0" i="0" u="none" strike="noStrike" noProof="0" dirty="0">
                        <a:solidFill>
                          <a:schemeClr val="tx1"/>
                        </a:solidFill>
                        <a:latin typeface="Arial"/>
                        <a:cs typeface="Arial"/>
                      </a:endParaRPr>
                    </a:p>
                    <a:p>
                      <a:pPr lvl="0" algn="l">
                        <a:lnSpc>
                          <a:spcPct val="100000"/>
                        </a:lnSpc>
                        <a:spcBef>
                          <a:spcPts val="0"/>
                        </a:spcBef>
                        <a:spcAft>
                          <a:spcPts val="0"/>
                        </a:spcAft>
                        <a:buNone/>
                      </a:pPr>
                      <a:r>
                        <a:rPr lang="en-GB" sz="1000" b="0" i="0" u="none" strike="noStrike" noProof="0" dirty="0">
                          <a:solidFill>
                            <a:schemeClr val="tx1"/>
                          </a:solidFill>
                          <a:latin typeface="Arial"/>
                          <a:cs typeface="Arial"/>
                        </a:rPr>
                        <a:t>Recruitment of a Programme Lead to manage integration of activities.</a:t>
                      </a:r>
                    </a:p>
                  </a:txBody>
                  <a:tcPr>
                    <a:solidFill>
                      <a:schemeClr val="bg1">
                        <a:lumMod val="95000"/>
                      </a:schemeClr>
                    </a:solidFill>
                  </a:tcPr>
                </a:tc>
                <a:extLst>
                  <a:ext uri="{0D108BD9-81ED-4DB2-BD59-A6C34878D82A}">
                    <a16:rowId xmlns:a16="http://schemas.microsoft.com/office/drawing/2014/main" val="1637962769"/>
                  </a:ext>
                </a:extLst>
              </a:tr>
            </a:tbl>
          </a:graphicData>
        </a:graphic>
      </p:graphicFrame>
    </p:spTree>
    <p:extLst>
      <p:ext uri="{BB962C8B-B14F-4D97-AF65-F5344CB8AC3E}">
        <p14:creationId xmlns:p14="http://schemas.microsoft.com/office/powerpoint/2010/main" val="3539299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5769-D3E4-001D-A197-2AAD0FD38595}"/>
              </a:ext>
            </a:extLst>
          </p:cNvPr>
          <p:cNvSpPr>
            <a:spLocks noGrp="1"/>
          </p:cNvSpPr>
          <p:nvPr>
            <p:ph type="ctrTitle"/>
          </p:nvPr>
        </p:nvSpPr>
        <p:spPr>
          <a:xfrm>
            <a:off x="395474" y="303913"/>
            <a:ext cx="11076689" cy="604849"/>
          </a:xfrm>
        </p:spPr>
        <p:txBody>
          <a:bodyPr>
            <a:normAutofit/>
          </a:bodyPr>
          <a:lstStyle/>
          <a:p>
            <a:r>
              <a:rPr lang="en-US" sz="2500">
                <a:latin typeface="Arial"/>
                <a:cs typeface="Arial"/>
              </a:rPr>
              <a:t>Useable: High-level summary of performance </a:t>
            </a:r>
          </a:p>
        </p:txBody>
      </p:sp>
      <p:graphicFrame>
        <p:nvGraphicFramePr>
          <p:cNvPr id="3" name="Table 2">
            <a:extLst>
              <a:ext uri="{FF2B5EF4-FFF2-40B4-BE49-F238E27FC236}">
                <a16:creationId xmlns:a16="http://schemas.microsoft.com/office/drawing/2014/main" id="{D713B882-870E-BCCC-70B3-7C0419151585}"/>
              </a:ext>
            </a:extLst>
          </p:cNvPr>
          <p:cNvGraphicFramePr>
            <a:graphicFrameLocks/>
          </p:cNvGraphicFramePr>
          <p:nvPr>
            <p:extLst>
              <p:ext uri="{D42A27DB-BD31-4B8C-83A1-F6EECF244321}">
                <p14:modId xmlns:p14="http://schemas.microsoft.com/office/powerpoint/2010/main" val="603296672"/>
              </p:ext>
            </p:extLst>
          </p:nvPr>
        </p:nvGraphicFramePr>
        <p:xfrm>
          <a:off x="395473" y="993156"/>
          <a:ext cx="6950767" cy="3602946"/>
        </p:xfrm>
        <a:graphic>
          <a:graphicData uri="http://schemas.openxmlformats.org/drawingml/2006/table">
            <a:tbl>
              <a:tblPr firstRow="1" bandRow="1">
                <a:tableStyleId>{5C22544A-7EE6-4342-B048-85BDC9FD1C3A}</a:tableStyleId>
              </a:tblPr>
              <a:tblGrid>
                <a:gridCol w="2675054">
                  <a:extLst>
                    <a:ext uri="{9D8B030D-6E8A-4147-A177-3AD203B41FA5}">
                      <a16:colId xmlns:a16="http://schemas.microsoft.com/office/drawing/2014/main" val="324831861"/>
                    </a:ext>
                  </a:extLst>
                </a:gridCol>
                <a:gridCol w="1103178">
                  <a:extLst>
                    <a:ext uri="{9D8B030D-6E8A-4147-A177-3AD203B41FA5}">
                      <a16:colId xmlns:a16="http://schemas.microsoft.com/office/drawing/2014/main" val="2504982140"/>
                    </a:ext>
                  </a:extLst>
                </a:gridCol>
                <a:gridCol w="1103178">
                  <a:extLst>
                    <a:ext uri="{9D8B030D-6E8A-4147-A177-3AD203B41FA5}">
                      <a16:colId xmlns:a16="http://schemas.microsoft.com/office/drawing/2014/main" val="3687425865"/>
                    </a:ext>
                  </a:extLst>
                </a:gridCol>
                <a:gridCol w="1103178">
                  <a:extLst>
                    <a:ext uri="{9D8B030D-6E8A-4147-A177-3AD203B41FA5}">
                      <a16:colId xmlns:a16="http://schemas.microsoft.com/office/drawing/2014/main" val="2195783223"/>
                    </a:ext>
                  </a:extLst>
                </a:gridCol>
                <a:gridCol w="966179">
                  <a:extLst>
                    <a:ext uri="{9D8B030D-6E8A-4147-A177-3AD203B41FA5}">
                      <a16:colId xmlns:a16="http://schemas.microsoft.com/office/drawing/2014/main" val="3913680241"/>
                    </a:ext>
                  </a:extLst>
                </a:gridCol>
              </a:tblGrid>
              <a:tr h="192292">
                <a:tc>
                  <a:txBody>
                    <a:bodyPr/>
                    <a:lstStyle/>
                    <a:p>
                      <a:pPr algn="ctr"/>
                      <a:r>
                        <a:rPr lang="en-GB" sz="1000">
                          <a:solidFill>
                            <a:schemeClr val="tx1"/>
                          </a:solidFill>
                          <a:latin typeface="Arial"/>
                          <a:ea typeface="Inter"/>
                          <a:cs typeface="Arial"/>
                        </a:rPr>
                        <a:t>Business plan KPIs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000">
                          <a:solidFill>
                            <a:schemeClr val="tx1"/>
                          </a:solidFill>
                          <a:latin typeface="Arial"/>
                          <a:ea typeface="Inter"/>
                          <a:cs typeface="Arial"/>
                        </a:rPr>
                        <a:t>Actual YTD </a:t>
                      </a:r>
                      <a:endParaRPr lang="en-GB" sz="1000">
                        <a:solidFill>
                          <a:schemeClr val="tx1"/>
                        </a:solidFill>
                        <a:latin typeface="Arial"/>
                        <a:ea typeface="Inter" panose="02000503000000020004" pitchFamily="2"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a:ea typeface="Inter"/>
                          <a:cs typeface="Arial"/>
                        </a:rPr>
                        <a:t>KPI performance target 24-25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a:solidFill>
                            <a:schemeClr val="tx1"/>
                          </a:solidFill>
                          <a:latin typeface="Arial"/>
                          <a:ea typeface="Inter"/>
                          <a:cs typeface="Arial"/>
                        </a:rPr>
                        <a:t>KPI starting performance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a:solidFill>
                            <a:schemeClr val="tx1"/>
                          </a:solidFill>
                          <a:latin typeface="Arial"/>
                          <a:ea typeface="Inter SemiBold"/>
                          <a:cs typeface="Arial"/>
                        </a:rPr>
                        <a:t>% Increase vs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014640076"/>
                  </a:ext>
                </a:extLst>
              </a:tr>
              <a:tr h="668903">
                <a:tc>
                  <a:txBody>
                    <a:bodyPr/>
                    <a:lstStyle/>
                    <a:p>
                      <a:pPr marL="0" indent="0">
                        <a:buFont typeface="Arial" panose="020B0604020202020204" pitchFamily="34" charset="0"/>
                        <a:buNone/>
                      </a:pPr>
                      <a:r>
                        <a:rPr lang="en-GB" sz="1000">
                          <a:solidFill>
                            <a:schemeClr val="tx1"/>
                          </a:solidFill>
                          <a:latin typeface="Arial"/>
                          <a:ea typeface="Inter"/>
                          <a:cs typeface="Arial"/>
                        </a:rPr>
                        <a:t>No of users accessing NICE website for guidance and advice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lvl="0" algn="ctr">
                        <a:buNone/>
                      </a:pPr>
                      <a:r>
                        <a:rPr lang="en-US" sz="1000">
                          <a:solidFill>
                            <a:schemeClr val="tx1"/>
                          </a:solidFill>
                          <a:latin typeface="Arial"/>
                          <a:cs typeface="Arial"/>
                        </a:rPr>
                        <a:t>8.9 million </a:t>
                      </a:r>
                    </a:p>
                    <a:p>
                      <a:pPr lvl="0" algn="ctr">
                        <a:buNone/>
                      </a:pPr>
                      <a:r>
                        <a:rPr lang="en-US" sz="1000">
                          <a:solidFill>
                            <a:schemeClr val="tx1"/>
                          </a:solidFill>
                          <a:latin typeface="Arial"/>
                          <a:cs typeface="Arial"/>
                        </a:rPr>
                        <a:t>(24/25 Year to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lvl="0" algn="ctr">
                        <a:buNone/>
                      </a:pPr>
                      <a:r>
                        <a:rPr lang="en-GB" sz="1000" b="0" i="0" u="none" strike="noStrike" noProof="0">
                          <a:solidFill>
                            <a:schemeClr val="tx1"/>
                          </a:solidFill>
                          <a:latin typeface="Arial"/>
                          <a:cs typeface="Arial"/>
                        </a:rPr>
                        <a:t> Increase on equivalent calendar months from 23-24</a:t>
                      </a:r>
                      <a:endParaRPr lang="en-US" sz="100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gn="ctr">
                        <a:buNone/>
                      </a:pPr>
                      <a:r>
                        <a:rPr lang="en-GB" sz="1000" b="0" i="0" u="none" strike="noStrike" noProof="0">
                          <a:solidFill>
                            <a:schemeClr val="tx1"/>
                          </a:solidFill>
                          <a:latin typeface="Arial"/>
                          <a:cs typeface="Arial"/>
                        </a:rPr>
                        <a:t>7.3 million</a:t>
                      </a:r>
                      <a:endParaRPr lang="en-GB" sz="1000" b="1">
                        <a:solidFill>
                          <a:schemeClr val="tx1"/>
                        </a:solidFill>
                        <a:latin typeface="Arial"/>
                        <a:ea typeface="Inter" panose="02000503000000020004" pitchFamily="2" charset="0"/>
                        <a:cs typeface="Arial"/>
                      </a:endParaRPr>
                    </a:p>
                    <a:p>
                      <a:pPr lvl="0" algn="ctr">
                        <a:buNone/>
                      </a:pPr>
                      <a:r>
                        <a:rPr lang="en-GB" sz="1000" b="0">
                          <a:solidFill>
                            <a:schemeClr val="tx1"/>
                          </a:solidFill>
                          <a:latin typeface="Arial"/>
                          <a:ea typeface="Inter"/>
                          <a:cs typeface="Arial"/>
                        </a:rPr>
                        <a:t>(23/24 Year to end-August)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ea typeface="Inter"/>
                          <a:cs typeface="Aria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837338454"/>
                  </a:ext>
                </a:extLst>
              </a:tr>
              <a:tr h="606286">
                <a:tc>
                  <a:txBody>
                    <a:bodyPr/>
                    <a:lstStyle/>
                    <a:p>
                      <a:pPr marL="0" indent="0">
                        <a:buFont typeface="Arial" panose="020B0604020202020204" pitchFamily="34" charset="0"/>
                        <a:buNone/>
                      </a:pPr>
                      <a:endParaRPr lang="en-GB" sz="1000">
                        <a:solidFill>
                          <a:schemeClr val="tx1"/>
                        </a:solidFill>
                        <a:latin typeface="Arial" panose="020B0604020202020204" pitchFamily="34" charset="0"/>
                        <a:ea typeface="Inter"/>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gn="ctr">
                        <a:buNone/>
                      </a:pPr>
                      <a:r>
                        <a:rPr lang="en-US" sz="1000">
                          <a:solidFill>
                            <a:schemeClr val="tx1"/>
                          </a:solidFill>
                          <a:latin typeface="Arial"/>
                          <a:cs typeface="Arial"/>
                        </a:rPr>
                        <a:t>As above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lvl="0" algn="ctr">
                        <a:buNone/>
                      </a:pPr>
                      <a:r>
                        <a:rPr lang="en-US" sz="1000">
                          <a:solidFill>
                            <a:schemeClr val="tx1"/>
                          </a:solidFill>
                          <a:latin typeface="Arial"/>
                          <a:cs typeface="Arial"/>
                        </a:rPr>
                        <a:t>Increase on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gn="ctr">
                        <a:buNone/>
                      </a:pPr>
                      <a:r>
                        <a:rPr lang="en-GB" sz="1000" b="0">
                          <a:solidFill>
                            <a:schemeClr val="tx1"/>
                          </a:solidFill>
                          <a:latin typeface="Arial"/>
                          <a:ea typeface="Inter"/>
                          <a:cs typeface="Arial"/>
                        </a:rPr>
                        <a:t>18.278 million</a:t>
                      </a:r>
                    </a:p>
                    <a:p>
                      <a:pPr lvl="0" algn="ctr">
                        <a:buNone/>
                      </a:pPr>
                      <a:r>
                        <a:rPr lang="en-GB" sz="1000" b="0">
                          <a:solidFill>
                            <a:schemeClr val="tx1"/>
                          </a:solidFill>
                          <a:latin typeface="Arial"/>
                          <a:ea typeface="Inter"/>
                          <a:cs typeface="Arial"/>
                        </a:rPr>
                        <a:t>(Full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ea typeface="Inter"/>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091947934"/>
                  </a:ext>
                </a:extLst>
              </a:tr>
              <a:tr h="918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a:ea typeface="Inter"/>
                          <a:cs typeface="Arial"/>
                        </a:rPr>
                        <a:t>Clicks on guidance products from the NICE corporate website (monthly figures)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000" b="0" i="0" u="none" strike="noStrike" noProof="0">
                          <a:solidFill>
                            <a:schemeClr val="tx1"/>
                          </a:solidFill>
                          <a:latin typeface="Arial"/>
                          <a:cs typeface="Arial"/>
                        </a:rPr>
                        <a:t>35,000 </a:t>
                      </a:r>
                    </a:p>
                    <a:p>
                      <a:pPr marL="0" marR="0" lvl="0" indent="0" algn="ctr">
                        <a:lnSpc>
                          <a:spcPct val="100000"/>
                        </a:lnSpc>
                        <a:spcBef>
                          <a:spcPts val="0"/>
                        </a:spcBef>
                        <a:spcAft>
                          <a:spcPts val="0"/>
                        </a:spcAft>
                        <a:buClrTx/>
                        <a:buSzTx/>
                        <a:buFontTx/>
                        <a:buNone/>
                      </a:pPr>
                      <a:r>
                        <a:rPr lang="en-GB" sz="1000" b="0" i="0" u="none" strike="noStrike" noProof="0">
                          <a:solidFill>
                            <a:schemeClr val="tx1"/>
                          </a:solidFill>
                          <a:latin typeface="Arial"/>
                          <a:cs typeface="Arial"/>
                        </a:rPr>
                        <a:t>(24/25 Year to Date)</a:t>
                      </a:r>
                      <a:endParaRPr lang="en-US" sz="100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a:lnSpc>
                          <a:spcPct val="100000"/>
                        </a:lnSpc>
                        <a:spcBef>
                          <a:spcPts val="0"/>
                        </a:spcBef>
                        <a:spcAft>
                          <a:spcPts val="0"/>
                        </a:spcAft>
                        <a:buNone/>
                      </a:pPr>
                      <a:r>
                        <a:rPr lang="en-US" sz="1000">
                          <a:solidFill>
                            <a:schemeClr val="tx1"/>
                          </a:solidFill>
                          <a:latin typeface="Arial"/>
                          <a:cs typeface="Arial"/>
                        </a:rPr>
                        <a:t>37,700</a:t>
                      </a:r>
                      <a:endParaRPr lang="en-US" sz="1000">
                        <a:latin typeface="Arial"/>
                        <a:cs typeface="Arial"/>
                      </a:endParaRPr>
                    </a:p>
                    <a:p>
                      <a:pPr marL="0" marR="0" lvl="0" indent="0" algn="ctr">
                        <a:lnSpc>
                          <a:spcPct val="100000"/>
                        </a:lnSpc>
                        <a:spcBef>
                          <a:spcPts val="0"/>
                        </a:spcBef>
                        <a:spcAft>
                          <a:spcPts val="0"/>
                        </a:spcAft>
                        <a:buNone/>
                      </a:pPr>
                      <a:r>
                        <a:rPr lang="en-US" sz="1000">
                          <a:solidFill>
                            <a:schemeClr val="tx1"/>
                          </a:solidFill>
                          <a:latin typeface="Arial"/>
                          <a:cs typeface="Arial"/>
                        </a:rPr>
                        <a:t> (15% increase from equivalent months in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a:lnSpc>
                          <a:spcPct val="100000"/>
                        </a:lnSpc>
                        <a:spcBef>
                          <a:spcPts val="0"/>
                        </a:spcBef>
                        <a:spcAft>
                          <a:spcPts val="0"/>
                        </a:spcAft>
                        <a:buNone/>
                      </a:pPr>
                      <a:r>
                        <a:rPr lang="en-US" sz="1000">
                          <a:solidFill>
                            <a:schemeClr val="tx1"/>
                          </a:solidFill>
                          <a:latin typeface="Arial"/>
                          <a:cs typeface="Arial"/>
                        </a:rPr>
                        <a:t>32,800</a:t>
                      </a:r>
                    </a:p>
                    <a:p>
                      <a:pPr marL="0" marR="0" lvl="0" indent="0" algn="ctr">
                        <a:lnSpc>
                          <a:spcPct val="100000"/>
                        </a:lnSpc>
                        <a:spcBef>
                          <a:spcPts val="0"/>
                        </a:spcBef>
                        <a:spcAft>
                          <a:spcPts val="0"/>
                        </a:spcAft>
                        <a:buNone/>
                      </a:pPr>
                      <a:r>
                        <a:rPr lang="en-US" sz="1000">
                          <a:solidFill>
                            <a:schemeClr val="tx1"/>
                          </a:solidFill>
                          <a:latin typeface="Arial"/>
                          <a:cs typeface="Arial"/>
                        </a:rPr>
                        <a:t>(23/24 Year to end-August)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gn="ctr">
                        <a:buNone/>
                      </a:pPr>
                      <a:r>
                        <a:rPr lang="en-GB" sz="1000" b="1">
                          <a:solidFill>
                            <a:schemeClr val="tx1"/>
                          </a:solidFill>
                          <a:latin typeface="Arial"/>
                          <a:ea typeface="Inter"/>
                          <a:cs typeface="Arial"/>
                        </a:rPr>
                        <a:t>+7% </a:t>
                      </a:r>
                      <a:endParaRPr lang="en-GB" sz="1000" b="1">
                        <a:solidFill>
                          <a:schemeClr val="tx1"/>
                        </a:solidFill>
                        <a:latin typeface="Arial"/>
                        <a:ea typeface="Inter" panose="02000503000000020004" pitchFamily="2"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91947584"/>
                  </a:ext>
                </a:extLst>
              </a:tr>
              <a:tr h="675860">
                <a:tc>
                  <a:txBody>
                    <a:bodyPr/>
                    <a:lstStyle/>
                    <a:p>
                      <a:pPr marL="0" marR="0" lvl="0" indent="0" algn="l" rtl="0">
                        <a:lnSpc>
                          <a:spcPct val="100000"/>
                        </a:lnSpc>
                        <a:spcBef>
                          <a:spcPts val="0"/>
                        </a:spcBef>
                        <a:spcAft>
                          <a:spcPts val="0"/>
                        </a:spcAft>
                        <a:buClrTx/>
                        <a:buSzTx/>
                        <a:buFontTx/>
                        <a:buNone/>
                      </a:pPr>
                      <a:endParaRPr lang="en-GB" sz="1000">
                        <a:solidFill>
                          <a:schemeClr val="tx1"/>
                        </a:solidFill>
                        <a:latin typeface="Arial" panose="020B0604020202020204" pitchFamily="34" charset="0"/>
                        <a:ea typeface="Inter"/>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a:lnSpc>
                          <a:spcPct val="100000"/>
                        </a:lnSpc>
                        <a:spcBef>
                          <a:spcPts val="0"/>
                        </a:spcBef>
                        <a:spcAft>
                          <a:spcPts val="0"/>
                        </a:spcAft>
                        <a:buNone/>
                      </a:pPr>
                      <a:r>
                        <a:rPr lang="en-GB" sz="1000" b="0">
                          <a:solidFill>
                            <a:schemeClr val="tx1"/>
                          </a:solidFill>
                          <a:latin typeface="Arial"/>
                          <a:cs typeface="Arial"/>
                        </a:rPr>
                        <a:t>As above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a:lnSpc>
                          <a:spcPct val="100000"/>
                        </a:lnSpc>
                        <a:spcBef>
                          <a:spcPts val="0"/>
                        </a:spcBef>
                        <a:spcAft>
                          <a:spcPts val="0"/>
                        </a:spcAft>
                        <a:buNone/>
                      </a:pPr>
                      <a:r>
                        <a:rPr lang="en-GB" sz="1000" b="0">
                          <a:solidFill>
                            <a:schemeClr val="tx1"/>
                          </a:solidFill>
                          <a:latin typeface="Arial"/>
                          <a:cs typeface="Arial"/>
                        </a:rPr>
                        <a:t>95,700</a:t>
                      </a:r>
                      <a:endParaRPr lang="en-US" sz="1000">
                        <a:latin typeface="Arial"/>
                        <a:cs typeface="Arial"/>
                      </a:endParaRPr>
                    </a:p>
                    <a:p>
                      <a:pPr marL="0" marR="0" lvl="0" indent="0" algn="ctr">
                        <a:lnSpc>
                          <a:spcPct val="100000"/>
                        </a:lnSpc>
                        <a:spcBef>
                          <a:spcPts val="0"/>
                        </a:spcBef>
                        <a:spcAft>
                          <a:spcPts val="0"/>
                        </a:spcAft>
                        <a:buNone/>
                      </a:pPr>
                      <a:r>
                        <a:rPr lang="en-GB" sz="1000" b="0">
                          <a:solidFill>
                            <a:schemeClr val="tx1"/>
                          </a:solidFill>
                          <a:latin typeface="Arial"/>
                          <a:cs typeface="Arial"/>
                        </a:rPr>
                        <a:t> (15% increase in full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rtl="0">
                        <a:lnSpc>
                          <a:spcPct val="100000"/>
                        </a:lnSpc>
                        <a:spcBef>
                          <a:spcPts val="0"/>
                        </a:spcBef>
                        <a:spcAft>
                          <a:spcPts val="0"/>
                        </a:spcAft>
                        <a:buClrTx/>
                        <a:buSzTx/>
                        <a:buFontTx/>
                        <a:buNone/>
                      </a:pPr>
                      <a:r>
                        <a:rPr lang="en-GB" sz="1000" b="0">
                          <a:solidFill>
                            <a:schemeClr val="tx1"/>
                          </a:solidFill>
                          <a:latin typeface="Arial"/>
                          <a:ea typeface="Inter"/>
                          <a:cs typeface="Arial"/>
                        </a:rPr>
                        <a:t>83,200</a:t>
                      </a:r>
                      <a:endParaRPr lang="en-US" sz="1000">
                        <a:latin typeface="Arial"/>
                        <a:cs typeface="Arial"/>
                      </a:endParaRPr>
                    </a:p>
                    <a:p>
                      <a:pPr marL="0" marR="0" lvl="0" indent="0" algn="ctr">
                        <a:lnSpc>
                          <a:spcPct val="100000"/>
                        </a:lnSpc>
                        <a:spcBef>
                          <a:spcPts val="0"/>
                        </a:spcBef>
                        <a:spcAft>
                          <a:spcPts val="0"/>
                        </a:spcAft>
                        <a:buClrTx/>
                        <a:buSzTx/>
                        <a:buFontTx/>
                        <a:buNone/>
                      </a:pPr>
                      <a:r>
                        <a:rPr lang="en-GB" sz="1000" b="0">
                          <a:solidFill>
                            <a:schemeClr val="tx1"/>
                          </a:solidFill>
                          <a:latin typeface="Arial"/>
                          <a:ea typeface="Inter"/>
                          <a:cs typeface="Arial"/>
                        </a:rPr>
                        <a:t> (Full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gn="ctr">
                        <a:buNone/>
                      </a:pPr>
                      <a:r>
                        <a:rPr lang="en-GB" sz="1000" b="1" dirty="0">
                          <a:solidFill>
                            <a:schemeClr val="tx1"/>
                          </a:solidFill>
                          <a:latin typeface="Arial"/>
                          <a:ea typeface="Inter"/>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67660698"/>
                  </a:ext>
                </a:extLst>
              </a:tr>
            </a:tbl>
          </a:graphicData>
        </a:graphic>
      </p:graphicFrame>
      <p:graphicFrame>
        <p:nvGraphicFramePr>
          <p:cNvPr id="5" name="Content Placeholder 4">
            <a:extLst>
              <a:ext uri="{FF2B5EF4-FFF2-40B4-BE49-F238E27FC236}">
                <a16:creationId xmlns:a16="http://schemas.microsoft.com/office/drawing/2014/main" id="{30916E19-851E-0495-00E6-B92ED0DD6FD0}"/>
              </a:ext>
            </a:extLst>
          </p:cNvPr>
          <p:cNvGraphicFramePr>
            <a:graphicFrameLocks noGrp="1"/>
          </p:cNvGraphicFramePr>
          <p:nvPr>
            <p:ph idx="4294967295"/>
            <p:extLst>
              <p:ext uri="{D42A27DB-BD31-4B8C-83A1-F6EECF244321}">
                <p14:modId xmlns:p14="http://schemas.microsoft.com/office/powerpoint/2010/main" val="3755909685"/>
              </p:ext>
            </p:extLst>
          </p:nvPr>
        </p:nvGraphicFramePr>
        <p:xfrm>
          <a:off x="8183417" y="993157"/>
          <a:ext cx="3568020" cy="3613983"/>
        </p:xfrm>
        <a:graphic>
          <a:graphicData uri="http://schemas.openxmlformats.org/drawingml/2006/table">
            <a:tbl>
              <a:tblPr firstRow="1" bandRow="1">
                <a:tableStyleId>{5C22544A-7EE6-4342-B048-85BDC9FD1C3A}</a:tableStyleId>
              </a:tblPr>
              <a:tblGrid>
                <a:gridCol w="2138153">
                  <a:extLst>
                    <a:ext uri="{9D8B030D-6E8A-4147-A177-3AD203B41FA5}">
                      <a16:colId xmlns:a16="http://schemas.microsoft.com/office/drawing/2014/main" val="2727980484"/>
                    </a:ext>
                  </a:extLst>
                </a:gridCol>
                <a:gridCol w="835359">
                  <a:extLst>
                    <a:ext uri="{9D8B030D-6E8A-4147-A177-3AD203B41FA5}">
                      <a16:colId xmlns:a16="http://schemas.microsoft.com/office/drawing/2014/main" val="1637958658"/>
                    </a:ext>
                  </a:extLst>
                </a:gridCol>
                <a:gridCol w="594508">
                  <a:extLst>
                    <a:ext uri="{9D8B030D-6E8A-4147-A177-3AD203B41FA5}">
                      <a16:colId xmlns:a16="http://schemas.microsoft.com/office/drawing/2014/main" val="159653918"/>
                    </a:ext>
                  </a:extLst>
                </a:gridCol>
              </a:tblGrid>
              <a:tr h="474351">
                <a:tc>
                  <a:txBody>
                    <a:bodyPr/>
                    <a:lstStyle/>
                    <a:p>
                      <a:pPr algn="ctr"/>
                      <a:r>
                        <a:rPr lang="en-GB" sz="1000">
                          <a:solidFill>
                            <a:schemeClr val="tx1"/>
                          </a:solidFill>
                          <a:latin typeface="Arial"/>
                          <a:ea typeface="Inter"/>
                          <a:cs typeface="Arial"/>
                        </a:rPr>
                        <a:t>Bus Plan Milestones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solidFill>
                            <a:schemeClr val="tx1"/>
                          </a:solidFill>
                          <a:latin typeface="Arial"/>
                          <a:ea typeface="Inter"/>
                          <a:cs typeface="Arial"/>
                        </a:rPr>
                        <a:t>Due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solidFill>
                            <a:schemeClr val="tx1"/>
                          </a:solidFill>
                          <a:latin typeface="Arial"/>
                          <a:ea typeface="Inter"/>
                          <a:cs typeface="Arial"/>
                        </a:rPr>
                        <a:t>RAG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3914420518"/>
                  </a:ext>
                </a:extLst>
              </a:tr>
              <a:tr h="620271">
                <a:tc>
                  <a:txBody>
                    <a:bodyPr/>
                    <a:lstStyle/>
                    <a:p>
                      <a:r>
                        <a:rPr lang="en-GB" sz="1000">
                          <a:latin typeface="Arial"/>
                          <a:ea typeface="Inter"/>
                          <a:cs typeface="Arial"/>
                        </a:rPr>
                        <a:t>Complete migration to new corporate website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00">
                          <a:latin typeface="Arial"/>
                          <a:cs typeface="Arial"/>
                        </a:rPr>
                        <a:t>30 Dec 24</a:t>
                      </a:r>
                      <a:endParaRPr lang="en-US" sz="100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ea typeface="Inter"/>
                          <a:cs typeface="Aria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843138784"/>
                  </a:ext>
                </a:extLst>
              </a:tr>
              <a:tr h="934395">
                <a:tc>
                  <a:txBody>
                    <a:bodyPr/>
                    <a:lstStyle/>
                    <a:p>
                      <a:r>
                        <a:rPr lang="en-GB" sz="1000">
                          <a:latin typeface="Arial"/>
                          <a:ea typeface="Inter"/>
                          <a:cs typeface="Arial"/>
                        </a:rPr>
                        <a:t>Complete proof of concepts with semantic data model to inform next steps of knowledge platform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00">
                          <a:latin typeface="Arial"/>
                          <a:ea typeface="Inter"/>
                          <a:cs typeface="Arial"/>
                        </a:rPr>
                        <a:t>1 July 24 (expected Q4)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ea typeface="Inter"/>
                          <a:cs typeface="Aria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170541423"/>
                  </a:ext>
                </a:extLst>
              </a:tr>
              <a:tr h="906023">
                <a:tc>
                  <a:txBody>
                    <a:bodyPr/>
                    <a:lstStyle/>
                    <a:p>
                      <a:r>
                        <a:rPr lang="en-GB" sz="1000">
                          <a:latin typeface="Arial"/>
                          <a:ea typeface="Inter"/>
                          <a:cs typeface="Arial"/>
                        </a:rPr>
                        <a:t>Agree standardised wording and structure for recommendations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a:ea typeface="Inter"/>
                          <a:cs typeface="Arial"/>
                        </a:rPr>
                        <a:t>31 Dec 24</a:t>
                      </a:r>
                    </a:p>
                    <a:p>
                      <a:endParaRPr lang="en-GB" sz="1000">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ea typeface="Inter"/>
                          <a:cs typeface="Aria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516768234"/>
                  </a:ext>
                </a:extLst>
              </a:tr>
              <a:tr h="678943">
                <a:tc>
                  <a:txBody>
                    <a:bodyPr/>
                    <a:lstStyle/>
                    <a:p>
                      <a:r>
                        <a:rPr lang="en-GB" sz="1000">
                          <a:latin typeface="Arial"/>
                          <a:ea typeface="Inter"/>
                          <a:cs typeface="Arial"/>
                        </a:rPr>
                        <a:t>Launch a new content governance process for CHTE and CfG</a:t>
                      </a:r>
                      <a:endParaRPr lang="en-GB" sz="1000" err="1">
                        <a:latin typeface="Arial"/>
                        <a:ea typeface="Inter"/>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00">
                          <a:latin typeface="Arial"/>
                          <a:ea typeface="Inter"/>
                          <a:cs typeface="Arial"/>
                        </a:rPr>
                        <a:t>31 Dec 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dirty="0">
                          <a:solidFill>
                            <a:schemeClr val="tx1"/>
                          </a:solidFill>
                          <a:latin typeface="Arial"/>
                          <a:ea typeface="Inter"/>
                          <a:cs typeface="Aria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304713143"/>
                  </a:ext>
                </a:extLst>
              </a:tr>
            </a:tbl>
          </a:graphicData>
        </a:graphic>
      </p:graphicFrame>
      <p:sp>
        <p:nvSpPr>
          <p:cNvPr id="6" name="TextBox 5">
            <a:extLst>
              <a:ext uri="{FF2B5EF4-FFF2-40B4-BE49-F238E27FC236}">
                <a16:creationId xmlns:a16="http://schemas.microsoft.com/office/drawing/2014/main" id="{0D61DD7D-A6BE-BCF0-6BF4-B9CB4F204703}"/>
              </a:ext>
            </a:extLst>
          </p:cNvPr>
          <p:cNvSpPr txBox="1"/>
          <p:nvPr/>
        </p:nvSpPr>
        <p:spPr>
          <a:xfrm>
            <a:off x="8113477" y="4684059"/>
            <a:ext cx="3672796" cy="230832"/>
          </a:xfrm>
          <a:prstGeom prst="rect">
            <a:avLst/>
          </a:prstGeom>
          <a:noFill/>
        </p:spPr>
        <p:txBody>
          <a:bodyPr wrap="square">
            <a:spAutoFit/>
          </a:bodyPr>
          <a:lstStyle/>
          <a:p>
            <a:r>
              <a:rPr lang="en-GB" sz="900" b="1"/>
              <a:t>RAG rating key: C= complete; G= green; A= amber; R= red</a:t>
            </a:r>
          </a:p>
        </p:txBody>
      </p:sp>
      <p:sp>
        <p:nvSpPr>
          <p:cNvPr id="7" name="TextBox 6">
            <a:extLst>
              <a:ext uri="{FF2B5EF4-FFF2-40B4-BE49-F238E27FC236}">
                <a16:creationId xmlns:a16="http://schemas.microsoft.com/office/drawing/2014/main" id="{21D0F601-BC04-E520-37A2-725024C9C1FF}"/>
              </a:ext>
            </a:extLst>
          </p:cNvPr>
          <p:cNvSpPr txBox="1"/>
          <p:nvPr/>
        </p:nvSpPr>
        <p:spPr>
          <a:xfrm>
            <a:off x="388603" y="5019406"/>
            <a:ext cx="11397670" cy="1092607"/>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pPr>
              <a:spcAft>
                <a:spcPts val="600"/>
              </a:spcAft>
            </a:pPr>
            <a:r>
              <a:rPr lang="en-GB" sz="1000" b="1">
                <a:latin typeface="Arial"/>
                <a:ea typeface="Inter SemiBold"/>
                <a:cs typeface="Arial"/>
              </a:rPr>
              <a:t>Notes on RAG status:</a:t>
            </a:r>
            <a:endParaRPr lang="en-GB" sz="1000">
              <a:latin typeface="Arial"/>
              <a:ea typeface="Inter SemiBold" panose="02000503000000020004" pitchFamily="2" charset="0"/>
              <a:cs typeface="Arial"/>
            </a:endParaRPr>
          </a:p>
          <a:p>
            <a:pPr marL="171450" indent="-171450">
              <a:spcAft>
                <a:spcPts val="600"/>
              </a:spcAft>
              <a:buFont typeface="Arial" panose="020B0604020202020204" pitchFamily="34" charset="0"/>
              <a:buChar char="•"/>
            </a:pPr>
            <a:r>
              <a:rPr lang="en-GB" sz="1000">
                <a:latin typeface="Arial"/>
                <a:ea typeface="Inter"/>
                <a:cs typeface="Arial"/>
              </a:rPr>
              <a:t>Clicks on products are higher than last year but not reaching the projected 15% increase for this year. There will be further promotion of guidance topics on the homepage to encourage more clicks.</a:t>
            </a:r>
          </a:p>
          <a:p>
            <a:pPr marL="171450" indent="-171450">
              <a:spcAft>
                <a:spcPts val="600"/>
              </a:spcAft>
              <a:buFont typeface="Arial" panose="020B0604020202020204" pitchFamily="34" charset="0"/>
              <a:buChar char="•"/>
            </a:pPr>
            <a:r>
              <a:rPr lang="en-GB" sz="1000">
                <a:latin typeface="Arial"/>
                <a:ea typeface="Inter"/>
                <a:cs typeface="Arial"/>
              </a:rPr>
              <a:t>Some remaining page components not built yet. Working with DIT to establish a dedicated project team focused on website migration and unpicking admin issues to allow the web team to fully access Storyblok.</a:t>
            </a:r>
          </a:p>
          <a:p>
            <a:pPr marL="171450" indent="-171450">
              <a:spcAft>
                <a:spcPts val="600"/>
              </a:spcAft>
              <a:buFont typeface="Arial" panose="020B0604020202020204" pitchFamily="34" charset="0"/>
              <a:buChar char="•"/>
            </a:pPr>
            <a:r>
              <a:rPr lang="en-GB" sz="1000">
                <a:latin typeface="Arial"/>
                <a:ea typeface="Inter"/>
                <a:cs typeface="Arial"/>
              </a:rPr>
              <a:t>The start date agreed with Amazon Web Services for the build phase is mid-October for a period of 12 weeks, so the delivery milestone has been amended accordingly.</a:t>
            </a:r>
          </a:p>
        </p:txBody>
      </p:sp>
      <p:sp>
        <p:nvSpPr>
          <p:cNvPr id="8" name="Oval 7">
            <a:extLst>
              <a:ext uri="{FF2B5EF4-FFF2-40B4-BE49-F238E27FC236}">
                <a16:creationId xmlns:a16="http://schemas.microsoft.com/office/drawing/2014/main" id="{B5BC581A-6741-8EC1-3B46-C5CD0070B924}"/>
              </a:ext>
            </a:extLst>
          </p:cNvPr>
          <p:cNvSpPr/>
          <p:nvPr/>
        </p:nvSpPr>
        <p:spPr>
          <a:xfrm>
            <a:off x="448269" y="5316799"/>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1</a:t>
            </a:r>
          </a:p>
        </p:txBody>
      </p:sp>
      <p:sp>
        <p:nvSpPr>
          <p:cNvPr id="10" name="Oval 9">
            <a:extLst>
              <a:ext uri="{FF2B5EF4-FFF2-40B4-BE49-F238E27FC236}">
                <a16:creationId xmlns:a16="http://schemas.microsoft.com/office/drawing/2014/main" id="{24DA3C43-7495-977F-C006-B9817F9BD97D}"/>
              </a:ext>
            </a:extLst>
          </p:cNvPr>
          <p:cNvSpPr/>
          <p:nvPr/>
        </p:nvSpPr>
        <p:spPr>
          <a:xfrm>
            <a:off x="11793144" y="2388721"/>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3</a:t>
            </a:r>
          </a:p>
        </p:txBody>
      </p:sp>
      <p:sp>
        <p:nvSpPr>
          <p:cNvPr id="9" name="TextBox 8">
            <a:extLst>
              <a:ext uri="{FF2B5EF4-FFF2-40B4-BE49-F238E27FC236}">
                <a16:creationId xmlns:a16="http://schemas.microsoft.com/office/drawing/2014/main" id="{FC7ED660-EE92-9836-1979-6A7AB0339802}"/>
              </a:ext>
            </a:extLst>
          </p:cNvPr>
          <p:cNvSpPr txBox="1"/>
          <p:nvPr/>
        </p:nvSpPr>
        <p:spPr>
          <a:xfrm>
            <a:off x="8999525" y="6065821"/>
            <a:ext cx="2987118" cy="215444"/>
          </a:xfrm>
          <a:prstGeom prst="rect">
            <a:avLst/>
          </a:prstGeom>
          <a:noFill/>
        </p:spPr>
        <p:txBody>
          <a:bodyPr wrap="square" rtlCol="0">
            <a:spAutoFit/>
          </a:bodyPr>
          <a:lstStyle/>
          <a:p>
            <a:r>
              <a:rPr lang="en-GB" sz="800"/>
              <a:t>All figures as of 31 Oct 2024 unless otherwise stated</a:t>
            </a:r>
          </a:p>
        </p:txBody>
      </p:sp>
      <p:sp>
        <p:nvSpPr>
          <p:cNvPr id="4" name="Oval 3">
            <a:extLst>
              <a:ext uri="{FF2B5EF4-FFF2-40B4-BE49-F238E27FC236}">
                <a16:creationId xmlns:a16="http://schemas.microsoft.com/office/drawing/2014/main" id="{A8A44ACE-1ECD-EE4F-3F9C-BD400EB2F5A3}"/>
              </a:ext>
            </a:extLst>
          </p:cNvPr>
          <p:cNvSpPr/>
          <p:nvPr/>
        </p:nvSpPr>
        <p:spPr>
          <a:xfrm>
            <a:off x="11793144" y="1650832"/>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2</a:t>
            </a:r>
          </a:p>
        </p:txBody>
      </p:sp>
      <p:sp>
        <p:nvSpPr>
          <p:cNvPr id="11" name="Oval 10">
            <a:extLst>
              <a:ext uri="{FF2B5EF4-FFF2-40B4-BE49-F238E27FC236}">
                <a16:creationId xmlns:a16="http://schemas.microsoft.com/office/drawing/2014/main" id="{3D6A1D24-D89B-0430-BA29-6188DAE5EE22}"/>
              </a:ext>
            </a:extLst>
          </p:cNvPr>
          <p:cNvSpPr/>
          <p:nvPr/>
        </p:nvSpPr>
        <p:spPr>
          <a:xfrm>
            <a:off x="7399029" y="3393282"/>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1</a:t>
            </a:r>
          </a:p>
        </p:txBody>
      </p:sp>
      <p:sp>
        <p:nvSpPr>
          <p:cNvPr id="12" name="Oval 11">
            <a:extLst>
              <a:ext uri="{FF2B5EF4-FFF2-40B4-BE49-F238E27FC236}">
                <a16:creationId xmlns:a16="http://schemas.microsoft.com/office/drawing/2014/main" id="{107A827C-B0F2-A031-8CAF-4CABAFA84FCB}"/>
              </a:ext>
            </a:extLst>
          </p:cNvPr>
          <p:cNvSpPr/>
          <p:nvPr/>
        </p:nvSpPr>
        <p:spPr>
          <a:xfrm>
            <a:off x="448269" y="5539996"/>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2</a:t>
            </a:r>
          </a:p>
        </p:txBody>
      </p:sp>
      <p:sp>
        <p:nvSpPr>
          <p:cNvPr id="13" name="Oval 12">
            <a:extLst>
              <a:ext uri="{FF2B5EF4-FFF2-40B4-BE49-F238E27FC236}">
                <a16:creationId xmlns:a16="http://schemas.microsoft.com/office/drawing/2014/main" id="{33794945-6DC0-777E-09BC-6D80BB7061D3}"/>
              </a:ext>
            </a:extLst>
          </p:cNvPr>
          <p:cNvSpPr/>
          <p:nvPr/>
        </p:nvSpPr>
        <p:spPr>
          <a:xfrm>
            <a:off x="448269" y="5862776"/>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3</a:t>
            </a:r>
          </a:p>
        </p:txBody>
      </p:sp>
    </p:spTree>
    <p:extLst>
      <p:ext uri="{BB962C8B-B14F-4D97-AF65-F5344CB8AC3E}">
        <p14:creationId xmlns:p14="http://schemas.microsoft.com/office/powerpoint/2010/main" val="1184360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CDD19C3-202E-48C2-858A-6C3B6DF61681}"/>
              </a:ext>
              <a:ext uri="{C183D7F6-B498-43B3-948B-1728B52AA6E4}">
                <adec:decorative xmlns:adec="http://schemas.microsoft.com/office/drawing/2017/decorative" val="1"/>
              </a:ext>
            </a:extLst>
          </p:cNvPr>
          <p:cNvSpPr/>
          <p:nvPr/>
        </p:nvSpPr>
        <p:spPr>
          <a:xfrm>
            <a:off x="339684" y="4328449"/>
            <a:ext cx="11620191" cy="2374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2" name="Rectangle 1">
            <a:extLst>
              <a:ext uri="{FF2B5EF4-FFF2-40B4-BE49-F238E27FC236}">
                <a16:creationId xmlns:a16="http://schemas.microsoft.com/office/drawing/2014/main" id="{E2D9FD6A-A5E9-F36F-AA10-BACB337D9893}"/>
              </a:ext>
              <a:ext uri="{C183D7F6-B498-43B3-948B-1728B52AA6E4}">
                <adec:decorative xmlns:adec="http://schemas.microsoft.com/office/drawing/2017/decorative" val="1"/>
              </a:ext>
            </a:extLst>
          </p:cNvPr>
          <p:cNvSpPr/>
          <p:nvPr/>
        </p:nvSpPr>
        <p:spPr>
          <a:xfrm>
            <a:off x="6136128" y="633013"/>
            <a:ext cx="5823741" cy="63229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6" name="Rectangle 5">
            <a:extLst>
              <a:ext uri="{FF2B5EF4-FFF2-40B4-BE49-F238E27FC236}">
                <a16:creationId xmlns:a16="http://schemas.microsoft.com/office/drawing/2014/main" id="{D4939C7B-C5D7-CABB-12D1-DABF6ED2E71B}"/>
              </a:ext>
              <a:ext uri="{C183D7F6-B498-43B3-948B-1728B52AA6E4}">
                <adec:decorative xmlns:adec="http://schemas.microsoft.com/office/drawing/2017/decorative" val="1"/>
              </a:ext>
            </a:extLst>
          </p:cNvPr>
          <p:cNvSpPr/>
          <p:nvPr/>
        </p:nvSpPr>
        <p:spPr>
          <a:xfrm>
            <a:off x="362320" y="642523"/>
            <a:ext cx="5729211" cy="63081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32" name="Title 31">
            <a:extLst>
              <a:ext uri="{FF2B5EF4-FFF2-40B4-BE49-F238E27FC236}">
                <a16:creationId xmlns:a16="http://schemas.microsoft.com/office/drawing/2014/main" id="{B1B9187F-0743-4BA0-9F28-3514BED53168}"/>
              </a:ext>
            </a:extLst>
          </p:cNvPr>
          <p:cNvSpPr>
            <a:spLocks noGrp="1"/>
          </p:cNvSpPr>
          <p:nvPr>
            <p:ph type="ctrTitle"/>
          </p:nvPr>
        </p:nvSpPr>
        <p:spPr>
          <a:xfrm>
            <a:off x="314268" y="96764"/>
            <a:ext cx="11198610" cy="746158"/>
          </a:xfrm>
        </p:spPr>
        <p:txBody>
          <a:bodyPr>
            <a:normAutofit/>
          </a:bodyPr>
          <a:lstStyle/>
          <a:p>
            <a:r>
              <a:rPr lang="en-GB" sz="2500">
                <a:latin typeface="Arial" panose="020B0604020202020204" pitchFamily="34" charset="0"/>
                <a:cs typeface="Arial" panose="020B0604020202020204" pitchFamily="34" charset="0"/>
              </a:rPr>
              <a:t>Impactful: Exception report </a:t>
            </a:r>
          </a:p>
        </p:txBody>
      </p:sp>
      <p:sp>
        <p:nvSpPr>
          <p:cNvPr id="7" name="Rectangle 6">
            <a:extLst>
              <a:ext uri="{FF2B5EF4-FFF2-40B4-BE49-F238E27FC236}">
                <a16:creationId xmlns:a16="http://schemas.microsoft.com/office/drawing/2014/main" id="{F8E7EAC1-CC3E-7F40-609A-C7EA5C54F546}"/>
              </a:ext>
            </a:extLst>
          </p:cNvPr>
          <p:cNvSpPr/>
          <p:nvPr/>
        </p:nvSpPr>
        <p:spPr>
          <a:xfrm>
            <a:off x="9043016" y="105012"/>
            <a:ext cx="2920855" cy="46917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RAG rating</a:t>
            </a:r>
            <a:r>
              <a:rPr kumimoji="0" lang="en-GB" sz="1800" b="1" i="0" u="none" strike="noStrike" kern="1200" cap="none" spc="0" normalizeH="0" baseline="0" noProof="0">
                <a:ln>
                  <a:noFill/>
                </a:ln>
                <a:solidFill>
                  <a:srgbClr val="FFFFFF"/>
                </a:solidFill>
                <a:effectLst/>
                <a:uLnTx/>
                <a:uFillTx/>
                <a:latin typeface="Inter"/>
                <a:ea typeface="+mn-ea"/>
                <a:cs typeface="+mn-cs"/>
              </a:rPr>
              <a:t>: </a:t>
            </a:r>
          </a:p>
        </p:txBody>
      </p:sp>
      <p:sp>
        <p:nvSpPr>
          <p:cNvPr id="16" name="TextBox 15">
            <a:extLst>
              <a:ext uri="{FF2B5EF4-FFF2-40B4-BE49-F238E27FC236}">
                <a16:creationId xmlns:a16="http://schemas.microsoft.com/office/drawing/2014/main" id="{C54B29CB-0AEB-6F95-8F5B-8A7CA26C4E22}"/>
              </a:ext>
            </a:extLst>
          </p:cNvPr>
          <p:cNvSpPr txBox="1"/>
          <p:nvPr/>
        </p:nvSpPr>
        <p:spPr>
          <a:xfrm>
            <a:off x="10704372" y="147037"/>
            <a:ext cx="1057778" cy="369332"/>
          </a:xfrm>
          <a:prstGeom prst="rect">
            <a:avLst/>
          </a:prstGeom>
          <a:solidFill>
            <a:srgbClr val="00B05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Green</a:t>
            </a:r>
          </a:p>
        </p:txBody>
      </p:sp>
      <p:sp>
        <p:nvSpPr>
          <p:cNvPr id="8" name="TextBox 7">
            <a:extLst>
              <a:ext uri="{FF2B5EF4-FFF2-40B4-BE49-F238E27FC236}">
                <a16:creationId xmlns:a16="http://schemas.microsoft.com/office/drawing/2014/main" id="{D3943C95-D5E6-A3CE-B167-96142A36149A}"/>
              </a:ext>
            </a:extLst>
          </p:cNvPr>
          <p:cNvSpPr txBox="1"/>
          <p:nvPr/>
        </p:nvSpPr>
        <p:spPr>
          <a:xfrm>
            <a:off x="1075959" y="708958"/>
            <a:ext cx="499827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Key highlights / what’s been achieved and headline progress towards outcomes and KPIs</a:t>
            </a:r>
          </a:p>
        </p:txBody>
      </p:sp>
      <p:sp>
        <p:nvSpPr>
          <p:cNvPr id="9" name="TextBox 8">
            <a:extLst>
              <a:ext uri="{FF2B5EF4-FFF2-40B4-BE49-F238E27FC236}">
                <a16:creationId xmlns:a16="http://schemas.microsoft.com/office/drawing/2014/main" id="{D47EDE79-9C78-F8DD-B967-B64E4699754D}"/>
              </a:ext>
            </a:extLst>
          </p:cNvPr>
          <p:cNvSpPr txBox="1"/>
          <p:nvPr/>
        </p:nvSpPr>
        <p:spPr>
          <a:xfrm>
            <a:off x="357852" y="1302220"/>
            <a:ext cx="5729211" cy="2955063"/>
          </a:xfrm>
          <a:prstGeom prst="rect">
            <a:avLst/>
          </a:prstGeom>
          <a:solidFill>
            <a:schemeClr val="accent1"/>
          </a:solidFill>
          <a:ln>
            <a:noFill/>
          </a:ln>
        </p:spPr>
        <p:txBody>
          <a:bodyPr wrap="square" lIns="180000" tIns="180000" rIns="180000" bIns="180000" rtlCol="0" anchor="t">
            <a:noAutofit/>
          </a:bodyPr>
          <a:lstStyle/>
          <a:p>
            <a:r>
              <a:rPr lang="en-GB" sz="1000" b="1" u="sng">
                <a:solidFill>
                  <a:schemeClr val="bg1"/>
                </a:solidFill>
                <a:latin typeface="Arial"/>
                <a:ea typeface="Inter"/>
                <a:cs typeface="Arial"/>
              </a:rPr>
              <a:t>Uptake measurement</a:t>
            </a:r>
            <a:endParaRPr lang="en-US" u="sng">
              <a:solidFill>
                <a:schemeClr val="bg1"/>
              </a:solidFill>
              <a:latin typeface="Arial"/>
              <a:cs typeface="Arial"/>
            </a:endParaRPr>
          </a:p>
          <a:p>
            <a:pPr marL="171450" indent="-171450">
              <a:buFont typeface="Arial"/>
              <a:buChar char="•"/>
            </a:pPr>
            <a:r>
              <a:rPr lang="en-GB" sz="1000">
                <a:solidFill>
                  <a:schemeClr val="bg1"/>
                </a:solidFill>
                <a:latin typeface="Arial"/>
                <a:ea typeface="Inter"/>
                <a:cs typeface="Arial"/>
              </a:rPr>
              <a:t>Completed work with partners around maternity insights. Uptake data directory to be updated with national data associated with the maternity topic. </a:t>
            </a:r>
            <a:endParaRPr lang="en-GB">
              <a:solidFill>
                <a:schemeClr val="bg1"/>
              </a:solidFill>
              <a:latin typeface="Arial"/>
              <a:cs typeface="Arial"/>
            </a:endParaRPr>
          </a:p>
          <a:p>
            <a:pPr marL="171450" indent="-171450">
              <a:buFont typeface="Arial"/>
              <a:buChar char="•"/>
            </a:pPr>
            <a:r>
              <a:rPr lang="en-GB" sz="1000">
                <a:solidFill>
                  <a:schemeClr val="bg1"/>
                </a:solidFill>
                <a:latin typeface="Arial"/>
                <a:ea typeface="Inter"/>
                <a:cs typeface="Arial"/>
              </a:rPr>
              <a:t>Completed review of uptake of </a:t>
            </a:r>
            <a:r>
              <a:rPr lang="en-GB" sz="1000" err="1">
                <a:solidFill>
                  <a:schemeClr val="bg1"/>
                </a:solidFill>
                <a:latin typeface="Arial"/>
                <a:ea typeface="Inter"/>
                <a:cs typeface="Arial"/>
              </a:rPr>
              <a:t>semaglutide</a:t>
            </a:r>
            <a:r>
              <a:rPr lang="en-GB" sz="1000">
                <a:solidFill>
                  <a:schemeClr val="bg1"/>
                </a:solidFill>
                <a:latin typeface="Arial"/>
                <a:ea typeface="Inter"/>
                <a:cs typeface="Arial"/>
              </a:rPr>
              <a:t> and </a:t>
            </a:r>
            <a:r>
              <a:rPr lang="en-GB" sz="1000" err="1">
                <a:solidFill>
                  <a:schemeClr val="bg1"/>
                </a:solidFill>
                <a:latin typeface="Arial"/>
                <a:ea typeface="Inter"/>
                <a:cs typeface="Arial"/>
              </a:rPr>
              <a:t>tirzepatide</a:t>
            </a:r>
            <a:r>
              <a:rPr lang="en-GB" sz="1000">
                <a:solidFill>
                  <a:schemeClr val="bg1"/>
                </a:solidFill>
                <a:latin typeface="Arial"/>
                <a:ea typeface="Inter"/>
                <a:cs typeface="Arial"/>
              </a:rPr>
              <a:t> </a:t>
            </a:r>
            <a:r>
              <a:rPr lang="en-GB" sz="1000" err="1">
                <a:solidFill>
                  <a:schemeClr val="bg1"/>
                </a:solidFill>
                <a:latin typeface="Arial"/>
                <a:ea typeface="Inter"/>
                <a:cs typeface="Arial"/>
              </a:rPr>
              <a:t>TAs.</a:t>
            </a:r>
            <a:endParaRPr lang="en-GB" sz="1000">
              <a:solidFill>
                <a:schemeClr val="bg1"/>
              </a:solidFill>
              <a:latin typeface="Arial"/>
              <a:ea typeface="Inter"/>
              <a:cs typeface="Arial"/>
            </a:endParaRPr>
          </a:p>
          <a:p>
            <a:pPr marL="171450" indent="-171450">
              <a:buFont typeface="Arial"/>
              <a:buChar char="•"/>
            </a:pPr>
            <a:r>
              <a:rPr lang="en-GB" sz="1000">
                <a:solidFill>
                  <a:schemeClr val="bg1"/>
                </a:solidFill>
                <a:latin typeface="Arial"/>
                <a:ea typeface="Inter"/>
                <a:cs typeface="Arial"/>
              </a:rPr>
              <a:t>Completed initial scoping with NHS England on respiratory guidance uptake and agreed opportunity for collaboration.  </a:t>
            </a:r>
            <a:endParaRPr lang="en-GB">
              <a:solidFill>
                <a:schemeClr val="bg1"/>
              </a:solidFill>
              <a:latin typeface="Arial"/>
              <a:ea typeface="Inter"/>
              <a:cs typeface="Arial"/>
            </a:endParaRPr>
          </a:p>
          <a:p>
            <a:pPr marL="171450" indent="-171450">
              <a:buFont typeface="Arial"/>
              <a:buChar char="•"/>
            </a:pPr>
            <a:r>
              <a:rPr lang="en-GB" sz="1000">
                <a:solidFill>
                  <a:schemeClr val="bg1"/>
                </a:solidFill>
                <a:latin typeface="Arial"/>
                <a:ea typeface="Inter"/>
                <a:cs typeface="Arial"/>
              </a:rPr>
              <a:t>Completed and shared briefing for NICE colleagues that gather system intelligence on common implementation issues in Early Value Assessments. </a:t>
            </a:r>
            <a:endParaRPr lang="en-GB">
              <a:solidFill>
                <a:schemeClr val="bg1"/>
              </a:solidFill>
              <a:latin typeface="Arial"/>
              <a:cs typeface="Arial"/>
            </a:endParaRPr>
          </a:p>
          <a:p>
            <a:endParaRPr lang="en-GB" sz="1000">
              <a:solidFill>
                <a:schemeClr val="bg1"/>
              </a:solidFill>
              <a:latin typeface="Arial"/>
              <a:ea typeface="Inter"/>
              <a:cs typeface="Arial"/>
            </a:endParaRPr>
          </a:p>
          <a:p>
            <a:r>
              <a:rPr lang="en-GB" sz="1000" b="1" u="sng">
                <a:solidFill>
                  <a:schemeClr val="bg1"/>
                </a:solidFill>
                <a:latin typeface="Arial"/>
                <a:ea typeface="Inter"/>
                <a:cs typeface="Arial"/>
              </a:rPr>
              <a:t>Implementation support </a:t>
            </a:r>
            <a:endParaRPr lang="en-GB" u="sng">
              <a:solidFill>
                <a:schemeClr val="bg1"/>
              </a:solidFill>
              <a:latin typeface="Arial"/>
              <a:cs typeface="Arial"/>
            </a:endParaRPr>
          </a:p>
          <a:p>
            <a:pPr marL="171450" indent="-171450">
              <a:buFont typeface="Arial"/>
              <a:buChar char="•"/>
            </a:pPr>
            <a:r>
              <a:rPr lang="en-GB" sz="1000">
                <a:solidFill>
                  <a:schemeClr val="bg1"/>
                </a:solidFill>
                <a:latin typeface="Arial"/>
                <a:ea typeface="Inter"/>
                <a:cs typeface="Arial"/>
              </a:rPr>
              <a:t>Prepared support to be released with </a:t>
            </a:r>
            <a:r>
              <a:rPr lang="en-GB" sz="1000" err="1">
                <a:solidFill>
                  <a:schemeClr val="bg1"/>
                </a:solidFill>
                <a:latin typeface="Arial"/>
                <a:ea typeface="Inter"/>
                <a:cs typeface="Arial"/>
              </a:rPr>
              <a:t>tirzepatide</a:t>
            </a:r>
            <a:r>
              <a:rPr lang="en-GB" sz="1000">
                <a:solidFill>
                  <a:schemeClr val="bg1"/>
                </a:solidFill>
                <a:latin typeface="Arial"/>
                <a:ea typeface="Inter"/>
                <a:cs typeface="Arial"/>
              </a:rPr>
              <a:t> TA and obesity guideline</a:t>
            </a:r>
          </a:p>
          <a:p>
            <a:pPr marL="171450" indent="-171450">
              <a:buFont typeface="Arial"/>
              <a:buChar char="•"/>
            </a:pPr>
            <a:r>
              <a:rPr lang="en-GB" sz="1000">
                <a:solidFill>
                  <a:schemeClr val="bg1"/>
                </a:solidFill>
                <a:latin typeface="Arial"/>
                <a:ea typeface="Inter"/>
                <a:cs typeface="Arial"/>
              </a:rPr>
              <a:t>Completed review of NICE's Productivity &amp; Health Inequalities pages, with agreement of next steps.</a:t>
            </a:r>
            <a:endParaRPr lang="en-GB">
              <a:solidFill>
                <a:schemeClr val="bg1"/>
              </a:solidFill>
              <a:latin typeface="Arial"/>
              <a:cs typeface="Arial"/>
            </a:endParaRPr>
          </a:p>
          <a:p>
            <a:pPr marL="171450" indent="-171450">
              <a:buFont typeface="Arial"/>
              <a:buChar char="•"/>
            </a:pPr>
            <a:r>
              <a:rPr lang="en-GB" sz="1000">
                <a:solidFill>
                  <a:schemeClr val="bg1"/>
                </a:solidFill>
                <a:latin typeface="Arial"/>
                <a:ea typeface="Inter"/>
                <a:cs typeface="Arial"/>
              </a:rPr>
              <a:t>Prepared summary for Board on NICE's role in relation to uptake and adoption of guidance to inform the strategy (for December Board seminar)</a:t>
            </a:r>
            <a:endParaRPr lang="en-GB" sz="1000">
              <a:solidFill>
                <a:schemeClr val="bg1"/>
              </a:solidFill>
              <a:latin typeface="Arial" panose="020B0604020202020204" pitchFamily="34" charset="0"/>
              <a:ea typeface="Inter"/>
              <a:cs typeface="Arial" panose="020B0604020202020204" pitchFamily="34" charset="0"/>
            </a:endParaRPr>
          </a:p>
          <a:p>
            <a:endParaRPr lang="en-GB" sz="1000">
              <a:solidFill>
                <a:schemeClr val="bg1"/>
              </a:solidFill>
              <a:latin typeface="Arial"/>
              <a:ea typeface="Inter"/>
              <a:cs typeface="Arial"/>
            </a:endParaRPr>
          </a:p>
          <a:p>
            <a:pPr>
              <a:buFont typeface="Arial"/>
            </a:pPr>
            <a:endParaRPr lang="en-GB" sz="1000" b="1">
              <a:solidFill>
                <a:schemeClr val="bg1"/>
              </a:solidFill>
              <a:latin typeface="Arial" panose="020B0604020202020204" pitchFamily="34" charset="0"/>
              <a:ea typeface="Inter"/>
              <a:cs typeface="Arial" panose="020B0604020202020204" pitchFamily="34" charset="0"/>
            </a:endParaRPr>
          </a:p>
          <a:p>
            <a:endParaRPr lang="en-GB" sz="1000">
              <a:solidFill>
                <a:schemeClr val="bg1"/>
              </a:solidFill>
              <a:latin typeface="Arial" panose="020B0604020202020204" pitchFamily="34" charset="0"/>
              <a:ea typeface="Inter"/>
              <a:cs typeface="Arial" panose="020B0604020202020204" pitchFamily="34" charset="0"/>
            </a:endParaRPr>
          </a:p>
          <a:p>
            <a:pPr marL="171450" indent="-171450">
              <a:buFont typeface="Arial"/>
              <a:buChar char="•"/>
            </a:pPr>
            <a:endParaRPr lang="en-GB" sz="1000">
              <a:solidFill>
                <a:schemeClr val="bg1"/>
              </a:solidFill>
              <a:latin typeface="Arial" panose="020B0604020202020204" pitchFamily="34" charset="0"/>
              <a:ea typeface="Inter"/>
              <a:cs typeface="Arial" panose="020B0604020202020204" pitchFamily="34" charset="0"/>
            </a:endParaRPr>
          </a:p>
          <a:p>
            <a:pPr>
              <a:spcAft>
                <a:spcPts val="400"/>
              </a:spcAft>
            </a:pPr>
            <a:endParaRPr lang="en-GB" sz="1000" b="1">
              <a:solidFill>
                <a:schemeClr val="bg1"/>
              </a:solidFill>
              <a:latin typeface="Arial" panose="020B0604020202020204" pitchFamily="34" charset="0"/>
              <a:ea typeface="Inter"/>
              <a:cs typeface="Arial" panose="020B0604020202020204" pitchFamily="34" charset="0"/>
            </a:endParaRPr>
          </a:p>
        </p:txBody>
      </p:sp>
      <p:sp>
        <p:nvSpPr>
          <p:cNvPr id="3" name="TextBox 2">
            <a:extLst>
              <a:ext uri="{FF2B5EF4-FFF2-40B4-BE49-F238E27FC236}">
                <a16:creationId xmlns:a16="http://schemas.microsoft.com/office/drawing/2014/main" id="{2EAA5DDD-1F04-9C2A-8A23-F8C24C026C00}"/>
              </a:ext>
            </a:extLst>
          </p:cNvPr>
          <p:cNvSpPr txBox="1"/>
          <p:nvPr/>
        </p:nvSpPr>
        <p:spPr>
          <a:xfrm>
            <a:off x="6910155" y="818352"/>
            <a:ext cx="327750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Key activities for next month</a:t>
            </a:r>
          </a:p>
        </p:txBody>
      </p:sp>
      <p:sp>
        <p:nvSpPr>
          <p:cNvPr id="24" name="TextBox 23">
            <a:extLst>
              <a:ext uri="{FF2B5EF4-FFF2-40B4-BE49-F238E27FC236}">
                <a16:creationId xmlns:a16="http://schemas.microsoft.com/office/drawing/2014/main" id="{D4D2D40D-5649-926E-52CB-C7E779CFB6BA}"/>
              </a:ext>
            </a:extLst>
          </p:cNvPr>
          <p:cNvSpPr txBox="1"/>
          <p:nvPr/>
        </p:nvSpPr>
        <p:spPr>
          <a:xfrm>
            <a:off x="6135115" y="1302220"/>
            <a:ext cx="5824754" cy="2954996"/>
          </a:xfrm>
          <a:prstGeom prst="rect">
            <a:avLst/>
          </a:prstGeom>
          <a:solidFill>
            <a:srgbClr val="228096"/>
          </a:solidFill>
          <a:ln>
            <a:noFill/>
          </a:ln>
        </p:spPr>
        <p:txBody>
          <a:bodyPr wrap="square" lIns="180000" tIns="180000" rIns="180000" bIns="180000" rtlCol="0" anchor="t">
            <a:noAutofit/>
          </a:bodyPr>
          <a:lstStyle/>
          <a:p>
            <a:pPr rtl="0"/>
            <a:r>
              <a:rPr lang="en-GB" sz="1000" b="1" u="sng" baseline="0">
                <a:solidFill>
                  <a:srgbClr val="FFFFFF"/>
                </a:solidFill>
                <a:latin typeface="Arial" panose="020B0604020202020204" pitchFamily="34" charset="0"/>
                <a:ea typeface="Arial"/>
                <a:cs typeface="Arial" panose="020B0604020202020204" pitchFamily="34" charset="0"/>
              </a:rPr>
              <a:t>Uptake measurement</a:t>
            </a:r>
            <a:r>
              <a:rPr lang="en-US" sz="1000" u="sng">
                <a:latin typeface="Arial" panose="020B0604020202020204" pitchFamily="34" charset="0"/>
                <a:ea typeface="Arial"/>
                <a:cs typeface="Arial" panose="020B0604020202020204" pitchFamily="34" charset="0"/>
              </a:rPr>
              <a:t>​</a:t>
            </a:r>
          </a:p>
          <a:p>
            <a:pPr marL="285750" indent="-285750">
              <a:buFont typeface="Arial"/>
              <a:buChar char="•"/>
            </a:pPr>
            <a:r>
              <a:rPr lang="en-GB" sz="1000">
                <a:solidFill>
                  <a:srgbClr val="FFFFFF"/>
                </a:solidFill>
                <a:latin typeface="Arial" panose="020B0604020202020204" pitchFamily="34" charset="0"/>
                <a:ea typeface="+mn-lt"/>
                <a:cs typeface="Arial" panose="020B0604020202020204" pitchFamily="34" charset="0"/>
              </a:rPr>
              <a:t>Final uptake insights to be agreed to support maternity implementation programme and plan to supply routine uptake insights for obesity</a:t>
            </a:r>
            <a:endParaRPr lang="en-GB" sz="1000">
              <a:latin typeface="Arial" panose="020B0604020202020204" pitchFamily="34" charset="0"/>
              <a:cs typeface="Arial" panose="020B0604020202020204" pitchFamily="34" charset="0"/>
            </a:endParaRPr>
          </a:p>
          <a:p>
            <a:pPr marL="285750" indent="-285750">
              <a:buFont typeface="Arial"/>
              <a:buChar char="•"/>
            </a:pPr>
            <a:r>
              <a:rPr lang="en-GB" sz="1000">
                <a:solidFill>
                  <a:srgbClr val="FFFFFF"/>
                </a:solidFill>
                <a:latin typeface="Arial" panose="020B0604020202020204" pitchFamily="34" charset="0"/>
                <a:ea typeface="+mn-lt"/>
                <a:cs typeface="Arial" panose="020B0604020202020204" pitchFamily="34" charset="0"/>
              </a:rPr>
              <a:t>Develop draft KPI for proportion of priority guidance measures showing an improvement in national uptake</a:t>
            </a:r>
            <a:endParaRPr lang="en-GB" sz="1000">
              <a:latin typeface="Arial" panose="020B0604020202020204" pitchFamily="34" charset="0"/>
              <a:cs typeface="Arial" panose="020B0604020202020204" pitchFamily="34" charset="0"/>
            </a:endParaRPr>
          </a:p>
          <a:p>
            <a:pPr marL="285750" indent="-285750">
              <a:buFont typeface="Arial"/>
              <a:buChar char="•"/>
            </a:pPr>
            <a:r>
              <a:rPr lang="en-GB" sz="1000">
                <a:solidFill>
                  <a:srgbClr val="FFFFFF"/>
                </a:solidFill>
                <a:latin typeface="Arial" panose="020B0604020202020204" pitchFamily="34" charset="0"/>
                <a:ea typeface="+mn-lt"/>
                <a:cs typeface="Arial" panose="020B0604020202020204" pitchFamily="34" charset="0"/>
              </a:rPr>
              <a:t>Actionable insights shared across the organisation based on quarter 2 system intelligence</a:t>
            </a:r>
            <a:endParaRPr lang="en-GB" sz="1000">
              <a:latin typeface="Arial" panose="020B0604020202020204" pitchFamily="34" charset="0"/>
              <a:cs typeface="Arial" panose="020B0604020202020204" pitchFamily="34" charset="0"/>
            </a:endParaRPr>
          </a:p>
          <a:p>
            <a:pPr marL="285750" indent="-285750">
              <a:buFont typeface="Arial"/>
              <a:buChar char="•"/>
            </a:pPr>
            <a:r>
              <a:rPr lang="en-GB" sz="1000">
                <a:solidFill>
                  <a:srgbClr val="FFFFFF"/>
                </a:solidFill>
                <a:latin typeface="Arial" panose="020B0604020202020204" pitchFamily="34" charset="0"/>
                <a:ea typeface="+mn-lt"/>
                <a:cs typeface="Arial" panose="020B0604020202020204" pitchFamily="34" charset="0"/>
              </a:rPr>
              <a:t>Agree principles for structuring of data to provide improved system intelligence based on user feedback</a:t>
            </a:r>
            <a:endParaRPr lang="en-GB" sz="1000">
              <a:latin typeface="Arial" panose="020B0604020202020204" pitchFamily="34" charset="0"/>
              <a:cs typeface="Arial" panose="020B0604020202020204" pitchFamily="34" charset="0"/>
            </a:endParaRPr>
          </a:p>
          <a:p>
            <a:pPr lvl="0"/>
            <a:endParaRPr lang="en-GB" sz="1000" b="1">
              <a:solidFill>
                <a:srgbClr val="FFFFFF"/>
              </a:solidFill>
              <a:latin typeface="Arial" panose="020B0604020202020204" pitchFamily="34" charset="0"/>
              <a:ea typeface="Arial"/>
              <a:cs typeface="Arial" panose="020B0604020202020204" pitchFamily="34" charset="0"/>
            </a:endParaRPr>
          </a:p>
          <a:p>
            <a:r>
              <a:rPr lang="en-GB" sz="1000" b="1" u="sng" baseline="0">
                <a:solidFill>
                  <a:srgbClr val="FFFFFF"/>
                </a:solidFill>
                <a:latin typeface="Arial" panose="020B0604020202020204" pitchFamily="34" charset="0"/>
                <a:ea typeface="Arial"/>
                <a:cs typeface="Arial" panose="020B0604020202020204" pitchFamily="34" charset="0"/>
              </a:rPr>
              <a:t>Implementation support </a:t>
            </a:r>
            <a:r>
              <a:rPr lang="en-GB" sz="1000" u="sng">
                <a:latin typeface="Arial" panose="020B0604020202020204" pitchFamily="34" charset="0"/>
                <a:ea typeface="Arial"/>
                <a:cs typeface="Arial" panose="020B0604020202020204" pitchFamily="34" charset="0"/>
              </a:rPr>
              <a:t>​</a:t>
            </a:r>
            <a:endParaRPr lang="en-US" sz="1000" u="sng">
              <a:latin typeface="Arial" panose="020B0604020202020204" pitchFamily="34" charset="0"/>
              <a:ea typeface="Inter"/>
              <a:cs typeface="Arial" panose="020B0604020202020204" pitchFamily="34" charset="0"/>
            </a:endParaRPr>
          </a:p>
          <a:p>
            <a:pPr marL="285750" indent="-285750">
              <a:buFont typeface="Arial"/>
              <a:buChar char="•"/>
            </a:pPr>
            <a:r>
              <a:rPr lang="en-GB" sz="1000">
                <a:solidFill>
                  <a:schemeClr val="bg1"/>
                </a:solidFill>
                <a:latin typeface="Arial" panose="020B0604020202020204" pitchFamily="34" charset="0"/>
                <a:ea typeface="+mn-lt"/>
                <a:cs typeface="Arial" panose="020B0604020202020204" pitchFamily="34" charset="0"/>
              </a:rPr>
              <a:t>Agree mock-up design of implementation support packages, with continued development of the obesity management and maternity packages</a:t>
            </a:r>
          </a:p>
          <a:p>
            <a:pPr marL="285750" indent="-285750">
              <a:buFont typeface="Arial"/>
              <a:buChar char="•"/>
            </a:pPr>
            <a:r>
              <a:rPr lang="en-GB" sz="1000">
                <a:solidFill>
                  <a:schemeClr val="bg1"/>
                </a:solidFill>
                <a:latin typeface="Arial" panose="020B0604020202020204" pitchFamily="34" charset="0"/>
                <a:ea typeface="+mn-lt"/>
                <a:cs typeface="Arial" panose="020B0604020202020204" pitchFamily="34" charset="0"/>
              </a:rPr>
              <a:t>Completion of review of external networks to understand any overlaps and gaps</a:t>
            </a:r>
          </a:p>
          <a:p>
            <a:pPr marL="285750" indent="-285750">
              <a:buFont typeface="Arial"/>
              <a:buChar char="•"/>
            </a:pPr>
            <a:r>
              <a:rPr lang="en-GB" sz="1000">
                <a:solidFill>
                  <a:schemeClr val="bg1"/>
                </a:solidFill>
                <a:latin typeface="Arial" panose="020B0604020202020204" pitchFamily="34" charset="0"/>
                <a:ea typeface="+mn-lt"/>
                <a:cs typeface="Arial" panose="020B0604020202020204" pitchFamily="34" charset="0"/>
              </a:rPr>
              <a:t>Completion of process for signposting to external resources</a:t>
            </a:r>
          </a:p>
          <a:p>
            <a:pPr marL="285750" indent="-285750">
              <a:buFont typeface="Arial"/>
              <a:buChar char="•"/>
            </a:pPr>
            <a:r>
              <a:rPr lang="en-GB" sz="1000">
                <a:solidFill>
                  <a:schemeClr val="bg1"/>
                </a:solidFill>
                <a:latin typeface="Arial" panose="020B0604020202020204" pitchFamily="34" charset="0"/>
                <a:ea typeface="+mn-lt"/>
                <a:cs typeface="Arial" panose="020B0604020202020204" pitchFamily="34" charset="0"/>
              </a:rPr>
              <a:t>Review of archived shared learning case studies to understand which (if any) can be reinstated</a:t>
            </a:r>
          </a:p>
          <a:p>
            <a:endParaRPr lang="en-GB" sz="1000">
              <a:solidFill>
                <a:schemeClr val="bg1"/>
              </a:solidFill>
              <a:latin typeface="Arial" panose="020B0604020202020204" pitchFamily="34" charset="0"/>
              <a:cs typeface="Arial" panose="020B0604020202020204" pitchFamily="34" charset="0"/>
            </a:endParaRPr>
          </a:p>
          <a:p>
            <a:endParaRPr lang="en-GB" sz="1000">
              <a:latin typeface="Arial" panose="020B0604020202020204" pitchFamily="34" charset="0"/>
              <a:cs typeface="Arial" panose="020B0604020202020204" pitchFamily="34" charset="0"/>
            </a:endParaRPr>
          </a:p>
          <a:p>
            <a:endParaRPr lang="en-GB" sz="1000">
              <a:latin typeface="Arial" panose="020B0604020202020204" pitchFamily="34" charset="0"/>
              <a:cs typeface="Arial" panose="020B0604020202020204" pitchFamily="34" charset="0"/>
            </a:endParaRPr>
          </a:p>
          <a:p>
            <a:endParaRPr lang="en-GB" sz="1000">
              <a:latin typeface="Arial" panose="020B0604020202020204" pitchFamily="34" charset="0"/>
              <a:cs typeface="Arial" panose="020B0604020202020204" pitchFamily="34" charset="0"/>
            </a:endParaRPr>
          </a:p>
          <a:p>
            <a:endParaRPr lang="en-GB" sz="1000">
              <a:solidFill>
                <a:schemeClr val="bg1"/>
              </a:solidFill>
              <a:latin typeface="Arial" panose="020B0604020202020204" pitchFamily="34" charset="0"/>
              <a:cs typeface="Arial" panose="020B0604020202020204" pitchFamily="34" charset="0"/>
            </a:endParaRPr>
          </a:p>
          <a:p>
            <a:r>
              <a:rPr lang="en-GB" sz="1000" b="1">
                <a:solidFill>
                  <a:schemeClr val="bg1"/>
                </a:solidFill>
                <a:latin typeface="Arial" panose="020B0604020202020204" pitchFamily="34" charset="0"/>
                <a:cs typeface="Arial" panose="020B0604020202020204" pitchFamily="34" charset="0"/>
              </a:rPr>
              <a:t>Patient and community engagement</a:t>
            </a:r>
          </a:p>
        </p:txBody>
      </p:sp>
      <p:sp>
        <p:nvSpPr>
          <p:cNvPr id="19" name="TextBox 18">
            <a:extLst>
              <a:ext uri="{FF2B5EF4-FFF2-40B4-BE49-F238E27FC236}">
                <a16:creationId xmlns:a16="http://schemas.microsoft.com/office/drawing/2014/main" id="{F2D51453-51B3-443A-E731-A21953DF69CE}"/>
              </a:ext>
            </a:extLst>
          </p:cNvPr>
          <p:cNvSpPr txBox="1"/>
          <p:nvPr/>
        </p:nvSpPr>
        <p:spPr>
          <a:xfrm>
            <a:off x="298590" y="4309922"/>
            <a:ext cx="3788227"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Key issues, risks and mitigants</a:t>
            </a:r>
          </a:p>
        </p:txBody>
      </p:sp>
      <p:pic>
        <p:nvPicPr>
          <p:cNvPr id="34" name="Picture 33">
            <a:extLst>
              <a:ext uri="{FF2B5EF4-FFF2-40B4-BE49-F238E27FC236}">
                <a16:creationId xmlns:a16="http://schemas.microsoft.com/office/drawing/2014/main" id="{F3204ED9-12C2-F7F0-04B1-158EDE0AF2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8590" y="671410"/>
            <a:ext cx="813600" cy="616723"/>
          </a:xfrm>
          <a:prstGeom prst="rect">
            <a:avLst/>
          </a:prstGeom>
        </p:spPr>
      </p:pic>
      <p:pic>
        <p:nvPicPr>
          <p:cNvPr id="4" name="Picture 3">
            <a:extLst>
              <a:ext uri="{FF2B5EF4-FFF2-40B4-BE49-F238E27FC236}">
                <a16:creationId xmlns:a16="http://schemas.microsoft.com/office/drawing/2014/main" id="{4FFB4931-123D-433A-9360-B80E5A2E575A}"/>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6095999" y="694547"/>
            <a:ext cx="813174" cy="565200"/>
          </a:xfrm>
          <a:prstGeom prst="rect">
            <a:avLst/>
          </a:prstGeom>
        </p:spPr>
      </p:pic>
      <p:graphicFrame>
        <p:nvGraphicFramePr>
          <p:cNvPr id="5" name="Table 4">
            <a:extLst>
              <a:ext uri="{FF2B5EF4-FFF2-40B4-BE49-F238E27FC236}">
                <a16:creationId xmlns:a16="http://schemas.microsoft.com/office/drawing/2014/main" id="{C031A1B4-D1F9-968B-7DC3-472C20615E9A}"/>
              </a:ext>
            </a:extLst>
          </p:cNvPr>
          <p:cNvGraphicFramePr>
            <a:graphicFrameLocks noGrp="1"/>
          </p:cNvGraphicFramePr>
          <p:nvPr>
            <p:extLst>
              <p:ext uri="{D42A27DB-BD31-4B8C-83A1-F6EECF244321}">
                <p14:modId xmlns:p14="http://schemas.microsoft.com/office/powerpoint/2010/main" val="2358579153"/>
              </p:ext>
            </p:extLst>
          </p:nvPr>
        </p:nvGraphicFramePr>
        <p:xfrm>
          <a:off x="339685" y="4620539"/>
          <a:ext cx="11620184" cy="762000"/>
        </p:xfrm>
        <a:graphic>
          <a:graphicData uri="http://schemas.openxmlformats.org/drawingml/2006/table">
            <a:tbl>
              <a:tblPr firstRow="1" bandRow="1">
                <a:tableStyleId>{5C22544A-7EE6-4342-B048-85BDC9FD1C3A}</a:tableStyleId>
              </a:tblPr>
              <a:tblGrid>
                <a:gridCol w="1448651">
                  <a:extLst>
                    <a:ext uri="{9D8B030D-6E8A-4147-A177-3AD203B41FA5}">
                      <a16:colId xmlns:a16="http://schemas.microsoft.com/office/drawing/2014/main" val="1740715206"/>
                    </a:ext>
                  </a:extLst>
                </a:gridCol>
                <a:gridCol w="4764753">
                  <a:extLst>
                    <a:ext uri="{9D8B030D-6E8A-4147-A177-3AD203B41FA5}">
                      <a16:colId xmlns:a16="http://schemas.microsoft.com/office/drawing/2014/main" val="3799182394"/>
                    </a:ext>
                  </a:extLst>
                </a:gridCol>
                <a:gridCol w="260809">
                  <a:extLst>
                    <a:ext uri="{9D8B030D-6E8A-4147-A177-3AD203B41FA5}">
                      <a16:colId xmlns:a16="http://schemas.microsoft.com/office/drawing/2014/main" val="3984294952"/>
                    </a:ext>
                  </a:extLst>
                </a:gridCol>
                <a:gridCol w="250777">
                  <a:extLst>
                    <a:ext uri="{9D8B030D-6E8A-4147-A177-3AD203B41FA5}">
                      <a16:colId xmlns:a16="http://schemas.microsoft.com/office/drawing/2014/main" val="3838693969"/>
                    </a:ext>
                  </a:extLst>
                </a:gridCol>
                <a:gridCol w="393238">
                  <a:extLst>
                    <a:ext uri="{9D8B030D-6E8A-4147-A177-3AD203B41FA5}">
                      <a16:colId xmlns:a16="http://schemas.microsoft.com/office/drawing/2014/main" val="2480451295"/>
                    </a:ext>
                  </a:extLst>
                </a:gridCol>
                <a:gridCol w="4501956">
                  <a:extLst>
                    <a:ext uri="{9D8B030D-6E8A-4147-A177-3AD203B41FA5}">
                      <a16:colId xmlns:a16="http://schemas.microsoft.com/office/drawing/2014/main" val="1164021184"/>
                    </a:ext>
                  </a:extLst>
                </a:gridCol>
              </a:tblGrid>
              <a:tr h="181589">
                <a:tc>
                  <a:txBody>
                    <a:bodyPr/>
                    <a:lstStyle/>
                    <a:p>
                      <a:r>
                        <a:rPr lang="en-GB" sz="950">
                          <a:latin typeface="Arial"/>
                          <a:cs typeface="Arial"/>
                        </a:rPr>
                        <a:t>Workstream</a:t>
                      </a:r>
                    </a:p>
                  </a:txBody>
                  <a:tcPr/>
                </a:tc>
                <a:tc>
                  <a:txBody>
                    <a:bodyPr/>
                    <a:lstStyle/>
                    <a:p>
                      <a:r>
                        <a:rPr lang="en-GB" sz="950">
                          <a:latin typeface="Arial"/>
                          <a:cs typeface="Arial"/>
                        </a:rPr>
                        <a:t>Risk</a:t>
                      </a:r>
                    </a:p>
                  </a:txBody>
                  <a:tcPr/>
                </a:tc>
                <a:tc>
                  <a:txBody>
                    <a:bodyPr/>
                    <a:lstStyle/>
                    <a:p>
                      <a:pPr algn="ctr"/>
                      <a:r>
                        <a:rPr lang="en-GB" sz="950">
                          <a:latin typeface="Arial"/>
                          <a:cs typeface="Arial"/>
                        </a:rPr>
                        <a:t>I</a:t>
                      </a:r>
                    </a:p>
                  </a:txBody>
                  <a:tcPr/>
                </a:tc>
                <a:tc>
                  <a:txBody>
                    <a:bodyPr/>
                    <a:lstStyle/>
                    <a:p>
                      <a:pPr algn="ctr"/>
                      <a:r>
                        <a:rPr lang="en-GB" sz="950">
                          <a:latin typeface="Arial"/>
                          <a:cs typeface="Arial"/>
                        </a:rPr>
                        <a:t>L</a:t>
                      </a:r>
                    </a:p>
                  </a:txBody>
                  <a:tcPr/>
                </a:tc>
                <a:tc>
                  <a:txBody>
                    <a:bodyPr/>
                    <a:lstStyle/>
                    <a:p>
                      <a:pPr algn="ctr"/>
                      <a:r>
                        <a:rPr lang="en-GB" sz="950">
                          <a:latin typeface="Arial"/>
                          <a:cs typeface="Arial"/>
                        </a:rPr>
                        <a:t>S</a:t>
                      </a:r>
                    </a:p>
                  </a:txBody>
                  <a:tcPr/>
                </a:tc>
                <a:tc>
                  <a:txBody>
                    <a:bodyPr/>
                    <a:lstStyle/>
                    <a:p>
                      <a:r>
                        <a:rPr lang="en-GB" sz="950">
                          <a:latin typeface="Arial"/>
                          <a:cs typeface="Arial"/>
                        </a:rPr>
                        <a:t>Key Controls</a:t>
                      </a:r>
                    </a:p>
                  </a:txBody>
                  <a:tcPr/>
                </a:tc>
                <a:extLst>
                  <a:ext uri="{0D108BD9-81ED-4DB2-BD59-A6C34878D82A}">
                    <a16:rowId xmlns:a16="http://schemas.microsoft.com/office/drawing/2014/main" val="1701266588"/>
                  </a:ext>
                </a:extLst>
              </a:tr>
              <a:tr h="404182">
                <a:tc>
                  <a:txBody>
                    <a:bodyPr/>
                    <a:lstStyle/>
                    <a:p>
                      <a:pPr marL="0" lvl="0" indent="0" algn="l">
                        <a:lnSpc>
                          <a:spcPct val="100000"/>
                        </a:lnSpc>
                        <a:spcBef>
                          <a:spcPts val="0"/>
                        </a:spcBef>
                        <a:spcAft>
                          <a:spcPts val="0"/>
                        </a:spcAft>
                        <a:buNone/>
                      </a:pPr>
                      <a:r>
                        <a:rPr lang="en-US" sz="950" b="0" i="0" u="none" strike="noStrike" kern="1200" cap="none" spc="0" normalizeH="0" baseline="0" noProof="0">
                          <a:ln>
                            <a:noFill/>
                          </a:ln>
                          <a:solidFill>
                            <a:schemeClr val="tx1"/>
                          </a:solidFill>
                          <a:effectLst/>
                          <a:uLnTx/>
                          <a:uFillTx/>
                          <a:latin typeface="Arial"/>
                          <a:ea typeface="Inter"/>
                          <a:cs typeface="Arial"/>
                        </a:rPr>
                        <a:t>Implementation support</a:t>
                      </a:r>
                      <a:endParaRPr kumimoji="0" lang="en-US" sz="950" b="0" i="0" u="none" strike="noStrike" kern="1200" cap="none" spc="0" normalizeH="0" baseline="0" noProof="0">
                        <a:ln>
                          <a:noFill/>
                        </a:ln>
                        <a:solidFill>
                          <a:schemeClr val="tx1"/>
                        </a:solidFill>
                        <a:effectLst/>
                        <a:uLnTx/>
                        <a:uFillTx/>
                        <a:latin typeface="Arial"/>
                        <a:ea typeface="Inter"/>
                        <a:cs typeface="Arial"/>
                      </a:endParaRPr>
                    </a:p>
                  </a:txBody>
                  <a:tcPr>
                    <a:solidFill>
                      <a:schemeClr val="accent1">
                        <a:lumMod val="40000"/>
                        <a:lumOff val="60000"/>
                      </a:schemeClr>
                    </a:solidFill>
                  </a:tcPr>
                </a:tc>
                <a:tc>
                  <a:txBody>
                    <a:bodyPr/>
                    <a:lstStyle/>
                    <a:p>
                      <a:pPr lvl="0">
                        <a:buNone/>
                      </a:pPr>
                      <a:r>
                        <a:rPr lang="en-GB" sz="950" b="0" i="0" u="none" strike="noStrike" noProof="0">
                          <a:solidFill>
                            <a:schemeClr val="tx1"/>
                          </a:solidFill>
                          <a:latin typeface="Arial"/>
                          <a:cs typeface="Arial"/>
                        </a:rPr>
                        <a:t>As a result of the launch of the Tirzepatide guidance in the current operating environment there may be implementation challenges resulting in reputational damage</a:t>
                      </a:r>
                      <a:endParaRPr lang="en-US" sz="950">
                        <a:solidFill>
                          <a:schemeClr val="tx1"/>
                        </a:solidFill>
                        <a:latin typeface="Arial"/>
                        <a:cs typeface="Arial"/>
                      </a:endParaRPr>
                    </a:p>
                  </a:txBody>
                  <a:tcPr>
                    <a:solidFill>
                      <a:schemeClr val="bg1">
                        <a:lumMod val="95000"/>
                      </a:schemeClr>
                    </a:solidFill>
                  </a:tcPr>
                </a:tc>
                <a:tc>
                  <a:txBody>
                    <a:bodyPr/>
                    <a:lstStyle/>
                    <a:p>
                      <a:pPr lvl="0" algn="ctr">
                        <a:buNone/>
                      </a:pPr>
                      <a:r>
                        <a:rPr lang="en-GB" sz="950">
                          <a:solidFill>
                            <a:schemeClr val="tx1"/>
                          </a:solidFill>
                          <a:latin typeface="Arial"/>
                          <a:cs typeface="Arial"/>
                        </a:rPr>
                        <a:t>3</a:t>
                      </a:r>
                    </a:p>
                  </a:txBody>
                  <a:tcPr anchor="ctr">
                    <a:solidFill>
                      <a:srgbClr val="E8EDEF"/>
                    </a:solidFill>
                  </a:tcPr>
                </a:tc>
                <a:tc>
                  <a:txBody>
                    <a:bodyPr/>
                    <a:lstStyle/>
                    <a:p>
                      <a:pPr lvl="0" algn="ctr">
                        <a:buNone/>
                      </a:pPr>
                      <a:r>
                        <a:rPr lang="en-GB" sz="950">
                          <a:solidFill>
                            <a:schemeClr val="tx1"/>
                          </a:solidFill>
                          <a:latin typeface="Arial"/>
                          <a:cs typeface="Arial"/>
                        </a:rPr>
                        <a:t>3</a:t>
                      </a:r>
                    </a:p>
                  </a:txBody>
                  <a:tcPr anchor="ctr">
                    <a:solidFill>
                      <a:srgbClr val="E8EDEF"/>
                    </a:solidFill>
                  </a:tcPr>
                </a:tc>
                <a:tc>
                  <a:txBody>
                    <a:bodyPr/>
                    <a:lstStyle/>
                    <a:p>
                      <a:pPr lvl="0" algn="ctr">
                        <a:buNone/>
                      </a:pPr>
                      <a:r>
                        <a:rPr lang="en-GB" sz="950">
                          <a:solidFill>
                            <a:schemeClr val="tx1"/>
                          </a:solidFill>
                          <a:highlight>
                            <a:srgbClr val="FFFF00"/>
                          </a:highlight>
                          <a:latin typeface="Arial"/>
                          <a:cs typeface="Arial"/>
                        </a:rPr>
                        <a:t>9</a:t>
                      </a:r>
                    </a:p>
                  </a:txBody>
                  <a:tcPr anchor="ctr">
                    <a:solidFill>
                      <a:srgbClr val="FFFF00"/>
                    </a:solidFill>
                  </a:tcPr>
                </a:tc>
                <a:tc>
                  <a:txBody>
                    <a:bodyPr/>
                    <a:lstStyle/>
                    <a:p>
                      <a:pPr lvl="0" algn="l">
                        <a:lnSpc>
                          <a:spcPct val="100000"/>
                        </a:lnSpc>
                        <a:spcBef>
                          <a:spcPts val="0"/>
                        </a:spcBef>
                        <a:spcAft>
                          <a:spcPts val="0"/>
                        </a:spcAft>
                        <a:buNone/>
                      </a:pPr>
                      <a:r>
                        <a:rPr lang="en-GB" sz="950" b="1" i="0" u="none" strike="noStrike" noProof="0" dirty="0">
                          <a:solidFill>
                            <a:schemeClr val="tx1"/>
                          </a:solidFill>
                          <a:latin typeface="Arial"/>
                          <a:cs typeface="Arial"/>
                        </a:rPr>
                        <a:t>Mitigation currently in place</a:t>
                      </a:r>
                      <a:endParaRPr lang="en-US" sz="950" dirty="0">
                        <a:solidFill>
                          <a:schemeClr val="tx1"/>
                        </a:solidFill>
                        <a:latin typeface="Arial"/>
                        <a:cs typeface="Arial"/>
                      </a:endParaRPr>
                    </a:p>
                    <a:p>
                      <a:pPr lvl="0" algn="l">
                        <a:lnSpc>
                          <a:spcPct val="100000"/>
                        </a:lnSpc>
                        <a:spcBef>
                          <a:spcPts val="0"/>
                        </a:spcBef>
                        <a:spcAft>
                          <a:spcPts val="0"/>
                        </a:spcAft>
                        <a:buNone/>
                      </a:pPr>
                      <a:r>
                        <a:rPr lang="en-GB" sz="950" b="0" i="0" u="none" strike="noStrike" noProof="0" dirty="0">
                          <a:solidFill>
                            <a:schemeClr val="tx1"/>
                          </a:solidFill>
                          <a:latin typeface="Arial"/>
                          <a:cs typeface="Arial"/>
                        </a:rPr>
                        <a:t>Implementation plan agreed </a:t>
                      </a:r>
                      <a:endParaRPr lang="en-GB" sz="950" dirty="0">
                        <a:solidFill>
                          <a:schemeClr val="tx1"/>
                        </a:solidFill>
                        <a:latin typeface="Arial"/>
                        <a:cs typeface="Arial"/>
                      </a:endParaRPr>
                    </a:p>
                    <a:p>
                      <a:pPr lvl="0" algn="l">
                        <a:lnSpc>
                          <a:spcPct val="100000"/>
                        </a:lnSpc>
                        <a:spcBef>
                          <a:spcPts val="0"/>
                        </a:spcBef>
                        <a:spcAft>
                          <a:spcPts val="0"/>
                        </a:spcAft>
                        <a:buNone/>
                      </a:pPr>
                      <a:r>
                        <a:rPr lang="en-GB" sz="950" b="0" i="0" u="none" strike="noStrike" noProof="0" dirty="0">
                          <a:solidFill>
                            <a:schemeClr val="tx1"/>
                          </a:solidFill>
                          <a:latin typeface="Arial"/>
                          <a:cs typeface="Arial"/>
                        </a:rPr>
                        <a:t>Funding variation agreed</a:t>
                      </a:r>
                      <a:endParaRPr lang="en-GB" sz="950" b="0" i="0" u="none" strike="noStrike" noProof="0" dirty="0">
                        <a:solidFill>
                          <a:schemeClr val="tx1"/>
                        </a:solidFill>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2700031016"/>
                  </a:ext>
                </a:extLst>
              </a:tr>
            </a:tbl>
          </a:graphicData>
        </a:graphic>
      </p:graphicFrame>
      <p:grpSp>
        <p:nvGrpSpPr>
          <p:cNvPr id="10" name="Group 9">
            <a:extLst>
              <a:ext uri="{FF2B5EF4-FFF2-40B4-BE49-F238E27FC236}">
                <a16:creationId xmlns:a16="http://schemas.microsoft.com/office/drawing/2014/main" id="{2618FACE-4EEA-433F-2ABD-987795BD22DD}"/>
              </a:ext>
            </a:extLst>
          </p:cNvPr>
          <p:cNvGrpSpPr/>
          <p:nvPr/>
        </p:nvGrpSpPr>
        <p:grpSpPr>
          <a:xfrm>
            <a:off x="8623880" y="6653514"/>
            <a:ext cx="3138270" cy="215444"/>
            <a:chOff x="6420298" y="6183881"/>
            <a:chExt cx="3138270" cy="215444"/>
          </a:xfrm>
        </p:grpSpPr>
        <p:sp>
          <p:nvSpPr>
            <p:cNvPr id="11" name="TextBox 10">
              <a:extLst>
                <a:ext uri="{FF2B5EF4-FFF2-40B4-BE49-F238E27FC236}">
                  <a16:creationId xmlns:a16="http://schemas.microsoft.com/office/drawing/2014/main" id="{3236EBF6-1F5B-161F-304C-6C01DC1037B1}"/>
                </a:ext>
              </a:extLst>
            </p:cNvPr>
            <p:cNvSpPr txBox="1"/>
            <p:nvPr/>
          </p:nvSpPr>
          <p:spPr>
            <a:xfrm>
              <a:off x="6529793"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Very low</a:t>
              </a:r>
            </a:p>
          </p:txBody>
        </p:sp>
        <p:sp>
          <p:nvSpPr>
            <p:cNvPr id="12" name="TextBox 11">
              <a:extLst>
                <a:ext uri="{FF2B5EF4-FFF2-40B4-BE49-F238E27FC236}">
                  <a16:creationId xmlns:a16="http://schemas.microsoft.com/office/drawing/2014/main" id="{B532B92A-310B-7722-65DA-40380D2A4C42}"/>
                </a:ext>
              </a:extLst>
            </p:cNvPr>
            <p:cNvSpPr txBox="1"/>
            <p:nvPr/>
          </p:nvSpPr>
          <p:spPr>
            <a:xfrm>
              <a:off x="7243284"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Low</a:t>
              </a:r>
            </a:p>
          </p:txBody>
        </p:sp>
        <p:sp>
          <p:nvSpPr>
            <p:cNvPr id="13" name="Rectangle 12">
              <a:extLst>
                <a:ext uri="{FF2B5EF4-FFF2-40B4-BE49-F238E27FC236}">
                  <a16:creationId xmlns:a16="http://schemas.microsoft.com/office/drawing/2014/main" id="{1D06E23E-72BA-6012-9D20-B5ABB7679348}"/>
                </a:ext>
              </a:extLst>
            </p:cNvPr>
            <p:cNvSpPr/>
            <p:nvPr/>
          </p:nvSpPr>
          <p:spPr>
            <a:xfrm>
              <a:off x="6420298" y="6255114"/>
              <a:ext cx="153909" cy="72978"/>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6197E5B-8787-5DF7-0468-310B99B8FC95}"/>
                </a:ext>
              </a:extLst>
            </p:cNvPr>
            <p:cNvSpPr/>
            <p:nvPr/>
          </p:nvSpPr>
          <p:spPr>
            <a:xfrm>
              <a:off x="7120677" y="6255114"/>
              <a:ext cx="153909" cy="72978"/>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93B4B8B-02A8-2051-06F5-E2FF6531990C}"/>
                </a:ext>
              </a:extLst>
            </p:cNvPr>
            <p:cNvSpPr txBox="1"/>
            <p:nvPr/>
          </p:nvSpPr>
          <p:spPr>
            <a:xfrm>
              <a:off x="7725912"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Medium</a:t>
              </a:r>
            </a:p>
          </p:txBody>
        </p:sp>
        <p:sp>
          <p:nvSpPr>
            <p:cNvPr id="18" name="Rectangle 17">
              <a:extLst>
                <a:ext uri="{FF2B5EF4-FFF2-40B4-BE49-F238E27FC236}">
                  <a16:creationId xmlns:a16="http://schemas.microsoft.com/office/drawing/2014/main" id="{1CCE1583-7BAF-6664-A94B-15AAF2B18253}"/>
                </a:ext>
              </a:extLst>
            </p:cNvPr>
            <p:cNvSpPr/>
            <p:nvPr/>
          </p:nvSpPr>
          <p:spPr>
            <a:xfrm>
              <a:off x="7605505" y="6255114"/>
              <a:ext cx="153909" cy="7297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E006319B-05F9-EBBE-0E0C-75D082C8000A}"/>
                </a:ext>
              </a:extLst>
            </p:cNvPr>
            <p:cNvSpPr/>
            <p:nvPr/>
          </p:nvSpPr>
          <p:spPr>
            <a:xfrm>
              <a:off x="8254192" y="6255114"/>
              <a:ext cx="153909" cy="7297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53A01FB2-3562-15E0-DBE5-33652B0C36BC}"/>
                </a:ext>
              </a:extLst>
            </p:cNvPr>
            <p:cNvSpPr txBox="1"/>
            <p:nvPr/>
          </p:nvSpPr>
          <p:spPr>
            <a:xfrm>
              <a:off x="8403963"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High</a:t>
              </a:r>
            </a:p>
          </p:txBody>
        </p:sp>
        <p:sp>
          <p:nvSpPr>
            <p:cNvPr id="22" name="Rectangle 21">
              <a:extLst>
                <a:ext uri="{FF2B5EF4-FFF2-40B4-BE49-F238E27FC236}">
                  <a16:creationId xmlns:a16="http://schemas.microsoft.com/office/drawing/2014/main" id="{157653AC-BC99-97CE-44E3-3FA92CE8E126}"/>
                </a:ext>
              </a:extLst>
            </p:cNvPr>
            <p:cNvSpPr/>
            <p:nvPr/>
          </p:nvSpPr>
          <p:spPr>
            <a:xfrm>
              <a:off x="8782472" y="6255114"/>
              <a:ext cx="153909" cy="72978"/>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BD7E2DC-9001-11A8-2A4E-4E29A425FE38}"/>
                </a:ext>
              </a:extLst>
            </p:cNvPr>
            <p:cNvSpPr txBox="1"/>
            <p:nvPr/>
          </p:nvSpPr>
          <p:spPr>
            <a:xfrm>
              <a:off x="8922031"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Very high</a:t>
              </a:r>
            </a:p>
          </p:txBody>
        </p:sp>
      </p:grpSp>
    </p:spTree>
    <p:extLst>
      <p:ext uri="{BB962C8B-B14F-4D97-AF65-F5344CB8AC3E}">
        <p14:creationId xmlns:p14="http://schemas.microsoft.com/office/powerpoint/2010/main" val="3819221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5769-D3E4-001D-A197-2AAD0FD38595}"/>
              </a:ext>
            </a:extLst>
          </p:cNvPr>
          <p:cNvSpPr>
            <a:spLocks noGrp="1"/>
          </p:cNvSpPr>
          <p:nvPr>
            <p:ph type="ctrTitle"/>
          </p:nvPr>
        </p:nvSpPr>
        <p:spPr>
          <a:xfrm>
            <a:off x="539758" y="268060"/>
            <a:ext cx="9658752" cy="580987"/>
          </a:xfrm>
        </p:spPr>
        <p:txBody>
          <a:bodyPr>
            <a:normAutofit/>
          </a:bodyPr>
          <a:lstStyle/>
          <a:p>
            <a:r>
              <a:rPr lang="en-US" sz="2500">
                <a:latin typeface="Arial" panose="020B0604020202020204" pitchFamily="34" charset="0"/>
                <a:cs typeface="Arial" panose="020B0604020202020204" pitchFamily="34" charset="0"/>
              </a:rPr>
              <a:t>Impactful: High-level summary of performance</a:t>
            </a:r>
          </a:p>
        </p:txBody>
      </p:sp>
      <p:graphicFrame>
        <p:nvGraphicFramePr>
          <p:cNvPr id="3" name="Table 2">
            <a:extLst>
              <a:ext uri="{FF2B5EF4-FFF2-40B4-BE49-F238E27FC236}">
                <a16:creationId xmlns:a16="http://schemas.microsoft.com/office/drawing/2014/main" id="{D713B882-870E-BCCC-70B3-7C0419151585}"/>
              </a:ext>
            </a:extLst>
          </p:cNvPr>
          <p:cNvGraphicFramePr>
            <a:graphicFrameLocks noGrp="1"/>
          </p:cNvGraphicFramePr>
          <p:nvPr>
            <p:extLst>
              <p:ext uri="{D42A27DB-BD31-4B8C-83A1-F6EECF244321}">
                <p14:modId xmlns:p14="http://schemas.microsoft.com/office/powerpoint/2010/main" val="2818872522"/>
              </p:ext>
            </p:extLst>
          </p:nvPr>
        </p:nvGraphicFramePr>
        <p:xfrm>
          <a:off x="539758" y="1006986"/>
          <a:ext cx="6956510" cy="4017632"/>
        </p:xfrm>
        <a:graphic>
          <a:graphicData uri="http://schemas.openxmlformats.org/drawingml/2006/table">
            <a:tbl>
              <a:tblPr firstRow="1" bandRow="1">
                <a:tableStyleId>{5C22544A-7EE6-4342-B048-85BDC9FD1C3A}</a:tableStyleId>
              </a:tblPr>
              <a:tblGrid>
                <a:gridCol w="2348868">
                  <a:extLst>
                    <a:ext uri="{9D8B030D-6E8A-4147-A177-3AD203B41FA5}">
                      <a16:colId xmlns:a16="http://schemas.microsoft.com/office/drawing/2014/main" val="324831861"/>
                    </a:ext>
                  </a:extLst>
                </a:gridCol>
                <a:gridCol w="1205149">
                  <a:extLst>
                    <a:ext uri="{9D8B030D-6E8A-4147-A177-3AD203B41FA5}">
                      <a16:colId xmlns:a16="http://schemas.microsoft.com/office/drawing/2014/main" val="2273043041"/>
                    </a:ext>
                  </a:extLst>
                </a:gridCol>
                <a:gridCol w="1205149">
                  <a:extLst>
                    <a:ext uri="{9D8B030D-6E8A-4147-A177-3AD203B41FA5}">
                      <a16:colId xmlns:a16="http://schemas.microsoft.com/office/drawing/2014/main" val="282177607"/>
                    </a:ext>
                  </a:extLst>
                </a:gridCol>
                <a:gridCol w="1205149">
                  <a:extLst>
                    <a:ext uri="{9D8B030D-6E8A-4147-A177-3AD203B41FA5}">
                      <a16:colId xmlns:a16="http://schemas.microsoft.com/office/drawing/2014/main" val="2195783223"/>
                    </a:ext>
                  </a:extLst>
                </a:gridCol>
                <a:gridCol w="992195">
                  <a:extLst>
                    <a:ext uri="{9D8B030D-6E8A-4147-A177-3AD203B41FA5}">
                      <a16:colId xmlns:a16="http://schemas.microsoft.com/office/drawing/2014/main" val="3913680241"/>
                    </a:ext>
                  </a:extLst>
                </a:gridCol>
              </a:tblGrid>
              <a:tr h="853759">
                <a:tc>
                  <a:txBody>
                    <a:bodyPr/>
                    <a:lstStyle/>
                    <a:p>
                      <a:pPr algn="ctr"/>
                      <a:r>
                        <a:rPr lang="en-GB" sz="1000">
                          <a:solidFill>
                            <a:schemeClr val="tx1"/>
                          </a:solidFill>
                          <a:latin typeface="Arial" panose="020B0604020202020204" pitchFamily="34" charset="0"/>
                          <a:ea typeface="Inter SemiBold"/>
                          <a:cs typeface="Arial" panose="020B0604020202020204" pitchFamily="34" charset="0"/>
                        </a:rPr>
                        <a:t>Business plan KPIs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panose="020B0604020202020204" pitchFamily="34" charset="0"/>
                          <a:ea typeface="Inter SemiBold"/>
                          <a:cs typeface="Arial" panose="020B0604020202020204" pitchFamily="34" charset="0"/>
                        </a:rPr>
                        <a:t>Actual YTD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panose="020B0604020202020204" pitchFamily="34" charset="0"/>
                          <a:ea typeface="Inter"/>
                          <a:cs typeface="Arial" panose="020B0604020202020204" pitchFamily="34" charset="0"/>
                        </a:rPr>
                        <a:t>KPI performance target 24-25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solidFill>
                            <a:schemeClr val="tx1"/>
                          </a:solidFill>
                          <a:latin typeface="Arial" panose="020B0604020202020204" pitchFamily="34" charset="0"/>
                          <a:ea typeface="Inter"/>
                          <a:cs typeface="Arial" panose="020B0604020202020204" pitchFamily="34" charset="0"/>
                        </a:rPr>
                        <a:t>KPI starting performance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solidFill>
                            <a:schemeClr val="tx1"/>
                          </a:solidFill>
                          <a:latin typeface="Arial" panose="020B0604020202020204" pitchFamily="34" charset="0"/>
                          <a:ea typeface="Inter SemiBold"/>
                          <a:cs typeface="Arial" panose="020B0604020202020204" pitchFamily="34" charset="0"/>
                        </a:rPr>
                        <a:t>Trajectory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4014640076"/>
                  </a:ext>
                </a:extLst>
              </a:tr>
              <a:tr h="1622499">
                <a:tc>
                  <a:txBody>
                    <a:bodyPr/>
                    <a:lstStyle/>
                    <a:p>
                      <a:pPr marL="0" indent="0">
                        <a:buFont typeface="Arial" panose="020B0604020202020204" pitchFamily="34" charset="0"/>
                        <a:buNone/>
                      </a:pPr>
                      <a:r>
                        <a:rPr lang="en-GB" sz="1000">
                          <a:solidFill>
                            <a:schemeClr val="tx1"/>
                          </a:solidFill>
                          <a:latin typeface="Arial" panose="020B0604020202020204" pitchFamily="34" charset="0"/>
                          <a:ea typeface="Inter"/>
                          <a:cs typeface="Arial" panose="020B0604020202020204" pitchFamily="34" charset="0"/>
                        </a:rPr>
                        <a:t>Proportion of agreed priority guidance measures showing an improvement in national uptake (health and care system priority areas, populations with identified health inequalities, areas that matter most to people and the communities).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a:solidFill>
                            <a:schemeClr val="tx1"/>
                          </a:solidFill>
                          <a:latin typeface="Arial" panose="020B0604020202020204" pitchFamily="34" charset="0"/>
                          <a:ea typeface="Inter"/>
                          <a:cs typeface="Arial" panose="020B060402020202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a:solidFill>
                            <a:schemeClr val="tx1"/>
                          </a:solidFill>
                          <a:latin typeface="Arial" panose="020B0604020202020204" pitchFamily="34" charset="0"/>
                          <a:ea typeface="Inter"/>
                          <a:cs typeface="Arial" panose="020B060402020202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a:solidFill>
                            <a:schemeClr val="tx1"/>
                          </a:solidFill>
                          <a:latin typeface="Arial" panose="020B0604020202020204" pitchFamily="34" charset="0"/>
                          <a:ea typeface="Inter"/>
                          <a:cs typeface="Arial" panose="020B0604020202020204" pitchFamily="34" charset="0"/>
                        </a:rPr>
                        <a:t>N/A</a:t>
                      </a:r>
                    </a:p>
                    <a:p>
                      <a:pPr lvl="0" algn="ctr">
                        <a:buNone/>
                      </a:pPr>
                      <a:r>
                        <a:rPr lang="en-GB" sz="1000" b="1" i="0" u="none" strike="noStrike" noProof="0">
                          <a:solidFill>
                            <a:schemeClr val="tx1"/>
                          </a:solidFill>
                          <a:latin typeface="Arial" panose="020B0604020202020204" pitchFamily="34" charset="0"/>
                          <a:cs typeface="Arial" panose="020B0604020202020204" pitchFamily="34" charset="0"/>
                        </a:rPr>
                        <a:t>Baseline to be established during 24/25</a:t>
                      </a:r>
                      <a:endParaRPr lang="en-GB" sz="10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a:solidFill>
                            <a:schemeClr val="tx1"/>
                          </a:solidFill>
                          <a:latin typeface="Arial" panose="020B0604020202020204" pitchFamily="34" charset="0"/>
                          <a:ea typeface="Inter"/>
                          <a:cs typeface="Arial" panose="020B060402020202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2837338454"/>
                  </a:ext>
                </a:extLst>
              </a:tr>
              <a:tr h="676041">
                <a:tc>
                  <a:txBody>
                    <a:bodyPr/>
                    <a:lstStyle/>
                    <a:p>
                      <a:pPr marL="0" marR="0" lvl="0" indent="0" algn="l">
                        <a:lnSpc>
                          <a:spcPct val="100000"/>
                        </a:lnSpc>
                        <a:spcBef>
                          <a:spcPts val="0"/>
                        </a:spcBef>
                        <a:spcAft>
                          <a:spcPts val="0"/>
                        </a:spcAft>
                        <a:buNone/>
                      </a:pPr>
                      <a:r>
                        <a:rPr lang="en-GB" sz="1000" b="0" i="0" u="none" strike="noStrike" baseline="0" noProof="0">
                          <a:solidFill>
                            <a:schemeClr val="tx1"/>
                          </a:solidFill>
                          <a:latin typeface="Arial" panose="020B0604020202020204" pitchFamily="34" charset="0"/>
                          <a:cs typeface="Arial" panose="020B0604020202020204" pitchFamily="34" charset="0"/>
                        </a:rPr>
                        <a:t>All agreed priority areas have targeted implementation support package in place</a:t>
                      </a:r>
                      <a:endParaRPr lang="en-US" sz="10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a:solidFill>
                            <a:srgbClr val="222222"/>
                          </a:solidFill>
                          <a:latin typeface="Arial" panose="020B0604020202020204" pitchFamily="34" charset="0"/>
                          <a:ea typeface="Inter"/>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000" b="1">
                          <a:solidFill>
                            <a:schemeClr val="tx1"/>
                          </a:solidFill>
                          <a:latin typeface="Arial" panose="020B0604020202020204" pitchFamily="34" charset="0"/>
                          <a:ea typeface="Inter"/>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a:solidFill>
                            <a:schemeClr val="tx1"/>
                          </a:solidFill>
                          <a:latin typeface="Arial" panose="020B0604020202020204" pitchFamily="34" charset="0"/>
                          <a:ea typeface="Inter"/>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endParaRPr lang="en-GB" sz="1000">
                        <a:solidFill>
                          <a:schemeClr val="tx1"/>
                        </a:solidFill>
                        <a:latin typeface="Arial" panose="020B0604020202020204" pitchFamily="34" charset="0"/>
                        <a:ea typeface="Inter"/>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313131278"/>
                  </a:ext>
                </a:extLst>
              </a:tr>
              <a:tr h="865333">
                <a:tc>
                  <a:txBody>
                    <a:bodyPr/>
                    <a:lstStyle/>
                    <a:p>
                      <a:pPr marL="0" lvl="0" indent="0" algn="l">
                        <a:lnSpc>
                          <a:spcPct val="100000"/>
                        </a:lnSpc>
                        <a:spcBef>
                          <a:spcPts val="0"/>
                        </a:spcBef>
                        <a:spcAft>
                          <a:spcPts val="0"/>
                        </a:spcAft>
                        <a:buNone/>
                      </a:pPr>
                      <a:r>
                        <a:rPr lang="en-GB" sz="1000" b="0" i="0" u="none" strike="noStrike" noProof="0">
                          <a:solidFill>
                            <a:schemeClr val="tx1"/>
                          </a:solidFill>
                          <a:latin typeface="Arial" panose="020B0604020202020204" pitchFamily="34" charset="0"/>
                          <a:cs typeface="Arial" panose="020B0604020202020204" pitchFamily="34" charset="0"/>
                        </a:rPr>
                        <a:t>New partnerships (including VCS organisations) to amplify the impact of NICE guidance in agreed priority areas. </a:t>
                      </a:r>
                      <a:endParaRPr lang="en-US" sz="10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lvl="0" algn="ctr">
                        <a:buNone/>
                      </a:pPr>
                      <a:r>
                        <a:rPr lang="en-GB" sz="1000" b="1">
                          <a:solidFill>
                            <a:srgbClr val="222222"/>
                          </a:solidFill>
                          <a:latin typeface="Arial" panose="020B0604020202020204" pitchFamily="34" charset="0"/>
                          <a:ea typeface="Inter"/>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lvl="0" algn="ctr">
                        <a:buNone/>
                      </a:pPr>
                      <a:r>
                        <a:rPr lang="en-GB" sz="1000" b="1">
                          <a:solidFill>
                            <a:schemeClr val="tx1"/>
                          </a:solidFill>
                          <a:latin typeface="Arial" panose="020B0604020202020204" pitchFamily="34" charset="0"/>
                          <a:ea typeface="Inter"/>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lvl="0" algn="ctr">
                        <a:buNone/>
                      </a:pPr>
                      <a:r>
                        <a:rPr lang="en-GB" sz="1000" b="1">
                          <a:solidFill>
                            <a:schemeClr val="tx1"/>
                          </a:solidFill>
                          <a:latin typeface="Arial" panose="020B0604020202020204" pitchFamily="34" charset="0"/>
                          <a:ea typeface="Inter"/>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lvl="0" algn="ctr">
                        <a:buNone/>
                      </a:pPr>
                      <a:endParaRPr lang="en-GB" sz="1000" dirty="0">
                        <a:solidFill>
                          <a:schemeClr val="tx1"/>
                        </a:solidFill>
                        <a:latin typeface="Arial" panose="020B0604020202020204" pitchFamily="34" charset="0"/>
                        <a:ea typeface="Inter"/>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3357279095"/>
                  </a:ext>
                </a:extLst>
              </a:tr>
            </a:tbl>
          </a:graphicData>
        </a:graphic>
      </p:graphicFrame>
      <p:graphicFrame>
        <p:nvGraphicFramePr>
          <p:cNvPr id="5" name="Content Placeholder 4">
            <a:extLst>
              <a:ext uri="{FF2B5EF4-FFF2-40B4-BE49-F238E27FC236}">
                <a16:creationId xmlns:a16="http://schemas.microsoft.com/office/drawing/2014/main" id="{30916E19-851E-0495-00E6-B92ED0DD6FD0}"/>
              </a:ext>
            </a:extLst>
          </p:cNvPr>
          <p:cNvGraphicFramePr>
            <a:graphicFrameLocks noGrp="1"/>
          </p:cNvGraphicFramePr>
          <p:nvPr>
            <p:ph idx="4294967295"/>
            <p:extLst>
              <p:ext uri="{D42A27DB-BD31-4B8C-83A1-F6EECF244321}">
                <p14:modId xmlns:p14="http://schemas.microsoft.com/office/powerpoint/2010/main" val="2488292678"/>
              </p:ext>
            </p:extLst>
          </p:nvPr>
        </p:nvGraphicFramePr>
        <p:xfrm>
          <a:off x="7863152" y="1002675"/>
          <a:ext cx="4074276" cy="4029854"/>
        </p:xfrm>
        <a:graphic>
          <a:graphicData uri="http://schemas.openxmlformats.org/drawingml/2006/table">
            <a:tbl>
              <a:tblPr firstRow="1" bandRow="1">
                <a:tableStyleId>{5C22544A-7EE6-4342-B048-85BDC9FD1C3A}</a:tableStyleId>
              </a:tblPr>
              <a:tblGrid>
                <a:gridCol w="2682926">
                  <a:extLst>
                    <a:ext uri="{9D8B030D-6E8A-4147-A177-3AD203B41FA5}">
                      <a16:colId xmlns:a16="http://schemas.microsoft.com/office/drawing/2014/main" val="2727980484"/>
                    </a:ext>
                  </a:extLst>
                </a:gridCol>
                <a:gridCol w="870155">
                  <a:extLst>
                    <a:ext uri="{9D8B030D-6E8A-4147-A177-3AD203B41FA5}">
                      <a16:colId xmlns:a16="http://schemas.microsoft.com/office/drawing/2014/main" val="1637958658"/>
                    </a:ext>
                  </a:extLst>
                </a:gridCol>
                <a:gridCol w="521195">
                  <a:extLst>
                    <a:ext uri="{9D8B030D-6E8A-4147-A177-3AD203B41FA5}">
                      <a16:colId xmlns:a16="http://schemas.microsoft.com/office/drawing/2014/main" val="159653918"/>
                    </a:ext>
                  </a:extLst>
                </a:gridCol>
              </a:tblGrid>
              <a:tr h="271746">
                <a:tc>
                  <a:txBody>
                    <a:bodyPr/>
                    <a:lstStyle/>
                    <a:p>
                      <a:pPr algn="ctr"/>
                      <a:r>
                        <a:rPr lang="en-GB" sz="1000">
                          <a:solidFill>
                            <a:schemeClr val="tx1"/>
                          </a:solidFill>
                          <a:latin typeface="Arial"/>
                          <a:ea typeface="Inter"/>
                          <a:cs typeface="Arial"/>
                        </a:rPr>
                        <a:t>Bus Plan Milestones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a:solidFill>
                            <a:schemeClr val="tx1"/>
                          </a:solidFill>
                          <a:latin typeface="Arial"/>
                          <a:ea typeface="Inter"/>
                          <a:cs typeface="Arial"/>
                        </a:rPr>
                        <a:t>Due Date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a:solidFill>
                            <a:schemeClr val="tx1"/>
                          </a:solidFill>
                          <a:latin typeface="Arial"/>
                          <a:ea typeface="Inter"/>
                          <a:cs typeface="Arial"/>
                        </a:rPr>
                        <a:t>RAG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914420518"/>
                  </a:ext>
                </a:extLst>
              </a:tr>
              <a:tr h="543493">
                <a:tc>
                  <a:txBody>
                    <a:bodyPr/>
                    <a:lstStyle/>
                    <a:p>
                      <a:pPr marL="0" marR="0" lvl="0" indent="0" algn="l">
                        <a:lnSpc>
                          <a:spcPct val="100000"/>
                        </a:lnSpc>
                        <a:spcBef>
                          <a:spcPts val="0"/>
                        </a:spcBef>
                        <a:spcAft>
                          <a:spcPts val="0"/>
                        </a:spcAft>
                        <a:buNone/>
                      </a:pPr>
                      <a:r>
                        <a:rPr lang="en-GB" sz="1000" b="0" i="0" u="none" strike="noStrike" kern="1200" cap="none" spc="0" normalizeH="0" baseline="0" noProof="0">
                          <a:ln>
                            <a:noFill/>
                          </a:ln>
                          <a:solidFill>
                            <a:srgbClr val="000000"/>
                          </a:solidFill>
                          <a:effectLst/>
                          <a:uLnTx/>
                          <a:uFillTx/>
                          <a:latin typeface="Arial"/>
                          <a:cs typeface="Arial"/>
                        </a:rPr>
                        <a:t>Developed and implemented a fairer payment policy for involvement and engagement activity </a:t>
                      </a:r>
                      <a:endParaRPr kumimoji="0" lang="en-US" sz="100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00">
                          <a:latin typeface="Arial"/>
                          <a:ea typeface="Inter"/>
                          <a:cs typeface="Arial"/>
                        </a:rPr>
                        <a:t>21 June 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ea typeface="Inter"/>
                          <a:cs typeface="Aria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971230206"/>
                  </a:ext>
                </a:extLst>
              </a:tr>
              <a:tr h="413448">
                <a:tc>
                  <a:txBody>
                    <a:bodyPr/>
                    <a:lstStyle/>
                    <a:p>
                      <a:pPr lvl="0" algn="l">
                        <a:lnSpc>
                          <a:spcPct val="100000"/>
                        </a:lnSpc>
                        <a:spcBef>
                          <a:spcPts val="0"/>
                        </a:spcBef>
                        <a:spcAft>
                          <a:spcPts val="0"/>
                        </a:spcAft>
                        <a:buNone/>
                      </a:pPr>
                      <a:r>
                        <a:rPr lang="en-GB" sz="1000" b="0" i="0" u="none" strike="noStrike" noProof="0">
                          <a:solidFill>
                            <a:srgbClr val="000000"/>
                          </a:solidFill>
                          <a:latin typeface="Arial"/>
                          <a:cs typeface="Arial"/>
                        </a:rPr>
                        <a:t>Routine reporting of prioritised uptake measures in place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00">
                          <a:latin typeface="Arial"/>
                          <a:ea typeface="Inter"/>
                          <a:cs typeface="Arial"/>
                        </a:rPr>
                        <a:t>31 July 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C</a:t>
                      </a:r>
                    </a:p>
                    <a:p>
                      <a:pPr algn="ctr"/>
                      <a:endParaRPr lang="en-GB" sz="1000" b="1">
                        <a:solidFill>
                          <a:schemeClr val="tx1"/>
                        </a:solidFill>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843138784"/>
                  </a:ext>
                </a:extLst>
              </a:tr>
              <a:tr h="845433">
                <a:tc>
                  <a:txBody>
                    <a:bodyPr/>
                    <a:lstStyle/>
                    <a:p>
                      <a:pPr lvl="0" algn="l">
                        <a:lnSpc>
                          <a:spcPct val="100000"/>
                        </a:lnSpc>
                        <a:spcBef>
                          <a:spcPts val="0"/>
                        </a:spcBef>
                        <a:spcAft>
                          <a:spcPts val="0"/>
                        </a:spcAft>
                        <a:buNone/>
                      </a:pPr>
                      <a:r>
                        <a:rPr lang="en-GB" sz="1000" b="0" i="0" u="none" strike="noStrike" noProof="0">
                          <a:solidFill>
                            <a:srgbClr val="000000"/>
                          </a:solidFill>
                          <a:latin typeface="Arial"/>
                          <a:cs typeface="Arial"/>
                        </a:rPr>
                        <a:t>Joint plans in place to amplify the impact of NICE guidance through priority partnerships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00">
                          <a:latin typeface="Arial"/>
                          <a:ea typeface="Inter"/>
                          <a:cs typeface="Arial"/>
                        </a:rPr>
                        <a:t>30 Sept 24 (moved from July 24 on 11/7/24)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C</a:t>
                      </a:r>
                    </a:p>
                    <a:p>
                      <a:pPr algn="ctr"/>
                      <a:endParaRPr lang="en-GB" sz="1000">
                        <a:solidFill>
                          <a:schemeClr val="tx1"/>
                        </a:solidFill>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170541423"/>
                  </a:ext>
                </a:extLst>
              </a:tr>
              <a:tr h="540500">
                <a:tc>
                  <a:txBody>
                    <a:bodyPr/>
                    <a:lstStyle/>
                    <a:p>
                      <a:pPr lvl="0" algn="l">
                        <a:lnSpc>
                          <a:spcPct val="100000"/>
                        </a:lnSpc>
                        <a:spcBef>
                          <a:spcPts val="0"/>
                        </a:spcBef>
                        <a:spcAft>
                          <a:spcPts val="0"/>
                        </a:spcAft>
                        <a:buNone/>
                      </a:pPr>
                      <a:r>
                        <a:rPr lang="en-GB" sz="1000" b="0" i="0" u="none" strike="noStrike" noProof="0">
                          <a:solidFill>
                            <a:srgbClr val="000000"/>
                          </a:solidFill>
                          <a:latin typeface="Arial"/>
                          <a:cs typeface="Arial"/>
                        </a:rPr>
                        <a:t>5 implementation support packages initiated to address agreed priority areas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00">
                          <a:latin typeface="Arial"/>
                          <a:ea typeface="Inter"/>
                          <a:cs typeface="Arial"/>
                        </a:rPr>
                        <a:t>30 Sep 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C</a:t>
                      </a:r>
                    </a:p>
                    <a:p>
                      <a:pPr algn="ctr"/>
                      <a:endParaRPr lang="en-GB" sz="1000">
                        <a:solidFill>
                          <a:schemeClr val="tx1"/>
                        </a:solidFill>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516768234"/>
                  </a:ext>
                </a:extLst>
              </a:tr>
              <a:tr h="694463">
                <a:tc>
                  <a:txBody>
                    <a:bodyPr/>
                    <a:lstStyle/>
                    <a:p>
                      <a:pPr lvl="0">
                        <a:buNone/>
                      </a:pPr>
                      <a:r>
                        <a:rPr lang="en-GB" sz="1000" b="0" i="0" u="none" strike="noStrike" noProof="0">
                          <a:solidFill>
                            <a:srgbClr val="000000"/>
                          </a:solidFill>
                          <a:latin typeface="Arial"/>
                          <a:cs typeface="Arial"/>
                        </a:rPr>
                        <a:t>Programme of shared learning in place, connecting practitioners and commissioners to implementation best practice</a:t>
                      </a:r>
                      <a:endParaRPr lang="en-US" sz="100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buNone/>
                      </a:pPr>
                      <a:r>
                        <a:rPr lang="en-GB" sz="1000">
                          <a:latin typeface="Arial"/>
                          <a:ea typeface="Inter"/>
                          <a:cs typeface="Arial"/>
                        </a:rPr>
                        <a:t>30 Nov 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a:lnSpc>
                          <a:spcPct val="100000"/>
                        </a:lnSpc>
                        <a:spcBef>
                          <a:spcPts val="0"/>
                        </a:spcBef>
                        <a:spcAft>
                          <a:spcPts val="0"/>
                        </a:spcAft>
                        <a:buClrTx/>
                        <a:buSzTx/>
                        <a:buFontTx/>
                        <a:buNone/>
                        <a:tabLst/>
                        <a:defRPr/>
                      </a:pPr>
                      <a:r>
                        <a:rPr lang="en-GB" sz="1000" b="1">
                          <a:solidFill>
                            <a:schemeClr val="tx1"/>
                          </a:solidFill>
                          <a:latin typeface="Arial"/>
                          <a:ea typeface="Inter"/>
                          <a:cs typeface="Arial"/>
                        </a:rPr>
                        <a:t>G</a:t>
                      </a:r>
                    </a:p>
                    <a:p>
                      <a:pPr lvl="0" algn="ctr">
                        <a:buNone/>
                      </a:pPr>
                      <a:endParaRPr lang="en-GB" sz="1000" b="1">
                        <a:solidFill>
                          <a:schemeClr val="tx1"/>
                        </a:solidFill>
                        <a:latin typeface="Arial"/>
                        <a:ea typeface="Inter"/>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304713143"/>
                  </a:ext>
                </a:extLst>
              </a:tr>
              <a:tr h="694463">
                <a:tc>
                  <a:txBody>
                    <a:bodyPr/>
                    <a:lstStyle/>
                    <a:p>
                      <a:pPr lvl="0">
                        <a:buNone/>
                      </a:pPr>
                      <a:r>
                        <a:rPr lang="en-GB" sz="1000" b="0" i="0" u="none" strike="noStrike" noProof="0">
                          <a:solidFill>
                            <a:schemeClr val="tx1"/>
                          </a:solidFill>
                          <a:latin typeface="Arial"/>
                          <a:cs typeface="Arial"/>
                        </a:rPr>
                        <a:t>Developed and tested impactful approaches for involving people and communities in developments in all new prioritised guidance</a:t>
                      </a:r>
                      <a:endParaRPr lang="en-US" sz="100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00">
                          <a:latin typeface="Arial"/>
                          <a:ea typeface="Inter"/>
                          <a:cs typeface="Arial"/>
                        </a:rPr>
                        <a:t>31 Mar 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latin typeface="Arial"/>
                          <a:ea typeface="Inter"/>
                          <a:cs typeface="Arial"/>
                        </a:rPr>
                        <a:t>G</a:t>
                      </a:r>
                    </a:p>
                    <a:p>
                      <a:pPr algn="ctr"/>
                      <a:endParaRPr lang="en-GB" sz="1000" dirty="0">
                        <a:solidFill>
                          <a:schemeClr val="tx1"/>
                        </a:solidFill>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218367413"/>
                  </a:ext>
                </a:extLst>
              </a:tr>
            </a:tbl>
          </a:graphicData>
        </a:graphic>
      </p:graphicFrame>
      <p:sp>
        <p:nvSpPr>
          <p:cNvPr id="6" name="TextBox 5">
            <a:extLst>
              <a:ext uri="{FF2B5EF4-FFF2-40B4-BE49-F238E27FC236}">
                <a16:creationId xmlns:a16="http://schemas.microsoft.com/office/drawing/2014/main" id="{17F5B580-A658-58B3-575F-DE32E758FB97}"/>
              </a:ext>
            </a:extLst>
          </p:cNvPr>
          <p:cNvSpPr txBox="1"/>
          <p:nvPr/>
        </p:nvSpPr>
        <p:spPr>
          <a:xfrm>
            <a:off x="7863152" y="5125566"/>
            <a:ext cx="3577356" cy="230832"/>
          </a:xfrm>
          <a:prstGeom prst="rect">
            <a:avLst/>
          </a:prstGeom>
          <a:noFill/>
        </p:spPr>
        <p:txBody>
          <a:bodyPr wrap="square">
            <a:spAutoFit/>
          </a:bodyPr>
          <a:lstStyle/>
          <a:p>
            <a:r>
              <a:rPr lang="en-GB" sz="900" b="1">
                <a:latin typeface="Arial" panose="020B0604020202020204" pitchFamily="34" charset="0"/>
                <a:cs typeface="Arial" panose="020B0604020202020204" pitchFamily="34" charset="0"/>
              </a:rPr>
              <a:t>RAG rating key: C= complete; G= green; A= amber; R= red</a:t>
            </a:r>
          </a:p>
        </p:txBody>
      </p:sp>
      <p:sp>
        <p:nvSpPr>
          <p:cNvPr id="8" name="TextBox 7">
            <a:extLst>
              <a:ext uri="{FF2B5EF4-FFF2-40B4-BE49-F238E27FC236}">
                <a16:creationId xmlns:a16="http://schemas.microsoft.com/office/drawing/2014/main" id="{9FDCDCBA-7A3D-07FC-7069-829D57522BE1}"/>
              </a:ext>
            </a:extLst>
          </p:cNvPr>
          <p:cNvSpPr txBox="1"/>
          <p:nvPr/>
        </p:nvSpPr>
        <p:spPr>
          <a:xfrm>
            <a:off x="8995670" y="6184309"/>
            <a:ext cx="2987118" cy="215444"/>
          </a:xfrm>
          <a:prstGeom prst="rect">
            <a:avLst/>
          </a:prstGeom>
          <a:noFill/>
        </p:spPr>
        <p:txBody>
          <a:bodyPr wrap="square" lIns="91440" tIns="45720" rIns="91440" bIns="45720" rtlCol="0" anchor="t">
            <a:spAutoFit/>
          </a:bodyPr>
          <a:lstStyle/>
          <a:p>
            <a:r>
              <a:rPr lang="en-GB" sz="800"/>
              <a:t>All figures as of 31 Oct 2024 unless otherwise stated</a:t>
            </a:r>
          </a:p>
        </p:txBody>
      </p:sp>
      <p:sp>
        <p:nvSpPr>
          <p:cNvPr id="4" name="Arrow: Up 3" descr="Green arrow indicating good progress&#10;">
            <a:extLst>
              <a:ext uri="{FF2B5EF4-FFF2-40B4-BE49-F238E27FC236}">
                <a16:creationId xmlns:a16="http://schemas.microsoft.com/office/drawing/2014/main" id="{2AF1F93E-9673-4E00-C027-F7B11FFF6C49}"/>
              </a:ext>
            </a:extLst>
          </p:cNvPr>
          <p:cNvSpPr/>
          <p:nvPr/>
        </p:nvSpPr>
        <p:spPr>
          <a:xfrm>
            <a:off x="6751224" y="3603425"/>
            <a:ext cx="484632" cy="407388"/>
          </a:xfrm>
          <a:prstGeom prst="up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Up 8" descr="Green arrow indicating good progress&#10;">
            <a:extLst>
              <a:ext uri="{FF2B5EF4-FFF2-40B4-BE49-F238E27FC236}">
                <a16:creationId xmlns:a16="http://schemas.microsoft.com/office/drawing/2014/main" id="{532C5EA4-EC7A-E1C1-735D-34429F1E987D}"/>
              </a:ext>
            </a:extLst>
          </p:cNvPr>
          <p:cNvSpPr/>
          <p:nvPr/>
        </p:nvSpPr>
        <p:spPr>
          <a:xfrm>
            <a:off x="6751224" y="4318068"/>
            <a:ext cx="484632" cy="407388"/>
          </a:xfrm>
          <a:prstGeom prst="up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6360128-868B-542D-B165-063B220886AA}"/>
              </a:ext>
            </a:extLst>
          </p:cNvPr>
          <p:cNvSpPr txBox="1"/>
          <p:nvPr/>
        </p:nvSpPr>
        <p:spPr>
          <a:xfrm>
            <a:off x="539759" y="5370360"/>
            <a:ext cx="11397670" cy="707886"/>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pPr>
              <a:spcAft>
                <a:spcPts val="600"/>
              </a:spcAft>
            </a:pPr>
            <a:r>
              <a:rPr lang="en-GB" sz="1000" b="1">
                <a:latin typeface="Arial"/>
                <a:ea typeface="Inter SemiBold"/>
                <a:cs typeface="Arial"/>
              </a:rPr>
              <a:t>Notes on RAG status:</a:t>
            </a:r>
            <a:endParaRPr lang="en-GB" sz="1000">
              <a:latin typeface="Arial"/>
              <a:ea typeface="Inter SemiBold" panose="02000503000000020004" pitchFamily="2" charset="0"/>
              <a:cs typeface="Arial"/>
            </a:endParaRPr>
          </a:p>
          <a:p>
            <a:pPr marL="171450" indent="-171450">
              <a:spcAft>
                <a:spcPts val="600"/>
              </a:spcAft>
              <a:buFont typeface="Arial" panose="020B0604020202020204" pitchFamily="34" charset="0"/>
              <a:buChar char="•"/>
            </a:pPr>
            <a:r>
              <a:rPr lang="en-GB" sz="1000">
                <a:latin typeface="Arial"/>
                <a:ea typeface="Inter SemiBold"/>
                <a:cs typeface="Arial"/>
              </a:rPr>
              <a:t>Baseline being established for 24/25 which will be available in March 2025. </a:t>
            </a:r>
          </a:p>
          <a:p>
            <a:pPr marL="171450" indent="-171450">
              <a:spcAft>
                <a:spcPts val="600"/>
              </a:spcAft>
              <a:buFont typeface="Arial" panose="020B0604020202020204" pitchFamily="34" charset="0"/>
              <a:buChar char="•"/>
            </a:pPr>
            <a:r>
              <a:rPr lang="en-GB" sz="1000">
                <a:latin typeface="Arial"/>
                <a:ea typeface="Inter SemiBold"/>
                <a:cs typeface="Arial"/>
              </a:rPr>
              <a:t>We have reduced the number of implementation support packages to be delivered in 24/25 from 5 to 3, to ensure high quality resources are delivered in the capacity available.</a:t>
            </a:r>
          </a:p>
        </p:txBody>
      </p:sp>
      <p:sp>
        <p:nvSpPr>
          <p:cNvPr id="10" name="Oval 9">
            <a:extLst>
              <a:ext uri="{FF2B5EF4-FFF2-40B4-BE49-F238E27FC236}">
                <a16:creationId xmlns:a16="http://schemas.microsoft.com/office/drawing/2014/main" id="{BDE8FD71-E0C7-778C-E3B5-BE06BF602173}"/>
              </a:ext>
            </a:extLst>
          </p:cNvPr>
          <p:cNvSpPr/>
          <p:nvPr/>
        </p:nvSpPr>
        <p:spPr>
          <a:xfrm>
            <a:off x="568333" y="5634303"/>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1</a:t>
            </a:r>
          </a:p>
        </p:txBody>
      </p:sp>
      <p:sp>
        <p:nvSpPr>
          <p:cNvPr id="11" name="Oval 10">
            <a:extLst>
              <a:ext uri="{FF2B5EF4-FFF2-40B4-BE49-F238E27FC236}">
                <a16:creationId xmlns:a16="http://schemas.microsoft.com/office/drawing/2014/main" id="{4915B740-13B0-8624-4397-7D02FEB2C7D9}"/>
              </a:ext>
            </a:extLst>
          </p:cNvPr>
          <p:cNvSpPr/>
          <p:nvPr/>
        </p:nvSpPr>
        <p:spPr>
          <a:xfrm>
            <a:off x="7577566" y="2550121"/>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1</a:t>
            </a:r>
          </a:p>
        </p:txBody>
      </p:sp>
      <p:sp>
        <p:nvSpPr>
          <p:cNvPr id="13" name="Oval 12">
            <a:extLst>
              <a:ext uri="{FF2B5EF4-FFF2-40B4-BE49-F238E27FC236}">
                <a16:creationId xmlns:a16="http://schemas.microsoft.com/office/drawing/2014/main" id="{6DF17306-F396-60B5-8E1A-6CEAA0A41B35}"/>
              </a:ext>
            </a:extLst>
          </p:cNvPr>
          <p:cNvSpPr/>
          <p:nvPr/>
        </p:nvSpPr>
        <p:spPr>
          <a:xfrm>
            <a:off x="568333" y="5877595"/>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2</a:t>
            </a:r>
          </a:p>
        </p:txBody>
      </p:sp>
      <p:sp>
        <p:nvSpPr>
          <p:cNvPr id="14" name="Oval 13">
            <a:extLst>
              <a:ext uri="{FF2B5EF4-FFF2-40B4-BE49-F238E27FC236}">
                <a16:creationId xmlns:a16="http://schemas.microsoft.com/office/drawing/2014/main" id="{C78A1165-F85D-E4F2-7195-519EBDB5AC0C}"/>
              </a:ext>
            </a:extLst>
          </p:cNvPr>
          <p:cNvSpPr/>
          <p:nvPr/>
        </p:nvSpPr>
        <p:spPr>
          <a:xfrm>
            <a:off x="7589710" y="3736936"/>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2</a:t>
            </a:r>
          </a:p>
        </p:txBody>
      </p:sp>
      <p:sp>
        <p:nvSpPr>
          <p:cNvPr id="15" name="Oval 14">
            <a:extLst>
              <a:ext uri="{FF2B5EF4-FFF2-40B4-BE49-F238E27FC236}">
                <a16:creationId xmlns:a16="http://schemas.microsoft.com/office/drawing/2014/main" id="{A52E0276-1F8D-5710-95B4-8E4F922EE7AD}"/>
              </a:ext>
            </a:extLst>
          </p:cNvPr>
          <p:cNvSpPr/>
          <p:nvPr/>
        </p:nvSpPr>
        <p:spPr>
          <a:xfrm>
            <a:off x="11982788" y="3249000"/>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2</a:t>
            </a:r>
          </a:p>
        </p:txBody>
      </p:sp>
    </p:spTree>
    <p:extLst>
      <p:ext uri="{BB962C8B-B14F-4D97-AF65-F5344CB8AC3E}">
        <p14:creationId xmlns:p14="http://schemas.microsoft.com/office/powerpoint/2010/main" val="496096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CDD19C3-202E-48C2-858A-6C3B6DF61681}"/>
              </a:ext>
              <a:ext uri="{C183D7F6-B498-43B3-948B-1728B52AA6E4}">
                <adec:decorative xmlns:adec="http://schemas.microsoft.com/office/drawing/2017/decorative" val="1"/>
              </a:ext>
            </a:extLst>
          </p:cNvPr>
          <p:cNvSpPr/>
          <p:nvPr/>
        </p:nvSpPr>
        <p:spPr>
          <a:xfrm>
            <a:off x="323340" y="4560464"/>
            <a:ext cx="11697153" cy="2374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2" name="Rectangle 1">
            <a:extLst>
              <a:ext uri="{FF2B5EF4-FFF2-40B4-BE49-F238E27FC236}">
                <a16:creationId xmlns:a16="http://schemas.microsoft.com/office/drawing/2014/main" id="{E2D9FD6A-A5E9-F36F-AA10-BACB337D9893}"/>
              </a:ext>
              <a:ext uri="{C183D7F6-B498-43B3-948B-1728B52AA6E4}">
                <adec:decorative xmlns:adec="http://schemas.microsoft.com/office/drawing/2017/decorative" val="1"/>
              </a:ext>
            </a:extLst>
          </p:cNvPr>
          <p:cNvSpPr/>
          <p:nvPr/>
        </p:nvSpPr>
        <p:spPr>
          <a:xfrm>
            <a:off x="6096000" y="699339"/>
            <a:ext cx="5915422" cy="63229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6" name="Rectangle 5">
            <a:extLst>
              <a:ext uri="{FF2B5EF4-FFF2-40B4-BE49-F238E27FC236}">
                <a16:creationId xmlns:a16="http://schemas.microsoft.com/office/drawing/2014/main" id="{D4939C7B-C5D7-CABB-12D1-DABF6ED2E71B}"/>
              </a:ext>
              <a:ext uri="{C183D7F6-B498-43B3-948B-1728B52AA6E4}">
                <adec:decorative xmlns:adec="http://schemas.microsoft.com/office/drawing/2017/decorative" val="1"/>
              </a:ext>
            </a:extLst>
          </p:cNvPr>
          <p:cNvSpPr/>
          <p:nvPr/>
        </p:nvSpPr>
        <p:spPr>
          <a:xfrm>
            <a:off x="317694" y="700080"/>
            <a:ext cx="5687179" cy="63081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32" name="Title 31">
            <a:extLst>
              <a:ext uri="{FF2B5EF4-FFF2-40B4-BE49-F238E27FC236}">
                <a16:creationId xmlns:a16="http://schemas.microsoft.com/office/drawing/2014/main" id="{B1B9187F-0743-4BA0-9F28-3514BED53168}"/>
              </a:ext>
            </a:extLst>
          </p:cNvPr>
          <p:cNvSpPr>
            <a:spLocks noGrp="1"/>
          </p:cNvSpPr>
          <p:nvPr>
            <p:ph type="ctrTitle"/>
          </p:nvPr>
        </p:nvSpPr>
        <p:spPr>
          <a:xfrm>
            <a:off x="314268" y="78020"/>
            <a:ext cx="11076689" cy="746158"/>
          </a:xfrm>
        </p:spPr>
        <p:txBody>
          <a:bodyPr>
            <a:normAutofit/>
          </a:bodyPr>
          <a:lstStyle/>
          <a:p>
            <a:r>
              <a:rPr lang="en-GB" sz="2500">
                <a:latin typeface="Arial" panose="020B0604020202020204" pitchFamily="34" charset="0"/>
                <a:cs typeface="Arial" panose="020B0604020202020204" pitchFamily="34" charset="0"/>
              </a:rPr>
              <a:t>Brilliant Organisation: Exception report </a:t>
            </a:r>
          </a:p>
        </p:txBody>
      </p:sp>
      <p:sp>
        <p:nvSpPr>
          <p:cNvPr id="7" name="Rectangle 6">
            <a:extLst>
              <a:ext uri="{FF2B5EF4-FFF2-40B4-BE49-F238E27FC236}">
                <a16:creationId xmlns:a16="http://schemas.microsoft.com/office/drawing/2014/main" id="{F8E7EAC1-CC3E-7F40-609A-C7EA5C54F546}"/>
              </a:ext>
            </a:extLst>
          </p:cNvPr>
          <p:cNvSpPr/>
          <p:nvPr/>
        </p:nvSpPr>
        <p:spPr>
          <a:xfrm>
            <a:off x="9090567" y="76963"/>
            <a:ext cx="2920855" cy="56056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RAG rating: </a:t>
            </a:r>
          </a:p>
        </p:txBody>
      </p:sp>
      <p:sp>
        <p:nvSpPr>
          <p:cNvPr id="16" name="TextBox 15">
            <a:extLst>
              <a:ext uri="{FF2B5EF4-FFF2-40B4-BE49-F238E27FC236}">
                <a16:creationId xmlns:a16="http://schemas.microsoft.com/office/drawing/2014/main" id="{C54B29CB-0AEB-6F95-8F5B-8A7CA26C4E22}"/>
              </a:ext>
            </a:extLst>
          </p:cNvPr>
          <p:cNvSpPr txBox="1"/>
          <p:nvPr/>
        </p:nvSpPr>
        <p:spPr>
          <a:xfrm>
            <a:off x="10704372" y="147037"/>
            <a:ext cx="1057778" cy="369332"/>
          </a:xfrm>
          <a:prstGeom prst="rect">
            <a:avLst/>
          </a:prstGeom>
          <a:solidFill>
            <a:srgbClr val="FFC00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solidFill>
                  <a:srgbClr val="000000"/>
                </a:solidFill>
                <a:latin typeface="Arial" panose="020B0604020202020204" pitchFamily="34" charset="0"/>
                <a:cs typeface="Arial" panose="020B0604020202020204" pitchFamily="34" charset="0"/>
              </a:rPr>
              <a:t>Amber</a:t>
            </a:r>
            <a:endParaRPr kumimoji="0" lang="en-GB"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3943C95-D5E6-A3CE-B167-96142A36149A}"/>
              </a:ext>
            </a:extLst>
          </p:cNvPr>
          <p:cNvSpPr txBox="1"/>
          <p:nvPr/>
        </p:nvSpPr>
        <p:spPr>
          <a:xfrm>
            <a:off x="958049" y="753875"/>
            <a:ext cx="495041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Key highlights / what’s been achieved and headline progress towards outcomes and KPIs</a:t>
            </a:r>
          </a:p>
        </p:txBody>
      </p:sp>
      <p:sp>
        <p:nvSpPr>
          <p:cNvPr id="9" name="TextBox 8">
            <a:extLst>
              <a:ext uri="{FF2B5EF4-FFF2-40B4-BE49-F238E27FC236}">
                <a16:creationId xmlns:a16="http://schemas.microsoft.com/office/drawing/2014/main" id="{D47EDE79-9C78-F8DD-B967-B64E4699754D}"/>
              </a:ext>
            </a:extLst>
          </p:cNvPr>
          <p:cNvSpPr txBox="1"/>
          <p:nvPr/>
        </p:nvSpPr>
        <p:spPr>
          <a:xfrm>
            <a:off x="317784" y="1338596"/>
            <a:ext cx="5686683" cy="3209734"/>
          </a:xfrm>
          <a:prstGeom prst="rect">
            <a:avLst/>
          </a:prstGeom>
          <a:solidFill>
            <a:schemeClr val="accent1"/>
          </a:solidFill>
          <a:ln>
            <a:noFill/>
          </a:ln>
        </p:spPr>
        <p:txBody>
          <a:bodyPr wrap="square" lIns="180000" tIns="180000" rIns="180000" bIns="180000" rtlCol="0" anchor="t">
            <a:noAutofit/>
          </a:bodyPr>
          <a:lstStyle/>
          <a:p>
            <a:pPr>
              <a:spcAft>
                <a:spcPts val="300"/>
              </a:spcAft>
            </a:pPr>
            <a:r>
              <a:rPr lang="en-GB" sz="800" u="sng">
                <a:solidFill>
                  <a:schemeClr val="bg1"/>
                </a:solidFill>
                <a:ea typeface="Inter"/>
                <a:cs typeface="Arial"/>
              </a:rPr>
              <a:t>Communications</a:t>
            </a:r>
          </a:p>
          <a:p>
            <a:pPr marL="171450" indent="-171450">
              <a:spcAft>
                <a:spcPts val="300"/>
              </a:spcAft>
              <a:buFont typeface="Arial" panose="020B0604020202020204" pitchFamily="34" charset="0"/>
              <a:buChar char="•"/>
            </a:pPr>
            <a:r>
              <a:rPr lang="en-US" sz="800">
                <a:solidFill>
                  <a:schemeClr val="bg1"/>
                </a:solidFill>
                <a:ea typeface="Inter"/>
                <a:cs typeface="Arial"/>
              </a:rPr>
              <a:t>LinkedIn continues to outperform other social channels in terms of engagement and follower growth (+2,8k). The statins data story was the most successful piece of content in October with a 14.5% engagement rate (baseline is 5%). </a:t>
            </a:r>
          </a:p>
          <a:p>
            <a:pPr marL="171450" indent="-171450">
              <a:spcAft>
                <a:spcPts val="300"/>
              </a:spcAft>
              <a:buFont typeface="Arial" panose="020B0604020202020204" pitchFamily="34" charset="0"/>
              <a:buChar char="•"/>
            </a:pPr>
            <a:r>
              <a:rPr lang="en-US" sz="800">
                <a:solidFill>
                  <a:schemeClr val="bg1"/>
                </a:solidFill>
                <a:ea typeface="Inter"/>
                <a:cs typeface="Arial"/>
              </a:rPr>
              <a:t>Phase 1 of the brand marketing campaign saw a significant increase in traffic (326%) to committee recruitment web page.</a:t>
            </a:r>
          </a:p>
          <a:p>
            <a:pPr>
              <a:spcAft>
                <a:spcPts val="300"/>
              </a:spcAft>
            </a:pPr>
            <a:r>
              <a:rPr lang="en-GB" sz="800" u="sng">
                <a:solidFill>
                  <a:schemeClr val="bg1"/>
                </a:solidFill>
                <a:ea typeface="Inter"/>
                <a:cs typeface="Arial"/>
              </a:rPr>
              <a:t>DIT</a:t>
            </a:r>
          </a:p>
          <a:p>
            <a:pPr marL="171450" indent="-171450">
              <a:spcAft>
                <a:spcPts val="300"/>
              </a:spcAft>
              <a:buFont typeface="Arial" panose="020B0604020202020204" pitchFamily="34" charset="0"/>
              <a:buChar char="•"/>
            </a:pPr>
            <a:r>
              <a:rPr lang="en-GB" sz="800">
                <a:solidFill>
                  <a:schemeClr val="bg1"/>
                </a:solidFill>
                <a:ea typeface="Inter"/>
                <a:cs typeface="Arial"/>
              </a:rPr>
              <a:t>Office move (IT set up, desk assembly) as priority focus within initial soft user testing and ‘usual’ usage of the new office opening on 2</a:t>
            </a:r>
            <a:r>
              <a:rPr lang="en-GB" sz="800" baseline="30000">
                <a:solidFill>
                  <a:schemeClr val="bg1"/>
                </a:solidFill>
                <a:ea typeface="Inter"/>
                <a:cs typeface="Arial"/>
              </a:rPr>
              <a:t>nd</a:t>
            </a:r>
            <a:r>
              <a:rPr lang="en-GB" sz="800">
                <a:solidFill>
                  <a:schemeClr val="bg1"/>
                </a:solidFill>
                <a:ea typeface="Inter"/>
                <a:cs typeface="Arial"/>
              </a:rPr>
              <a:t> December</a:t>
            </a:r>
          </a:p>
          <a:p>
            <a:pPr marL="171450" indent="-171450">
              <a:spcAft>
                <a:spcPts val="300"/>
              </a:spcAft>
              <a:buFont typeface="Arial" panose="020B0604020202020204" pitchFamily="34" charset="0"/>
              <a:buChar char="•"/>
            </a:pPr>
            <a:r>
              <a:rPr lang="en-GB" sz="800">
                <a:solidFill>
                  <a:schemeClr val="bg1"/>
                </a:solidFill>
                <a:ea typeface="Inter"/>
                <a:cs typeface="Arial"/>
              </a:rPr>
              <a:t>Communications on DDAT Single front door completed to provide user transparency on prioritisation of requests for support</a:t>
            </a:r>
          </a:p>
          <a:p>
            <a:pPr>
              <a:spcAft>
                <a:spcPts val="300"/>
              </a:spcAft>
            </a:pPr>
            <a:r>
              <a:rPr lang="en-GB" sz="800" u="sng">
                <a:solidFill>
                  <a:schemeClr val="bg1"/>
                </a:solidFill>
                <a:ea typeface="Inter"/>
                <a:cs typeface="Arial"/>
              </a:rPr>
              <a:t>People</a:t>
            </a:r>
          </a:p>
          <a:p>
            <a:pPr marL="171450" indent="-171450">
              <a:spcAft>
                <a:spcPts val="300"/>
              </a:spcAft>
              <a:buFont typeface="Arial"/>
              <a:buChar char="•"/>
            </a:pPr>
            <a:r>
              <a:rPr lang="en-GB" sz="800">
                <a:solidFill>
                  <a:schemeClr val="bg1"/>
                </a:solidFill>
                <a:ea typeface="Inter"/>
                <a:cs typeface="Arial"/>
              </a:rPr>
              <a:t>Business Partnering work has commenced with external OD support to roll out the model </a:t>
            </a:r>
          </a:p>
          <a:p>
            <a:pPr marL="171450" indent="-171450">
              <a:spcAft>
                <a:spcPts val="300"/>
              </a:spcAft>
              <a:buFont typeface="Arial"/>
              <a:buChar char="•"/>
            </a:pPr>
            <a:r>
              <a:rPr lang="en-GB" sz="800">
                <a:solidFill>
                  <a:schemeClr val="bg1"/>
                </a:solidFill>
                <a:ea typeface="Inter"/>
                <a:cs typeface="Arial"/>
              </a:rPr>
              <a:t>Restorative Just Learning being delivered to key forums to spread the ethos and learning of approach</a:t>
            </a:r>
            <a:endParaRPr lang="en-GB" sz="800">
              <a:solidFill>
                <a:schemeClr val="bg1"/>
              </a:solidFill>
            </a:endParaRPr>
          </a:p>
          <a:p>
            <a:pPr marL="171450" indent="-171450">
              <a:spcAft>
                <a:spcPts val="300"/>
              </a:spcAft>
              <a:buFont typeface="Arial"/>
              <a:buChar char="•"/>
            </a:pPr>
            <a:r>
              <a:rPr lang="en-GB" sz="800">
                <a:solidFill>
                  <a:schemeClr val="bg1"/>
                </a:solidFill>
                <a:ea typeface="Inter"/>
                <a:cs typeface="Arial"/>
              </a:rPr>
              <a:t>Leadership development in Healthtech, Medicines and Guidelines</a:t>
            </a:r>
          </a:p>
          <a:p>
            <a:pPr>
              <a:spcAft>
                <a:spcPts val="300"/>
              </a:spcAft>
            </a:pPr>
            <a:r>
              <a:rPr lang="en-GB" sz="800" u="sng">
                <a:solidFill>
                  <a:schemeClr val="bg1"/>
                </a:solidFill>
                <a:ea typeface="Inter"/>
                <a:cs typeface="Arial"/>
              </a:rPr>
              <a:t>Finance</a:t>
            </a:r>
          </a:p>
          <a:p>
            <a:pPr marL="171450" indent="-171450">
              <a:spcAft>
                <a:spcPts val="300"/>
              </a:spcAft>
              <a:buFont typeface="Arial" panose="020B0604020202020204" pitchFamily="34" charset="0"/>
              <a:buChar char="•"/>
            </a:pPr>
            <a:r>
              <a:rPr lang="en-GB" sz="800">
                <a:solidFill>
                  <a:schemeClr val="bg1"/>
                </a:solidFill>
                <a:ea typeface="Inter"/>
                <a:cs typeface="Arial"/>
              </a:rPr>
              <a:t>2024/25 Pay awards and arrears processed in October and November. </a:t>
            </a:r>
          </a:p>
          <a:p>
            <a:pPr marL="171450" indent="-171450">
              <a:spcAft>
                <a:spcPts val="300"/>
              </a:spcAft>
              <a:buFont typeface="Arial" panose="020B0604020202020204" pitchFamily="34" charset="0"/>
              <a:buChar char="•"/>
            </a:pPr>
            <a:r>
              <a:rPr lang="en-GB" sz="800">
                <a:solidFill>
                  <a:schemeClr val="bg1"/>
                </a:solidFill>
                <a:ea typeface="Inter"/>
                <a:cs typeface="Arial"/>
              </a:rPr>
              <a:t>New forecasting tool developed to help speed up process and reporting timelines. Planned period of dual running in Q4 ahead of full implementation in 2025/26. </a:t>
            </a:r>
          </a:p>
        </p:txBody>
      </p:sp>
      <p:sp>
        <p:nvSpPr>
          <p:cNvPr id="3" name="TextBox 2">
            <a:extLst>
              <a:ext uri="{FF2B5EF4-FFF2-40B4-BE49-F238E27FC236}">
                <a16:creationId xmlns:a16="http://schemas.microsoft.com/office/drawing/2014/main" id="{2EAA5DDD-1F04-9C2A-8A23-F8C24C026C00}"/>
              </a:ext>
            </a:extLst>
          </p:cNvPr>
          <p:cNvSpPr txBox="1"/>
          <p:nvPr/>
        </p:nvSpPr>
        <p:spPr>
          <a:xfrm>
            <a:off x="6781245" y="861597"/>
            <a:ext cx="327750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Key activities for next month</a:t>
            </a:r>
          </a:p>
        </p:txBody>
      </p:sp>
      <p:sp>
        <p:nvSpPr>
          <p:cNvPr id="24" name="TextBox 23">
            <a:extLst>
              <a:ext uri="{FF2B5EF4-FFF2-40B4-BE49-F238E27FC236}">
                <a16:creationId xmlns:a16="http://schemas.microsoft.com/office/drawing/2014/main" id="{D4D2D40D-5649-926E-52CB-C7E779CFB6BA}"/>
              </a:ext>
            </a:extLst>
          </p:cNvPr>
          <p:cNvSpPr txBox="1"/>
          <p:nvPr/>
        </p:nvSpPr>
        <p:spPr>
          <a:xfrm>
            <a:off x="6095999" y="1338596"/>
            <a:ext cx="5924494" cy="3209734"/>
          </a:xfrm>
          <a:prstGeom prst="rect">
            <a:avLst/>
          </a:prstGeom>
          <a:solidFill>
            <a:srgbClr val="228096"/>
          </a:solidFill>
          <a:ln>
            <a:noFill/>
          </a:ln>
        </p:spPr>
        <p:txBody>
          <a:bodyPr wrap="square" lIns="180000" tIns="180000" rIns="180000" bIns="180000" rtlCol="0" anchor="t">
            <a:noAutofit/>
          </a:bodyPr>
          <a:lstStyle/>
          <a:p>
            <a:pPr>
              <a:spcAft>
                <a:spcPts val="300"/>
              </a:spcAft>
            </a:pPr>
            <a:r>
              <a:rPr lang="en-GB" sz="800" u="sng">
                <a:solidFill>
                  <a:schemeClr val="bg1"/>
                </a:solidFill>
                <a:ea typeface="Inter"/>
                <a:cs typeface="Arial"/>
              </a:rPr>
              <a:t>Communications</a:t>
            </a:r>
          </a:p>
          <a:p>
            <a:pPr marL="171450" indent="-171450">
              <a:spcAft>
                <a:spcPts val="300"/>
              </a:spcAft>
              <a:buFont typeface="Arial" panose="020B0604020202020204" pitchFamily="34" charset="0"/>
              <a:buChar char="•"/>
            </a:pPr>
            <a:r>
              <a:rPr lang="en-GB" sz="800" err="1">
                <a:solidFill>
                  <a:schemeClr val="bg1"/>
                </a:solidFill>
                <a:ea typeface="Inter"/>
                <a:cs typeface="Arial"/>
              </a:rPr>
              <a:t>Tirzeptide</a:t>
            </a:r>
            <a:r>
              <a:rPr lang="en-GB" sz="800">
                <a:solidFill>
                  <a:schemeClr val="bg1"/>
                </a:solidFill>
                <a:ea typeface="Inter"/>
                <a:cs typeface="Arial"/>
              </a:rPr>
              <a:t> guidance has a clear and comprehensive comms plan, co-ordinated and aligned with key system partners and associated engagement activity led by Implementation and Partnerships</a:t>
            </a:r>
          </a:p>
          <a:p>
            <a:pPr marL="171450" indent="-171450">
              <a:spcAft>
                <a:spcPts val="300"/>
              </a:spcAft>
              <a:buFont typeface="Arial" panose="020B0604020202020204" pitchFamily="34" charset="0"/>
              <a:buChar char="•"/>
            </a:pPr>
            <a:r>
              <a:rPr lang="en-GB" sz="800">
                <a:solidFill>
                  <a:schemeClr val="bg1"/>
                </a:solidFill>
                <a:ea typeface="Inter"/>
                <a:cs typeface="Arial"/>
              </a:rPr>
              <a:t>Over 1,000 people have registered for webinar in Dec on how NICE plans to use and evaluate AI technologies – first activity in wider AI comms plan, working with Science Evidence  and Analytics team. </a:t>
            </a:r>
          </a:p>
          <a:p>
            <a:pPr marL="171450" indent="-171450">
              <a:spcAft>
                <a:spcPts val="300"/>
              </a:spcAft>
              <a:buFont typeface="Arial" panose="020B0604020202020204" pitchFamily="34" charset="0"/>
              <a:buChar char="•"/>
            </a:pPr>
            <a:r>
              <a:rPr lang="en-GB" sz="800">
                <a:solidFill>
                  <a:schemeClr val="bg1"/>
                </a:solidFill>
                <a:ea typeface="Inter"/>
                <a:cs typeface="Arial"/>
              </a:rPr>
              <a:t>Internal communications channel review findings being put into action starting with changes to the weekly newsletter to staff (YW@N) and the blog process. </a:t>
            </a:r>
            <a:endParaRPr lang="en-GB" sz="800">
              <a:solidFill>
                <a:schemeClr val="bg1"/>
              </a:solidFill>
              <a:ea typeface="Inter"/>
              <a:cs typeface="Arial" panose="020B0604020202020204" pitchFamily="34" charset="0"/>
            </a:endParaRPr>
          </a:p>
          <a:p>
            <a:pPr>
              <a:spcAft>
                <a:spcPts val="300"/>
              </a:spcAft>
            </a:pPr>
            <a:r>
              <a:rPr lang="en-GB" sz="800" u="sng">
                <a:solidFill>
                  <a:schemeClr val="bg1"/>
                </a:solidFill>
                <a:ea typeface="Inter"/>
                <a:cs typeface="Arial"/>
              </a:rPr>
              <a:t>DIT</a:t>
            </a:r>
          </a:p>
          <a:p>
            <a:pPr marL="171450" indent="-171450">
              <a:spcAft>
                <a:spcPts val="300"/>
              </a:spcAft>
              <a:buFont typeface="Arial" panose="020B0604020202020204" pitchFamily="34" charset="0"/>
              <a:buChar char="•"/>
            </a:pPr>
            <a:r>
              <a:rPr lang="en-GB" sz="800">
                <a:solidFill>
                  <a:schemeClr val="bg1"/>
                </a:solidFill>
                <a:ea typeface="Inter"/>
                <a:cs typeface="Arial"/>
              </a:rPr>
              <a:t>Support for the office opening and decommissioning of City Tower</a:t>
            </a:r>
          </a:p>
          <a:p>
            <a:pPr marL="171450" indent="-171450">
              <a:spcAft>
                <a:spcPts val="300"/>
              </a:spcAft>
              <a:buFont typeface="Arial" panose="020B0604020202020204" pitchFamily="34" charset="0"/>
              <a:buChar char="•"/>
            </a:pPr>
            <a:r>
              <a:rPr lang="en-GB" sz="800">
                <a:solidFill>
                  <a:schemeClr val="bg1"/>
                </a:solidFill>
                <a:ea typeface="Inter"/>
                <a:cs typeface="Arial"/>
              </a:rPr>
              <a:t>As per the strategic risk register, preparation for submission of Cyber Essentials certification in December</a:t>
            </a:r>
            <a:endParaRPr lang="en-GB" sz="800" u="sng">
              <a:solidFill>
                <a:schemeClr val="bg1"/>
              </a:solidFill>
              <a:ea typeface="Inter"/>
              <a:cs typeface="Arial"/>
            </a:endParaRPr>
          </a:p>
          <a:p>
            <a:pPr>
              <a:spcAft>
                <a:spcPts val="300"/>
              </a:spcAft>
            </a:pPr>
            <a:r>
              <a:rPr lang="en-GB" sz="800" u="sng">
                <a:solidFill>
                  <a:schemeClr val="bg1"/>
                </a:solidFill>
                <a:ea typeface="Inter"/>
                <a:cs typeface="Arial"/>
              </a:rPr>
              <a:t>Finance</a:t>
            </a:r>
            <a:endParaRPr lang="en-GB" sz="800">
              <a:solidFill>
                <a:schemeClr val="bg1"/>
              </a:solidFill>
              <a:cs typeface="Arial"/>
            </a:endParaRPr>
          </a:p>
          <a:p>
            <a:pPr marL="171450" indent="-171450">
              <a:spcAft>
                <a:spcPts val="900"/>
              </a:spcAft>
              <a:buFont typeface="Arial" panose="020B0604020202020204" pitchFamily="34" charset="0"/>
              <a:buChar char="•"/>
            </a:pPr>
            <a:r>
              <a:rPr lang="en-GB" sz="800">
                <a:solidFill>
                  <a:schemeClr val="bg1"/>
                </a:solidFill>
                <a:ea typeface="Inter"/>
                <a:cs typeface="Arial"/>
              </a:rPr>
              <a:t>Update medium-term financial plan assumptions following October budget statement and latest SR25 intelligence to inform business planning and budget setting for 2025/26.</a:t>
            </a:r>
          </a:p>
          <a:p>
            <a:pPr>
              <a:spcAft>
                <a:spcPts val="600"/>
              </a:spcAft>
            </a:pPr>
            <a:r>
              <a:rPr lang="en-GB" sz="800" u="sng">
                <a:solidFill>
                  <a:schemeClr val="bg1"/>
                </a:solidFill>
                <a:ea typeface="Inter"/>
                <a:cs typeface="Arial"/>
              </a:rPr>
              <a:t>People</a:t>
            </a:r>
          </a:p>
          <a:p>
            <a:pPr marL="171450" indent="-171450">
              <a:spcAft>
                <a:spcPts val="600"/>
              </a:spcAft>
              <a:buFont typeface="Arial" panose="020B0604020202020204" pitchFamily="34" charset="0"/>
              <a:buChar char="•"/>
            </a:pPr>
            <a:r>
              <a:rPr lang="en-GB" sz="800">
                <a:solidFill>
                  <a:schemeClr val="bg1"/>
                </a:solidFill>
                <a:ea typeface="Inter"/>
                <a:cs typeface="Arial"/>
              </a:rPr>
              <a:t>Manging Change Well toolkit being designed by People Team.</a:t>
            </a:r>
          </a:p>
          <a:p>
            <a:pPr marL="171450" indent="-171450">
              <a:spcAft>
                <a:spcPts val="600"/>
              </a:spcAft>
              <a:buFont typeface="Arial" panose="020B0604020202020204" pitchFamily="34" charset="0"/>
              <a:buChar char="•"/>
            </a:pPr>
            <a:r>
              <a:rPr lang="en-GB" sz="800">
                <a:solidFill>
                  <a:schemeClr val="bg1"/>
                </a:solidFill>
                <a:ea typeface="Inter"/>
                <a:cs typeface="Arial"/>
              </a:rPr>
              <a:t>Work underway on People Strategy for the next 3 years.</a:t>
            </a:r>
          </a:p>
          <a:p>
            <a:pPr>
              <a:spcAft>
                <a:spcPts val="900"/>
              </a:spcAft>
            </a:pPr>
            <a:endParaRPr lang="en-GB" sz="900">
              <a:solidFill>
                <a:schemeClr val="bg1"/>
              </a:solidFill>
              <a:latin typeface="Arial" panose="020B0604020202020204" pitchFamily="34" charset="0"/>
              <a:ea typeface="Inter"/>
              <a:cs typeface="Arial" panose="020B0604020202020204" pitchFamily="34" charset="0"/>
            </a:endParaRPr>
          </a:p>
        </p:txBody>
      </p:sp>
      <p:sp>
        <p:nvSpPr>
          <p:cNvPr id="19" name="TextBox 18">
            <a:extLst>
              <a:ext uri="{FF2B5EF4-FFF2-40B4-BE49-F238E27FC236}">
                <a16:creationId xmlns:a16="http://schemas.microsoft.com/office/drawing/2014/main" id="{F2D51453-51B3-443A-E731-A21953DF69CE}"/>
              </a:ext>
            </a:extLst>
          </p:cNvPr>
          <p:cNvSpPr txBox="1"/>
          <p:nvPr/>
        </p:nvSpPr>
        <p:spPr>
          <a:xfrm>
            <a:off x="323339" y="4542321"/>
            <a:ext cx="4069094"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Key issues, risks and mitigants</a:t>
            </a:r>
          </a:p>
        </p:txBody>
      </p:sp>
      <p:pic>
        <p:nvPicPr>
          <p:cNvPr id="34" name="Picture 33">
            <a:extLst>
              <a:ext uri="{FF2B5EF4-FFF2-40B4-BE49-F238E27FC236}">
                <a16:creationId xmlns:a16="http://schemas.microsoft.com/office/drawing/2014/main" id="{F3204ED9-12C2-F7F0-04B1-158EDE0AF2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4268" y="733537"/>
            <a:ext cx="743910" cy="563897"/>
          </a:xfrm>
          <a:prstGeom prst="rect">
            <a:avLst/>
          </a:prstGeom>
        </p:spPr>
      </p:pic>
      <p:pic>
        <p:nvPicPr>
          <p:cNvPr id="4" name="Picture 3">
            <a:extLst>
              <a:ext uri="{FF2B5EF4-FFF2-40B4-BE49-F238E27FC236}">
                <a16:creationId xmlns:a16="http://schemas.microsoft.com/office/drawing/2014/main" id="{4FFB4931-123D-433A-9360-B80E5A2E575A}"/>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6095999" y="732885"/>
            <a:ext cx="813174" cy="565200"/>
          </a:xfrm>
          <a:prstGeom prst="rect">
            <a:avLst/>
          </a:prstGeom>
        </p:spPr>
      </p:pic>
      <p:grpSp>
        <p:nvGrpSpPr>
          <p:cNvPr id="5" name="Group 4">
            <a:extLst>
              <a:ext uri="{FF2B5EF4-FFF2-40B4-BE49-F238E27FC236}">
                <a16:creationId xmlns:a16="http://schemas.microsoft.com/office/drawing/2014/main" id="{99386E76-E8A9-FD9F-3390-43B5E2A63940}"/>
              </a:ext>
            </a:extLst>
          </p:cNvPr>
          <p:cNvGrpSpPr/>
          <p:nvPr/>
        </p:nvGrpSpPr>
        <p:grpSpPr>
          <a:xfrm>
            <a:off x="8882221" y="6344122"/>
            <a:ext cx="3138270" cy="215444"/>
            <a:chOff x="6420298" y="6183881"/>
            <a:chExt cx="3138270" cy="215444"/>
          </a:xfrm>
        </p:grpSpPr>
        <p:sp>
          <p:nvSpPr>
            <p:cNvPr id="11" name="TextBox 10">
              <a:extLst>
                <a:ext uri="{FF2B5EF4-FFF2-40B4-BE49-F238E27FC236}">
                  <a16:creationId xmlns:a16="http://schemas.microsoft.com/office/drawing/2014/main" id="{3785343C-57AB-E5CD-70ED-F7B6859209B6}"/>
                </a:ext>
              </a:extLst>
            </p:cNvPr>
            <p:cNvSpPr txBox="1"/>
            <p:nvPr/>
          </p:nvSpPr>
          <p:spPr>
            <a:xfrm>
              <a:off x="6529793"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Very low</a:t>
              </a:r>
            </a:p>
          </p:txBody>
        </p:sp>
        <p:sp>
          <p:nvSpPr>
            <p:cNvPr id="12" name="TextBox 11">
              <a:extLst>
                <a:ext uri="{FF2B5EF4-FFF2-40B4-BE49-F238E27FC236}">
                  <a16:creationId xmlns:a16="http://schemas.microsoft.com/office/drawing/2014/main" id="{53698D5B-461C-2750-C902-4993CBC30C74}"/>
                </a:ext>
              </a:extLst>
            </p:cNvPr>
            <p:cNvSpPr txBox="1"/>
            <p:nvPr/>
          </p:nvSpPr>
          <p:spPr>
            <a:xfrm>
              <a:off x="7243284"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Low</a:t>
              </a:r>
            </a:p>
          </p:txBody>
        </p:sp>
        <p:sp>
          <p:nvSpPr>
            <p:cNvPr id="13" name="Rectangle 12">
              <a:extLst>
                <a:ext uri="{FF2B5EF4-FFF2-40B4-BE49-F238E27FC236}">
                  <a16:creationId xmlns:a16="http://schemas.microsoft.com/office/drawing/2014/main" id="{D32FD737-7450-3FB4-5E07-5E734C22CE97}"/>
                </a:ext>
              </a:extLst>
            </p:cNvPr>
            <p:cNvSpPr/>
            <p:nvPr/>
          </p:nvSpPr>
          <p:spPr>
            <a:xfrm>
              <a:off x="6420298" y="6255114"/>
              <a:ext cx="153909" cy="72978"/>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EFA0EF5-1F43-7AD1-68CD-FF6547639508}"/>
                </a:ext>
              </a:extLst>
            </p:cNvPr>
            <p:cNvSpPr/>
            <p:nvPr/>
          </p:nvSpPr>
          <p:spPr>
            <a:xfrm>
              <a:off x="7120677" y="6255114"/>
              <a:ext cx="153909" cy="72978"/>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BB8AC14E-FADA-2596-9EE7-1150BB534585}"/>
                </a:ext>
              </a:extLst>
            </p:cNvPr>
            <p:cNvSpPr txBox="1"/>
            <p:nvPr/>
          </p:nvSpPr>
          <p:spPr>
            <a:xfrm>
              <a:off x="7725912"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Medium</a:t>
              </a:r>
            </a:p>
          </p:txBody>
        </p:sp>
        <p:sp>
          <p:nvSpPr>
            <p:cNvPr id="18" name="Rectangle 17">
              <a:extLst>
                <a:ext uri="{FF2B5EF4-FFF2-40B4-BE49-F238E27FC236}">
                  <a16:creationId xmlns:a16="http://schemas.microsoft.com/office/drawing/2014/main" id="{8F404002-A5F7-B023-4046-DE3C8628656C}"/>
                </a:ext>
              </a:extLst>
            </p:cNvPr>
            <p:cNvSpPr/>
            <p:nvPr/>
          </p:nvSpPr>
          <p:spPr>
            <a:xfrm>
              <a:off x="7605505" y="6255114"/>
              <a:ext cx="153909" cy="7297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1E4BD8B-1249-C168-1241-FAFAB4E521AE}"/>
                </a:ext>
              </a:extLst>
            </p:cNvPr>
            <p:cNvSpPr/>
            <p:nvPr/>
          </p:nvSpPr>
          <p:spPr>
            <a:xfrm>
              <a:off x="8254192" y="6255114"/>
              <a:ext cx="153909" cy="7297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B51F90E3-1635-4612-291E-A68977345FD0}"/>
                </a:ext>
              </a:extLst>
            </p:cNvPr>
            <p:cNvSpPr txBox="1"/>
            <p:nvPr/>
          </p:nvSpPr>
          <p:spPr>
            <a:xfrm>
              <a:off x="8403963"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High</a:t>
              </a:r>
            </a:p>
          </p:txBody>
        </p:sp>
        <p:sp>
          <p:nvSpPr>
            <p:cNvPr id="22" name="Rectangle 21">
              <a:extLst>
                <a:ext uri="{FF2B5EF4-FFF2-40B4-BE49-F238E27FC236}">
                  <a16:creationId xmlns:a16="http://schemas.microsoft.com/office/drawing/2014/main" id="{549A76F0-1E6E-0C4D-FF6E-2D12B9AB6B8C}"/>
                </a:ext>
              </a:extLst>
            </p:cNvPr>
            <p:cNvSpPr/>
            <p:nvPr/>
          </p:nvSpPr>
          <p:spPr>
            <a:xfrm>
              <a:off x="8782472" y="6255114"/>
              <a:ext cx="153909" cy="72978"/>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F4C7A675-44A8-4C5F-3CE4-62CE97939F74}"/>
                </a:ext>
              </a:extLst>
            </p:cNvPr>
            <p:cNvSpPr txBox="1"/>
            <p:nvPr/>
          </p:nvSpPr>
          <p:spPr>
            <a:xfrm>
              <a:off x="8922031"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Very high</a:t>
              </a:r>
            </a:p>
          </p:txBody>
        </p:sp>
      </p:grpSp>
      <p:graphicFrame>
        <p:nvGraphicFramePr>
          <p:cNvPr id="25" name="Table 24">
            <a:extLst>
              <a:ext uri="{FF2B5EF4-FFF2-40B4-BE49-F238E27FC236}">
                <a16:creationId xmlns:a16="http://schemas.microsoft.com/office/drawing/2014/main" id="{71F2C1F6-98C0-D94F-0E71-0DFE3B6B5632}"/>
              </a:ext>
            </a:extLst>
          </p:cNvPr>
          <p:cNvGraphicFramePr>
            <a:graphicFrameLocks noGrp="1"/>
          </p:cNvGraphicFramePr>
          <p:nvPr>
            <p:extLst>
              <p:ext uri="{D42A27DB-BD31-4B8C-83A1-F6EECF244321}">
                <p14:modId xmlns:p14="http://schemas.microsoft.com/office/powerpoint/2010/main" val="3535038102"/>
              </p:ext>
            </p:extLst>
          </p:nvPr>
        </p:nvGraphicFramePr>
        <p:xfrm>
          <a:off x="323338" y="4824351"/>
          <a:ext cx="11697152" cy="1352842"/>
        </p:xfrm>
        <a:graphic>
          <a:graphicData uri="http://schemas.openxmlformats.org/drawingml/2006/table">
            <a:tbl>
              <a:tblPr firstRow="1" bandRow="1">
                <a:tableStyleId>{5C22544A-7EE6-4342-B048-85BDC9FD1C3A}</a:tableStyleId>
              </a:tblPr>
              <a:tblGrid>
                <a:gridCol w="1057331">
                  <a:extLst>
                    <a:ext uri="{9D8B030D-6E8A-4147-A177-3AD203B41FA5}">
                      <a16:colId xmlns:a16="http://schemas.microsoft.com/office/drawing/2014/main" val="1740715206"/>
                    </a:ext>
                  </a:extLst>
                </a:gridCol>
                <a:gridCol w="4103650">
                  <a:extLst>
                    <a:ext uri="{9D8B030D-6E8A-4147-A177-3AD203B41FA5}">
                      <a16:colId xmlns:a16="http://schemas.microsoft.com/office/drawing/2014/main" val="3799182394"/>
                    </a:ext>
                  </a:extLst>
                </a:gridCol>
                <a:gridCol w="289930">
                  <a:extLst>
                    <a:ext uri="{9D8B030D-6E8A-4147-A177-3AD203B41FA5}">
                      <a16:colId xmlns:a16="http://schemas.microsoft.com/office/drawing/2014/main" val="3984294952"/>
                    </a:ext>
                  </a:extLst>
                </a:gridCol>
                <a:gridCol w="278780">
                  <a:extLst>
                    <a:ext uri="{9D8B030D-6E8A-4147-A177-3AD203B41FA5}">
                      <a16:colId xmlns:a16="http://schemas.microsoft.com/office/drawing/2014/main" val="3838693969"/>
                    </a:ext>
                  </a:extLst>
                </a:gridCol>
                <a:gridCol w="312234">
                  <a:extLst>
                    <a:ext uri="{9D8B030D-6E8A-4147-A177-3AD203B41FA5}">
                      <a16:colId xmlns:a16="http://schemas.microsoft.com/office/drawing/2014/main" val="2480451295"/>
                    </a:ext>
                  </a:extLst>
                </a:gridCol>
                <a:gridCol w="5655227">
                  <a:extLst>
                    <a:ext uri="{9D8B030D-6E8A-4147-A177-3AD203B41FA5}">
                      <a16:colId xmlns:a16="http://schemas.microsoft.com/office/drawing/2014/main" val="1164021184"/>
                    </a:ext>
                  </a:extLst>
                </a:gridCol>
              </a:tblGrid>
              <a:tr h="0">
                <a:tc>
                  <a:txBody>
                    <a:bodyPr/>
                    <a:lstStyle/>
                    <a:p>
                      <a:r>
                        <a:rPr lang="en-GB" sz="1000">
                          <a:latin typeface="Arial"/>
                          <a:cs typeface="Arial"/>
                        </a:rPr>
                        <a:t>Workstream</a:t>
                      </a:r>
                    </a:p>
                  </a:txBody>
                  <a:tcPr/>
                </a:tc>
                <a:tc>
                  <a:txBody>
                    <a:bodyPr/>
                    <a:lstStyle/>
                    <a:p>
                      <a:r>
                        <a:rPr lang="en-GB" sz="1000">
                          <a:latin typeface="Arial"/>
                          <a:cs typeface="Arial"/>
                        </a:rPr>
                        <a:t>Risk</a:t>
                      </a:r>
                    </a:p>
                  </a:txBody>
                  <a:tcPr/>
                </a:tc>
                <a:tc>
                  <a:txBody>
                    <a:bodyPr/>
                    <a:lstStyle/>
                    <a:p>
                      <a:pPr algn="ctr"/>
                      <a:r>
                        <a:rPr lang="en-GB" sz="1000">
                          <a:latin typeface="Arial"/>
                          <a:cs typeface="Arial"/>
                        </a:rPr>
                        <a:t>I</a:t>
                      </a:r>
                    </a:p>
                  </a:txBody>
                  <a:tcPr/>
                </a:tc>
                <a:tc>
                  <a:txBody>
                    <a:bodyPr/>
                    <a:lstStyle/>
                    <a:p>
                      <a:pPr algn="ctr"/>
                      <a:r>
                        <a:rPr lang="en-GB" sz="1000">
                          <a:latin typeface="Arial"/>
                          <a:cs typeface="Arial"/>
                        </a:rPr>
                        <a:t>L</a:t>
                      </a:r>
                    </a:p>
                  </a:txBody>
                  <a:tcPr/>
                </a:tc>
                <a:tc>
                  <a:txBody>
                    <a:bodyPr/>
                    <a:lstStyle/>
                    <a:p>
                      <a:pPr algn="ctr"/>
                      <a:r>
                        <a:rPr lang="en-GB" sz="1000">
                          <a:latin typeface="Arial"/>
                          <a:cs typeface="Arial"/>
                        </a:rPr>
                        <a:t>S</a:t>
                      </a:r>
                    </a:p>
                  </a:txBody>
                  <a:tcPr/>
                </a:tc>
                <a:tc>
                  <a:txBody>
                    <a:bodyPr/>
                    <a:lstStyle/>
                    <a:p>
                      <a:r>
                        <a:rPr lang="en-GB" sz="1000">
                          <a:latin typeface="Arial"/>
                          <a:cs typeface="Arial"/>
                        </a:rPr>
                        <a:t>Key Controls</a:t>
                      </a:r>
                    </a:p>
                  </a:txBody>
                  <a:tcPr/>
                </a:tc>
                <a:extLst>
                  <a:ext uri="{0D108BD9-81ED-4DB2-BD59-A6C34878D82A}">
                    <a16:rowId xmlns:a16="http://schemas.microsoft.com/office/drawing/2014/main" val="1701266588"/>
                  </a:ext>
                </a:extLst>
              </a:tr>
              <a:tr h="0">
                <a:tc>
                  <a:txBody>
                    <a:bodyPr/>
                    <a:lstStyle/>
                    <a:p>
                      <a:r>
                        <a:rPr lang="en-GB" sz="800">
                          <a:latin typeface="Arial"/>
                          <a:cs typeface="Arial"/>
                        </a:rPr>
                        <a:t>Finance</a:t>
                      </a:r>
                    </a:p>
                  </a:txBody>
                  <a:tcPr>
                    <a:solidFill>
                      <a:schemeClr val="accent1">
                        <a:lumMod val="40000"/>
                        <a:lumOff val="60000"/>
                      </a:schemeClr>
                    </a:solidFill>
                  </a:tcPr>
                </a:tc>
                <a:tc>
                  <a:txBody>
                    <a:bodyPr/>
                    <a:lstStyle/>
                    <a:p>
                      <a:pPr algn="l" rtl="0" fontAlgn="base"/>
                      <a:r>
                        <a:rPr lang="en-GB" sz="800" b="0" i="0">
                          <a:solidFill>
                            <a:schemeClr val="tx1"/>
                          </a:solidFill>
                          <a:effectLst/>
                          <a:highlight>
                            <a:srgbClr val="F2F2F2"/>
                          </a:highlight>
                          <a:latin typeface="Arial"/>
                        </a:rPr>
                        <a:t>There is a risk we miss our KPI target to end the year with a surplus of less than £1m.​</a:t>
                      </a:r>
                    </a:p>
                  </a:txBody>
                  <a:tcPr>
                    <a:solidFill>
                      <a:schemeClr val="bg1">
                        <a:lumMod val="95000"/>
                      </a:schemeClr>
                    </a:solidFill>
                  </a:tcPr>
                </a:tc>
                <a:tc>
                  <a:txBody>
                    <a:bodyPr/>
                    <a:lstStyle/>
                    <a:p>
                      <a:pPr algn="ctr" rtl="0" fontAlgn="base"/>
                      <a:r>
                        <a:rPr lang="en-GB" sz="800" b="0" i="0">
                          <a:solidFill>
                            <a:srgbClr val="000000"/>
                          </a:solidFill>
                          <a:effectLst/>
                          <a:highlight>
                            <a:srgbClr val="E8EDEF"/>
                          </a:highlight>
                          <a:latin typeface="Arial"/>
                        </a:rPr>
                        <a:t>2​</a:t>
                      </a:r>
                    </a:p>
                  </a:txBody>
                  <a:tcPr anchor="ctr">
                    <a:solidFill>
                      <a:srgbClr val="E8EDEF"/>
                    </a:solidFill>
                  </a:tcPr>
                </a:tc>
                <a:tc>
                  <a:txBody>
                    <a:bodyPr/>
                    <a:lstStyle/>
                    <a:p>
                      <a:pPr algn="ctr" rtl="0" fontAlgn="base"/>
                      <a:r>
                        <a:rPr lang="en-GB" sz="800" b="0" i="0">
                          <a:solidFill>
                            <a:srgbClr val="000000"/>
                          </a:solidFill>
                          <a:effectLst/>
                          <a:highlight>
                            <a:srgbClr val="E8EDEF"/>
                          </a:highlight>
                          <a:latin typeface="Arial"/>
                        </a:rPr>
                        <a:t>4​</a:t>
                      </a:r>
                    </a:p>
                  </a:txBody>
                  <a:tcPr anchor="ctr">
                    <a:solidFill>
                      <a:srgbClr val="E8EDEF"/>
                    </a:solidFill>
                  </a:tcPr>
                </a:tc>
                <a:tc>
                  <a:txBody>
                    <a:bodyPr/>
                    <a:lstStyle/>
                    <a:p>
                      <a:pPr algn="ctr" rtl="0" fontAlgn="base"/>
                      <a:r>
                        <a:rPr lang="en-GB" sz="800" b="0" i="0">
                          <a:solidFill>
                            <a:srgbClr val="000000"/>
                          </a:solidFill>
                          <a:effectLst/>
                          <a:highlight>
                            <a:srgbClr val="FFFF00"/>
                          </a:highlight>
                          <a:latin typeface="Arial"/>
                        </a:rPr>
                        <a:t>8​</a:t>
                      </a:r>
                    </a:p>
                  </a:txBody>
                  <a:tcPr anchor="ctr">
                    <a:solidFill>
                      <a:srgbClr val="FFFF00"/>
                    </a:solidFill>
                  </a:tcPr>
                </a:tc>
                <a:tc>
                  <a:txBody>
                    <a:bodyPr/>
                    <a:lstStyle/>
                    <a:p>
                      <a:pPr algn="l" rtl="0" fontAlgn="base"/>
                      <a:r>
                        <a:rPr lang="en-GB" sz="800" b="0" i="0">
                          <a:solidFill>
                            <a:schemeClr val="tx1"/>
                          </a:solidFill>
                          <a:effectLst/>
                          <a:highlight>
                            <a:srgbClr val="F2F2F2"/>
                          </a:highlight>
                          <a:latin typeface="Arial"/>
                        </a:rPr>
                        <a:t>Options to utilise the underspend have been explored at ET. There is a focus on expenditure that will help achieve current objectives for 24/25, rather than create new objectives (due to capacity constraints).</a:t>
                      </a:r>
                    </a:p>
                  </a:txBody>
                  <a:tcPr>
                    <a:solidFill>
                      <a:schemeClr val="bg1">
                        <a:lumMod val="95000"/>
                      </a:schemeClr>
                    </a:solidFill>
                  </a:tcPr>
                </a:tc>
                <a:extLst>
                  <a:ext uri="{0D108BD9-81ED-4DB2-BD59-A6C34878D82A}">
                    <a16:rowId xmlns:a16="http://schemas.microsoft.com/office/drawing/2014/main" val="831340481"/>
                  </a:ext>
                </a:extLst>
              </a:tr>
              <a:tr h="290146">
                <a:tc>
                  <a:txBody>
                    <a:bodyPr/>
                    <a:lstStyle/>
                    <a:p>
                      <a:r>
                        <a:rPr lang="en-GB" sz="900">
                          <a:latin typeface="Arial"/>
                          <a:cs typeface="Arial"/>
                        </a:rPr>
                        <a:t>DIT</a:t>
                      </a:r>
                      <a:endParaRPr lang="en-GB" sz="900" dirty="0">
                        <a:latin typeface="Arial"/>
                        <a:cs typeface="Arial"/>
                      </a:endParaRPr>
                    </a:p>
                  </a:txBody>
                  <a:tcPr>
                    <a:solidFill>
                      <a:schemeClr val="accent1">
                        <a:lumMod val="40000"/>
                        <a:lumOff val="60000"/>
                      </a:schemeClr>
                    </a:solidFill>
                  </a:tcPr>
                </a:tc>
                <a:tc>
                  <a:txBody>
                    <a:bodyPr/>
                    <a:lstStyle/>
                    <a:p>
                      <a:pPr lvl="0" algn="l">
                        <a:lnSpc>
                          <a:spcPct val="100000"/>
                        </a:lnSpc>
                        <a:spcBef>
                          <a:spcPts val="0"/>
                        </a:spcBef>
                        <a:spcAft>
                          <a:spcPts val="0"/>
                        </a:spcAft>
                        <a:buNone/>
                      </a:pPr>
                      <a:r>
                        <a:rPr lang="en-GB" sz="800" b="0" i="0" u="none" strike="noStrike" noProof="0">
                          <a:solidFill>
                            <a:schemeClr val="tx1"/>
                          </a:solidFill>
                          <a:latin typeface="Arial"/>
                        </a:rPr>
                        <a:t>Cyber security (as per strategic risks)</a:t>
                      </a:r>
                    </a:p>
                  </a:txBody>
                  <a:tcPr>
                    <a:solidFill>
                      <a:schemeClr val="bg1">
                        <a:lumMod val="95000"/>
                      </a:schemeClr>
                    </a:solidFill>
                  </a:tcPr>
                </a:tc>
                <a:tc>
                  <a:txBody>
                    <a:bodyPr/>
                    <a:lstStyle/>
                    <a:p>
                      <a:pPr algn="ctr"/>
                      <a:r>
                        <a:rPr lang="en-GB" sz="800">
                          <a:latin typeface="Arial"/>
                          <a:cs typeface="Arial"/>
                        </a:rPr>
                        <a:t>5</a:t>
                      </a:r>
                    </a:p>
                  </a:txBody>
                  <a:tcPr anchor="ctr">
                    <a:solidFill>
                      <a:srgbClr val="E8EDEF"/>
                    </a:solidFill>
                  </a:tcPr>
                </a:tc>
                <a:tc>
                  <a:txBody>
                    <a:bodyPr/>
                    <a:lstStyle/>
                    <a:p>
                      <a:pPr algn="ctr"/>
                      <a:r>
                        <a:rPr lang="en-GB" sz="800">
                          <a:latin typeface="Arial"/>
                          <a:cs typeface="Arial"/>
                        </a:rPr>
                        <a:t>4</a:t>
                      </a:r>
                    </a:p>
                  </a:txBody>
                  <a:tcPr anchor="ctr">
                    <a:solidFill>
                      <a:srgbClr val="E8EDEF"/>
                    </a:solidFill>
                  </a:tcPr>
                </a:tc>
                <a:tc>
                  <a:txBody>
                    <a:bodyPr/>
                    <a:lstStyle/>
                    <a:p>
                      <a:pPr algn="ctr"/>
                      <a:r>
                        <a:rPr lang="en-GB" sz="800">
                          <a:latin typeface="Arial"/>
                          <a:cs typeface="Arial"/>
                        </a:rPr>
                        <a:t>20</a:t>
                      </a:r>
                    </a:p>
                  </a:txBody>
                  <a:tcPr anchor="ctr">
                    <a:solidFill>
                      <a:srgbClr val="FF0000"/>
                    </a:solidFill>
                  </a:tcPr>
                </a:tc>
                <a:tc>
                  <a:txBody>
                    <a:bodyPr/>
                    <a:lstStyle/>
                    <a:p>
                      <a:r>
                        <a:rPr lang="en-GB" sz="800">
                          <a:solidFill>
                            <a:schemeClr val="tx1"/>
                          </a:solidFill>
                          <a:latin typeface="Arial"/>
                          <a:cs typeface="Arial"/>
                        </a:rPr>
                        <a:t>Cyber activities are being progressed and reported to ARAC.  Risk is being tracked in the Strategic Risk Register. </a:t>
                      </a:r>
                    </a:p>
                  </a:txBody>
                  <a:tcPr>
                    <a:solidFill>
                      <a:schemeClr val="bg1">
                        <a:lumMod val="95000"/>
                      </a:schemeClr>
                    </a:solidFill>
                  </a:tcPr>
                </a:tc>
                <a:extLst>
                  <a:ext uri="{0D108BD9-81ED-4DB2-BD59-A6C34878D82A}">
                    <a16:rowId xmlns:a16="http://schemas.microsoft.com/office/drawing/2014/main" val="1009683619"/>
                  </a:ext>
                </a:extLst>
              </a:tr>
              <a:tr h="483576">
                <a:tc>
                  <a:txBody>
                    <a:bodyPr/>
                    <a:lstStyle/>
                    <a:p>
                      <a:r>
                        <a:rPr lang="en-GB" sz="800">
                          <a:latin typeface="Arial"/>
                          <a:cs typeface="Arial"/>
                        </a:rPr>
                        <a:t>Communications</a:t>
                      </a:r>
                    </a:p>
                  </a:txBody>
                  <a:tcPr>
                    <a:solidFill>
                      <a:schemeClr val="accent1">
                        <a:lumMod val="40000"/>
                        <a:lumOff val="60000"/>
                      </a:schemeClr>
                    </a:solidFill>
                  </a:tcPr>
                </a:tc>
                <a:tc>
                  <a:txBody>
                    <a:bodyPr/>
                    <a:lstStyle/>
                    <a:p>
                      <a:pPr lvl="0" algn="l">
                        <a:lnSpc>
                          <a:spcPct val="100000"/>
                        </a:lnSpc>
                        <a:spcBef>
                          <a:spcPts val="0"/>
                        </a:spcBef>
                        <a:spcAft>
                          <a:spcPts val="0"/>
                        </a:spcAft>
                        <a:buNone/>
                      </a:pPr>
                      <a:r>
                        <a:rPr lang="en-GB" sz="800" b="0" i="0" u="none" strike="noStrike" noProof="0">
                          <a:solidFill>
                            <a:schemeClr val="tx1"/>
                          </a:solidFill>
                          <a:latin typeface="Arial"/>
                        </a:rPr>
                        <a:t>Narrative explaining final tirzepatide guidance to stakeholders and public is not coordinated across the health system or aligned with system partners</a:t>
                      </a:r>
                    </a:p>
                  </a:txBody>
                  <a:tcPr>
                    <a:solidFill>
                      <a:schemeClr val="bg1">
                        <a:lumMod val="95000"/>
                      </a:schemeClr>
                    </a:solidFill>
                  </a:tcPr>
                </a:tc>
                <a:tc>
                  <a:txBody>
                    <a:bodyPr/>
                    <a:lstStyle/>
                    <a:p>
                      <a:pPr algn="ctr"/>
                      <a:r>
                        <a:rPr lang="en-GB" sz="800">
                          <a:latin typeface="Arial"/>
                          <a:cs typeface="Arial"/>
                        </a:rPr>
                        <a:t>3</a:t>
                      </a:r>
                    </a:p>
                  </a:txBody>
                  <a:tcPr anchor="ctr">
                    <a:solidFill>
                      <a:srgbClr val="E8EDEF"/>
                    </a:solidFill>
                  </a:tcPr>
                </a:tc>
                <a:tc>
                  <a:txBody>
                    <a:bodyPr/>
                    <a:lstStyle/>
                    <a:p>
                      <a:pPr algn="ctr"/>
                      <a:r>
                        <a:rPr lang="en-GB" sz="800">
                          <a:latin typeface="Arial"/>
                          <a:cs typeface="Arial"/>
                        </a:rPr>
                        <a:t>3</a:t>
                      </a:r>
                    </a:p>
                  </a:txBody>
                  <a:tcPr anchor="ctr">
                    <a:solidFill>
                      <a:srgbClr val="E8EDEF"/>
                    </a:solidFill>
                  </a:tcPr>
                </a:tc>
                <a:tc>
                  <a:txBody>
                    <a:bodyPr/>
                    <a:lstStyle/>
                    <a:p>
                      <a:pPr algn="ctr"/>
                      <a:r>
                        <a:rPr lang="en-GB" sz="800">
                          <a:latin typeface="Arial"/>
                          <a:cs typeface="Arial"/>
                        </a:rPr>
                        <a:t>9</a:t>
                      </a:r>
                      <a:endParaRPr lang="en-GB" sz="800">
                        <a:latin typeface="Arial" panose="020B0604020202020204" pitchFamily="34" charset="0"/>
                        <a:cs typeface="Arial" panose="020B0604020202020204" pitchFamily="34" charset="0"/>
                      </a:endParaRPr>
                    </a:p>
                  </a:txBody>
                  <a:tcPr anchor="ctr">
                    <a:solidFill>
                      <a:srgbClr val="FFFF00"/>
                    </a:solidFill>
                  </a:tcPr>
                </a:tc>
                <a:tc>
                  <a:txBody>
                    <a:bodyPr/>
                    <a:lstStyle/>
                    <a:p>
                      <a:pPr marL="0" marR="0" lvl="0" indent="0" algn="l">
                        <a:lnSpc>
                          <a:spcPct val="100000"/>
                        </a:lnSpc>
                        <a:spcBef>
                          <a:spcPts val="0"/>
                        </a:spcBef>
                        <a:spcAft>
                          <a:spcPts val="300"/>
                        </a:spcAft>
                        <a:buClr>
                          <a:srgbClr val="000000"/>
                        </a:buClr>
                        <a:buNone/>
                      </a:pPr>
                      <a:r>
                        <a:rPr lang="en-GB" sz="800" b="0" i="0" u="none" strike="noStrike" noProof="0" dirty="0">
                          <a:solidFill>
                            <a:schemeClr val="tx1"/>
                          </a:solidFill>
                          <a:latin typeface="Arial"/>
                        </a:rPr>
                        <a:t>A clear and comprehensive comms plan, and associated engagement activity are co-ordinated and aligned with key system partners </a:t>
                      </a:r>
                    </a:p>
                  </a:txBody>
                  <a:tcPr>
                    <a:solidFill>
                      <a:schemeClr val="bg1">
                        <a:lumMod val="95000"/>
                      </a:schemeClr>
                    </a:solidFill>
                  </a:tcPr>
                </a:tc>
                <a:extLst>
                  <a:ext uri="{0D108BD9-81ED-4DB2-BD59-A6C34878D82A}">
                    <a16:rowId xmlns:a16="http://schemas.microsoft.com/office/drawing/2014/main" val="2861497217"/>
                  </a:ext>
                </a:extLst>
              </a:tr>
            </a:tbl>
          </a:graphicData>
        </a:graphic>
      </p:graphicFrame>
    </p:spTree>
    <p:extLst>
      <p:ext uri="{BB962C8B-B14F-4D97-AF65-F5344CB8AC3E}">
        <p14:creationId xmlns:p14="http://schemas.microsoft.com/office/powerpoint/2010/main" val="426246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5769-D3E4-001D-A197-2AAD0FD38595}"/>
              </a:ext>
            </a:extLst>
          </p:cNvPr>
          <p:cNvSpPr>
            <a:spLocks noGrp="1"/>
          </p:cNvSpPr>
          <p:nvPr>
            <p:ph type="ctrTitle"/>
          </p:nvPr>
        </p:nvSpPr>
        <p:spPr>
          <a:xfrm>
            <a:off x="577784" y="60963"/>
            <a:ext cx="11379569" cy="481258"/>
          </a:xfrm>
        </p:spPr>
        <p:txBody>
          <a:bodyPr vert="horz" lIns="91440" tIns="45720" rIns="91440" bIns="45720" rtlCol="0" anchor="t" anchorCtr="0">
            <a:noAutofit/>
          </a:bodyPr>
          <a:lstStyle/>
          <a:p>
            <a:r>
              <a:rPr lang="en-US" sz="2500">
                <a:latin typeface="Arial" panose="020B0604020202020204" pitchFamily="34" charset="0"/>
                <a:ea typeface="Inter"/>
                <a:cs typeface="Arial" panose="020B0604020202020204" pitchFamily="34" charset="0"/>
              </a:rPr>
              <a:t>Brilliant organisation</a:t>
            </a:r>
            <a:r>
              <a:rPr lang="en-US" sz="2500" b="1">
                <a:latin typeface="Arial" panose="020B0604020202020204" pitchFamily="34" charset="0"/>
                <a:ea typeface="Inter"/>
                <a:cs typeface="Arial" panose="020B0604020202020204" pitchFamily="34" charset="0"/>
              </a:rPr>
              <a:t>: </a:t>
            </a:r>
            <a:r>
              <a:rPr lang="en-US" sz="2500">
                <a:latin typeface="Arial" panose="020B0604020202020204" pitchFamily="34" charset="0"/>
                <a:ea typeface="Inter"/>
                <a:cs typeface="Arial" panose="020B0604020202020204" pitchFamily="34" charset="0"/>
              </a:rPr>
              <a:t>High-level summary of performance</a:t>
            </a:r>
          </a:p>
        </p:txBody>
      </p:sp>
      <p:graphicFrame>
        <p:nvGraphicFramePr>
          <p:cNvPr id="3" name="Table 2">
            <a:extLst>
              <a:ext uri="{FF2B5EF4-FFF2-40B4-BE49-F238E27FC236}">
                <a16:creationId xmlns:a16="http://schemas.microsoft.com/office/drawing/2014/main" id="{D713B882-870E-BCCC-70B3-7C0419151585}"/>
              </a:ext>
            </a:extLst>
          </p:cNvPr>
          <p:cNvGraphicFramePr>
            <a:graphicFrameLocks noGrp="1"/>
          </p:cNvGraphicFramePr>
          <p:nvPr>
            <p:extLst>
              <p:ext uri="{D42A27DB-BD31-4B8C-83A1-F6EECF244321}">
                <p14:modId xmlns:p14="http://schemas.microsoft.com/office/powerpoint/2010/main" val="1071800908"/>
              </p:ext>
            </p:extLst>
          </p:nvPr>
        </p:nvGraphicFramePr>
        <p:xfrm>
          <a:off x="586493" y="604804"/>
          <a:ext cx="7194645" cy="4101244"/>
        </p:xfrm>
        <a:graphic>
          <a:graphicData uri="http://schemas.openxmlformats.org/drawingml/2006/table">
            <a:tbl>
              <a:tblPr firstRow="1" bandRow="1">
                <a:tableStyleId>{5C22544A-7EE6-4342-B048-85BDC9FD1C3A}</a:tableStyleId>
              </a:tblPr>
              <a:tblGrid>
                <a:gridCol w="2217459">
                  <a:extLst>
                    <a:ext uri="{9D8B030D-6E8A-4147-A177-3AD203B41FA5}">
                      <a16:colId xmlns:a16="http://schemas.microsoft.com/office/drawing/2014/main" val="324831861"/>
                    </a:ext>
                  </a:extLst>
                </a:gridCol>
                <a:gridCol w="1368315">
                  <a:extLst>
                    <a:ext uri="{9D8B030D-6E8A-4147-A177-3AD203B41FA5}">
                      <a16:colId xmlns:a16="http://schemas.microsoft.com/office/drawing/2014/main" val="2525833777"/>
                    </a:ext>
                  </a:extLst>
                </a:gridCol>
                <a:gridCol w="1368315">
                  <a:extLst>
                    <a:ext uri="{9D8B030D-6E8A-4147-A177-3AD203B41FA5}">
                      <a16:colId xmlns:a16="http://schemas.microsoft.com/office/drawing/2014/main" val="3766398774"/>
                    </a:ext>
                  </a:extLst>
                </a:gridCol>
                <a:gridCol w="1368315">
                  <a:extLst>
                    <a:ext uri="{9D8B030D-6E8A-4147-A177-3AD203B41FA5}">
                      <a16:colId xmlns:a16="http://schemas.microsoft.com/office/drawing/2014/main" val="2195783223"/>
                    </a:ext>
                  </a:extLst>
                </a:gridCol>
                <a:gridCol w="872241">
                  <a:extLst>
                    <a:ext uri="{9D8B030D-6E8A-4147-A177-3AD203B41FA5}">
                      <a16:colId xmlns:a16="http://schemas.microsoft.com/office/drawing/2014/main" val="3913680241"/>
                    </a:ext>
                  </a:extLst>
                </a:gridCol>
              </a:tblGrid>
              <a:tr h="696566">
                <a:tc>
                  <a:txBody>
                    <a:bodyPr/>
                    <a:lstStyle/>
                    <a:p>
                      <a:pPr algn="ctr"/>
                      <a:r>
                        <a:rPr lang="en-GB" sz="1000" b="1">
                          <a:solidFill>
                            <a:schemeClr val="tx1"/>
                          </a:solidFill>
                          <a:latin typeface="Arial"/>
                          <a:ea typeface="Inter SemiBold"/>
                          <a:cs typeface="Arial"/>
                        </a:rPr>
                        <a:t>NICE Business plan KPIs </a:t>
                      </a:r>
                      <a:endParaRPr lang="en-GB" sz="1000" b="1">
                        <a:solidFill>
                          <a:schemeClr val="tx1"/>
                        </a:solidFill>
                        <a:latin typeface="Arial"/>
                        <a:ea typeface="Inter SemiBold" panose="02000503000000020004" pitchFamily="2"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SemiBold"/>
                          <a:cs typeface="Arial"/>
                        </a:rPr>
                        <a:t>Actual YTD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SemiBold"/>
                          <a:cs typeface="Arial"/>
                        </a:rPr>
                        <a:t>KPI Performance target 24-25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ea typeface="Inter SemiBold"/>
                          <a:cs typeface="Arial"/>
                        </a:rPr>
                        <a:t>KPI starting Performance 23-24</a:t>
                      </a:r>
                      <a:endParaRPr lang="en-GB" sz="1000" b="1">
                        <a:solidFill>
                          <a:schemeClr val="tx1"/>
                        </a:solidFill>
                        <a:latin typeface="Arial"/>
                        <a:ea typeface="Inter SemiBold" panose="02000503000000020004" pitchFamily="2"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a:solidFill>
                            <a:schemeClr val="tx1"/>
                          </a:solidFill>
                          <a:latin typeface="Arial"/>
                          <a:ea typeface="Inter SemiBold"/>
                          <a:cs typeface="Arial"/>
                        </a:rPr>
                        <a:t>% Increase vs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014640076"/>
                  </a:ext>
                </a:extLst>
              </a:tr>
              <a:tr h="668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a:solidFill>
                            <a:schemeClr val="tx1"/>
                          </a:solidFill>
                          <a:effectLst/>
                          <a:latin typeface="Arial"/>
                          <a:cs typeface="Arial"/>
                        </a:rPr>
                        <a:t>Media coverag</a:t>
                      </a:r>
                      <a:r>
                        <a:rPr lang="en-GB" sz="1000">
                          <a:solidFill>
                            <a:schemeClr val="tx1"/>
                          </a:solidFill>
                          <a:latin typeface="Arial"/>
                          <a:cs typeface="Arial"/>
                        </a:rPr>
                        <a:t>e of NICE that is positive in sentiment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rgbClr val="222222"/>
                          </a:solidFill>
                          <a:latin typeface="Arial"/>
                          <a:ea typeface="Inter"/>
                          <a:cs typeface="Arial"/>
                        </a:rPr>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000" b="1">
                          <a:latin typeface="Arial"/>
                          <a:ea typeface="Inter"/>
                          <a:cs typeface="Aria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latin typeface="Arial"/>
                          <a:ea typeface="Inter"/>
                          <a:cs typeface="Aria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a:solidFill>
                            <a:schemeClr val="tx1"/>
                          </a:solidFill>
                          <a:latin typeface="Arial"/>
                          <a:ea typeface="Inter"/>
                          <a:cs typeface="Arial"/>
                        </a:rPr>
                        <a:t>1-percentage points (pp)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3131278"/>
                  </a:ext>
                </a:extLst>
              </a:tr>
              <a:tr h="833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a:solidFill>
                            <a:schemeClr val="tx1"/>
                          </a:solidFill>
                          <a:effectLst/>
                          <a:latin typeface="Arial"/>
                          <a:cs typeface="Arial"/>
                        </a:rPr>
                        <a:t>Media coverage that is generated by NICE </a:t>
                      </a:r>
                      <a:r>
                        <a:rPr lang="en-GB" sz="1000">
                          <a:solidFill>
                            <a:schemeClr val="tx1"/>
                          </a:solidFill>
                          <a:latin typeface="Arial"/>
                          <a:cs typeface="Arial"/>
                        </a:rPr>
                        <a:t>includes at least one NICE key message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rgbClr val="222222"/>
                          </a:solidFill>
                          <a:latin typeface="Arial"/>
                          <a:ea typeface="Inter"/>
                          <a:cs typeface="Arial"/>
                        </a:rPr>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a:ea typeface="Inter"/>
                          <a:cs typeface="Aria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a:ea typeface="Inter"/>
                          <a:cs typeface="Arial"/>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a:solidFill>
                            <a:schemeClr val="tx1"/>
                          </a:solidFill>
                          <a:latin typeface="Arial"/>
                          <a:ea typeface="Inter"/>
                          <a:cs typeface="Arial"/>
                        </a:rPr>
                        <a:t>1+</a:t>
                      </a:r>
                    </a:p>
                    <a:p>
                      <a:pPr algn="ctr"/>
                      <a:r>
                        <a:rPr lang="en-GB" sz="1000">
                          <a:solidFill>
                            <a:schemeClr val="tx1"/>
                          </a:solidFill>
                          <a:latin typeface="Arial"/>
                          <a:ea typeface="Inter"/>
                          <a:cs typeface="Arial"/>
                        </a:rPr>
                        <a:t>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91947584"/>
                  </a:ext>
                </a:extLst>
              </a:tr>
              <a:tr h="587291">
                <a:tc>
                  <a:txBody>
                    <a:bodyPr/>
                    <a:lstStyle/>
                    <a:p>
                      <a:pPr marL="0" marR="0" lvl="0" indent="0" algn="l" rtl="0" eaLnBrk="1" fontAlgn="auto" latinLnBrk="0" hangingPunct="1">
                        <a:lnSpc>
                          <a:spcPct val="100000"/>
                        </a:lnSpc>
                        <a:spcBef>
                          <a:spcPts val="0"/>
                        </a:spcBef>
                        <a:spcAft>
                          <a:spcPts val="0"/>
                        </a:spcAft>
                        <a:buClrTx/>
                        <a:buSzTx/>
                        <a:buFontTx/>
                        <a:buNone/>
                      </a:pPr>
                      <a:r>
                        <a:rPr lang="en-GB" sz="1000">
                          <a:solidFill>
                            <a:schemeClr val="tx1"/>
                          </a:solidFill>
                          <a:latin typeface="Arial"/>
                          <a:cs typeface="Arial"/>
                        </a:rPr>
                        <a:t>Representation of ethnic minority, disabled and LGBTQ+ colleagues at all levels</a:t>
                      </a:r>
                      <a:endParaRPr lang="en-GB" sz="1000" b="1">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base"/>
                      <a:r>
                        <a:rPr lang="en-GB" sz="1000" b="1" i="0">
                          <a:solidFill>
                            <a:schemeClr val="tx1"/>
                          </a:solidFill>
                          <a:effectLst/>
                          <a:latin typeface="Arial"/>
                          <a:cs typeface="Arial"/>
                        </a:rPr>
                        <a:t>Ethnic 19.7%</a:t>
                      </a:r>
                      <a:endParaRPr lang="en-US">
                        <a:solidFill>
                          <a:schemeClr val="tx1"/>
                        </a:solidFill>
                      </a:endParaRPr>
                    </a:p>
                    <a:p>
                      <a:pPr algn="ctr" rtl="0" fontAlgn="base"/>
                      <a:r>
                        <a:rPr lang="en-GB" sz="1000" b="1" i="0">
                          <a:solidFill>
                            <a:schemeClr val="tx1"/>
                          </a:solidFill>
                          <a:effectLst/>
                          <a:latin typeface="Arial"/>
                          <a:cs typeface="Arial"/>
                        </a:rPr>
                        <a:t>Disabled 10%</a:t>
                      </a:r>
                    </a:p>
                    <a:p>
                      <a:pPr algn="ctr" rtl="0" fontAlgn="base"/>
                      <a:r>
                        <a:rPr lang="en-GB" sz="1000" b="1" i="0">
                          <a:solidFill>
                            <a:schemeClr val="tx1"/>
                          </a:solidFill>
                          <a:effectLst/>
                          <a:latin typeface="Arial"/>
                          <a:cs typeface="Arial"/>
                        </a:rPr>
                        <a:t>LGBTQ+ 8.4%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GB" sz="1000" b="0" i="0">
                          <a:solidFill>
                            <a:srgbClr val="000000"/>
                          </a:solidFill>
                          <a:effectLst/>
                          <a:latin typeface="Arial"/>
                          <a:cs typeface="Arial"/>
                        </a:rPr>
                        <a:t>Ethnic 20.3%</a:t>
                      </a:r>
                    </a:p>
                    <a:p>
                      <a:pPr algn="ctr" rtl="0" fontAlgn="base"/>
                      <a:r>
                        <a:rPr lang="en-GB" sz="1000" b="0" i="0">
                          <a:solidFill>
                            <a:srgbClr val="000000"/>
                          </a:solidFill>
                          <a:effectLst/>
                          <a:latin typeface="Arial"/>
                          <a:cs typeface="Arial"/>
                        </a:rPr>
                        <a:t>Disabled 10.44%</a:t>
                      </a:r>
                    </a:p>
                    <a:p>
                      <a:pPr algn="ctr" rtl="0" fontAlgn="base"/>
                      <a:r>
                        <a:rPr lang="en-GB" sz="1000" b="0" i="0">
                          <a:solidFill>
                            <a:srgbClr val="000000"/>
                          </a:solidFill>
                          <a:effectLst/>
                          <a:latin typeface="Arial"/>
                          <a:cs typeface="Arial"/>
                        </a:rPr>
                        <a:t>LGBTQ+ 9.17%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rtl="0" fontAlgn="base"/>
                      <a:r>
                        <a:rPr lang="en-GB" sz="1000" b="0" i="0" u="none" strike="noStrike">
                          <a:solidFill>
                            <a:srgbClr val="000000"/>
                          </a:solidFill>
                          <a:effectLst/>
                          <a:latin typeface="Arial"/>
                          <a:cs typeface="Arial"/>
                        </a:rPr>
                        <a:t>Ethnic 18.21</a:t>
                      </a:r>
                      <a:r>
                        <a:rPr lang="en-GB" sz="1000" b="0" i="0">
                          <a:solidFill>
                            <a:srgbClr val="000000"/>
                          </a:solidFill>
                          <a:effectLst/>
                          <a:latin typeface="Arial"/>
                          <a:cs typeface="Arial"/>
                        </a:rPr>
                        <a:t>​%</a:t>
                      </a:r>
                    </a:p>
                    <a:p>
                      <a:pPr algn="ctr" rtl="0" fontAlgn="base"/>
                      <a:r>
                        <a:rPr lang="en-GB" sz="1000" b="0" i="0" u="none" strike="noStrike">
                          <a:solidFill>
                            <a:srgbClr val="000000"/>
                          </a:solidFill>
                          <a:effectLst/>
                          <a:latin typeface="Arial"/>
                          <a:cs typeface="Arial"/>
                        </a:rPr>
                        <a:t>Disabled</a:t>
                      </a:r>
                      <a:r>
                        <a:rPr lang="en-GB" sz="1000" b="0" i="0">
                          <a:solidFill>
                            <a:srgbClr val="000000"/>
                          </a:solidFill>
                          <a:effectLst/>
                          <a:latin typeface="Arial"/>
                          <a:cs typeface="Arial"/>
                        </a:rPr>
                        <a:t>​ 9.49%</a:t>
                      </a:r>
                    </a:p>
                    <a:p>
                      <a:pPr algn="ctr" rtl="0" fontAlgn="base"/>
                      <a:r>
                        <a:rPr lang="en-GB" sz="1000" b="0" i="0" u="none" strike="noStrike">
                          <a:solidFill>
                            <a:srgbClr val="000000"/>
                          </a:solidFill>
                          <a:effectLst/>
                          <a:latin typeface="Arial"/>
                          <a:cs typeface="Arial"/>
                        </a:rPr>
                        <a:t>LGBTQ+</a:t>
                      </a:r>
                      <a:r>
                        <a:rPr lang="en-GB" sz="1000" b="0" i="0">
                          <a:solidFill>
                            <a:srgbClr val="000000"/>
                          </a:solidFill>
                          <a:effectLst/>
                          <a:latin typeface="Arial"/>
                          <a:cs typeface="Arial"/>
                        </a:rPr>
                        <a:t>​ 8.34%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lvl="0" algn="ctr">
                        <a:buNone/>
                      </a:pPr>
                      <a:r>
                        <a:rPr lang="en-GB" sz="1000" b="0" i="0" u="none" strike="noStrike" noProof="0">
                          <a:solidFill>
                            <a:schemeClr val="tx1"/>
                          </a:solidFill>
                          <a:latin typeface="Arial"/>
                        </a:rPr>
                        <a:t>+1.49pp</a:t>
                      </a:r>
                      <a:endParaRPr lang="en-GB" sz="1000" b="0" i="0" u="none" strike="noStrike" noProof="0">
                        <a:solidFill>
                          <a:schemeClr val="tx1"/>
                        </a:solidFill>
                        <a:latin typeface="Arial"/>
                        <a:ea typeface="Inter"/>
                        <a:cs typeface="Arial" panose="020B0604020202020204" pitchFamily="34" charset="0"/>
                      </a:endParaRPr>
                    </a:p>
                    <a:p>
                      <a:pPr lvl="0" algn="ctr">
                        <a:buNone/>
                      </a:pPr>
                      <a:r>
                        <a:rPr lang="en-GB" sz="1000" b="0" i="0" u="none" strike="noStrike" noProof="0">
                          <a:solidFill>
                            <a:schemeClr val="tx1"/>
                          </a:solidFill>
                          <a:latin typeface="Arial"/>
                        </a:rPr>
                        <a:t>+0.51pp</a:t>
                      </a:r>
                      <a:endParaRPr lang="en-US" sz="1000" b="0" i="0" u="none" strike="noStrike" noProof="0">
                        <a:solidFill>
                          <a:schemeClr val="tx1"/>
                        </a:solidFill>
                        <a:latin typeface="Arial"/>
                      </a:endParaRPr>
                    </a:p>
                    <a:p>
                      <a:pPr lvl="0" algn="ctr">
                        <a:buNone/>
                      </a:pPr>
                      <a:r>
                        <a:rPr lang="en-GB" sz="1000" b="0" i="0" u="none" strike="noStrike" noProof="0">
                          <a:solidFill>
                            <a:schemeClr val="tx1"/>
                          </a:solidFill>
                          <a:latin typeface="Arial"/>
                        </a:rPr>
                        <a:t>+0.06pp</a:t>
                      </a:r>
                      <a:endParaRPr lang="en-GB" sz="10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872468284"/>
                  </a:ext>
                </a:extLst>
              </a:tr>
              <a:tr h="630998">
                <a:tc>
                  <a:txBody>
                    <a:bodyPr/>
                    <a:lstStyle/>
                    <a:p>
                      <a:pPr marL="0" marR="0" lvl="0" indent="0" algn="l" rtl="0" eaLnBrk="1" fontAlgn="auto" latinLnBrk="0" hangingPunct="1">
                        <a:lnSpc>
                          <a:spcPct val="100000"/>
                        </a:lnSpc>
                        <a:spcBef>
                          <a:spcPts val="0"/>
                        </a:spcBef>
                        <a:spcAft>
                          <a:spcPts val="0"/>
                        </a:spcAft>
                        <a:buClrTx/>
                        <a:buSzTx/>
                        <a:buFontTx/>
                        <a:buNone/>
                      </a:pPr>
                      <a:r>
                        <a:rPr lang="en-GB" sz="1000">
                          <a:solidFill>
                            <a:schemeClr val="tx1"/>
                          </a:solidFill>
                          <a:latin typeface="Arial"/>
                          <a:cs typeface="Arial"/>
                        </a:rPr>
                        <a:t>Number of informal resolutions</a:t>
                      </a:r>
                      <a:endParaRPr lang="en-GB" sz="1000" b="1">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a:lnSpc>
                          <a:spcPct val="100000"/>
                        </a:lnSpc>
                        <a:spcBef>
                          <a:spcPts val="0"/>
                        </a:spcBef>
                        <a:spcAft>
                          <a:spcPts val="0"/>
                        </a:spcAft>
                        <a:buNone/>
                      </a:pPr>
                      <a:r>
                        <a:rPr lang="en-GB" sz="1000" b="1">
                          <a:solidFill>
                            <a:schemeClr val="tx1"/>
                          </a:solidFill>
                          <a:latin typeface="Arial"/>
                          <a:ea typeface="Inter"/>
                          <a:cs typeface="Arial"/>
                        </a:rPr>
                        <a:t>33</a:t>
                      </a:r>
                      <a:endParaRPr lang="en-US"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a:ea typeface="Inter"/>
                          <a:cs typeface="Arial"/>
                        </a:rPr>
                        <a:t>31 (50% increase)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a:ea typeface="Inter"/>
                          <a:cs typeface="Aria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a:solidFill>
                            <a:schemeClr val="tx1"/>
                          </a:solidFill>
                          <a:latin typeface="Arial"/>
                          <a:ea typeface="Inter"/>
                          <a:cs typeface="Arial"/>
                        </a:rPr>
                        <a:t>+57%</a:t>
                      </a:r>
                      <a:endParaRPr lang="en-GB" sz="1000" b="1">
                        <a:solidFill>
                          <a:schemeClr val="tx1"/>
                        </a:solidFill>
                        <a:latin typeface="Arial"/>
                        <a:ea typeface="Inter"/>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92403806"/>
                  </a:ext>
                </a:extLst>
              </a:tr>
              <a:tr h="684544">
                <a:tc>
                  <a:txBody>
                    <a:bodyPr/>
                    <a:lstStyle/>
                    <a:p>
                      <a:pPr marL="0" marR="0" lvl="0" indent="0" algn="l" rtl="0" eaLnBrk="1" fontAlgn="auto" latinLnBrk="0" hangingPunct="1">
                        <a:lnSpc>
                          <a:spcPct val="100000"/>
                        </a:lnSpc>
                        <a:spcBef>
                          <a:spcPts val="0"/>
                        </a:spcBef>
                        <a:spcAft>
                          <a:spcPts val="0"/>
                        </a:spcAft>
                        <a:buClrTx/>
                        <a:buSzTx/>
                        <a:buFontTx/>
                        <a:buNone/>
                      </a:pPr>
                      <a:r>
                        <a:rPr lang="en-GB" sz="1000" b="0" i="0" u="none" strike="noStrike">
                          <a:solidFill>
                            <a:schemeClr val="tx1"/>
                          </a:solidFill>
                          <a:effectLst/>
                          <a:latin typeface="Arial"/>
                          <a:cs typeface="Arial"/>
                        </a:rPr>
                        <a:t>Financial position (current forecast assumption)</a:t>
                      </a:r>
                      <a:endParaRPr lang="en-GB" sz="1000" b="0" i="1" u="none" strike="noStrike">
                        <a:solidFill>
                          <a:schemeClr val="tx1"/>
                        </a:solidFill>
                        <a:effectLst/>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a:lnSpc>
                          <a:spcPct val="100000"/>
                        </a:lnSpc>
                        <a:spcBef>
                          <a:spcPts val="0"/>
                        </a:spcBef>
                        <a:spcAft>
                          <a:spcPts val="0"/>
                        </a:spcAft>
                        <a:buClrTx/>
                        <a:buSzTx/>
                        <a:buFontTx/>
                        <a:buNone/>
                      </a:pPr>
                      <a:r>
                        <a:rPr lang="en-GB" sz="1000" b="1">
                          <a:solidFill>
                            <a:schemeClr val="tx1"/>
                          </a:solidFill>
                          <a:latin typeface="Arial"/>
                          <a:ea typeface="Inter"/>
                          <a:cs typeface="Arial"/>
                        </a:rPr>
                        <a:t>Full-year forecast outturn £1.38m underspend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a:ea typeface="Inter"/>
                          <a:cs typeface="Arial"/>
                        </a:rPr>
                        <a:t>No deficit, Surplus &lt;£1m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a:ea typeface="Inter"/>
                          <a:cs typeface="Arial"/>
                        </a:rPr>
                        <a:t>No deficit, Surplus &lt;£1m</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a:ea typeface="Inter"/>
                          <a:cs typeface="Arial"/>
                        </a:rPr>
                        <a:t>(Achieved)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endParaRPr lang="en-GB" sz="1050" dirty="0">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9996741"/>
                  </a:ext>
                </a:extLst>
              </a:tr>
            </a:tbl>
          </a:graphicData>
        </a:graphic>
      </p:graphicFrame>
      <p:graphicFrame>
        <p:nvGraphicFramePr>
          <p:cNvPr id="5" name="Content Placeholder 4">
            <a:extLst>
              <a:ext uri="{FF2B5EF4-FFF2-40B4-BE49-F238E27FC236}">
                <a16:creationId xmlns:a16="http://schemas.microsoft.com/office/drawing/2014/main" id="{30916E19-851E-0495-00E6-B92ED0DD6FD0}"/>
              </a:ext>
            </a:extLst>
          </p:cNvPr>
          <p:cNvGraphicFramePr>
            <a:graphicFrameLocks noGrp="1"/>
          </p:cNvGraphicFramePr>
          <p:nvPr>
            <p:ph idx="4294967295"/>
            <p:extLst>
              <p:ext uri="{D42A27DB-BD31-4B8C-83A1-F6EECF244321}">
                <p14:modId xmlns:p14="http://schemas.microsoft.com/office/powerpoint/2010/main" val="743462595"/>
              </p:ext>
            </p:extLst>
          </p:nvPr>
        </p:nvGraphicFramePr>
        <p:xfrm>
          <a:off x="8061355" y="604804"/>
          <a:ext cx="3869871" cy="4101244"/>
        </p:xfrm>
        <a:graphic>
          <a:graphicData uri="http://schemas.openxmlformats.org/drawingml/2006/table">
            <a:tbl>
              <a:tblPr firstRow="1" bandRow="1">
                <a:tableStyleId>{5C22544A-7EE6-4342-B048-85BDC9FD1C3A}</a:tableStyleId>
              </a:tblPr>
              <a:tblGrid>
                <a:gridCol w="2411622">
                  <a:extLst>
                    <a:ext uri="{9D8B030D-6E8A-4147-A177-3AD203B41FA5}">
                      <a16:colId xmlns:a16="http://schemas.microsoft.com/office/drawing/2014/main" val="2727980484"/>
                    </a:ext>
                  </a:extLst>
                </a:gridCol>
                <a:gridCol w="903636">
                  <a:extLst>
                    <a:ext uri="{9D8B030D-6E8A-4147-A177-3AD203B41FA5}">
                      <a16:colId xmlns:a16="http://schemas.microsoft.com/office/drawing/2014/main" val="1637958658"/>
                    </a:ext>
                  </a:extLst>
                </a:gridCol>
                <a:gridCol w="554613">
                  <a:extLst>
                    <a:ext uri="{9D8B030D-6E8A-4147-A177-3AD203B41FA5}">
                      <a16:colId xmlns:a16="http://schemas.microsoft.com/office/drawing/2014/main" val="159653918"/>
                    </a:ext>
                  </a:extLst>
                </a:gridCol>
              </a:tblGrid>
              <a:tr h="459247">
                <a:tc>
                  <a:txBody>
                    <a:bodyPr/>
                    <a:lstStyle/>
                    <a:p>
                      <a:pPr algn="ctr"/>
                      <a:r>
                        <a:rPr lang="en-GB" sz="1000" b="1">
                          <a:solidFill>
                            <a:schemeClr val="tx1"/>
                          </a:solidFill>
                          <a:latin typeface="Arial" panose="020B0604020202020204" pitchFamily="34" charset="0"/>
                          <a:ea typeface="Inter SemiBold"/>
                          <a:cs typeface="Arial" panose="020B0604020202020204" pitchFamily="34" charset="0"/>
                        </a:rPr>
                        <a:t>NICE Bus Plan Milestones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panose="020B0604020202020204" pitchFamily="34" charset="0"/>
                          <a:ea typeface="Inter SemiBold"/>
                          <a:cs typeface="Arial" panose="020B0604020202020204" pitchFamily="34" charset="0"/>
                        </a:rPr>
                        <a:t>Due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panose="020B0604020202020204" pitchFamily="34" charset="0"/>
                          <a:ea typeface="Inter SemiBold"/>
                          <a:cs typeface="Arial" panose="020B0604020202020204" pitchFamily="34" charset="0"/>
                        </a:rPr>
                        <a:t>RAG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914420518"/>
                  </a:ext>
                </a:extLst>
              </a:tr>
              <a:tr h="1019155">
                <a:tc>
                  <a:txBody>
                    <a:bodyPr/>
                    <a:lstStyle/>
                    <a:p>
                      <a:pPr marL="0" marR="0" lvl="0" indent="0" algn="l" rtl="0" eaLnBrk="1" fontAlgn="auto" latinLnBrk="0" hangingPunct="1">
                        <a:lnSpc>
                          <a:spcPct val="100000"/>
                        </a:lnSpc>
                        <a:spcBef>
                          <a:spcPts val="0"/>
                        </a:spcBef>
                        <a:spcAft>
                          <a:spcPts val="0"/>
                        </a:spcAft>
                        <a:buClrTx/>
                        <a:buSzTx/>
                        <a:buFontTx/>
                        <a:buNone/>
                      </a:pPr>
                      <a:r>
                        <a:rPr lang="en-GB" sz="1000">
                          <a:latin typeface="Arial" panose="020B0604020202020204" pitchFamily="34" charset="0"/>
                          <a:ea typeface="Verdana"/>
                          <a:cs typeface="Arial" panose="020B0604020202020204" pitchFamily="34" charset="0"/>
                        </a:rPr>
                        <a:t>Launched a new Equality, Diversity and Inclusion Roadmap including new objectives to improve staff experience and representation </a:t>
                      </a:r>
                      <a:endParaRPr lang="en-GB" sz="1000">
                        <a:solidFill>
                          <a:srgbClr val="808080"/>
                        </a:solidFill>
                        <a:latin typeface="Arial" panose="020B0604020202020204" pitchFamily="34" charset="0"/>
                        <a:ea typeface="Verdan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a:latin typeface="Arial" panose="020B0604020202020204" pitchFamily="34" charset="0"/>
                          <a:ea typeface="Inter"/>
                          <a:cs typeface="Arial" panose="020B0604020202020204" pitchFamily="34" charset="0"/>
                        </a:rPr>
                        <a:t>Q1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panose="020B0604020202020204" pitchFamily="34" charset="0"/>
                          <a:ea typeface="Inter"/>
                          <a:cs typeface="Arial" panose="020B0604020202020204" pitchFamily="34"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971230206"/>
                  </a:ext>
                </a:extLst>
              </a:tr>
              <a:tr h="10837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panose="020B0604020202020204" pitchFamily="34" charset="0"/>
                          <a:ea typeface="Verdana"/>
                          <a:cs typeface="Arial" panose="020B0604020202020204" pitchFamily="34" charset="0"/>
                        </a:rPr>
                        <a:t>Rolled out Power-BI enabled detailed financial forecasting and scenario planning to increase accuracy of forecasts and engage operational teams  </a:t>
                      </a:r>
                      <a:endParaRPr lang="en-GB" sz="1000">
                        <a:solidFill>
                          <a:srgbClr val="808080"/>
                        </a:solidFill>
                        <a:latin typeface="Arial" panose="020B0604020202020204" pitchFamily="34" charset="0"/>
                        <a:ea typeface="Verdan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a:latin typeface="Arial" panose="020B0604020202020204" pitchFamily="34" charset="0"/>
                          <a:ea typeface="Inter"/>
                          <a:cs typeface="Arial" panose="020B0604020202020204" pitchFamily="34" charset="0"/>
                        </a:rPr>
                        <a:t>Q3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panose="020B0604020202020204" pitchFamily="34" charset="0"/>
                          <a:ea typeface="Inter"/>
                          <a:cs typeface="Arial" panose="020B0604020202020204" pitchFamily="34"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843138784"/>
                  </a:ext>
                </a:extLst>
              </a:tr>
              <a:tr h="738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panose="020B0604020202020204" pitchFamily="34" charset="0"/>
                          <a:ea typeface="Verdana"/>
                          <a:cs typeface="Arial" panose="020B0604020202020204" pitchFamily="34" charset="0"/>
                        </a:rPr>
                        <a:t>Fully embedded finance business partnering to improve financial input into directorate decisions</a:t>
                      </a:r>
                      <a:endParaRPr lang="en-GB" sz="1000">
                        <a:solidFill>
                          <a:srgbClr val="808080"/>
                        </a:solidFill>
                        <a:latin typeface="Arial" panose="020B0604020202020204" pitchFamily="34" charset="0"/>
                        <a:ea typeface="Verdan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a:latin typeface="Arial" panose="020B0604020202020204" pitchFamily="34" charset="0"/>
                          <a:ea typeface="Inter"/>
                          <a:cs typeface="Arial" panose="020B0604020202020204" pitchFamily="34" charset="0"/>
                        </a:rPr>
                        <a:t>Q4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panose="020B0604020202020204" pitchFamily="34" charset="0"/>
                          <a:ea typeface="Inter"/>
                          <a:cs typeface="Arial" panose="020B0604020202020204" pitchFamily="34" charset="0"/>
                        </a:rPr>
                        <a:t>G</a:t>
                      </a:r>
                    </a:p>
                    <a:p>
                      <a:pPr algn="ctr"/>
                      <a:endParaRPr lang="en-GB" sz="1000">
                        <a:solidFill>
                          <a:schemeClr val="tx1"/>
                        </a:solidFill>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170541423"/>
                  </a:ext>
                </a:extLst>
              </a:tr>
              <a:tr h="8007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panose="020B0604020202020204" pitchFamily="34" charset="0"/>
                          <a:ea typeface="Verdana"/>
                          <a:cs typeface="Arial" panose="020B0604020202020204" pitchFamily="34" charset="0"/>
                        </a:rPr>
                        <a:t>Completed a successful office move to our new Manchester office</a:t>
                      </a:r>
                      <a:endParaRPr lang="en-GB" sz="1000">
                        <a:solidFill>
                          <a:srgbClr val="808080"/>
                        </a:solidFill>
                        <a:latin typeface="Arial" panose="020B0604020202020204" pitchFamily="34" charset="0"/>
                        <a:ea typeface="Verdan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a:latin typeface="Arial" panose="020B0604020202020204" pitchFamily="34" charset="0"/>
                          <a:ea typeface="Inter"/>
                          <a:cs typeface="Arial" panose="020B0604020202020204" pitchFamily="34" charset="0"/>
                        </a:rPr>
                        <a:t>Q3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latin typeface="Arial" panose="020B0604020202020204" pitchFamily="34" charset="0"/>
                          <a:ea typeface="Inter"/>
                          <a:cs typeface="Arial" panose="020B0604020202020204" pitchFamily="34" charset="0"/>
                        </a:rPr>
                        <a:t>A</a:t>
                      </a:r>
                    </a:p>
                    <a:p>
                      <a:pPr algn="ctr"/>
                      <a:endParaRPr lang="en-GB" sz="1000" dirty="0">
                        <a:solidFill>
                          <a:schemeClr val="tx1"/>
                        </a:solidFill>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516768234"/>
                  </a:ext>
                </a:extLst>
              </a:tr>
            </a:tbl>
          </a:graphicData>
        </a:graphic>
      </p:graphicFrame>
      <p:sp>
        <p:nvSpPr>
          <p:cNvPr id="7" name="Arrow: Down 6">
            <a:extLst>
              <a:ext uri="{FF2B5EF4-FFF2-40B4-BE49-F238E27FC236}">
                <a16:creationId xmlns:a16="http://schemas.microsoft.com/office/drawing/2014/main" id="{D562D64B-FAB0-F196-C891-773EBD3480CE}"/>
              </a:ext>
              <a:ext uri="{C183D7F6-B498-43B3-948B-1728B52AA6E4}">
                <adec:decorative xmlns:adec="http://schemas.microsoft.com/office/drawing/2017/decorative" val="1"/>
              </a:ext>
            </a:extLst>
          </p:cNvPr>
          <p:cNvSpPr/>
          <p:nvPr/>
        </p:nvSpPr>
        <p:spPr>
          <a:xfrm>
            <a:off x="7113213" y="4185511"/>
            <a:ext cx="484632" cy="407388"/>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CCF043A2-D488-C4B2-8789-C4A476B930F6}"/>
              </a:ext>
            </a:extLst>
          </p:cNvPr>
          <p:cNvSpPr txBox="1"/>
          <p:nvPr/>
        </p:nvSpPr>
        <p:spPr>
          <a:xfrm>
            <a:off x="577784" y="4989288"/>
            <a:ext cx="11402655" cy="938719"/>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pPr>
              <a:spcAft>
                <a:spcPts val="600"/>
              </a:spcAft>
            </a:pPr>
            <a:r>
              <a:rPr lang="en-GB" sz="1000" b="1">
                <a:latin typeface="Arial"/>
                <a:ea typeface="Inter SemiBold"/>
                <a:cs typeface="Arial"/>
              </a:rPr>
              <a:t>Notes on RAG status:</a:t>
            </a:r>
            <a:endParaRPr lang="en-GB" sz="1000">
              <a:latin typeface="Arial"/>
              <a:ea typeface="Inter SemiBold" panose="02000503000000020004" pitchFamily="2" charset="0"/>
              <a:cs typeface="Arial"/>
            </a:endParaRPr>
          </a:p>
          <a:p>
            <a:pPr marL="171450" indent="-171450">
              <a:spcAft>
                <a:spcPts val="600"/>
              </a:spcAft>
              <a:buFont typeface="Arial" panose="020B0604020202020204" pitchFamily="34" charset="0"/>
              <a:buChar char="•"/>
            </a:pPr>
            <a:r>
              <a:rPr lang="en-US" sz="1000">
                <a:latin typeface="Arial" panose="020B0604020202020204" pitchFamily="34" charset="0"/>
                <a:ea typeface="+mn-lt"/>
                <a:cs typeface="Arial" panose="020B0604020202020204" pitchFamily="34" charset="0"/>
              </a:rPr>
              <a:t>This KPI is volatile and is dependent on how much of our spokespeople's quotes the media choose to use. Message uptake was lower on the launch of the </a:t>
            </a:r>
            <a:r>
              <a:rPr lang="en-US" sz="1000" err="1">
                <a:latin typeface="Arial" panose="020B0604020202020204" pitchFamily="34" charset="0"/>
                <a:ea typeface="+mn-lt"/>
                <a:cs typeface="Arial" panose="020B0604020202020204" pitchFamily="34" charset="0"/>
              </a:rPr>
              <a:t>tirzepatide</a:t>
            </a:r>
            <a:r>
              <a:rPr lang="en-US" sz="1000">
                <a:latin typeface="Arial" panose="020B0604020202020204" pitchFamily="34" charset="0"/>
                <a:ea typeface="+mn-lt"/>
                <a:cs typeface="Arial" panose="020B0604020202020204" pitchFamily="34" charset="0"/>
              </a:rPr>
              <a:t> funding variation consultation.</a:t>
            </a:r>
            <a:endParaRPr lang="en-US" sz="1000">
              <a:latin typeface="Arial" panose="020B0604020202020204" pitchFamily="34" charset="0"/>
              <a:cs typeface="Arial" panose="020B0604020202020204" pitchFamily="34" charset="0"/>
            </a:endParaRPr>
          </a:p>
          <a:p>
            <a:pPr>
              <a:spcAft>
                <a:spcPts val="600"/>
              </a:spcAft>
            </a:pPr>
            <a:r>
              <a:rPr lang="en-US" sz="1000">
                <a:latin typeface="Arial"/>
                <a:ea typeface="Inter"/>
                <a:cs typeface="Arial"/>
              </a:rPr>
              <a:t>     Although slightly below target, gradual improvements are being made against the 23/24 starting performance.</a:t>
            </a:r>
          </a:p>
          <a:p>
            <a:pPr>
              <a:spcAft>
                <a:spcPts val="600"/>
              </a:spcAft>
            </a:pPr>
            <a:r>
              <a:rPr lang="en-US" sz="1000">
                <a:latin typeface="Arial"/>
                <a:ea typeface="Inter"/>
                <a:cs typeface="Arial"/>
              </a:rPr>
              <a:t>     The KPI is amber due to a strong performance for TA/HST cost recovery and a higher than planned vacancy rate, meaning NICE is forecast to underspend by £1.4m against plan. </a:t>
            </a:r>
          </a:p>
        </p:txBody>
      </p:sp>
      <p:sp>
        <p:nvSpPr>
          <p:cNvPr id="12" name="Oval 11">
            <a:extLst>
              <a:ext uri="{FF2B5EF4-FFF2-40B4-BE49-F238E27FC236}">
                <a16:creationId xmlns:a16="http://schemas.microsoft.com/office/drawing/2014/main" id="{D52A2D19-AEC1-873A-4692-1D9E5B5279F8}"/>
              </a:ext>
            </a:extLst>
          </p:cNvPr>
          <p:cNvSpPr/>
          <p:nvPr/>
        </p:nvSpPr>
        <p:spPr>
          <a:xfrm>
            <a:off x="628269" y="5256756"/>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1</a:t>
            </a:r>
          </a:p>
        </p:txBody>
      </p:sp>
      <p:sp>
        <p:nvSpPr>
          <p:cNvPr id="6" name="TextBox 5">
            <a:extLst>
              <a:ext uri="{FF2B5EF4-FFF2-40B4-BE49-F238E27FC236}">
                <a16:creationId xmlns:a16="http://schemas.microsoft.com/office/drawing/2014/main" id="{E81DC6A0-F1EF-6398-E77A-0F0D980DB7C2}"/>
              </a:ext>
            </a:extLst>
          </p:cNvPr>
          <p:cNvSpPr txBox="1"/>
          <p:nvPr/>
        </p:nvSpPr>
        <p:spPr>
          <a:xfrm>
            <a:off x="8022853" y="4693275"/>
            <a:ext cx="3846659" cy="230832"/>
          </a:xfrm>
          <a:prstGeom prst="rect">
            <a:avLst/>
          </a:prstGeom>
          <a:noFill/>
        </p:spPr>
        <p:txBody>
          <a:bodyPr wrap="square">
            <a:spAutoFit/>
          </a:bodyPr>
          <a:lstStyle/>
          <a:p>
            <a:r>
              <a:rPr lang="en-GB" sz="900" b="1">
                <a:latin typeface="Arial" panose="020B0604020202020204" pitchFamily="34" charset="0"/>
                <a:cs typeface="Arial" panose="020B0604020202020204" pitchFamily="34" charset="0"/>
              </a:rPr>
              <a:t>RAG rating key: C= complete; G= green; A= amber; R= red</a:t>
            </a:r>
          </a:p>
        </p:txBody>
      </p:sp>
      <p:sp>
        <p:nvSpPr>
          <p:cNvPr id="10" name="TextBox 9">
            <a:extLst>
              <a:ext uri="{FF2B5EF4-FFF2-40B4-BE49-F238E27FC236}">
                <a16:creationId xmlns:a16="http://schemas.microsoft.com/office/drawing/2014/main" id="{A9A28EB4-8E25-F7A5-7380-21407F943140}"/>
              </a:ext>
            </a:extLst>
          </p:cNvPr>
          <p:cNvSpPr txBox="1"/>
          <p:nvPr/>
        </p:nvSpPr>
        <p:spPr>
          <a:xfrm>
            <a:off x="9150235" y="6359853"/>
            <a:ext cx="2987118" cy="215444"/>
          </a:xfrm>
          <a:prstGeom prst="rect">
            <a:avLst/>
          </a:prstGeom>
          <a:noFill/>
        </p:spPr>
        <p:txBody>
          <a:bodyPr wrap="square" lIns="91440" tIns="45720" rIns="91440" bIns="45720" rtlCol="0" anchor="t">
            <a:spAutoFit/>
          </a:bodyPr>
          <a:lstStyle/>
          <a:p>
            <a:r>
              <a:rPr lang="en-GB" sz="800"/>
              <a:t>All figures as of 31 Oct 2024 unless otherwise stated</a:t>
            </a:r>
          </a:p>
        </p:txBody>
      </p:sp>
      <p:sp>
        <p:nvSpPr>
          <p:cNvPr id="9" name="Oval 8">
            <a:extLst>
              <a:ext uri="{FF2B5EF4-FFF2-40B4-BE49-F238E27FC236}">
                <a16:creationId xmlns:a16="http://schemas.microsoft.com/office/drawing/2014/main" id="{DCED7B5C-C1FB-184E-AD37-605584DC697D}"/>
              </a:ext>
            </a:extLst>
          </p:cNvPr>
          <p:cNvSpPr/>
          <p:nvPr/>
        </p:nvSpPr>
        <p:spPr>
          <a:xfrm>
            <a:off x="7819640" y="2274213"/>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1</a:t>
            </a:r>
          </a:p>
        </p:txBody>
      </p:sp>
      <p:sp>
        <p:nvSpPr>
          <p:cNvPr id="4" name="Oval 3">
            <a:extLst>
              <a:ext uri="{FF2B5EF4-FFF2-40B4-BE49-F238E27FC236}">
                <a16:creationId xmlns:a16="http://schemas.microsoft.com/office/drawing/2014/main" id="{11E22C2A-4D39-0376-A088-4400FBE067A4}"/>
              </a:ext>
            </a:extLst>
          </p:cNvPr>
          <p:cNvSpPr/>
          <p:nvPr/>
        </p:nvSpPr>
        <p:spPr>
          <a:xfrm>
            <a:off x="622638" y="5494582"/>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2</a:t>
            </a:r>
          </a:p>
        </p:txBody>
      </p:sp>
      <p:sp>
        <p:nvSpPr>
          <p:cNvPr id="13" name="Oval 12">
            <a:extLst>
              <a:ext uri="{FF2B5EF4-FFF2-40B4-BE49-F238E27FC236}">
                <a16:creationId xmlns:a16="http://schemas.microsoft.com/office/drawing/2014/main" id="{61BA4380-CAD5-FACF-6997-4D10D750E0D9}"/>
              </a:ext>
            </a:extLst>
          </p:cNvPr>
          <p:cNvSpPr/>
          <p:nvPr/>
        </p:nvSpPr>
        <p:spPr>
          <a:xfrm>
            <a:off x="7819640" y="2987296"/>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2</a:t>
            </a:r>
          </a:p>
        </p:txBody>
      </p:sp>
      <p:sp>
        <p:nvSpPr>
          <p:cNvPr id="14" name="Oval 13">
            <a:extLst>
              <a:ext uri="{FF2B5EF4-FFF2-40B4-BE49-F238E27FC236}">
                <a16:creationId xmlns:a16="http://schemas.microsoft.com/office/drawing/2014/main" id="{F893C2DE-9922-D1EB-1EF6-965BD9ED6266}"/>
              </a:ext>
            </a:extLst>
          </p:cNvPr>
          <p:cNvSpPr/>
          <p:nvPr/>
        </p:nvSpPr>
        <p:spPr>
          <a:xfrm>
            <a:off x="7819640" y="4276205"/>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3</a:t>
            </a:r>
          </a:p>
        </p:txBody>
      </p:sp>
      <p:sp>
        <p:nvSpPr>
          <p:cNvPr id="15" name="Oval 14">
            <a:extLst>
              <a:ext uri="{FF2B5EF4-FFF2-40B4-BE49-F238E27FC236}">
                <a16:creationId xmlns:a16="http://schemas.microsoft.com/office/drawing/2014/main" id="{E50F95A8-8723-8630-45E6-5457F903DCB8}"/>
              </a:ext>
            </a:extLst>
          </p:cNvPr>
          <p:cNvSpPr/>
          <p:nvPr/>
        </p:nvSpPr>
        <p:spPr>
          <a:xfrm>
            <a:off x="621352" y="5719996"/>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3</a:t>
            </a:r>
          </a:p>
        </p:txBody>
      </p:sp>
    </p:spTree>
    <p:extLst>
      <p:ext uri="{BB962C8B-B14F-4D97-AF65-F5344CB8AC3E}">
        <p14:creationId xmlns:p14="http://schemas.microsoft.com/office/powerpoint/2010/main" val="1201299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B923-4804-DB3E-7A9F-5D0A6D84DBB4}"/>
              </a:ext>
            </a:extLst>
          </p:cNvPr>
          <p:cNvSpPr>
            <a:spLocks noGrp="1"/>
          </p:cNvSpPr>
          <p:nvPr>
            <p:ph type="ctrTitle"/>
          </p:nvPr>
        </p:nvSpPr>
        <p:spPr>
          <a:xfrm>
            <a:off x="204160" y="-8184"/>
            <a:ext cx="11162556" cy="595144"/>
          </a:xfrm>
        </p:spPr>
        <p:txBody>
          <a:bodyPr>
            <a:normAutofit/>
          </a:bodyPr>
          <a:lstStyle/>
          <a:p>
            <a:r>
              <a:rPr lang="en-GB" sz="2500">
                <a:latin typeface="Arial"/>
                <a:cs typeface="Arial"/>
              </a:rPr>
              <a:t>Financial performance as at 31 October 2024</a:t>
            </a:r>
            <a:endParaRPr lang="en-GB" sz="1600" b="0" u="sng">
              <a:latin typeface="Arial"/>
              <a:cs typeface="Arial"/>
            </a:endParaRPr>
          </a:p>
        </p:txBody>
      </p:sp>
      <p:sp>
        <p:nvSpPr>
          <p:cNvPr id="3" name="Text Placeholder 2">
            <a:extLst>
              <a:ext uri="{FF2B5EF4-FFF2-40B4-BE49-F238E27FC236}">
                <a16:creationId xmlns:a16="http://schemas.microsoft.com/office/drawing/2014/main" id="{8F9B50D9-D701-02F9-652D-EAD8129CA286}"/>
              </a:ext>
            </a:extLst>
          </p:cNvPr>
          <p:cNvSpPr>
            <a:spLocks noGrp="1"/>
          </p:cNvSpPr>
          <p:nvPr>
            <p:ph type="body" sz="quarter" idx="12"/>
          </p:nvPr>
        </p:nvSpPr>
        <p:spPr>
          <a:xfrm>
            <a:off x="7076476" y="3014658"/>
            <a:ext cx="4980714" cy="3747884"/>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pPr>
              <a:spcBef>
                <a:spcPts val="600"/>
              </a:spcBef>
            </a:pPr>
            <a:r>
              <a:rPr lang="en-GB" sz="1000" b="1">
                <a:latin typeface="Arial"/>
                <a:ea typeface="Inter"/>
                <a:cs typeface="Arial"/>
              </a:rPr>
              <a:t>Update since month 6</a:t>
            </a:r>
          </a:p>
          <a:p>
            <a:pPr>
              <a:spcBef>
                <a:spcPts val="600"/>
              </a:spcBef>
            </a:pPr>
            <a:r>
              <a:rPr lang="en-GB" sz="1000">
                <a:latin typeface="Arial"/>
                <a:ea typeface="Inter"/>
                <a:cs typeface="Arial"/>
              </a:rPr>
              <a:t>The year-to-date underspend decreased to £1.9m during October. This was a reduction of £0.7m due to the impact of the 2024/25 pay award (5.5%) being processed in October. The additional impact of changes to pay progression increment steps will impact the November position.</a:t>
            </a:r>
          </a:p>
          <a:p>
            <a:pPr>
              <a:spcBef>
                <a:spcPts val="600"/>
              </a:spcBef>
            </a:pPr>
            <a:r>
              <a:rPr lang="en-GB" sz="1000">
                <a:latin typeface="Arial"/>
                <a:ea typeface="Inter"/>
                <a:cs typeface="Arial"/>
              </a:rPr>
              <a:t>Although the budget only planned for a 2% award, several directorates were able to absorb the impact of the increased uplift due to savings from vacancies. However, some directorates are now showing an overspend as a result of the pay award pressure. This impact will be reviewed and budget will be transferred from reserves once the DHSC provide additional funding for the impact (expected in January).</a:t>
            </a:r>
          </a:p>
          <a:p>
            <a:pPr>
              <a:spcBef>
                <a:spcPts val="600"/>
              </a:spcBef>
            </a:pPr>
            <a:r>
              <a:rPr lang="en-GB" sz="1000">
                <a:latin typeface="Arial"/>
                <a:ea typeface="Inter"/>
                <a:cs typeface="Arial"/>
              </a:rPr>
              <a:t>The current forecast underspend of £1.4m is based on current trends and known potential liabilities. The second table sets out the potential ranges in up/downside scenarios. As shown in the table, DHSC may withhold funding if the underspend materialises, however, if this doesn’t happen (or the other scenarios materialise) there is a risk of a significant underspend.</a:t>
            </a:r>
          </a:p>
        </p:txBody>
      </p:sp>
      <p:sp>
        <p:nvSpPr>
          <p:cNvPr id="11" name="TextBox 10">
            <a:extLst>
              <a:ext uri="{FF2B5EF4-FFF2-40B4-BE49-F238E27FC236}">
                <a16:creationId xmlns:a16="http://schemas.microsoft.com/office/drawing/2014/main" id="{76EC289D-98E9-85C6-0048-696B10C896E6}"/>
              </a:ext>
            </a:extLst>
          </p:cNvPr>
          <p:cNvSpPr txBox="1"/>
          <p:nvPr/>
        </p:nvSpPr>
        <p:spPr>
          <a:xfrm>
            <a:off x="134810" y="2837675"/>
            <a:ext cx="2514469" cy="276999"/>
          </a:xfrm>
          <a:prstGeom prst="rect">
            <a:avLst/>
          </a:prstGeom>
          <a:noFill/>
        </p:spPr>
        <p:txBody>
          <a:bodyPr wrap="square">
            <a:spAutoFit/>
          </a:bodyPr>
          <a:lstStyle/>
          <a:p>
            <a:r>
              <a:rPr lang="en-GB" sz="1200" b="1">
                <a:latin typeface="Arial" panose="020B0604020202020204" pitchFamily="34" charset="0"/>
                <a:ea typeface="Inter"/>
                <a:cs typeface="Arial" panose="020B0604020202020204" pitchFamily="34" charset="0"/>
              </a:rPr>
              <a:t>Full year forecast - scenarios</a:t>
            </a:r>
            <a:endParaRPr lang="en-GB" sz="1200">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AF095DDB-A8E9-6447-6DC4-7E485621E23B}"/>
              </a:ext>
            </a:extLst>
          </p:cNvPr>
          <p:cNvGraphicFramePr>
            <a:graphicFrameLocks noGrp="1"/>
          </p:cNvGraphicFramePr>
          <p:nvPr>
            <p:extLst>
              <p:ext uri="{D42A27DB-BD31-4B8C-83A1-F6EECF244321}">
                <p14:modId xmlns:p14="http://schemas.microsoft.com/office/powerpoint/2010/main" val="1475455303"/>
              </p:ext>
            </p:extLst>
          </p:nvPr>
        </p:nvGraphicFramePr>
        <p:xfrm>
          <a:off x="157111" y="517721"/>
          <a:ext cx="11900081" cy="2011680"/>
        </p:xfrm>
        <a:graphic>
          <a:graphicData uri="http://schemas.openxmlformats.org/drawingml/2006/table">
            <a:tbl>
              <a:tblPr firstRow="1" bandRow="1">
                <a:tableStyleId>{5C22544A-7EE6-4342-B048-85BDC9FD1C3A}</a:tableStyleId>
              </a:tblPr>
              <a:tblGrid>
                <a:gridCol w="1773087">
                  <a:extLst>
                    <a:ext uri="{9D8B030D-6E8A-4147-A177-3AD203B41FA5}">
                      <a16:colId xmlns:a16="http://schemas.microsoft.com/office/drawing/2014/main" val="805087633"/>
                    </a:ext>
                  </a:extLst>
                </a:gridCol>
                <a:gridCol w="695072">
                  <a:extLst>
                    <a:ext uri="{9D8B030D-6E8A-4147-A177-3AD203B41FA5}">
                      <a16:colId xmlns:a16="http://schemas.microsoft.com/office/drawing/2014/main" val="2592816678"/>
                    </a:ext>
                  </a:extLst>
                </a:gridCol>
                <a:gridCol w="774509">
                  <a:extLst>
                    <a:ext uri="{9D8B030D-6E8A-4147-A177-3AD203B41FA5}">
                      <a16:colId xmlns:a16="http://schemas.microsoft.com/office/drawing/2014/main" val="4166063079"/>
                    </a:ext>
                  </a:extLst>
                </a:gridCol>
                <a:gridCol w="754650">
                  <a:extLst>
                    <a:ext uri="{9D8B030D-6E8A-4147-A177-3AD203B41FA5}">
                      <a16:colId xmlns:a16="http://schemas.microsoft.com/office/drawing/2014/main" val="4062614154"/>
                    </a:ext>
                  </a:extLst>
                </a:gridCol>
                <a:gridCol w="873805">
                  <a:extLst>
                    <a:ext uri="{9D8B030D-6E8A-4147-A177-3AD203B41FA5}">
                      <a16:colId xmlns:a16="http://schemas.microsoft.com/office/drawing/2014/main" val="4171838540"/>
                    </a:ext>
                  </a:extLst>
                </a:gridCol>
                <a:gridCol w="824157">
                  <a:extLst>
                    <a:ext uri="{9D8B030D-6E8A-4147-A177-3AD203B41FA5}">
                      <a16:colId xmlns:a16="http://schemas.microsoft.com/office/drawing/2014/main" val="2464963364"/>
                    </a:ext>
                  </a:extLst>
                </a:gridCol>
                <a:gridCol w="943312">
                  <a:extLst>
                    <a:ext uri="{9D8B030D-6E8A-4147-A177-3AD203B41FA5}">
                      <a16:colId xmlns:a16="http://schemas.microsoft.com/office/drawing/2014/main" val="1725883069"/>
                    </a:ext>
                  </a:extLst>
                </a:gridCol>
                <a:gridCol w="5261489">
                  <a:extLst>
                    <a:ext uri="{9D8B030D-6E8A-4147-A177-3AD203B41FA5}">
                      <a16:colId xmlns:a16="http://schemas.microsoft.com/office/drawing/2014/main" val="2440702017"/>
                    </a:ext>
                  </a:extLst>
                </a:gridCol>
              </a:tblGrid>
              <a:tr h="211874">
                <a:tc>
                  <a:txBody>
                    <a:bodyPr/>
                    <a:lstStyle/>
                    <a:p>
                      <a:pPr algn="l" fontAlgn="ctr"/>
                      <a:r>
                        <a:rPr lang="en-GB" sz="1000" b="1" i="0" u="none" strike="noStrike">
                          <a:solidFill>
                            <a:srgbClr val="FFFFFF"/>
                          </a:solidFill>
                          <a:effectLst/>
                          <a:latin typeface="Arial"/>
                          <a:cs typeface="Arial"/>
                        </a:rPr>
                        <a:t>Spend category</a:t>
                      </a:r>
                      <a:endParaRPr lang="en-GB" sz="1000" b="1" i="0" u="none" strike="noStrike">
                        <a:solidFill>
                          <a:srgbClr val="FFFFFF"/>
                        </a:solidFill>
                        <a:effectLst/>
                        <a:highlight>
                          <a:srgbClr val="004650"/>
                        </a:highlight>
                        <a:latin typeface="Arial"/>
                        <a:cs typeface="Arial"/>
                      </a:endParaRPr>
                    </a:p>
                  </a:txBody>
                  <a:tcPr marL="72000" marR="9525" marT="9525" marB="0"/>
                </a:tc>
                <a:tc>
                  <a:txBody>
                    <a:bodyPr/>
                    <a:lstStyle/>
                    <a:p>
                      <a:pPr algn="ctr" fontAlgn="ctr"/>
                      <a:r>
                        <a:rPr lang="en-GB" sz="1000" b="1" i="0" u="none" strike="noStrike">
                          <a:solidFill>
                            <a:srgbClr val="FFFFFF"/>
                          </a:solidFill>
                          <a:effectLst/>
                          <a:latin typeface="Arial" panose="020B0604020202020204" pitchFamily="34" charset="0"/>
                          <a:cs typeface="Arial" panose="020B0604020202020204" pitchFamily="34" charset="0"/>
                        </a:rPr>
                        <a:t>YTD </a:t>
                      </a:r>
                      <a:br>
                        <a:rPr lang="en-GB" sz="1000" b="1" i="0" u="none" strike="noStrike">
                          <a:solidFill>
                            <a:srgbClr val="FFFFFF"/>
                          </a:solidFill>
                          <a:effectLst/>
                          <a:latin typeface="Arial" panose="020B0604020202020204" pitchFamily="34" charset="0"/>
                          <a:cs typeface="Arial" panose="020B0604020202020204" pitchFamily="34" charset="0"/>
                        </a:rPr>
                      </a:br>
                      <a:r>
                        <a:rPr lang="en-GB" sz="1000" b="1" i="0" u="none" strike="noStrike">
                          <a:solidFill>
                            <a:srgbClr val="FFFFFF"/>
                          </a:solidFill>
                          <a:effectLst/>
                          <a:latin typeface="Arial" panose="020B0604020202020204" pitchFamily="34" charset="0"/>
                          <a:cs typeface="Arial" panose="020B0604020202020204" pitchFamily="34" charset="0"/>
                        </a:rPr>
                        <a:t>budget</a:t>
                      </a:r>
                      <a:br>
                        <a:rPr lang="en-GB" sz="1000" b="1" i="0" u="none" strike="noStrike">
                          <a:solidFill>
                            <a:srgbClr val="FFFFFF"/>
                          </a:solidFill>
                          <a:effectLst/>
                          <a:latin typeface="Arial" panose="020B0604020202020204" pitchFamily="34" charset="0"/>
                          <a:cs typeface="Arial" panose="020B0604020202020204" pitchFamily="34" charset="0"/>
                        </a:rPr>
                      </a:br>
                      <a:r>
                        <a:rPr lang="en-GB" sz="1000" b="1" i="0" u="none" strike="noStrike">
                          <a:solidFill>
                            <a:srgbClr val="FFFFFF"/>
                          </a:solidFill>
                          <a:effectLst/>
                          <a:latin typeface="Arial" panose="020B0604020202020204" pitchFamily="34" charset="0"/>
                          <a:cs typeface="Arial" panose="020B0604020202020204" pitchFamily="34" charset="0"/>
                        </a:rPr>
                        <a:t> £000</a:t>
                      </a:r>
                      <a:endParaRPr lang="en-GB" sz="1000" b="1" i="0" u="none" strike="noStrike">
                        <a:solidFill>
                          <a:srgbClr val="FFFFFF"/>
                        </a:solidFill>
                        <a:effectLst/>
                        <a:highlight>
                          <a:srgbClr val="004650"/>
                        </a:highlight>
                        <a:latin typeface="Arial" panose="020B0604020202020204" pitchFamily="34" charset="0"/>
                        <a:cs typeface="Arial" panose="020B0604020202020204" pitchFamily="34" charset="0"/>
                      </a:endParaRPr>
                    </a:p>
                  </a:txBody>
                  <a:tcPr marL="9525" marR="9525" marT="9525" marB="0"/>
                </a:tc>
                <a:tc>
                  <a:txBody>
                    <a:bodyPr/>
                    <a:lstStyle/>
                    <a:p>
                      <a:pPr algn="ctr" fontAlgn="ctr"/>
                      <a:r>
                        <a:rPr lang="en-GB" sz="1000" b="1" i="0" u="none" strike="noStrike">
                          <a:solidFill>
                            <a:srgbClr val="FFFFFF"/>
                          </a:solidFill>
                          <a:effectLst/>
                          <a:latin typeface="Arial" panose="020B0604020202020204" pitchFamily="34" charset="0"/>
                          <a:cs typeface="Arial" panose="020B0604020202020204" pitchFamily="34" charset="0"/>
                        </a:rPr>
                        <a:t>YTD</a:t>
                      </a:r>
                      <a:br>
                        <a:rPr lang="en-GB" sz="1000" b="1" i="0" u="none" strike="noStrike">
                          <a:solidFill>
                            <a:srgbClr val="FFFFFF"/>
                          </a:solidFill>
                          <a:effectLst/>
                          <a:latin typeface="Arial" panose="020B0604020202020204" pitchFamily="34" charset="0"/>
                          <a:cs typeface="Arial" panose="020B0604020202020204" pitchFamily="34" charset="0"/>
                        </a:rPr>
                      </a:br>
                      <a:r>
                        <a:rPr lang="en-GB" sz="1000" b="1" i="0" u="none" strike="noStrike">
                          <a:solidFill>
                            <a:srgbClr val="FFFFFF"/>
                          </a:solidFill>
                          <a:effectLst/>
                          <a:latin typeface="Arial" panose="020B0604020202020204" pitchFamily="34" charset="0"/>
                          <a:cs typeface="Arial" panose="020B0604020202020204" pitchFamily="34" charset="0"/>
                        </a:rPr>
                        <a:t> actual £000</a:t>
                      </a:r>
                      <a:endParaRPr lang="en-GB" sz="1000" b="1" i="0" u="none" strike="noStrike">
                        <a:solidFill>
                          <a:srgbClr val="FFFFFF"/>
                        </a:solidFill>
                        <a:effectLst/>
                        <a:highlight>
                          <a:srgbClr val="004650"/>
                        </a:highlight>
                        <a:latin typeface="Arial" panose="020B0604020202020204" pitchFamily="34" charset="0"/>
                        <a:cs typeface="Arial" panose="020B0604020202020204" pitchFamily="34" charset="0"/>
                      </a:endParaRPr>
                    </a:p>
                  </a:txBody>
                  <a:tcPr marL="9525" marR="9525" marT="9525" marB="0"/>
                </a:tc>
                <a:tc>
                  <a:txBody>
                    <a:bodyPr/>
                    <a:lstStyle/>
                    <a:p>
                      <a:pPr algn="ctr" fontAlgn="ctr"/>
                      <a:r>
                        <a:rPr lang="en-GB" sz="1000" b="1" i="0" u="none" strike="noStrike">
                          <a:solidFill>
                            <a:srgbClr val="FFFFFF"/>
                          </a:solidFill>
                          <a:effectLst/>
                          <a:latin typeface="Arial" panose="020B0604020202020204" pitchFamily="34" charset="0"/>
                          <a:cs typeface="Arial" panose="020B0604020202020204" pitchFamily="34" charset="0"/>
                        </a:rPr>
                        <a:t>YTD Variance</a:t>
                      </a:r>
                      <a:br>
                        <a:rPr lang="en-GB" sz="1000" b="1" i="0" u="none" strike="noStrike">
                          <a:solidFill>
                            <a:srgbClr val="FFFFFF"/>
                          </a:solidFill>
                          <a:effectLst/>
                          <a:latin typeface="Arial" panose="020B0604020202020204" pitchFamily="34" charset="0"/>
                          <a:cs typeface="Arial" panose="020B0604020202020204" pitchFamily="34" charset="0"/>
                        </a:rPr>
                      </a:br>
                      <a:r>
                        <a:rPr lang="en-GB" sz="1000" b="1" i="0" u="none" strike="noStrike">
                          <a:solidFill>
                            <a:srgbClr val="FFFFFF"/>
                          </a:solidFill>
                          <a:effectLst/>
                          <a:latin typeface="Arial" panose="020B0604020202020204" pitchFamily="34" charset="0"/>
                          <a:cs typeface="Arial" panose="020B0604020202020204" pitchFamily="34" charset="0"/>
                        </a:rPr>
                        <a:t> £000</a:t>
                      </a:r>
                      <a:endParaRPr lang="en-GB" sz="1000" b="1" i="0" u="none" strike="noStrike">
                        <a:solidFill>
                          <a:srgbClr val="FFFFFF"/>
                        </a:solidFill>
                        <a:effectLst/>
                        <a:highlight>
                          <a:srgbClr val="004650"/>
                        </a:highlight>
                        <a:latin typeface="Arial" panose="020B0604020202020204" pitchFamily="34" charset="0"/>
                        <a:cs typeface="Arial" panose="020B0604020202020204" pitchFamily="34" charset="0"/>
                      </a:endParaRPr>
                    </a:p>
                  </a:txBody>
                  <a:tcPr marL="9525" marR="9525" marT="9525" marB="0"/>
                </a:tc>
                <a:tc>
                  <a:txBody>
                    <a:bodyPr/>
                    <a:lstStyle/>
                    <a:p>
                      <a:pPr algn="ctr"/>
                      <a:r>
                        <a:rPr lang="en-GB" sz="1000">
                          <a:latin typeface="Arial" panose="020B0604020202020204" pitchFamily="34" charset="0"/>
                          <a:cs typeface="Arial" panose="020B0604020202020204" pitchFamily="34" charset="0"/>
                        </a:rPr>
                        <a:t>Annual budget £000</a:t>
                      </a:r>
                    </a:p>
                  </a:txBody>
                  <a:tcPr/>
                </a:tc>
                <a:tc>
                  <a:txBody>
                    <a:bodyPr/>
                    <a:lstStyle/>
                    <a:p>
                      <a:pPr algn="ctr"/>
                      <a:r>
                        <a:rPr lang="en-GB" sz="1000">
                          <a:latin typeface="Arial" panose="020B0604020202020204" pitchFamily="34" charset="0"/>
                          <a:cs typeface="Arial" panose="020B0604020202020204" pitchFamily="34" charset="0"/>
                        </a:rPr>
                        <a:t>Estimated outturn £000</a:t>
                      </a:r>
                    </a:p>
                  </a:txBody>
                  <a:tcPr/>
                </a:tc>
                <a:tc>
                  <a:txBody>
                    <a:bodyPr/>
                    <a:lstStyle/>
                    <a:p>
                      <a:pPr algn="ctr"/>
                      <a:r>
                        <a:rPr lang="en-GB" sz="1000">
                          <a:latin typeface="Arial" panose="020B0604020202020204" pitchFamily="34" charset="0"/>
                          <a:cs typeface="Arial" panose="020B0604020202020204" pitchFamily="34" charset="0"/>
                        </a:rPr>
                        <a:t>Forecast variance £000</a:t>
                      </a:r>
                    </a:p>
                  </a:txBody>
                  <a:tcPr/>
                </a:tc>
                <a:tc>
                  <a:txBody>
                    <a:bodyPr/>
                    <a:lstStyle/>
                    <a:p>
                      <a:pPr algn="ctr"/>
                      <a:r>
                        <a:rPr lang="en-GB" sz="1000">
                          <a:latin typeface="Arial" panose="020B0604020202020204" pitchFamily="34" charset="0"/>
                          <a:cs typeface="Arial" panose="020B0604020202020204" pitchFamily="34" charset="0"/>
                        </a:rPr>
                        <a:t>Commentary</a:t>
                      </a:r>
                    </a:p>
                  </a:txBody>
                  <a:tcPr/>
                </a:tc>
                <a:extLst>
                  <a:ext uri="{0D108BD9-81ED-4DB2-BD59-A6C34878D82A}">
                    <a16:rowId xmlns:a16="http://schemas.microsoft.com/office/drawing/2014/main" val="3685648595"/>
                  </a:ext>
                </a:extLst>
              </a:tr>
              <a:tr h="0">
                <a:tc>
                  <a:txBody>
                    <a:bodyPr/>
                    <a:lstStyle/>
                    <a:p>
                      <a:r>
                        <a:rPr lang="en-GB" sz="1000">
                          <a:latin typeface="Arial"/>
                          <a:cs typeface="Arial"/>
                        </a:rPr>
                        <a:t>Pay</a:t>
                      </a:r>
                    </a:p>
                  </a:txBody>
                  <a:tcPr anchor="ctr"/>
                </a:tc>
                <a:tc>
                  <a:txBody>
                    <a:bodyPr/>
                    <a:lstStyle/>
                    <a:p>
                      <a:pPr algn="r"/>
                      <a:r>
                        <a:rPr lang="en-GB" sz="1000">
                          <a:latin typeface="Arial" panose="020B0604020202020204" pitchFamily="34" charset="0"/>
                          <a:cs typeface="Arial" panose="020B0604020202020204" pitchFamily="34" charset="0"/>
                        </a:rPr>
                        <a:t>35,597</a:t>
                      </a:r>
                    </a:p>
                  </a:txBody>
                  <a:tcPr anchor="ctr"/>
                </a:tc>
                <a:tc>
                  <a:txBody>
                    <a:bodyPr/>
                    <a:lstStyle/>
                    <a:p>
                      <a:pPr algn="r"/>
                      <a:r>
                        <a:rPr lang="en-GB" sz="1000">
                          <a:latin typeface="Arial"/>
                          <a:cs typeface="Arial"/>
                        </a:rPr>
                        <a:t>35,088</a:t>
                      </a:r>
                    </a:p>
                  </a:txBody>
                  <a:tcPr anchor="ctr"/>
                </a:tc>
                <a:tc>
                  <a:txBody>
                    <a:bodyPr/>
                    <a:lstStyle/>
                    <a:p>
                      <a:pPr algn="r"/>
                      <a:r>
                        <a:rPr lang="en-GB" sz="1000">
                          <a:latin typeface="Arial"/>
                          <a:cs typeface="Arial"/>
                        </a:rPr>
                        <a:t>(509)</a:t>
                      </a:r>
                    </a:p>
                  </a:txBody>
                  <a:tcPr anchor="ctr"/>
                </a:tc>
                <a:tc>
                  <a:txBody>
                    <a:bodyPr/>
                    <a:lstStyle/>
                    <a:p>
                      <a:pPr algn="r"/>
                      <a:r>
                        <a:rPr lang="en-GB" sz="1000">
                          <a:latin typeface="Arial"/>
                          <a:cs typeface="Arial"/>
                        </a:rPr>
                        <a:t>61,205</a:t>
                      </a:r>
                    </a:p>
                  </a:txBody>
                  <a:tcPr anchor="ctr"/>
                </a:tc>
                <a:tc>
                  <a:txBody>
                    <a:bodyPr/>
                    <a:lstStyle/>
                    <a:p>
                      <a:pPr algn="r"/>
                      <a:r>
                        <a:rPr lang="en-GB" sz="1000">
                          <a:latin typeface="Arial"/>
                          <a:cs typeface="Arial"/>
                        </a:rPr>
                        <a:t>60,883</a:t>
                      </a:r>
                      <a:endParaRPr lang="en-GB" sz="1000">
                        <a:latin typeface="Arial" panose="020B0604020202020204" pitchFamily="34" charset="0"/>
                        <a:cs typeface="Arial" panose="020B0604020202020204" pitchFamily="34" charset="0"/>
                      </a:endParaRPr>
                    </a:p>
                  </a:txBody>
                  <a:tcPr anchor="ctr"/>
                </a:tc>
                <a:tc>
                  <a:txBody>
                    <a:bodyPr/>
                    <a:lstStyle/>
                    <a:p>
                      <a:pPr algn="r"/>
                      <a:r>
                        <a:rPr lang="en-GB" sz="1000">
                          <a:latin typeface="Arial"/>
                          <a:cs typeface="Arial"/>
                        </a:rPr>
                        <a:t>(322)</a:t>
                      </a:r>
                    </a:p>
                  </a:txBody>
                  <a:tcPr anchor="ctr"/>
                </a:tc>
                <a:tc>
                  <a:txBody>
                    <a:bodyPr/>
                    <a:lstStyle/>
                    <a:p>
                      <a:pPr algn="l"/>
                      <a:r>
                        <a:rPr lang="en-GB" sz="1000">
                          <a:latin typeface="Arial" panose="020B0604020202020204" pitchFamily="34" charset="0"/>
                          <a:cs typeface="Arial" panose="020B0604020202020204" pitchFamily="34" charset="0"/>
                        </a:rPr>
                        <a:t>The 2024/25 pay award (5.5%) increase and arrears were paid in October.</a:t>
                      </a:r>
                    </a:p>
                  </a:txBody>
                  <a:tcPr anchor="ctr"/>
                </a:tc>
                <a:extLst>
                  <a:ext uri="{0D108BD9-81ED-4DB2-BD59-A6C34878D82A}">
                    <a16:rowId xmlns:a16="http://schemas.microsoft.com/office/drawing/2014/main" val="343148186"/>
                  </a:ext>
                </a:extLst>
              </a:tr>
              <a:tr h="0">
                <a:tc>
                  <a:txBody>
                    <a:bodyPr/>
                    <a:lstStyle/>
                    <a:p>
                      <a:r>
                        <a:rPr lang="en-GB" sz="1000">
                          <a:latin typeface="Arial"/>
                          <a:cs typeface="Arial"/>
                        </a:rPr>
                        <a:t>Non-Pay</a:t>
                      </a:r>
                    </a:p>
                  </a:txBody>
                  <a:tcPr anchor="ctr"/>
                </a:tc>
                <a:tc>
                  <a:txBody>
                    <a:bodyPr/>
                    <a:lstStyle/>
                    <a:p>
                      <a:pPr algn="r"/>
                      <a:r>
                        <a:rPr lang="en-GB" sz="1000">
                          <a:latin typeface="Arial"/>
                          <a:cs typeface="Arial"/>
                        </a:rPr>
                        <a:t>13,476</a:t>
                      </a:r>
                      <a:endParaRPr lang="en-GB" sz="1000">
                        <a:latin typeface="Arial" panose="020B0604020202020204" pitchFamily="34" charset="0"/>
                        <a:cs typeface="Arial" panose="020B0604020202020204" pitchFamily="34" charset="0"/>
                      </a:endParaRPr>
                    </a:p>
                  </a:txBody>
                  <a:tcPr anchor="ctr"/>
                </a:tc>
                <a:tc>
                  <a:txBody>
                    <a:bodyPr/>
                    <a:lstStyle/>
                    <a:p>
                      <a:pPr lvl="0" algn="r">
                        <a:buNone/>
                      </a:pPr>
                      <a:r>
                        <a:rPr lang="en-GB" sz="1000">
                          <a:latin typeface="Arial"/>
                          <a:cs typeface="Arial"/>
                        </a:rPr>
                        <a:t>13,227</a:t>
                      </a:r>
                      <a:endParaRPr lang="en-GB" sz="1000">
                        <a:latin typeface="Arial" panose="020B0604020202020204" pitchFamily="34" charset="0"/>
                        <a:cs typeface="Arial" panose="020B0604020202020204" pitchFamily="34" charset="0"/>
                      </a:endParaRPr>
                    </a:p>
                  </a:txBody>
                  <a:tcPr anchor="ctr"/>
                </a:tc>
                <a:tc>
                  <a:txBody>
                    <a:bodyPr/>
                    <a:lstStyle/>
                    <a:p>
                      <a:pPr algn="r"/>
                      <a:r>
                        <a:rPr lang="en-GB" sz="1000">
                          <a:latin typeface="Arial"/>
                          <a:cs typeface="Arial"/>
                        </a:rPr>
                        <a:t>(249)</a:t>
                      </a:r>
                    </a:p>
                  </a:txBody>
                  <a:tcPr anchor="ctr"/>
                </a:tc>
                <a:tc>
                  <a:txBody>
                    <a:bodyPr/>
                    <a:lstStyle/>
                    <a:p>
                      <a:pPr algn="r"/>
                      <a:r>
                        <a:rPr lang="en-GB" sz="1000">
                          <a:latin typeface="Arial"/>
                          <a:cs typeface="Arial"/>
                        </a:rPr>
                        <a:t>25,272</a:t>
                      </a:r>
                    </a:p>
                  </a:txBody>
                  <a:tcPr anchor="ctr"/>
                </a:tc>
                <a:tc>
                  <a:txBody>
                    <a:bodyPr/>
                    <a:lstStyle/>
                    <a:p>
                      <a:pPr algn="r"/>
                      <a:r>
                        <a:rPr lang="en-GB" sz="1000">
                          <a:latin typeface="Arial" panose="020B0604020202020204" pitchFamily="34" charset="0"/>
                          <a:cs typeface="Arial" panose="020B0604020202020204" pitchFamily="34" charset="0"/>
                        </a:rPr>
                        <a:t>27,337</a:t>
                      </a:r>
                    </a:p>
                  </a:txBody>
                  <a:tcPr anchor="ctr"/>
                </a:tc>
                <a:tc>
                  <a:txBody>
                    <a:bodyPr/>
                    <a:lstStyle/>
                    <a:p>
                      <a:pPr algn="r"/>
                      <a:r>
                        <a:rPr lang="en-GB" sz="1000">
                          <a:latin typeface="Arial" panose="020B0604020202020204" pitchFamily="34" charset="0"/>
                          <a:cs typeface="Arial" panose="020B0604020202020204" pitchFamily="34" charset="0"/>
                        </a:rPr>
                        <a:t>2,265</a:t>
                      </a:r>
                    </a:p>
                  </a:txBody>
                  <a:tcPr anchor="ctr"/>
                </a:tc>
                <a:tc>
                  <a:txBody>
                    <a:bodyPr/>
                    <a:lstStyle/>
                    <a:p>
                      <a:pPr algn="l"/>
                      <a:r>
                        <a:rPr lang="en-GB" sz="1000">
                          <a:latin typeface="Arial" panose="020B0604020202020204" pitchFamily="34" charset="0"/>
                          <a:cs typeface="Arial" panose="020B0604020202020204" pitchFamily="34" charset="0"/>
                        </a:rPr>
                        <a:t>Forecast overspend is driven by potential costs of office move and dilapidation costs</a:t>
                      </a:r>
                    </a:p>
                  </a:txBody>
                  <a:tcPr anchor="ctr"/>
                </a:tc>
                <a:extLst>
                  <a:ext uri="{0D108BD9-81ED-4DB2-BD59-A6C34878D82A}">
                    <a16:rowId xmlns:a16="http://schemas.microsoft.com/office/drawing/2014/main" val="2212026222"/>
                  </a:ext>
                </a:extLst>
              </a:tr>
              <a:tr h="0">
                <a:tc>
                  <a:txBody>
                    <a:bodyPr/>
                    <a:lstStyle/>
                    <a:p>
                      <a:r>
                        <a:rPr lang="en-GB" sz="1000" b="0">
                          <a:latin typeface="Arial"/>
                          <a:cs typeface="Arial"/>
                        </a:rPr>
                        <a:t>Income</a:t>
                      </a:r>
                    </a:p>
                  </a:txBody>
                  <a:tcPr anchor="ctr"/>
                </a:tc>
                <a:tc>
                  <a:txBody>
                    <a:bodyPr/>
                    <a:lstStyle/>
                    <a:p>
                      <a:pPr algn="r"/>
                      <a:r>
                        <a:rPr lang="en-GB" sz="1000" b="0">
                          <a:latin typeface="Arial"/>
                          <a:cs typeface="Arial"/>
                        </a:rPr>
                        <a:t>(15,763)</a:t>
                      </a:r>
                    </a:p>
                  </a:txBody>
                  <a:tcPr anchor="ctr"/>
                </a:tc>
                <a:tc>
                  <a:txBody>
                    <a:bodyPr/>
                    <a:lstStyle/>
                    <a:p>
                      <a:pPr algn="r"/>
                      <a:r>
                        <a:rPr lang="en-GB" sz="1000" b="0">
                          <a:latin typeface="Arial"/>
                          <a:cs typeface="Arial"/>
                        </a:rPr>
                        <a:t>(16,963)</a:t>
                      </a:r>
                    </a:p>
                  </a:txBody>
                  <a:tcPr anchor="ctr"/>
                </a:tc>
                <a:tc>
                  <a:txBody>
                    <a:bodyPr/>
                    <a:lstStyle/>
                    <a:p>
                      <a:pPr algn="r"/>
                      <a:r>
                        <a:rPr lang="en-GB" sz="1000" b="0">
                          <a:latin typeface="Arial"/>
                          <a:cs typeface="Arial"/>
                        </a:rPr>
                        <a:t>(1,200)</a:t>
                      </a:r>
                    </a:p>
                  </a:txBody>
                  <a:tcPr anchor="ctr"/>
                </a:tc>
                <a:tc>
                  <a:txBody>
                    <a:bodyPr/>
                    <a:lstStyle/>
                    <a:p>
                      <a:pPr algn="r"/>
                      <a:r>
                        <a:rPr lang="en-GB" sz="1000" b="0">
                          <a:latin typeface="Arial"/>
                          <a:cs typeface="Arial"/>
                        </a:rPr>
                        <a:t>(27,135)</a:t>
                      </a:r>
                    </a:p>
                  </a:txBody>
                  <a:tcPr anchor="ctr"/>
                </a:tc>
                <a:tc>
                  <a:txBody>
                    <a:bodyPr/>
                    <a:lstStyle/>
                    <a:p>
                      <a:pPr algn="r"/>
                      <a:r>
                        <a:rPr lang="en-GB" sz="1000" b="0">
                          <a:latin typeface="Arial"/>
                          <a:cs typeface="Arial"/>
                        </a:rPr>
                        <a:t>(28,605)</a:t>
                      </a:r>
                    </a:p>
                  </a:txBody>
                  <a:tcPr anchor="ctr"/>
                </a:tc>
                <a:tc>
                  <a:txBody>
                    <a:bodyPr/>
                    <a:lstStyle/>
                    <a:p>
                      <a:pPr algn="r"/>
                      <a:r>
                        <a:rPr lang="en-GB" sz="1000" b="0">
                          <a:latin typeface="Arial"/>
                          <a:cs typeface="Arial"/>
                        </a:rPr>
                        <a:t>(1,470)</a:t>
                      </a:r>
                    </a:p>
                  </a:txBody>
                  <a:tcPr anchor="ctr"/>
                </a:tc>
                <a:tc>
                  <a:txBody>
                    <a:bodyPr/>
                    <a:lstStyle/>
                    <a:p>
                      <a:pPr algn="l"/>
                      <a:r>
                        <a:rPr lang="en-GB" sz="1000" b="0">
                          <a:latin typeface="Arial" panose="020B0604020202020204" pitchFamily="34" charset="0"/>
                          <a:cs typeface="Arial" panose="020B0604020202020204" pitchFamily="34" charset="0"/>
                        </a:rPr>
                        <a:t>Forecast surplus income is due to TA/HST cost recovery being above plan.</a:t>
                      </a:r>
                    </a:p>
                  </a:txBody>
                  <a:tcPr anchor="ctr"/>
                </a:tc>
                <a:extLst>
                  <a:ext uri="{0D108BD9-81ED-4DB2-BD59-A6C34878D82A}">
                    <a16:rowId xmlns:a16="http://schemas.microsoft.com/office/drawing/2014/main" val="3163275412"/>
                  </a:ext>
                </a:extLst>
              </a:tr>
              <a:tr h="0">
                <a:tc>
                  <a:txBody>
                    <a:bodyPr/>
                    <a:lstStyle/>
                    <a:p>
                      <a:r>
                        <a:rPr lang="en-GB" sz="1000" b="1">
                          <a:latin typeface="Arial"/>
                          <a:cs typeface="Arial"/>
                        </a:rPr>
                        <a:t>Total – baseline*</a:t>
                      </a:r>
                    </a:p>
                  </a:txBody>
                  <a:tcPr anchor="ctr"/>
                </a:tc>
                <a:tc>
                  <a:txBody>
                    <a:bodyPr/>
                    <a:lstStyle/>
                    <a:p>
                      <a:pPr algn="r"/>
                      <a:r>
                        <a:rPr lang="en-GB" sz="1000" b="1">
                          <a:latin typeface="Arial"/>
                          <a:cs typeface="Arial"/>
                        </a:rPr>
                        <a:t>33,310</a:t>
                      </a:r>
                      <a:endParaRPr lang="en-GB" sz="1000" b="1">
                        <a:latin typeface="Arial" panose="020B0604020202020204" pitchFamily="34" charset="0"/>
                        <a:cs typeface="Arial" panose="020B0604020202020204" pitchFamily="34" charset="0"/>
                      </a:endParaRPr>
                    </a:p>
                  </a:txBody>
                  <a:tcPr anchor="ctr"/>
                </a:tc>
                <a:tc>
                  <a:txBody>
                    <a:bodyPr/>
                    <a:lstStyle/>
                    <a:p>
                      <a:pPr algn="r"/>
                      <a:r>
                        <a:rPr lang="en-GB" sz="1000" b="1">
                          <a:latin typeface="Arial"/>
                          <a:cs typeface="Arial"/>
                        </a:rPr>
                        <a:t>31,352</a:t>
                      </a:r>
                      <a:endParaRPr lang="en-GB" sz="1000" b="1">
                        <a:latin typeface="Arial" panose="020B0604020202020204" pitchFamily="34" charset="0"/>
                        <a:cs typeface="Arial" panose="020B0604020202020204" pitchFamily="34" charset="0"/>
                      </a:endParaRPr>
                    </a:p>
                  </a:txBody>
                  <a:tcPr anchor="ctr"/>
                </a:tc>
                <a:tc>
                  <a:txBody>
                    <a:bodyPr/>
                    <a:lstStyle/>
                    <a:p>
                      <a:pPr algn="r"/>
                      <a:r>
                        <a:rPr lang="en-GB" sz="1000" b="1">
                          <a:latin typeface="Arial"/>
                          <a:cs typeface="Arial"/>
                        </a:rPr>
                        <a:t>(1,958)</a:t>
                      </a:r>
                    </a:p>
                  </a:txBody>
                  <a:tcPr anchor="ctr"/>
                </a:tc>
                <a:tc>
                  <a:txBody>
                    <a:bodyPr/>
                    <a:lstStyle/>
                    <a:p>
                      <a:pPr algn="r"/>
                      <a:r>
                        <a:rPr lang="en-GB" sz="1000" b="1">
                          <a:latin typeface="Arial"/>
                          <a:cs typeface="Arial"/>
                        </a:rPr>
                        <a:t>59,342</a:t>
                      </a:r>
                    </a:p>
                  </a:txBody>
                  <a:tcPr anchor="ctr"/>
                </a:tc>
                <a:tc>
                  <a:txBody>
                    <a:bodyPr/>
                    <a:lstStyle/>
                    <a:p>
                      <a:pPr algn="r"/>
                      <a:r>
                        <a:rPr lang="en-GB" sz="1000" b="1">
                          <a:latin typeface="Arial"/>
                          <a:cs typeface="Arial"/>
                        </a:rPr>
                        <a:t>59,614</a:t>
                      </a:r>
                      <a:endParaRPr lang="en-GB" sz="1000" b="1">
                        <a:latin typeface="Arial" panose="020B0604020202020204" pitchFamily="34" charset="0"/>
                        <a:cs typeface="Arial" panose="020B0604020202020204" pitchFamily="34" charset="0"/>
                      </a:endParaRPr>
                    </a:p>
                  </a:txBody>
                  <a:tcPr anchor="ctr"/>
                </a:tc>
                <a:tc>
                  <a:txBody>
                    <a:bodyPr/>
                    <a:lstStyle/>
                    <a:p>
                      <a:pPr algn="r"/>
                      <a:r>
                        <a:rPr lang="en-GB" sz="1000" b="1">
                          <a:latin typeface="Arial"/>
                          <a:cs typeface="Arial"/>
                        </a:rPr>
                        <a:t>272</a:t>
                      </a:r>
                    </a:p>
                  </a:txBody>
                  <a:tcPr anchor="ctr"/>
                </a:tc>
                <a:tc>
                  <a:txBody>
                    <a:bodyPr/>
                    <a:lstStyle/>
                    <a:p>
                      <a:pPr algn="l"/>
                      <a:r>
                        <a:rPr lang="en-GB" sz="1000" b="0">
                          <a:latin typeface="Arial" panose="020B0604020202020204" pitchFamily="34" charset="0"/>
                          <a:cs typeface="Arial" panose="020B0604020202020204" pitchFamily="34" charset="0"/>
                        </a:rPr>
                        <a:t>Baseline overcommitment (before adding additional funding)</a:t>
                      </a:r>
                    </a:p>
                  </a:txBody>
                  <a:tcPr anchor="ctr"/>
                </a:tc>
                <a:extLst>
                  <a:ext uri="{0D108BD9-81ED-4DB2-BD59-A6C34878D82A}">
                    <a16:rowId xmlns:a16="http://schemas.microsoft.com/office/drawing/2014/main" val="901717691"/>
                  </a:ext>
                </a:extLst>
              </a:tr>
              <a:tr h="122462">
                <a:tc>
                  <a:txBody>
                    <a:bodyPr/>
                    <a:lstStyle/>
                    <a:p>
                      <a:r>
                        <a:rPr lang="en-GB" sz="1000" b="0">
                          <a:latin typeface="Arial" panose="020B0604020202020204" pitchFamily="34" charset="0"/>
                          <a:cs typeface="Arial" panose="020B0604020202020204" pitchFamily="34" charset="0"/>
                        </a:rPr>
                        <a:t>TBC: Funding adjustment</a:t>
                      </a:r>
                    </a:p>
                  </a:txBody>
                  <a:tcPr anchor="ctr"/>
                </a:tc>
                <a:tc>
                  <a:txBody>
                    <a:bodyPr/>
                    <a:lstStyle/>
                    <a:p>
                      <a:pPr algn="r"/>
                      <a:endParaRPr lang="en-GB" sz="1000" b="1">
                        <a:latin typeface="Arial" panose="020B0604020202020204" pitchFamily="34" charset="0"/>
                        <a:cs typeface="Arial" panose="020B0604020202020204" pitchFamily="34" charset="0"/>
                      </a:endParaRPr>
                    </a:p>
                  </a:txBody>
                  <a:tcPr anchor="ctr"/>
                </a:tc>
                <a:tc>
                  <a:txBody>
                    <a:bodyPr/>
                    <a:lstStyle/>
                    <a:p>
                      <a:pPr algn="r"/>
                      <a:endParaRPr lang="en-GB" sz="1000" b="1">
                        <a:latin typeface="Arial" panose="020B0604020202020204" pitchFamily="34" charset="0"/>
                        <a:cs typeface="Arial" panose="020B0604020202020204" pitchFamily="34" charset="0"/>
                      </a:endParaRPr>
                    </a:p>
                  </a:txBody>
                  <a:tcPr anchor="ctr"/>
                </a:tc>
                <a:tc>
                  <a:txBody>
                    <a:bodyPr/>
                    <a:lstStyle/>
                    <a:p>
                      <a:pPr algn="r"/>
                      <a:endParaRPr lang="en-GB" sz="1000" b="1">
                        <a:latin typeface="Arial" panose="020B0604020202020204" pitchFamily="34" charset="0"/>
                        <a:cs typeface="Arial" panose="020B0604020202020204" pitchFamily="34" charset="0"/>
                      </a:endParaRPr>
                    </a:p>
                  </a:txBody>
                  <a:tcPr anchor="ctr"/>
                </a:tc>
                <a:tc>
                  <a:txBody>
                    <a:bodyPr/>
                    <a:lstStyle/>
                    <a:p>
                      <a:pPr algn="r"/>
                      <a:r>
                        <a:rPr lang="en-GB" sz="1000" b="0">
                          <a:latin typeface="Arial" panose="020B0604020202020204" pitchFamily="34" charset="0"/>
                          <a:cs typeface="Arial" panose="020B0604020202020204" pitchFamily="34" charset="0"/>
                        </a:rPr>
                        <a:t>1,650</a:t>
                      </a:r>
                    </a:p>
                  </a:txBody>
                  <a:tcPr anchor="ctr"/>
                </a:tc>
                <a:tc>
                  <a:txBody>
                    <a:bodyPr/>
                    <a:lstStyle/>
                    <a:p>
                      <a:pPr algn="r"/>
                      <a:r>
                        <a:rPr lang="en-GB" sz="1000" b="0">
                          <a:latin typeface="Arial"/>
                          <a:cs typeface="Arial"/>
                        </a:rPr>
                        <a:t>0</a:t>
                      </a:r>
                    </a:p>
                  </a:txBody>
                  <a:tcPr anchor="ctr"/>
                </a:tc>
                <a:tc>
                  <a:txBody>
                    <a:bodyPr/>
                    <a:lstStyle/>
                    <a:p>
                      <a:pPr algn="r"/>
                      <a:r>
                        <a:rPr lang="en-GB" sz="1000" b="0">
                          <a:latin typeface="Arial" panose="020B0604020202020204" pitchFamily="34" charset="0"/>
                          <a:cs typeface="Arial" panose="020B0604020202020204" pitchFamily="34" charset="0"/>
                        </a:rPr>
                        <a:t>(1,650)</a:t>
                      </a:r>
                    </a:p>
                  </a:txBody>
                  <a:tcPr anchor="ctr"/>
                </a:tc>
                <a:tc>
                  <a:txBody>
                    <a:bodyPr/>
                    <a:lstStyle/>
                    <a:p>
                      <a:pPr algn="l"/>
                      <a:r>
                        <a:rPr lang="en-GB" sz="1000" b="0">
                          <a:latin typeface="Arial" panose="020B0604020202020204" pitchFamily="34" charset="0"/>
                          <a:cs typeface="Arial" panose="020B0604020202020204" pitchFamily="34" charset="0"/>
                        </a:rPr>
                        <a:t>Budget transfer expected to contribute to cost of 24/25 pay award.</a:t>
                      </a:r>
                    </a:p>
                  </a:txBody>
                  <a:tcPr anchor="ctr"/>
                </a:tc>
                <a:extLst>
                  <a:ext uri="{0D108BD9-81ED-4DB2-BD59-A6C34878D82A}">
                    <a16:rowId xmlns:a16="http://schemas.microsoft.com/office/drawing/2014/main" val="3928731637"/>
                  </a:ext>
                </a:extLst>
              </a:tr>
              <a:tr h="0">
                <a:tc>
                  <a:txBody>
                    <a:bodyPr/>
                    <a:lstStyle/>
                    <a:p>
                      <a:r>
                        <a:rPr lang="en-GB" sz="1000" b="1">
                          <a:latin typeface="Arial"/>
                          <a:cs typeface="Arial"/>
                        </a:rPr>
                        <a:t>Total - adjusted baseline</a:t>
                      </a:r>
                    </a:p>
                  </a:txBody>
                  <a:tcPr anchor="ctr"/>
                </a:tc>
                <a:tc>
                  <a:txBody>
                    <a:bodyPr/>
                    <a:lstStyle/>
                    <a:p>
                      <a:pPr algn="r"/>
                      <a:r>
                        <a:rPr lang="en-GB" sz="1000" b="1">
                          <a:latin typeface="Arial"/>
                          <a:cs typeface="Arial"/>
                        </a:rPr>
                        <a:t>33,310</a:t>
                      </a:r>
                      <a:endParaRPr lang="en-GB" sz="1000" b="1">
                        <a:latin typeface="Arial" panose="020B0604020202020204" pitchFamily="34" charset="0"/>
                        <a:cs typeface="Arial" panose="020B0604020202020204" pitchFamily="34" charset="0"/>
                      </a:endParaRPr>
                    </a:p>
                  </a:txBody>
                  <a:tcPr anchor="ctr"/>
                </a:tc>
                <a:tc>
                  <a:txBody>
                    <a:bodyPr/>
                    <a:lstStyle/>
                    <a:p>
                      <a:pPr algn="r"/>
                      <a:r>
                        <a:rPr lang="en-GB" sz="1000" b="1">
                          <a:latin typeface="Arial"/>
                          <a:cs typeface="Arial"/>
                        </a:rPr>
                        <a:t>31,352</a:t>
                      </a:r>
                      <a:endParaRPr lang="en-GB" sz="1000" b="1">
                        <a:latin typeface="Arial" panose="020B0604020202020204" pitchFamily="34" charset="0"/>
                        <a:cs typeface="Arial" panose="020B0604020202020204" pitchFamily="34" charset="0"/>
                      </a:endParaRPr>
                    </a:p>
                  </a:txBody>
                  <a:tcPr anchor="ctr"/>
                </a:tc>
                <a:tc>
                  <a:txBody>
                    <a:bodyPr/>
                    <a:lstStyle/>
                    <a:p>
                      <a:pPr algn="r"/>
                      <a:r>
                        <a:rPr lang="en-GB" sz="1000" b="1">
                          <a:latin typeface="Arial"/>
                          <a:cs typeface="Arial"/>
                        </a:rPr>
                        <a:t>(1,958)</a:t>
                      </a:r>
                    </a:p>
                  </a:txBody>
                  <a:tcPr anchor="ctr"/>
                </a:tc>
                <a:tc>
                  <a:txBody>
                    <a:bodyPr/>
                    <a:lstStyle/>
                    <a:p>
                      <a:pPr algn="r"/>
                      <a:r>
                        <a:rPr lang="en-GB" sz="1000" b="1">
                          <a:latin typeface="Arial" panose="020B0604020202020204" pitchFamily="34" charset="0"/>
                          <a:cs typeface="Arial" panose="020B0604020202020204" pitchFamily="34" charset="0"/>
                        </a:rPr>
                        <a:t>60,992</a:t>
                      </a:r>
                    </a:p>
                  </a:txBody>
                  <a:tcPr anchor="ctr"/>
                </a:tc>
                <a:tc>
                  <a:txBody>
                    <a:bodyPr/>
                    <a:lstStyle/>
                    <a:p>
                      <a:pPr algn="r"/>
                      <a:r>
                        <a:rPr lang="en-GB" sz="1000" b="1">
                          <a:latin typeface="Arial"/>
                          <a:cs typeface="Arial"/>
                        </a:rPr>
                        <a:t>59,614</a:t>
                      </a:r>
                      <a:endParaRPr lang="en-GB" sz="1000" b="1">
                        <a:latin typeface="Arial" panose="020B0604020202020204" pitchFamily="34" charset="0"/>
                        <a:cs typeface="Arial" panose="020B0604020202020204" pitchFamily="34" charset="0"/>
                      </a:endParaRPr>
                    </a:p>
                  </a:txBody>
                  <a:tcPr anchor="ctr"/>
                </a:tc>
                <a:tc>
                  <a:txBody>
                    <a:bodyPr/>
                    <a:lstStyle/>
                    <a:p>
                      <a:pPr algn="r"/>
                      <a:r>
                        <a:rPr lang="en-GB" sz="1000" b="1">
                          <a:latin typeface="Arial"/>
                          <a:cs typeface="Arial"/>
                        </a:rPr>
                        <a:t>(1,377)</a:t>
                      </a:r>
                    </a:p>
                  </a:txBody>
                  <a:tcPr anchor="ctr"/>
                </a:tc>
                <a:tc>
                  <a:txBody>
                    <a:bodyPr/>
                    <a:lstStyle/>
                    <a:p>
                      <a:pPr algn="l"/>
                      <a:r>
                        <a:rPr lang="en-GB" sz="1000" b="0" dirty="0">
                          <a:latin typeface="Arial" panose="020B0604020202020204" pitchFamily="34" charset="0"/>
                          <a:cs typeface="Arial" panose="020B0604020202020204" pitchFamily="34" charset="0"/>
                        </a:rPr>
                        <a:t>Forecast underspend</a:t>
                      </a:r>
                    </a:p>
                  </a:txBody>
                  <a:tcPr anchor="ctr"/>
                </a:tc>
                <a:extLst>
                  <a:ext uri="{0D108BD9-81ED-4DB2-BD59-A6C34878D82A}">
                    <a16:rowId xmlns:a16="http://schemas.microsoft.com/office/drawing/2014/main" val="3084606283"/>
                  </a:ext>
                </a:extLst>
              </a:tr>
            </a:tbl>
          </a:graphicData>
        </a:graphic>
      </p:graphicFrame>
      <p:graphicFrame>
        <p:nvGraphicFramePr>
          <p:cNvPr id="8" name="Table 7">
            <a:extLst>
              <a:ext uri="{FF2B5EF4-FFF2-40B4-BE49-F238E27FC236}">
                <a16:creationId xmlns:a16="http://schemas.microsoft.com/office/drawing/2014/main" id="{DAE78307-DEAF-802B-1752-C015C17CB6FD}"/>
              </a:ext>
            </a:extLst>
          </p:cNvPr>
          <p:cNvGraphicFramePr>
            <a:graphicFrameLocks noGrp="1"/>
          </p:cNvGraphicFramePr>
          <p:nvPr>
            <p:extLst>
              <p:ext uri="{D42A27DB-BD31-4B8C-83A1-F6EECF244321}">
                <p14:modId xmlns:p14="http://schemas.microsoft.com/office/powerpoint/2010/main" val="3294235509"/>
              </p:ext>
            </p:extLst>
          </p:nvPr>
        </p:nvGraphicFramePr>
        <p:xfrm>
          <a:off x="204160" y="3120182"/>
          <a:ext cx="6815765" cy="3042285"/>
        </p:xfrm>
        <a:graphic>
          <a:graphicData uri="http://schemas.openxmlformats.org/drawingml/2006/table">
            <a:tbl>
              <a:tblPr firstRow="1" bandRow="1">
                <a:tableStyleId>{5C22544A-7EE6-4342-B048-85BDC9FD1C3A}</a:tableStyleId>
              </a:tblPr>
              <a:tblGrid>
                <a:gridCol w="1933342">
                  <a:extLst>
                    <a:ext uri="{9D8B030D-6E8A-4147-A177-3AD203B41FA5}">
                      <a16:colId xmlns:a16="http://schemas.microsoft.com/office/drawing/2014/main" val="805087633"/>
                    </a:ext>
                  </a:extLst>
                </a:gridCol>
                <a:gridCol w="732286">
                  <a:extLst>
                    <a:ext uri="{9D8B030D-6E8A-4147-A177-3AD203B41FA5}">
                      <a16:colId xmlns:a16="http://schemas.microsoft.com/office/drawing/2014/main" val="2592816678"/>
                    </a:ext>
                  </a:extLst>
                </a:gridCol>
                <a:gridCol w="696919">
                  <a:extLst>
                    <a:ext uri="{9D8B030D-6E8A-4147-A177-3AD203B41FA5}">
                      <a16:colId xmlns:a16="http://schemas.microsoft.com/office/drawing/2014/main" val="4166063079"/>
                    </a:ext>
                  </a:extLst>
                </a:gridCol>
                <a:gridCol w="3453218">
                  <a:extLst>
                    <a:ext uri="{9D8B030D-6E8A-4147-A177-3AD203B41FA5}">
                      <a16:colId xmlns:a16="http://schemas.microsoft.com/office/drawing/2014/main" val="4062614154"/>
                    </a:ext>
                  </a:extLst>
                </a:gridCol>
              </a:tblGrid>
              <a:tr h="259191">
                <a:tc>
                  <a:txBody>
                    <a:bodyPr/>
                    <a:lstStyle/>
                    <a:p>
                      <a:pPr algn="l" fontAlgn="ctr"/>
                      <a:r>
                        <a:rPr lang="en-GB" sz="1000" b="1" i="0" u="none" strike="noStrike">
                          <a:solidFill>
                            <a:srgbClr val="FFFFFF"/>
                          </a:solidFill>
                          <a:effectLst/>
                          <a:latin typeface="Arial"/>
                          <a:cs typeface="Arial"/>
                        </a:rPr>
                        <a:t>Uncertainties / Opportunities</a:t>
                      </a:r>
                      <a:endParaRPr lang="en-GB" sz="1000" b="1" i="0" u="none" strike="noStrike">
                        <a:solidFill>
                          <a:srgbClr val="FFFFFF"/>
                        </a:solidFill>
                        <a:effectLst/>
                        <a:highlight>
                          <a:srgbClr val="004650"/>
                        </a:highlight>
                        <a:latin typeface="Arial"/>
                        <a:cs typeface="Arial"/>
                      </a:endParaRPr>
                    </a:p>
                  </a:txBody>
                  <a:tcPr marL="72000" marR="9525" marT="9525" marB="0"/>
                </a:tc>
                <a:tc>
                  <a:txBody>
                    <a:bodyPr/>
                    <a:lstStyle/>
                    <a:p>
                      <a:pPr algn="ctr" fontAlgn="ctr"/>
                      <a:r>
                        <a:rPr lang="en-GB" sz="1000" b="1" i="0" u="none" strike="noStrike">
                          <a:solidFill>
                            <a:srgbClr val="FFFFFF"/>
                          </a:solidFill>
                          <a:effectLst/>
                          <a:latin typeface="Arial" panose="020B0604020202020204" pitchFamily="34" charset="0"/>
                          <a:cs typeface="Arial" panose="020B0604020202020204" pitchFamily="34" charset="0"/>
                        </a:rPr>
                        <a:t>Worst-case FOT (£000)</a:t>
                      </a:r>
                      <a:endParaRPr lang="en-GB" sz="1000" b="1" i="0" u="none" strike="noStrike">
                        <a:solidFill>
                          <a:srgbClr val="FFFFFF"/>
                        </a:solidFill>
                        <a:effectLst/>
                        <a:highlight>
                          <a:srgbClr val="004650"/>
                        </a:highlight>
                        <a:latin typeface="Arial" panose="020B0604020202020204" pitchFamily="34" charset="0"/>
                        <a:cs typeface="Arial" panose="020B0604020202020204" pitchFamily="34" charset="0"/>
                      </a:endParaRPr>
                    </a:p>
                  </a:txBody>
                  <a:tcPr marL="9525" marR="9525" marT="9525" marB="0"/>
                </a:tc>
                <a:tc>
                  <a:txBody>
                    <a:bodyPr/>
                    <a:lstStyle/>
                    <a:p>
                      <a:pPr algn="ctr" fontAlgn="ctr"/>
                      <a:r>
                        <a:rPr lang="en-GB" sz="1000" b="1" i="0" u="none" strike="noStrike">
                          <a:solidFill>
                            <a:srgbClr val="FFFFFF"/>
                          </a:solidFill>
                          <a:effectLst/>
                          <a:latin typeface="Arial" panose="020B0604020202020204" pitchFamily="34" charset="0"/>
                          <a:cs typeface="Arial" panose="020B0604020202020204" pitchFamily="34" charset="0"/>
                        </a:rPr>
                        <a:t>Best-case FOT (£000)</a:t>
                      </a:r>
                      <a:endParaRPr lang="en-GB" sz="1000" b="1" i="0" u="none" strike="noStrike">
                        <a:solidFill>
                          <a:srgbClr val="FFFFFF"/>
                        </a:solidFill>
                        <a:effectLst/>
                        <a:highlight>
                          <a:srgbClr val="004650"/>
                        </a:highlight>
                        <a:latin typeface="Arial" panose="020B0604020202020204" pitchFamily="34" charset="0"/>
                        <a:cs typeface="Arial" panose="020B0604020202020204" pitchFamily="34" charset="0"/>
                      </a:endParaRPr>
                    </a:p>
                  </a:txBody>
                  <a:tcPr marL="9525" marR="9525" marT="9525" marB="0"/>
                </a:tc>
                <a:tc>
                  <a:txBody>
                    <a:bodyPr/>
                    <a:lstStyle/>
                    <a:p>
                      <a:pPr algn="ctr" fontAlgn="ctr"/>
                      <a:r>
                        <a:rPr lang="en-GB" sz="1000" b="1" i="0" u="none" strike="noStrike">
                          <a:solidFill>
                            <a:srgbClr val="FFFFFF"/>
                          </a:solidFill>
                          <a:effectLst/>
                          <a:latin typeface="Arial" panose="020B0604020202020204" pitchFamily="34" charset="0"/>
                          <a:cs typeface="Arial" panose="020B0604020202020204" pitchFamily="34" charset="0"/>
                        </a:rPr>
                        <a:t>Comments</a:t>
                      </a:r>
                      <a:endParaRPr lang="en-GB" sz="1000" b="1" i="0" u="none" strike="noStrike">
                        <a:solidFill>
                          <a:srgbClr val="FFFFFF"/>
                        </a:solidFill>
                        <a:effectLst/>
                        <a:highlight>
                          <a:srgbClr val="004650"/>
                        </a:highligh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val="3685648595"/>
                  </a:ext>
                </a:extLst>
              </a:tr>
              <a:tr h="220049">
                <a:tc>
                  <a:txBody>
                    <a:bodyPr/>
                    <a:lstStyle/>
                    <a:p>
                      <a:r>
                        <a:rPr lang="en-GB" sz="900" b="1">
                          <a:latin typeface="Arial" panose="020B0604020202020204" pitchFamily="34" charset="0"/>
                          <a:cs typeface="Arial" panose="020B0604020202020204" pitchFamily="34" charset="0"/>
                        </a:rPr>
                        <a:t>Current forecast assumption</a:t>
                      </a:r>
                    </a:p>
                  </a:txBody>
                  <a:tcPr anchor="ctr"/>
                </a:tc>
                <a:tc>
                  <a:txBody>
                    <a:bodyPr/>
                    <a:lstStyle/>
                    <a:p>
                      <a:pPr algn="r"/>
                      <a:r>
                        <a:rPr lang="en-GB" sz="1000" b="1">
                          <a:latin typeface="Arial"/>
                          <a:cs typeface="Arial"/>
                        </a:rPr>
                        <a:t>(1,377)</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00" b="1">
                          <a:latin typeface="Arial"/>
                          <a:cs typeface="Arial"/>
                        </a:rPr>
                        <a:t>(1,377)</a:t>
                      </a:r>
                    </a:p>
                  </a:txBody>
                  <a:tcPr anchor="ctr"/>
                </a:tc>
                <a:tc>
                  <a:txBody>
                    <a:bodyPr/>
                    <a:lstStyle/>
                    <a:p>
                      <a:pPr algn="l"/>
                      <a:r>
                        <a:rPr lang="en-GB" sz="900" b="1">
                          <a:latin typeface="Arial" panose="020B0604020202020204" pitchFamily="34" charset="0"/>
                          <a:cs typeface="Arial" panose="020B0604020202020204" pitchFamily="34" charset="0"/>
                        </a:rPr>
                        <a:t>Current assumed underspend (per table above)</a:t>
                      </a:r>
                    </a:p>
                  </a:txBody>
                  <a:tcPr anchor="ctr"/>
                </a:tc>
                <a:extLst>
                  <a:ext uri="{0D108BD9-81ED-4DB2-BD59-A6C34878D82A}">
                    <a16:rowId xmlns:a16="http://schemas.microsoft.com/office/drawing/2014/main" val="343148186"/>
                  </a:ext>
                </a:extLst>
              </a:tr>
              <a:tr h="231988">
                <a:tc>
                  <a:txBody>
                    <a:bodyPr/>
                    <a:lstStyle/>
                    <a:p>
                      <a:r>
                        <a:rPr lang="en-GB" sz="900" b="0">
                          <a:latin typeface="Arial"/>
                          <a:cs typeface="Arial"/>
                        </a:rPr>
                        <a:t>Office move costs &amp; liabilities</a:t>
                      </a:r>
                    </a:p>
                  </a:txBody>
                  <a:tcPr anchor="ctr"/>
                </a:tc>
                <a:tc>
                  <a:txBody>
                    <a:bodyPr/>
                    <a:lstStyle/>
                    <a:p>
                      <a:pPr algn="r"/>
                      <a:r>
                        <a:rPr lang="en-GB" sz="1000" b="0">
                          <a:latin typeface="Arial" panose="020B0604020202020204" pitchFamily="34" charset="0"/>
                          <a:cs typeface="Arial" panose="020B0604020202020204" pitchFamily="34" charset="0"/>
                        </a:rPr>
                        <a:t>-</a:t>
                      </a:r>
                    </a:p>
                  </a:txBody>
                  <a:tcPr anchor="ctr"/>
                </a:tc>
                <a:tc>
                  <a:txBody>
                    <a:bodyPr/>
                    <a:lstStyle/>
                    <a:p>
                      <a:pPr algn="r"/>
                      <a:r>
                        <a:rPr lang="en-GB" sz="1000" b="0">
                          <a:latin typeface="Arial" panose="020B0604020202020204" pitchFamily="34" charset="0"/>
                          <a:cs typeface="Arial" panose="020B0604020202020204" pitchFamily="34" charset="0"/>
                        </a:rPr>
                        <a:t>(1,000)</a:t>
                      </a:r>
                    </a:p>
                  </a:txBody>
                  <a:tcPr anchor="ctr"/>
                </a:tc>
                <a:tc>
                  <a:txBody>
                    <a:bodyPr/>
                    <a:lstStyle/>
                    <a:p>
                      <a:pPr algn="l"/>
                      <a:r>
                        <a:rPr lang="en-GB" sz="900" b="0">
                          <a:latin typeface="Arial" panose="020B0604020202020204" pitchFamily="34" charset="0"/>
                          <a:cs typeface="Arial" panose="020B0604020202020204" pitchFamily="34" charset="0"/>
                        </a:rPr>
                        <a:t>Forecast outturn assumes £2m costs associated with the office move, although this is subject to negotiation.</a:t>
                      </a:r>
                    </a:p>
                  </a:txBody>
                  <a:tcPr anchor="ctr"/>
                </a:tc>
                <a:extLst>
                  <a:ext uri="{0D108BD9-81ED-4DB2-BD59-A6C34878D82A}">
                    <a16:rowId xmlns:a16="http://schemas.microsoft.com/office/drawing/2014/main" val="3163275412"/>
                  </a:ext>
                </a:extLst>
              </a:tr>
              <a:tr h="245401">
                <a:tc>
                  <a:txBody>
                    <a:bodyPr/>
                    <a:lstStyle/>
                    <a:p>
                      <a:r>
                        <a:rPr lang="en-GB" sz="900" b="0">
                          <a:latin typeface="Arial"/>
                          <a:cs typeface="Arial"/>
                        </a:rPr>
                        <a:t>TA-HST programme income</a:t>
                      </a:r>
                    </a:p>
                  </a:txBody>
                  <a:tcPr anchor="ctr"/>
                </a:tc>
                <a:tc>
                  <a:txBody>
                    <a:bodyPr/>
                    <a:lstStyle/>
                    <a:p>
                      <a:pPr algn="r"/>
                      <a:r>
                        <a:rPr lang="en-GB" sz="1000" b="0">
                          <a:latin typeface="Arial" panose="020B0604020202020204" pitchFamily="34" charset="0"/>
                          <a:cs typeface="Arial" panose="020B0604020202020204" pitchFamily="34" charset="0"/>
                        </a:rPr>
                        <a:t>300</a:t>
                      </a:r>
                    </a:p>
                  </a:txBody>
                  <a:tcPr anchor="ctr"/>
                </a:tc>
                <a:tc>
                  <a:txBody>
                    <a:bodyPr/>
                    <a:lstStyle/>
                    <a:p>
                      <a:pPr algn="r"/>
                      <a:r>
                        <a:rPr lang="en-GB" sz="1000" b="0">
                          <a:latin typeface="Arial" panose="020B0604020202020204" pitchFamily="34" charset="0"/>
                          <a:cs typeface="Arial" panose="020B0604020202020204" pitchFamily="34" charset="0"/>
                        </a:rPr>
                        <a:t>(600)</a:t>
                      </a:r>
                    </a:p>
                  </a:txBody>
                  <a:tcPr anchor="ctr"/>
                </a:tc>
                <a:tc>
                  <a:txBody>
                    <a:bodyPr/>
                    <a:lstStyle/>
                    <a:p>
                      <a:pPr algn="l"/>
                      <a:r>
                        <a:rPr lang="en-GB" sz="900" b="0">
                          <a:latin typeface="Arial" panose="020B0604020202020204" pitchFamily="34" charset="0"/>
                          <a:cs typeface="Arial" panose="020B0604020202020204" pitchFamily="34" charset="0"/>
                        </a:rPr>
                        <a:t>Forecast assumes the most-likely income is £13.7m income, but possible range is between £13.4m and £14.3m.</a:t>
                      </a:r>
                    </a:p>
                  </a:txBody>
                  <a:tcPr anchor="ctr"/>
                </a:tc>
                <a:extLst>
                  <a:ext uri="{0D108BD9-81ED-4DB2-BD59-A6C34878D82A}">
                    <a16:rowId xmlns:a16="http://schemas.microsoft.com/office/drawing/2014/main" val="2143985629"/>
                  </a:ext>
                </a:extLst>
              </a:tr>
              <a:tr h="318983">
                <a:tc>
                  <a:txBody>
                    <a:bodyPr/>
                    <a:lstStyle/>
                    <a:p>
                      <a:r>
                        <a:rPr lang="en-GB" sz="900" b="0">
                          <a:latin typeface="Arial"/>
                          <a:cs typeface="Arial"/>
                        </a:rPr>
                        <a:t>Tech Debt / Contingent Labour</a:t>
                      </a:r>
                    </a:p>
                  </a:txBody>
                  <a:tcPr anchor="ctr"/>
                </a:tc>
                <a:tc>
                  <a:txBody>
                    <a:bodyPr/>
                    <a:lstStyle/>
                    <a:p>
                      <a:pPr algn="r"/>
                      <a:r>
                        <a:rPr lang="en-GB" sz="1000" b="0">
                          <a:latin typeface="Arial" panose="020B0604020202020204" pitchFamily="34" charset="0"/>
                          <a:cs typeface="Arial" panose="020B0604020202020204" pitchFamily="34" charset="0"/>
                        </a:rPr>
                        <a:t>100</a:t>
                      </a:r>
                    </a:p>
                  </a:txBody>
                  <a:tcPr anchor="ctr"/>
                </a:tc>
                <a:tc>
                  <a:txBody>
                    <a:bodyPr/>
                    <a:lstStyle/>
                    <a:p>
                      <a:pPr algn="r"/>
                      <a:r>
                        <a:rPr lang="en-GB" sz="1000" b="0">
                          <a:latin typeface="Arial" panose="020B0604020202020204" pitchFamily="34" charset="0"/>
                          <a:cs typeface="Arial" panose="020B0604020202020204" pitchFamily="34" charset="0"/>
                        </a:rPr>
                        <a:t>(250)</a:t>
                      </a:r>
                    </a:p>
                  </a:txBody>
                  <a:tcPr anchor="ctr"/>
                </a:tc>
                <a:tc>
                  <a:txBody>
                    <a:bodyPr/>
                    <a:lstStyle/>
                    <a:p>
                      <a:pPr algn="l"/>
                      <a:r>
                        <a:rPr lang="en-GB" sz="900" b="0">
                          <a:latin typeface="Arial"/>
                          <a:cs typeface="Arial"/>
                        </a:rPr>
                        <a:t>Tech Debt cost brought forward from planned 25/26.  Contingent labour to cover sickness and gaps in staffing.   Best-case assumed slippage on forecast spend. </a:t>
                      </a:r>
                    </a:p>
                  </a:txBody>
                  <a:tcPr anchor="ctr"/>
                </a:tc>
                <a:extLst>
                  <a:ext uri="{0D108BD9-81ED-4DB2-BD59-A6C34878D82A}">
                    <a16:rowId xmlns:a16="http://schemas.microsoft.com/office/drawing/2014/main" val="4003163425"/>
                  </a:ext>
                </a:extLst>
              </a:tr>
              <a:tr h="318983">
                <a:tc>
                  <a:txBody>
                    <a:bodyPr/>
                    <a:lstStyle/>
                    <a:p>
                      <a:r>
                        <a:rPr lang="en-GB" sz="900" b="0">
                          <a:latin typeface="Arial" panose="020B0604020202020204" pitchFamily="34" charset="0"/>
                          <a:cs typeface="Arial" panose="020B0604020202020204" pitchFamily="34" charset="0"/>
                        </a:rPr>
                        <a:t>Timeliness Programme</a:t>
                      </a:r>
                    </a:p>
                  </a:txBody>
                  <a:tcPr anchor="ctr"/>
                </a:tc>
                <a:tc>
                  <a:txBody>
                    <a:bodyPr/>
                    <a:lstStyle/>
                    <a:p>
                      <a:pPr algn="r"/>
                      <a:r>
                        <a:rPr lang="en-GB" sz="1000" b="0">
                          <a:latin typeface="Arial" panose="020B0604020202020204" pitchFamily="34" charset="0"/>
                          <a:cs typeface="Arial" panose="020B0604020202020204" pitchFamily="34" charset="0"/>
                        </a:rPr>
                        <a:t>150</a:t>
                      </a:r>
                    </a:p>
                  </a:txBody>
                  <a:tcPr anchor="ctr"/>
                </a:tc>
                <a:tc>
                  <a:txBody>
                    <a:bodyPr/>
                    <a:lstStyle/>
                    <a:p>
                      <a:pPr algn="r"/>
                      <a:r>
                        <a:rPr lang="en-GB" sz="1000" b="0">
                          <a:latin typeface="Arial" panose="020B0604020202020204" pitchFamily="34" charset="0"/>
                          <a:cs typeface="Arial" panose="020B0604020202020204" pitchFamily="34" charset="0"/>
                        </a:rPr>
                        <a:t>(250)</a:t>
                      </a:r>
                    </a:p>
                  </a:txBody>
                  <a:tcPr anchor="ctr"/>
                </a:tc>
                <a:tc>
                  <a:txBody>
                    <a:bodyPr/>
                    <a:lstStyle/>
                    <a:p>
                      <a:pPr algn="l"/>
                      <a:r>
                        <a:rPr lang="en-GB" sz="900" b="0">
                          <a:latin typeface="Arial" panose="020B0604020202020204" pitchFamily="34" charset="0"/>
                          <a:cs typeface="Arial" panose="020B0604020202020204" pitchFamily="34" charset="0"/>
                        </a:rPr>
                        <a:t>Forecast assumes £0.8m of the £1.2m budget will be utilised, but the team are looking for options to utilise some of this underspend.</a:t>
                      </a:r>
                    </a:p>
                  </a:txBody>
                  <a:tcPr anchor="ctr"/>
                </a:tc>
                <a:extLst>
                  <a:ext uri="{0D108BD9-81ED-4DB2-BD59-A6C34878D82A}">
                    <a16:rowId xmlns:a16="http://schemas.microsoft.com/office/drawing/2014/main" val="3364074252"/>
                  </a:ext>
                </a:extLst>
              </a:tr>
              <a:tr h="318983">
                <a:tc>
                  <a:txBody>
                    <a:bodyPr/>
                    <a:lstStyle/>
                    <a:p>
                      <a:r>
                        <a:rPr lang="en-GB" sz="900" b="0">
                          <a:latin typeface="Arial" panose="020B0604020202020204" pitchFamily="34" charset="0"/>
                          <a:cs typeface="Arial" panose="020B0604020202020204" pitchFamily="34" charset="0"/>
                        </a:rPr>
                        <a:t>Funding adjustment</a:t>
                      </a:r>
                    </a:p>
                  </a:txBody>
                  <a:tcPr anchor="ctr"/>
                </a:tc>
                <a:tc>
                  <a:txBody>
                    <a:bodyPr/>
                    <a:lstStyle/>
                    <a:p>
                      <a:pPr algn="r"/>
                      <a:r>
                        <a:rPr lang="en-GB" sz="1000" b="0">
                          <a:latin typeface="Arial" panose="020B0604020202020204" pitchFamily="34" charset="0"/>
                          <a:cs typeface="Arial" panose="020B0604020202020204" pitchFamily="34" charset="0"/>
                        </a:rPr>
                        <a:t>827</a:t>
                      </a:r>
                    </a:p>
                  </a:txBody>
                  <a:tcPr anchor="ctr"/>
                </a:tc>
                <a:tc>
                  <a:txBody>
                    <a:bodyPr/>
                    <a:lstStyle/>
                    <a:p>
                      <a:pPr algn="r"/>
                      <a:r>
                        <a:rPr lang="en-GB" sz="1000" b="0">
                          <a:latin typeface="Arial" panose="020B0604020202020204" pitchFamily="34" charset="0"/>
                          <a:cs typeface="Arial" panose="020B0604020202020204" pitchFamily="34" charset="0"/>
                        </a:rPr>
                        <a:t>-</a:t>
                      </a:r>
                    </a:p>
                  </a:txBody>
                  <a:tcPr anchor="ctr"/>
                </a:tc>
                <a:tc>
                  <a:txBody>
                    <a:bodyPr/>
                    <a:lstStyle/>
                    <a:p>
                      <a:pPr algn="l"/>
                      <a:r>
                        <a:rPr lang="en-GB" sz="900" b="0">
                          <a:latin typeface="Arial" panose="020B0604020202020204" pitchFamily="34" charset="0"/>
                          <a:cs typeface="Arial" panose="020B0604020202020204" pitchFamily="34" charset="0"/>
                        </a:rPr>
                        <a:t>DHSC has indicated some funding may be withheld in Q4 if the forecast underspend materialises. This would reduce our net spend to (or near to) breakeven.</a:t>
                      </a:r>
                    </a:p>
                  </a:txBody>
                  <a:tcPr anchor="ctr"/>
                </a:tc>
                <a:extLst>
                  <a:ext uri="{0D108BD9-81ED-4DB2-BD59-A6C34878D82A}">
                    <a16:rowId xmlns:a16="http://schemas.microsoft.com/office/drawing/2014/main" val="289746816"/>
                  </a:ext>
                </a:extLst>
              </a:tr>
              <a:tr h="200762">
                <a:tc>
                  <a:txBody>
                    <a:bodyPr/>
                    <a:lstStyle/>
                    <a:p>
                      <a:r>
                        <a:rPr lang="en-GB" sz="900" b="1">
                          <a:latin typeface="Arial"/>
                          <a:cs typeface="Arial"/>
                        </a:rPr>
                        <a:t>Deficit / (Surplus) - Range</a:t>
                      </a:r>
                    </a:p>
                  </a:txBody>
                  <a:tcPr anchor="ctr"/>
                </a:tc>
                <a:tc>
                  <a:txBody>
                    <a:bodyPr/>
                    <a:lstStyle/>
                    <a:p>
                      <a:pPr algn="r"/>
                      <a:r>
                        <a:rPr lang="en-GB" sz="1000" b="1">
                          <a:latin typeface="Arial" panose="020B0604020202020204" pitchFamily="34" charset="0"/>
                          <a:cs typeface="Arial" panose="020B0604020202020204" pitchFamily="34" charset="0"/>
                        </a:rPr>
                        <a:t>0</a:t>
                      </a:r>
                    </a:p>
                  </a:txBody>
                  <a:tcPr anchor="ctr"/>
                </a:tc>
                <a:tc>
                  <a:txBody>
                    <a:bodyPr/>
                    <a:lstStyle/>
                    <a:p>
                      <a:pPr algn="r"/>
                      <a:r>
                        <a:rPr lang="en-GB" sz="1000" b="1">
                          <a:latin typeface="Arial" panose="020B0604020202020204" pitchFamily="34" charset="0"/>
                          <a:cs typeface="Arial" panose="020B0604020202020204" pitchFamily="34" charset="0"/>
                        </a:rPr>
                        <a:t>(3,477)</a:t>
                      </a:r>
                    </a:p>
                  </a:txBody>
                  <a:tcPr anchor="ctr"/>
                </a:tc>
                <a:tc>
                  <a:txBody>
                    <a:bodyPr/>
                    <a:lstStyle/>
                    <a:p>
                      <a:pPr algn="l"/>
                      <a:endParaRPr lang="en-GB" sz="8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901717691"/>
                  </a:ext>
                </a:extLst>
              </a:tr>
            </a:tbl>
          </a:graphicData>
        </a:graphic>
      </p:graphicFrame>
      <p:sp>
        <p:nvSpPr>
          <p:cNvPr id="4" name="TextBox 3">
            <a:extLst>
              <a:ext uri="{FF2B5EF4-FFF2-40B4-BE49-F238E27FC236}">
                <a16:creationId xmlns:a16="http://schemas.microsoft.com/office/drawing/2014/main" id="{D8985B0D-9B01-8653-6DF7-175EB49143DF}"/>
              </a:ext>
            </a:extLst>
          </p:cNvPr>
          <p:cNvSpPr txBox="1"/>
          <p:nvPr/>
        </p:nvSpPr>
        <p:spPr>
          <a:xfrm>
            <a:off x="134810" y="2487271"/>
            <a:ext cx="10952600" cy="338554"/>
          </a:xfrm>
          <a:prstGeom prst="rect">
            <a:avLst/>
          </a:prstGeom>
          <a:noFill/>
        </p:spPr>
        <p:txBody>
          <a:bodyPr wrap="square" rtlCol="0">
            <a:spAutoFit/>
          </a:bodyPr>
          <a:lstStyle/>
          <a:p>
            <a:r>
              <a:rPr lang="en-GB" sz="800" b="1">
                <a:latin typeface="Arial" panose="020B0604020202020204" pitchFamily="34" charset="0"/>
                <a:ea typeface="Inter"/>
                <a:cs typeface="Arial" panose="020B0604020202020204" pitchFamily="34" charset="0"/>
              </a:rPr>
              <a:t>*Note: </a:t>
            </a:r>
            <a:r>
              <a:rPr lang="en-GB" sz="800">
                <a:latin typeface="Arial" panose="020B0604020202020204" pitchFamily="34" charset="0"/>
                <a:ea typeface="Inter"/>
                <a:cs typeface="Arial" panose="020B0604020202020204" pitchFamily="34" charset="0"/>
              </a:rPr>
              <a:t>Previous months baseline budget included data for depreciation charges against capital assets and leases (approximately £2m budget and £1.4m expenditure). This data has been excluded this month as the budget is ringfenced for those costs and the underspend cannot be utilised for other operating expenses and opportunities. </a:t>
            </a:r>
            <a:endParaRPr lang="en-GB" sz="800">
              <a:latin typeface="Arial"/>
              <a:ea typeface="Inter"/>
              <a:cs typeface="Arial"/>
            </a:endParaRPr>
          </a:p>
        </p:txBody>
      </p:sp>
    </p:spTree>
    <p:extLst>
      <p:ext uri="{BB962C8B-B14F-4D97-AF65-F5344CB8AC3E}">
        <p14:creationId xmlns:p14="http://schemas.microsoft.com/office/powerpoint/2010/main" val="2332123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0D407CE-C80F-1987-9A1D-321114E211DA}"/>
              </a:ext>
            </a:extLst>
          </p:cNvPr>
          <p:cNvSpPr>
            <a:spLocks noGrp="1"/>
          </p:cNvSpPr>
          <p:nvPr>
            <p:ph type="ctrTitle"/>
          </p:nvPr>
        </p:nvSpPr>
        <p:spPr>
          <a:xfrm>
            <a:off x="396535" y="102151"/>
            <a:ext cx="11076689" cy="710423"/>
          </a:xfrm>
        </p:spPr>
        <p:txBody>
          <a:bodyPr>
            <a:normAutofit/>
          </a:bodyPr>
          <a:lstStyle/>
          <a:p>
            <a:r>
              <a:rPr lang="en-GB" sz="2500" dirty="0">
                <a:latin typeface="Arial" panose="020B0604020202020204" pitchFamily="34" charset="0"/>
                <a:cs typeface="Arial" panose="020B0604020202020204" pitchFamily="34" charset="0"/>
              </a:rPr>
              <a:t>Appendix to </a:t>
            </a:r>
            <a:r>
              <a:rPr lang="en-GB" sz="2500">
                <a:latin typeface="Arial" panose="020B0604020202020204" pitchFamily="34" charset="0"/>
                <a:cs typeface="Arial" panose="020B0604020202020204" pitchFamily="34" charset="0"/>
              </a:rPr>
              <a:t>Brilliant organisation</a:t>
            </a:r>
            <a:endParaRPr lang="en-GB" sz="2500"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0720A60D-9160-B6CF-DE0D-165CBDA40B69}"/>
              </a:ext>
            </a:extLst>
          </p:cNvPr>
          <p:cNvGraphicFramePr>
            <a:graphicFrameLocks noGrp="1"/>
          </p:cNvGraphicFramePr>
          <p:nvPr>
            <p:extLst>
              <p:ext uri="{D42A27DB-BD31-4B8C-83A1-F6EECF244321}">
                <p14:modId xmlns:p14="http://schemas.microsoft.com/office/powerpoint/2010/main" val="684053262"/>
              </p:ext>
            </p:extLst>
          </p:nvPr>
        </p:nvGraphicFramePr>
        <p:xfrm>
          <a:off x="390525" y="1285873"/>
          <a:ext cx="5466646" cy="3846042"/>
        </p:xfrm>
        <a:graphic>
          <a:graphicData uri="http://schemas.openxmlformats.org/drawingml/2006/table">
            <a:tbl>
              <a:tblPr firstRow="1" firstCol="1" bandRow="1">
                <a:tableStyleId>{5C22544A-7EE6-4342-B048-85BDC9FD1C3A}</a:tableStyleId>
              </a:tblPr>
              <a:tblGrid>
                <a:gridCol w="1004850">
                  <a:extLst>
                    <a:ext uri="{9D8B030D-6E8A-4147-A177-3AD203B41FA5}">
                      <a16:colId xmlns:a16="http://schemas.microsoft.com/office/drawing/2014/main" val="2914550284"/>
                    </a:ext>
                  </a:extLst>
                </a:gridCol>
                <a:gridCol w="1891613">
                  <a:extLst>
                    <a:ext uri="{9D8B030D-6E8A-4147-A177-3AD203B41FA5}">
                      <a16:colId xmlns:a16="http://schemas.microsoft.com/office/drawing/2014/main" val="1854661627"/>
                    </a:ext>
                  </a:extLst>
                </a:gridCol>
                <a:gridCol w="1949211">
                  <a:extLst>
                    <a:ext uri="{9D8B030D-6E8A-4147-A177-3AD203B41FA5}">
                      <a16:colId xmlns:a16="http://schemas.microsoft.com/office/drawing/2014/main" val="3060368895"/>
                    </a:ext>
                  </a:extLst>
                </a:gridCol>
                <a:gridCol w="620972">
                  <a:extLst>
                    <a:ext uri="{9D8B030D-6E8A-4147-A177-3AD203B41FA5}">
                      <a16:colId xmlns:a16="http://schemas.microsoft.com/office/drawing/2014/main" val="2056729566"/>
                    </a:ext>
                  </a:extLst>
                </a:gridCol>
              </a:tblGrid>
              <a:tr h="513309">
                <a:tc>
                  <a:txBody>
                    <a:bodyPr/>
                    <a:lstStyle/>
                    <a:p>
                      <a:endParaRPr lang="en-GB" sz="1000">
                        <a:solidFill>
                          <a:schemeClr val="bg1"/>
                        </a:solidFill>
                        <a:effectLst/>
                        <a:highlight>
                          <a:srgbClr val="FFFFFF"/>
                        </a:highlight>
                        <a:latin typeface="Arial" panose="020B0604020202020204" pitchFamily="34" charset="0"/>
                        <a:ea typeface="Aptos" panose="020B00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solidFill>
                            <a:schemeClr val="tx1"/>
                          </a:solidFill>
                          <a:effectLst/>
                          <a:latin typeface="Arial"/>
                          <a:cs typeface="Arial"/>
                        </a:rPr>
                        <a:t>YTD</a:t>
                      </a:r>
                      <a:endParaRPr lang="en-GB" sz="1000">
                        <a:solidFill>
                          <a:schemeClr val="tx1"/>
                        </a:solidFill>
                        <a:effectLst/>
                        <a:latin typeface="Arial"/>
                        <a:ea typeface="Aptos" panose="020B0004020202020204" pitchFamily="34"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000">
                          <a:solidFill>
                            <a:schemeClr val="tx1"/>
                          </a:solidFill>
                          <a:effectLst/>
                          <a:latin typeface="Arial"/>
                          <a:cs typeface="Arial"/>
                        </a:rPr>
                        <a:t>Target</a:t>
                      </a:r>
                      <a:endParaRPr lang="en-GB" sz="1000">
                        <a:solidFill>
                          <a:schemeClr val="tx1"/>
                        </a:solidFill>
                        <a:effectLst/>
                        <a:latin typeface="Arial"/>
                        <a:ea typeface="Aptos" panose="020B0004020202020204" pitchFamily="34"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000">
                          <a:solidFill>
                            <a:schemeClr val="tx1"/>
                          </a:solidFill>
                          <a:effectLst/>
                          <a:latin typeface="Arial"/>
                          <a:cs typeface="Arial"/>
                        </a:rPr>
                        <a:t>RAG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40709429"/>
                  </a:ext>
                </a:extLst>
              </a:tr>
              <a:tr h="715447">
                <a:tc>
                  <a:txBody>
                    <a:bodyPr/>
                    <a:lstStyle/>
                    <a:p>
                      <a:r>
                        <a:rPr lang="en-GB" sz="1000">
                          <a:solidFill>
                            <a:schemeClr val="tx1"/>
                          </a:solidFill>
                          <a:effectLst/>
                          <a:latin typeface="Arial"/>
                          <a:ea typeface="Inter SemiBold"/>
                          <a:cs typeface="Arial"/>
                        </a:rPr>
                        <a:t>Sickness rate - overall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solidFill>
                            <a:schemeClr val="tx1"/>
                          </a:solidFill>
                          <a:effectLst/>
                          <a:latin typeface="Arial"/>
                          <a:ea typeface="Aptos" panose="020B0004020202020204" pitchFamily="34" charset="0"/>
                          <a:cs typeface="Arial"/>
                        </a:rPr>
                        <a:t>3.05%</a:t>
                      </a:r>
                      <a:endParaRPr lang="en-GB" sz="10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effectLst/>
                          <a:latin typeface="Arial"/>
                          <a:ea typeface="Aptos" panose="020B0004020202020204" pitchFamily="34" charset="0"/>
                          <a:cs typeface="Aria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a:solidFill>
                            <a:schemeClr val="tx1"/>
                          </a:solidFill>
                          <a:effectLst/>
                          <a:latin typeface="Arial"/>
                          <a:ea typeface="Aptos" panose="020B0004020202020204" pitchFamily="34" charset="0"/>
                          <a:cs typeface="Aria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177530154"/>
                  </a:ext>
                </a:extLst>
              </a:tr>
              <a:tr h="715447">
                <a:tc>
                  <a:txBody>
                    <a:bodyPr/>
                    <a:lstStyle/>
                    <a:p>
                      <a:r>
                        <a:rPr lang="en-GB" sz="1000">
                          <a:solidFill>
                            <a:schemeClr val="tx1"/>
                          </a:solidFill>
                          <a:effectLst/>
                          <a:latin typeface="Arial"/>
                          <a:ea typeface="Inter SemiBold"/>
                          <a:cs typeface="Arial"/>
                        </a:rPr>
                        <a:t>Total turnover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solidFill>
                            <a:schemeClr val="tx1"/>
                          </a:solidFill>
                          <a:effectLst/>
                          <a:latin typeface="Arial"/>
                          <a:ea typeface="Aptos" panose="020B0004020202020204" pitchFamily="34" charset="0"/>
                          <a:cs typeface="Arial"/>
                        </a:rPr>
                        <a:t>13.5%</a:t>
                      </a:r>
                      <a:endParaRPr lang="en-GB" sz="10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effectLst/>
                          <a:latin typeface="Arial"/>
                          <a:ea typeface="Aptos" panose="020B0004020202020204" pitchFamily="34" charset="0"/>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a:solidFill>
                            <a:schemeClr val="tx1"/>
                          </a:solidFill>
                          <a:effectLst/>
                          <a:latin typeface="Arial"/>
                          <a:ea typeface="Aptos" panose="020B0004020202020204" pitchFamily="34" charset="0"/>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1048728"/>
                  </a:ext>
                </a:extLst>
              </a:tr>
              <a:tr h="513653">
                <a:tc>
                  <a:txBody>
                    <a:bodyPr/>
                    <a:lstStyle/>
                    <a:p>
                      <a:r>
                        <a:rPr lang="en-GB" sz="1000">
                          <a:solidFill>
                            <a:schemeClr val="tx1"/>
                          </a:solidFill>
                          <a:effectLst/>
                          <a:latin typeface="Arial"/>
                          <a:ea typeface="Inter SemiBold"/>
                          <a:cs typeface="Arial"/>
                        </a:rPr>
                        <a:t>Voluntary turnover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solidFill>
                            <a:schemeClr val="tx1"/>
                          </a:solidFill>
                          <a:effectLst/>
                          <a:latin typeface="Arial"/>
                          <a:ea typeface="Aptos" panose="020B0004020202020204" pitchFamily="34" charset="0"/>
                          <a:cs typeface="Arial"/>
                        </a:rPr>
                        <a:t>7.97%</a:t>
                      </a:r>
                      <a:endParaRPr lang="en-GB" sz="10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effectLst/>
                          <a:latin typeface="Arial"/>
                          <a:ea typeface="Aptos" panose="020B0004020202020204" pitchFamily="34" charset="0"/>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a:solidFill>
                            <a:schemeClr val="tx1"/>
                          </a:solidFill>
                          <a:effectLst/>
                          <a:latin typeface="Arial"/>
                          <a:ea typeface="Aptos" panose="020B0004020202020204" pitchFamily="34" charset="0"/>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9942905"/>
                  </a:ext>
                </a:extLst>
              </a:tr>
              <a:tr h="715447">
                <a:tc>
                  <a:txBody>
                    <a:bodyPr/>
                    <a:lstStyle/>
                    <a:p>
                      <a:r>
                        <a:rPr lang="en-GB" sz="1000">
                          <a:solidFill>
                            <a:schemeClr val="tx1"/>
                          </a:solidFill>
                          <a:effectLst/>
                          <a:latin typeface="Arial"/>
                          <a:ea typeface="Inter SemiBold"/>
                          <a:cs typeface="Arial"/>
                        </a:rPr>
                        <a:t>Non voluntary turnover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solidFill>
                            <a:schemeClr val="tx1"/>
                          </a:solidFill>
                          <a:effectLst/>
                          <a:latin typeface="Arial"/>
                          <a:ea typeface="Aptos" panose="020B0004020202020204" pitchFamily="34" charset="0"/>
                          <a:cs typeface="Arial"/>
                        </a:rPr>
                        <a:t>5.53%</a:t>
                      </a:r>
                      <a:endParaRPr lang="en-GB" sz="10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effectLst/>
                          <a:latin typeface="Arial"/>
                          <a:ea typeface="Aptos" panose="020B0004020202020204" pitchFamily="34" charset="0"/>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a:solidFill>
                            <a:schemeClr val="tx1"/>
                          </a:solidFill>
                          <a:effectLst/>
                          <a:latin typeface="Arial"/>
                          <a:ea typeface="Aptos" panose="020B0004020202020204" pitchFamily="34" charset="0"/>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328988"/>
                  </a:ext>
                </a:extLst>
              </a:tr>
              <a:tr h="672739">
                <a:tc>
                  <a:txBody>
                    <a:bodyPr/>
                    <a:lstStyle/>
                    <a:p>
                      <a:r>
                        <a:rPr lang="en-GB" sz="1000">
                          <a:solidFill>
                            <a:schemeClr val="tx1"/>
                          </a:solidFill>
                          <a:effectLst/>
                          <a:latin typeface="Arial"/>
                          <a:ea typeface="Inter SemiBold"/>
                          <a:cs typeface="Arial"/>
                        </a:rPr>
                        <a:t>Complaints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solidFill>
                            <a:schemeClr val="tx1"/>
                          </a:solidFill>
                          <a:effectLst/>
                          <a:latin typeface="Arial"/>
                          <a:ea typeface="Aptos" panose="020B0004020202020204" pitchFamily="34" charset="0"/>
                          <a:cs typeface="Arial"/>
                        </a:rPr>
                        <a:t>100% of complaints responded to within 20 working days</a:t>
                      </a:r>
                      <a:endParaRPr lang="en-GB" sz="10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effectLst/>
                          <a:latin typeface="Arial"/>
                          <a:ea typeface="Aptos" panose="020B0004020202020204" pitchFamily="34" charset="0"/>
                          <a:cs typeface="Arial"/>
                        </a:rPr>
                        <a:t>80% of complaints acknowledged and responded to within 20 working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dirty="0">
                          <a:solidFill>
                            <a:schemeClr val="tx1"/>
                          </a:solidFill>
                          <a:effectLst/>
                          <a:latin typeface="Arial"/>
                          <a:ea typeface="Aptos" panose="020B0004020202020204" pitchFamily="34" charset="0"/>
                          <a:cs typeface="Aria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47722101"/>
                  </a:ext>
                </a:extLst>
              </a:tr>
            </a:tbl>
          </a:graphicData>
        </a:graphic>
      </p:graphicFrame>
      <p:sp>
        <p:nvSpPr>
          <p:cNvPr id="5" name="TextBox 4">
            <a:extLst>
              <a:ext uri="{FF2B5EF4-FFF2-40B4-BE49-F238E27FC236}">
                <a16:creationId xmlns:a16="http://schemas.microsoft.com/office/drawing/2014/main" id="{57D441D2-6A4B-2D58-0990-913425E5F038}"/>
              </a:ext>
            </a:extLst>
          </p:cNvPr>
          <p:cNvSpPr txBox="1"/>
          <p:nvPr/>
        </p:nvSpPr>
        <p:spPr>
          <a:xfrm>
            <a:off x="9136980" y="6540405"/>
            <a:ext cx="2987118" cy="215444"/>
          </a:xfrm>
          <a:prstGeom prst="rect">
            <a:avLst/>
          </a:prstGeom>
          <a:noFill/>
        </p:spPr>
        <p:txBody>
          <a:bodyPr wrap="square" lIns="91440" tIns="45720" rIns="91440" bIns="45720" rtlCol="0" anchor="t">
            <a:spAutoFit/>
          </a:bodyPr>
          <a:lstStyle/>
          <a:p>
            <a:r>
              <a:rPr lang="en-GB" sz="800"/>
              <a:t>All figures as of 31 Oct 2024 unless otherwise stated</a:t>
            </a:r>
          </a:p>
        </p:txBody>
      </p:sp>
      <p:sp>
        <p:nvSpPr>
          <p:cNvPr id="6" name="Rectangle 5">
            <a:extLst>
              <a:ext uri="{FF2B5EF4-FFF2-40B4-BE49-F238E27FC236}">
                <a16:creationId xmlns:a16="http://schemas.microsoft.com/office/drawing/2014/main" id="{C9AB01D4-0581-9E3D-855A-FE7AA98E9BE0}"/>
              </a:ext>
            </a:extLst>
          </p:cNvPr>
          <p:cNvSpPr/>
          <p:nvPr/>
        </p:nvSpPr>
        <p:spPr>
          <a:xfrm>
            <a:off x="372382" y="728889"/>
            <a:ext cx="5467351" cy="4191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t>People</a:t>
            </a:r>
          </a:p>
        </p:txBody>
      </p:sp>
      <p:sp>
        <p:nvSpPr>
          <p:cNvPr id="7" name="Rectangle 6">
            <a:extLst>
              <a:ext uri="{FF2B5EF4-FFF2-40B4-BE49-F238E27FC236}">
                <a16:creationId xmlns:a16="http://schemas.microsoft.com/office/drawing/2014/main" id="{A94EC8C5-FB33-05F3-28E1-24349653AEF1}"/>
              </a:ext>
            </a:extLst>
          </p:cNvPr>
          <p:cNvSpPr/>
          <p:nvPr/>
        </p:nvSpPr>
        <p:spPr>
          <a:xfrm>
            <a:off x="6328114" y="728889"/>
            <a:ext cx="5467351" cy="4191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t>Communications</a:t>
            </a:r>
          </a:p>
        </p:txBody>
      </p:sp>
      <p:graphicFrame>
        <p:nvGraphicFramePr>
          <p:cNvPr id="10" name="Table 9">
            <a:extLst>
              <a:ext uri="{FF2B5EF4-FFF2-40B4-BE49-F238E27FC236}">
                <a16:creationId xmlns:a16="http://schemas.microsoft.com/office/drawing/2014/main" id="{30C06E4A-255B-0600-94C7-9FCF7558006A}"/>
              </a:ext>
            </a:extLst>
          </p:cNvPr>
          <p:cNvGraphicFramePr>
            <a:graphicFrameLocks noGrp="1"/>
          </p:cNvGraphicFramePr>
          <p:nvPr>
            <p:extLst>
              <p:ext uri="{D42A27DB-BD31-4B8C-83A1-F6EECF244321}">
                <p14:modId xmlns:p14="http://schemas.microsoft.com/office/powerpoint/2010/main" val="2996128230"/>
              </p:ext>
            </p:extLst>
          </p:nvPr>
        </p:nvGraphicFramePr>
        <p:xfrm>
          <a:off x="6334831" y="1285872"/>
          <a:ext cx="5466651" cy="3846042"/>
        </p:xfrm>
        <a:graphic>
          <a:graphicData uri="http://schemas.openxmlformats.org/drawingml/2006/table">
            <a:tbl>
              <a:tblPr bandRow="1">
                <a:tableStyleId>{5C22544A-7EE6-4342-B048-85BDC9FD1C3A}</a:tableStyleId>
              </a:tblPr>
              <a:tblGrid>
                <a:gridCol w="1234440">
                  <a:extLst>
                    <a:ext uri="{9D8B030D-6E8A-4147-A177-3AD203B41FA5}">
                      <a16:colId xmlns:a16="http://schemas.microsoft.com/office/drawing/2014/main" val="2064492232"/>
                    </a:ext>
                  </a:extLst>
                </a:gridCol>
                <a:gridCol w="1662025">
                  <a:extLst>
                    <a:ext uri="{9D8B030D-6E8A-4147-A177-3AD203B41FA5}">
                      <a16:colId xmlns:a16="http://schemas.microsoft.com/office/drawing/2014/main" val="4292154393"/>
                    </a:ext>
                  </a:extLst>
                </a:gridCol>
                <a:gridCol w="1949214">
                  <a:extLst>
                    <a:ext uri="{9D8B030D-6E8A-4147-A177-3AD203B41FA5}">
                      <a16:colId xmlns:a16="http://schemas.microsoft.com/office/drawing/2014/main" val="2442238651"/>
                    </a:ext>
                  </a:extLst>
                </a:gridCol>
                <a:gridCol w="620972">
                  <a:extLst>
                    <a:ext uri="{9D8B030D-6E8A-4147-A177-3AD203B41FA5}">
                      <a16:colId xmlns:a16="http://schemas.microsoft.com/office/drawing/2014/main" val="552163458"/>
                    </a:ext>
                  </a:extLst>
                </a:gridCol>
              </a:tblGrid>
              <a:tr h="499485">
                <a:tc>
                  <a:txBody>
                    <a:bodyPr/>
                    <a:lstStyle/>
                    <a:p>
                      <a:pPr rtl="0" fontAlgn="auto">
                        <a:lnSpc>
                          <a:spcPts val="1650"/>
                        </a:lnSpc>
                      </a:pPr>
                      <a:endParaRPr lang="en-GB" sz="1000" b="1">
                        <a:solidFill>
                          <a:srgbClr val="FFFFFF"/>
                        </a:solidFill>
                        <a:effectLst/>
                        <a:highlight>
                          <a:srgbClr val="FFFFFF"/>
                        </a:highlight>
                        <a:latin typeface="Arial" panose="020B0604020202020204" pitchFamily="34" charset="0"/>
                      </a:endParaRPr>
                    </a:p>
                  </a:txBody>
                  <a:tcPr marL="114300" marR="114300" marT="57150" marB="57150">
                    <a:lnL w="15869" cap="flat" cmpd="sng" algn="ctr">
                      <a:solidFill>
                        <a:srgbClr val="000000"/>
                      </a:solidFill>
                      <a:prstDash val="solid"/>
                      <a:round/>
                      <a:headEnd type="none" w="med" len="med"/>
                      <a:tailEnd type="none" w="med" len="med"/>
                    </a:lnL>
                    <a:lnR w="15869" cap="flat" cmpd="sng" algn="ctr">
                      <a:solidFill>
                        <a:srgbClr val="000000"/>
                      </a:solidFill>
                      <a:prstDash val="solid"/>
                      <a:round/>
                      <a:headEnd type="none" w="med" len="med"/>
                      <a:tailEnd type="none" w="med" len="med"/>
                    </a:lnR>
                    <a:lnT w="15869" cap="flat" cmpd="sng" algn="ctr">
                      <a:solidFill>
                        <a:srgbClr val="000000"/>
                      </a:solidFill>
                      <a:prstDash val="solid"/>
                      <a:round/>
                      <a:headEnd type="none" w="med" len="med"/>
                      <a:tailEnd type="none" w="med" len="med"/>
                    </a:lnT>
                    <a:lnB w="15869" cap="flat" cmpd="sng" algn="ctr">
                      <a:solidFill>
                        <a:srgbClr val="000000"/>
                      </a:solidFill>
                      <a:prstDash val="solid"/>
                      <a:round/>
                      <a:headEnd type="none" w="med" len="med"/>
                      <a:tailEnd type="none" w="med" len="med"/>
                    </a:lnB>
                    <a:solidFill>
                      <a:srgbClr val="F7F4F1"/>
                    </a:solidFill>
                  </a:tcPr>
                </a:tc>
                <a:tc>
                  <a:txBody>
                    <a:bodyPr/>
                    <a:lstStyle/>
                    <a:p>
                      <a:pPr algn="ctr" rtl="0" fontAlgn="base">
                        <a:lnSpc>
                          <a:spcPts val="1650"/>
                        </a:lnSpc>
                      </a:pPr>
                      <a:r>
                        <a:rPr lang="en-GB" sz="1000" b="1">
                          <a:solidFill>
                            <a:srgbClr val="000000"/>
                          </a:solidFill>
                          <a:effectLst/>
                          <a:latin typeface="Arial"/>
                        </a:rPr>
                        <a:t>YTD</a:t>
                      </a:r>
                      <a:endParaRPr lang="en-GB" sz="1000" b="1">
                        <a:solidFill>
                          <a:srgbClr val="FFFFFF"/>
                        </a:solidFill>
                        <a:effectLst/>
                        <a:latin typeface="Arial"/>
                      </a:endParaRPr>
                    </a:p>
                  </a:txBody>
                  <a:tcPr marL="114300" marR="114300" marT="57150" marB="57150">
                    <a:lnL w="15869" cap="flat" cmpd="sng" algn="ctr">
                      <a:solidFill>
                        <a:srgbClr val="000000"/>
                      </a:solidFill>
                      <a:prstDash val="solid"/>
                      <a:round/>
                      <a:headEnd type="none" w="med" len="med"/>
                      <a:tailEnd type="none" w="med" len="med"/>
                    </a:lnL>
                    <a:lnR w="15869" cap="flat" cmpd="sng" algn="ctr">
                      <a:solidFill>
                        <a:srgbClr val="000000"/>
                      </a:solidFill>
                      <a:prstDash val="solid"/>
                      <a:round/>
                      <a:headEnd type="none" w="med" len="med"/>
                      <a:tailEnd type="none" w="med" len="med"/>
                    </a:lnR>
                    <a:lnT w="15869" cap="flat" cmpd="sng" algn="ctr">
                      <a:solidFill>
                        <a:srgbClr val="000000"/>
                      </a:solidFill>
                      <a:prstDash val="solid"/>
                      <a:round/>
                      <a:headEnd type="none" w="med" len="med"/>
                      <a:tailEnd type="none" w="med" len="med"/>
                    </a:lnT>
                    <a:lnB w="15869" cap="flat" cmpd="sng" algn="ctr">
                      <a:solidFill>
                        <a:srgbClr val="000000"/>
                      </a:solidFill>
                      <a:prstDash val="solid"/>
                      <a:round/>
                      <a:headEnd type="none" w="med" len="med"/>
                      <a:tailEnd type="none" w="med" len="med"/>
                    </a:lnB>
                    <a:solidFill>
                      <a:srgbClr val="D9D9D9"/>
                    </a:solidFill>
                  </a:tcPr>
                </a:tc>
                <a:tc>
                  <a:txBody>
                    <a:bodyPr/>
                    <a:lstStyle/>
                    <a:p>
                      <a:pPr algn="ctr" rtl="0" fontAlgn="base">
                        <a:lnSpc>
                          <a:spcPts val="1650"/>
                        </a:lnSpc>
                      </a:pPr>
                      <a:r>
                        <a:rPr lang="en-GB" sz="1000" b="1">
                          <a:solidFill>
                            <a:srgbClr val="000000"/>
                          </a:solidFill>
                          <a:effectLst/>
                          <a:latin typeface="Arial"/>
                        </a:rPr>
                        <a:t>Target</a:t>
                      </a:r>
                      <a:endParaRPr lang="en-GB" sz="1000" b="1">
                        <a:solidFill>
                          <a:srgbClr val="FFFFFF"/>
                        </a:solidFill>
                        <a:effectLst/>
                        <a:latin typeface="Arial"/>
                      </a:endParaRPr>
                    </a:p>
                  </a:txBody>
                  <a:tcPr marL="114300" marR="114300" marT="57150" marB="57150">
                    <a:lnL w="15869" cap="flat" cmpd="sng" algn="ctr">
                      <a:solidFill>
                        <a:srgbClr val="000000"/>
                      </a:solidFill>
                      <a:prstDash val="solid"/>
                      <a:round/>
                      <a:headEnd type="none" w="med" len="med"/>
                      <a:tailEnd type="none" w="med" len="med"/>
                    </a:lnL>
                    <a:lnR w="15869" cap="flat" cmpd="sng" algn="ctr">
                      <a:solidFill>
                        <a:srgbClr val="000000"/>
                      </a:solidFill>
                      <a:prstDash val="solid"/>
                      <a:round/>
                      <a:headEnd type="none" w="med" len="med"/>
                      <a:tailEnd type="none" w="med" len="med"/>
                    </a:lnR>
                    <a:lnT w="15869" cap="flat" cmpd="sng" algn="ctr">
                      <a:solidFill>
                        <a:srgbClr val="000000"/>
                      </a:solidFill>
                      <a:prstDash val="solid"/>
                      <a:round/>
                      <a:headEnd type="none" w="med" len="med"/>
                      <a:tailEnd type="none" w="med" len="med"/>
                    </a:lnT>
                    <a:lnB w="15869" cap="flat" cmpd="sng" algn="ctr">
                      <a:solidFill>
                        <a:srgbClr val="000000"/>
                      </a:solidFill>
                      <a:prstDash val="solid"/>
                      <a:round/>
                      <a:headEnd type="none" w="med" len="med"/>
                      <a:tailEnd type="none" w="med" len="med"/>
                    </a:lnB>
                    <a:solidFill>
                      <a:srgbClr val="D9D9D9"/>
                    </a:solidFill>
                  </a:tcPr>
                </a:tc>
                <a:tc>
                  <a:txBody>
                    <a:bodyPr/>
                    <a:lstStyle/>
                    <a:p>
                      <a:pPr algn="ctr" rtl="0" fontAlgn="base">
                        <a:lnSpc>
                          <a:spcPts val="1650"/>
                        </a:lnSpc>
                      </a:pPr>
                      <a:r>
                        <a:rPr lang="en-GB" sz="1000" b="1">
                          <a:solidFill>
                            <a:srgbClr val="000000"/>
                          </a:solidFill>
                          <a:effectLst/>
                          <a:latin typeface="Arial"/>
                        </a:rPr>
                        <a:t>RAG</a:t>
                      </a:r>
                      <a:endParaRPr lang="en-GB" sz="1000" b="1">
                        <a:solidFill>
                          <a:srgbClr val="FFFFFF"/>
                        </a:solidFill>
                        <a:effectLst/>
                        <a:latin typeface="Arial"/>
                      </a:endParaRPr>
                    </a:p>
                  </a:txBody>
                  <a:tcPr marL="114300" marR="114300" marT="57150" marB="57150">
                    <a:lnL w="15869" cap="flat" cmpd="sng" algn="ctr">
                      <a:solidFill>
                        <a:srgbClr val="000000"/>
                      </a:solidFill>
                      <a:prstDash val="solid"/>
                      <a:round/>
                      <a:headEnd type="none" w="med" len="med"/>
                      <a:tailEnd type="none" w="med" len="med"/>
                    </a:lnL>
                    <a:lnR w="15869" cap="flat" cmpd="sng" algn="ctr">
                      <a:solidFill>
                        <a:srgbClr val="000000"/>
                      </a:solidFill>
                      <a:prstDash val="solid"/>
                      <a:round/>
                      <a:headEnd type="none" w="med" len="med"/>
                      <a:tailEnd type="none" w="med" len="med"/>
                    </a:lnR>
                    <a:lnT w="15869" cap="flat" cmpd="sng" algn="ctr">
                      <a:solidFill>
                        <a:srgbClr val="000000"/>
                      </a:solidFill>
                      <a:prstDash val="solid"/>
                      <a:round/>
                      <a:headEnd type="none" w="med" len="med"/>
                      <a:tailEnd type="none" w="med" len="med"/>
                    </a:lnT>
                    <a:lnB w="15869"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76672525"/>
                  </a:ext>
                </a:extLst>
              </a:tr>
              <a:tr h="609863">
                <a:tc>
                  <a:txBody>
                    <a:bodyPr/>
                    <a:lstStyle/>
                    <a:p>
                      <a:pPr rtl="0" fontAlgn="base">
                        <a:lnSpc>
                          <a:spcPts val="1650"/>
                        </a:lnSpc>
                      </a:pPr>
                      <a:r>
                        <a:rPr lang="en-GB" sz="1000" b="1">
                          <a:solidFill>
                            <a:srgbClr val="000000"/>
                          </a:solidFill>
                          <a:effectLst/>
                          <a:latin typeface="Arial"/>
                        </a:rPr>
                        <a:t>FOIs</a:t>
                      </a:r>
                      <a:endParaRPr lang="en-GB" sz="1000" b="1">
                        <a:solidFill>
                          <a:srgbClr val="FFFFFF"/>
                        </a:solidFill>
                        <a:effectLst/>
                        <a:latin typeface="Arial"/>
                      </a:endParaRPr>
                    </a:p>
                  </a:txBody>
                  <a:tcPr marL="114300" marR="114300" marT="57150" marB="57150">
                    <a:lnL w="15869" cap="flat" cmpd="sng" algn="ctr">
                      <a:solidFill>
                        <a:srgbClr val="000000"/>
                      </a:solidFill>
                      <a:prstDash val="solid"/>
                      <a:round/>
                      <a:headEnd type="none" w="med" len="med"/>
                      <a:tailEnd type="none" w="med" len="med"/>
                    </a:lnL>
                    <a:lnR w="15869" cap="flat" cmpd="sng" algn="ctr">
                      <a:solidFill>
                        <a:srgbClr val="000000"/>
                      </a:solidFill>
                      <a:prstDash val="solid"/>
                      <a:round/>
                      <a:headEnd type="none" w="med" len="med"/>
                      <a:tailEnd type="none" w="med" len="med"/>
                    </a:lnR>
                    <a:lnT w="15869" cap="flat" cmpd="sng" algn="ctr">
                      <a:solidFill>
                        <a:srgbClr val="000000"/>
                      </a:solidFill>
                      <a:prstDash val="solid"/>
                      <a:round/>
                      <a:headEnd type="none" w="med" len="med"/>
                      <a:tailEnd type="none" w="med" len="med"/>
                    </a:lnT>
                    <a:lnB w="15869" cap="flat" cmpd="sng" algn="ctr">
                      <a:solidFill>
                        <a:srgbClr val="000000"/>
                      </a:solidFill>
                      <a:prstDash val="solid"/>
                      <a:round/>
                      <a:headEnd type="none" w="med" len="med"/>
                      <a:tailEnd type="none" w="med" len="med"/>
                    </a:lnB>
                    <a:solidFill>
                      <a:srgbClr val="F7F4F1"/>
                    </a:solidFill>
                  </a:tcPr>
                </a:tc>
                <a:tc>
                  <a:txBody>
                    <a:bodyPr/>
                    <a:lstStyle/>
                    <a:p>
                      <a:pPr algn="ctr" rtl="0" fontAlgn="base">
                        <a:lnSpc>
                          <a:spcPts val="1650"/>
                        </a:lnSpc>
                      </a:pPr>
                      <a:r>
                        <a:rPr lang="en-GB" sz="1000">
                          <a:solidFill>
                            <a:schemeClr val="tx1"/>
                          </a:solidFill>
                          <a:effectLst/>
                          <a:latin typeface="Arial"/>
                        </a:rPr>
                        <a:t>100%</a:t>
                      </a:r>
                    </a:p>
                  </a:txBody>
                  <a:tcPr marL="114300" marR="114300" marT="57150" marB="57150">
                    <a:lnL w="15869" cap="flat" cmpd="sng" algn="ctr">
                      <a:solidFill>
                        <a:srgbClr val="000000"/>
                      </a:solidFill>
                      <a:prstDash val="solid"/>
                      <a:round/>
                      <a:headEnd type="none" w="med" len="med"/>
                      <a:tailEnd type="none" w="med" len="med"/>
                    </a:lnL>
                    <a:lnR w="15869" cap="flat" cmpd="sng" algn="ctr">
                      <a:solidFill>
                        <a:srgbClr val="000000"/>
                      </a:solidFill>
                      <a:prstDash val="solid"/>
                      <a:round/>
                      <a:headEnd type="none" w="med" len="med"/>
                      <a:tailEnd type="none" w="med" len="med"/>
                    </a:lnR>
                    <a:lnT w="15869" cap="flat" cmpd="sng" algn="ctr">
                      <a:solidFill>
                        <a:srgbClr val="000000"/>
                      </a:solidFill>
                      <a:prstDash val="solid"/>
                      <a:round/>
                      <a:headEnd type="none" w="med" len="med"/>
                      <a:tailEnd type="none" w="med" len="med"/>
                    </a:lnT>
                    <a:lnB w="15869" cap="flat" cmpd="sng" algn="ctr">
                      <a:solidFill>
                        <a:srgbClr val="000000"/>
                      </a:solidFill>
                      <a:prstDash val="solid"/>
                      <a:round/>
                      <a:headEnd type="none" w="med" len="med"/>
                      <a:tailEnd type="none" w="med" len="med"/>
                    </a:lnB>
                    <a:solidFill>
                      <a:srgbClr val="F7F4F1"/>
                    </a:solidFill>
                  </a:tcPr>
                </a:tc>
                <a:tc>
                  <a:txBody>
                    <a:bodyPr/>
                    <a:lstStyle/>
                    <a:p>
                      <a:pPr algn="ctr" rtl="0" fontAlgn="base">
                        <a:lnSpc>
                          <a:spcPts val="1650"/>
                        </a:lnSpc>
                      </a:pPr>
                      <a:r>
                        <a:rPr lang="en-GB" sz="1000">
                          <a:effectLst/>
                          <a:latin typeface="Arial"/>
                        </a:rPr>
                        <a:t>90% of FOIs responded to with 20 working days</a:t>
                      </a:r>
                    </a:p>
                  </a:txBody>
                  <a:tcPr marL="114300" marR="114300" marT="57150" marB="57150">
                    <a:lnL w="15869" cap="flat" cmpd="sng" algn="ctr">
                      <a:solidFill>
                        <a:srgbClr val="000000"/>
                      </a:solidFill>
                      <a:prstDash val="solid"/>
                      <a:round/>
                      <a:headEnd type="none" w="med" len="med"/>
                      <a:tailEnd type="none" w="med" len="med"/>
                    </a:lnL>
                    <a:lnR w="15869" cap="flat" cmpd="sng" algn="ctr">
                      <a:solidFill>
                        <a:srgbClr val="000000"/>
                      </a:solidFill>
                      <a:prstDash val="solid"/>
                      <a:round/>
                      <a:headEnd type="none" w="med" len="med"/>
                      <a:tailEnd type="none" w="med" len="med"/>
                    </a:lnR>
                    <a:lnT w="15869" cap="flat" cmpd="sng" algn="ctr">
                      <a:solidFill>
                        <a:srgbClr val="000000"/>
                      </a:solidFill>
                      <a:prstDash val="solid"/>
                      <a:round/>
                      <a:headEnd type="none" w="med" len="med"/>
                      <a:tailEnd type="none" w="med" len="med"/>
                    </a:lnT>
                    <a:lnB w="15869" cap="flat" cmpd="sng" algn="ctr">
                      <a:solidFill>
                        <a:srgbClr val="000000"/>
                      </a:solidFill>
                      <a:prstDash val="solid"/>
                      <a:round/>
                      <a:headEnd type="none" w="med" len="med"/>
                      <a:tailEnd type="none" w="med" len="med"/>
                    </a:lnB>
                    <a:solidFill>
                      <a:srgbClr val="F7F4F1"/>
                    </a:solidFill>
                  </a:tcPr>
                </a:tc>
                <a:tc>
                  <a:txBody>
                    <a:bodyPr/>
                    <a:lstStyle/>
                    <a:p>
                      <a:pPr algn="ctr" rtl="0" fontAlgn="base">
                        <a:lnSpc>
                          <a:spcPts val="1650"/>
                        </a:lnSpc>
                      </a:pPr>
                      <a:r>
                        <a:rPr lang="en-GB" sz="1000" b="1">
                          <a:effectLst/>
                          <a:latin typeface="Arial"/>
                        </a:rPr>
                        <a:t>G</a:t>
                      </a:r>
                      <a:endParaRPr lang="en-GB" sz="1000">
                        <a:effectLst/>
                        <a:latin typeface="Arial"/>
                      </a:endParaRPr>
                    </a:p>
                  </a:txBody>
                  <a:tcPr marL="114300" marR="114300" marT="57150" marB="57150">
                    <a:lnL w="15869" cap="flat" cmpd="sng" algn="ctr">
                      <a:solidFill>
                        <a:srgbClr val="000000"/>
                      </a:solidFill>
                      <a:prstDash val="solid"/>
                      <a:round/>
                      <a:headEnd type="none" w="med" len="med"/>
                      <a:tailEnd type="none" w="med" len="med"/>
                    </a:lnL>
                    <a:lnR w="15869" cap="flat" cmpd="sng" algn="ctr">
                      <a:solidFill>
                        <a:srgbClr val="000000"/>
                      </a:solidFill>
                      <a:prstDash val="solid"/>
                      <a:round/>
                      <a:headEnd type="none" w="med" len="med"/>
                      <a:tailEnd type="none" w="med" len="med"/>
                    </a:lnR>
                    <a:lnT w="15869" cap="flat" cmpd="sng" algn="ctr">
                      <a:solidFill>
                        <a:srgbClr val="000000"/>
                      </a:solidFill>
                      <a:prstDash val="solid"/>
                      <a:round/>
                      <a:headEnd type="none" w="med" len="med"/>
                      <a:tailEnd type="none" w="med" len="med"/>
                    </a:lnT>
                    <a:lnB w="15869"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836906572"/>
                  </a:ext>
                </a:extLst>
              </a:tr>
              <a:tr h="891938">
                <a:tc>
                  <a:txBody>
                    <a:bodyPr/>
                    <a:lstStyle/>
                    <a:p>
                      <a:pPr rtl="0" fontAlgn="base">
                        <a:lnSpc>
                          <a:spcPts val="1650"/>
                        </a:lnSpc>
                      </a:pPr>
                      <a:r>
                        <a:rPr lang="en-GB" sz="1000" b="1">
                          <a:solidFill>
                            <a:srgbClr val="000000"/>
                          </a:solidFill>
                          <a:effectLst/>
                          <a:latin typeface="Arial"/>
                        </a:rPr>
                        <a:t>Parliamentary questions</a:t>
                      </a:r>
                      <a:endParaRPr lang="en-GB" sz="1000" b="1">
                        <a:solidFill>
                          <a:srgbClr val="FFFFFF"/>
                        </a:solidFill>
                        <a:effectLst/>
                        <a:latin typeface="Arial"/>
                      </a:endParaRPr>
                    </a:p>
                  </a:txBody>
                  <a:tcPr marL="114300" marR="114300" marT="57150" marB="57150">
                    <a:lnL w="15869" cap="flat" cmpd="sng" algn="ctr">
                      <a:solidFill>
                        <a:srgbClr val="000000"/>
                      </a:solidFill>
                      <a:prstDash val="solid"/>
                      <a:round/>
                      <a:headEnd type="none" w="med" len="med"/>
                      <a:tailEnd type="none" w="med" len="med"/>
                    </a:lnL>
                    <a:lnR w="15869" cap="flat" cmpd="sng" algn="ctr">
                      <a:solidFill>
                        <a:srgbClr val="000000"/>
                      </a:solidFill>
                      <a:prstDash val="solid"/>
                      <a:round/>
                      <a:headEnd type="none" w="med" len="med"/>
                      <a:tailEnd type="none" w="med" len="med"/>
                    </a:lnR>
                    <a:lnT w="15869" cap="flat" cmpd="sng" algn="ctr">
                      <a:solidFill>
                        <a:srgbClr val="000000"/>
                      </a:solidFill>
                      <a:prstDash val="solid"/>
                      <a:round/>
                      <a:headEnd type="none" w="med" len="med"/>
                      <a:tailEnd type="none" w="med" len="med"/>
                    </a:lnT>
                    <a:lnB w="15869" cap="flat" cmpd="sng" algn="ctr">
                      <a:solidFill>
                        <a:srgbClr val="000000"/>
                      </a:solidFill>
                      <a:prstDash val="solid"/>
                      <a:round/>
                      <a:headEnd type="none" w="med" len="med"/>
                      <a:tailEnd type="none" w="med" len="med"/>
                    </a:lnB>
                    <a:solidFill>
                      <a:srgbClr val="F7F4F1"/>
                    </a:solidFill>
                  </a:tcPr>
                </a:tc>
                <a:tc>
                  <a:txBody>
                    <a:bodyPr/>
                    <a:lstStyle/>
                    <a:p>
                      <a:pPr algn="ctr" rtl="0" fontAlgn="base">
                        <a:lnSpc>
                          <a:spcPts val="1650"/>
                        </a:lnSpc>
                      </a:pPr>
                      <a:r>
                        <a:rPr lang="en-GB" sz="1000">
                          <a:solidFill>
                            <a:schemeClr val="tx1"/>
                          </a:solidFill>
                          <a:effectLst/>
                          <a:latin typeface="Arial"/>
                        </a:rPr>
                        <a:t>89%</a:t>
                      </a:r>
                    </a:p>
                  </a:txBody>
                  <a:tcPr marL="114300" marR="114300" marT="57150" marB="57150">
                    <a:lnL w="15869" cap="flat" cmpd="sng" algn="ctr">
                      <a:solidFill>
                        <a:srgbClr val="000000"/>
                      </a:solidFill>
                      <a:prstDash val="solid"/>
                      <a:round/>
                      <a:headEnd type="none" w="med" len="med"/>
                      <a:tailEnd type="none" w="med" len="med"/>
                    </a:lnL>
                    <a:lnR w="15869" cap="flat" cmpd="sng" algn="ctr">
                      <a:solidFill>
                        <a:srgbClr val="000000"/>
                      </a:solidFill>
                      <a:prstDash val="solid"/>
                      <a:round/>
                      <a:headEnd type="none" w="med" len="med"/>
                      <a:tailEnd type="none" w="med" len="med"/>
                    </a:lnR>
                    <a:lnT w="15869" cap="flat" cmpd="sng" algn="ctr">
                      <a:solidFill>
                        <a:srgbClr val="000000"/>
                      </a:solidFill>
                      <a:prstDash val="solid"/>
                      <a:round/>
                      <a:headEnd type="none" w="med" len="med"/>
                      <a:tailEnd type="none" w="med" len="med"/>
                    </a:lnT>
                    <a:lnB w="15869" cap="flat" cmpd="sng" algn="ctr">
                      <a:solidFill>
                        <a:srgbClr val="000000"/>
                      </a:solidFill>
                      <a:prstDash val="solid"/>
                      <a:round/>
                      <a:headEnd type="none" w="med" len="med"/>
                      <a:tailEnd type="none" w="med" len="med"/>
                    </a:lnB>
                    <a:solidFill>
                      <a:srgbClr val="F7F4F1"/>
                    </a:solidFill>
                  </a:tcPr>
                </a:tc>
                <a:tc>
                  <a:txBody>
                    <a:bodyPr/>
                    <a:lstStyle/>
                    <a:p>
                      <a:pPr algn="ctr" rtl="0" fontAlgn="base">
                        <a:lnSpc>
                          <a:spcPts val="1650"/>
                        </a:lnSpc>
                      </a:pPr>
                      <a:r>
                        <a:rPr lang="en-GB" sz="1000">
                          <a:effectLst/>
                          <a:latin typeface="Arial"/>
                        </a:rPr>
                        <a:t>90% of Parliamentary Questions responded to within the requested time frame </a:t>
                      </a:r>
                    </a:p>
                  </a:txBody>
                  <a:tcPr marL="114300" marR="114300" marT="57150" marB="57150">
                    <a:lnL w="15869" cap="flat" cmpd="sng" algn="ctr">
                      <a:solidFill>
                        <a:srgbClr val="000000"/>
                      </a:solidFill>
                      <a:prstDash val="solid"/>
                      <a:round/>
                      <a:headEnd type="none" w="med" len="med"/>
                      <a:tailEnd type="none" w="med" len="med"/>
                    </a:lnL>
                    <a:lnR w="15869" cap="flat" cmpd="sng" algn="ctr">
                      <a:solidFill>
                        <a:srgbClr val="000000"/>
                      </a:solidFill>
                      <a:prstDash val="solid"/>
                      <a:round/>
                      <a:headEnd type="none" w="med" len="med"/>
                      <a:tailEnd type="none" w="med" len="med"/>
                    </a:lnR>
                    <a:lnT w="15869" cap="flat" cmpd="sng" algn="ctr">
                      <a:solidFill>
                        <a:srgbClr val="000000"/>
                      </a:solidFill>
                      <a:prstDash val="solid"/>
                      <a:round/>
                      <a:headEnd type="none" w="med" len="med"/>
                      <a:tailEnd type="none" w="med" len="med"/>
                    </a:lnT>
                    <a:lnB w="15869" cap="flat" cmpd="sng" algn="ctr">
                      <a:solidFill>
                        <a:srgbClr val="000000"/>
                      </a:solidFill>
                      <a:prstDash val="solid"/>
                      <a:round/>
                      <a:headEnd type="none" w="med" len="med"/>
                      <a:tailEnd type="none" w="med" len="med"/>
                    </a:lnB>
                    <a:solidFill>
                      <a:srgbClr val="F7F4F1"/>
                    </a:solidFill>
                  </a:tcPr>
                </a:tc>
                <a:tc>
                  <a:txBody>
                    <a:bodyPr/>
                    <a:lstStyle/>
                    <a:p>
                      <a:pPr algn="ctr" rtl="0" fontAlgn="base">
                        <a:lnSpc>
                          <a:spcPts val="1650"/>
                        </a:lnSpc>
                      </a:pPr>
                      <a:r>
                        <a:rPr lang="en-GB" sz="1000" b="1">
                          <a:effectLst/>
                          <a:latin typeface="Arial"/>
                        </a:rPr>
                        <a:t>A</a:t>
                      </a:r>
                    </a:p>
                  </a:txBody>
                  <a:tcPr marL="114300" marR="114300" marT="57150" marB="57150">
                    <a:lnL w="15869" cap="flat" cmpd="sng" algn="ctr">
                      <a:solidFill>
                        <a:srgbClr val="000000"/>
                      </a:solidFill>
                      <a:prstDash val="solid"/>
                      <a:round/>
                      <a:headEnd type="none" w="med" len="med"/>
                      <a:tailEnd type="none" w="med" len="med"/>
                    </a:lnL>
                    <a:lnR w="15869" cap="flat" cmpd="sng" algn="ctr">
                      <a:solidFill>
                        <a:srgbClr val="000000"/>
                      </a:solidFill>
                      <a:prstDash val="solid"/>
                      <a:round/>
                      <a:headEnd type="none" w="med" len="med"/>
                      <a:tailEnd type="none" w="med" len="med"/>
                    </a:lnR>
                    <a:lnT w="15869" cap="flat" cmpd="sng" algn="ctr">
                      <a:solidFill>
                        <a:srgbClr val="000000"/>
                      </a:solidFill>
                      <a:prstDash val="solid"/>
                      <a:round/>
                      <a:headEnd type="none" w="med" len="med"/>
                      <a:tailEnd type="none" w="med" len="med"/>
                    </a:lnT>
                    <a:lnB w="15869"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465165610"/>
                  </a:ext>
                </a:extLst>
              </a:tr>
              <a:tr h="891938">
                <a:tc>
                  <a:txBody>
                    <a:bodyPr/>
                    <a:lstStyle/>
                    <a:p>
                      <a:pPr lvl="0">
                        <a:lnSpc>
                          <a:spcPts val="1650"/>
                        </a:lnSpc>
                        <a:buNone/>
                      </a:pPr>
                      <a:r>
                        <a:rPr lang="en-GB" sz="1000" b="1">
                          <a:solidFill>
                            <a:srgbClr val="000000"/>
                          </a:solidFill>
                          <a:effectLst/>
                          <a:latin typeface="Arial"/>
                        </a:rPr>
                        <a:t>Newsletter subscribers </a:t>
                      </a:r>
                    </a:p>
                  </a:txBody>
                  <a:tcPr marL="114300" marR="114300" marT="57150" marB="57150">
                    <a:lnL w="15869">
                      <a:solidFill>
                        <a:srgbClr val="000000"/>
                      </a:solidFill>
                    </a:lnL>
                    <a:lnR w="15869">
                      <a:solidFill>
                        <a:srgbClr val="000000"/>
                      </a:solidFill>
                    </a:lnR>
                    <a:lnT w="15869">
                      <a:solidFill>
                        <a:srgbClr val="000000"/>
                      </a:solidFill>
                    </a:lnT>
                    <a:lnB w="15869" cap="flat" cmpd="sng" algn="ctr">
                      <a:solidFill>
                        <a:srgbClr val="000000"/>
                      </a:solidFill>
                      <a:prstDash val="solid"/>
                      <a:round/>
                      <a:headEnd type="none" w="med" len="med"/>
                      <a:tailEnd type="none" w="med" len="med"/>
                    </a:lnB>
                    <a:solidFill>
                      <a:srgbClr val="F7F4F1"/>
                    </a:solidFill>
                  </a:tcPr>
                </a:tc>
                <a:tc>
                  <a:txBody>
                    <a:bodyPr/>
                    <a:lstStyle/>
                    <a:p>
                      <a:pPr lvl="0" algn="ctr">
                        <a:lnSpc>
                          <a:spcPts val="1650"/>
                        </a:lnSpc>
                        <a:buNone/>
                      </a:pPr>
                      <a:r>
                        <a:rPr lang="en-GB" sz="1000">
                          <a:solidFill>
                            <a:schemeClr val="tx1"/>
                          </a:solidFill>
                          <a:effectLst/>
                          <a:latin typeface="Arial"/>
                        </a:rPr>
                        <a:t>64,742</a:t>
                      </a:r>
                    </a:p>
                  </a:txBody>
                  <a:tcPr marL="114300" marR="114300" marT="57150" marB="57150">
                    <a:lnL w="15869">
                      <a:solidFill>
                        <a:srgbClr val="000000"/>
                      </a:solidFill>
                    </a:lnL>
                    <a:lnR w="15869">
                      <a:solidFill>
                        <a:srgbClr val="000000"/>
                      </a:solidFill>
                    </a:lnR>
                    <a:lnT w="15869">
                      <a:solidFill>
                        <a:srgbClr val="000000"/>
                      </a:solidFill>
                    </a:lnT>
                    <a:lnB w="15869" cap="flat" cmpd="sng" algn="ctr">
                      <a:solidFill>
                        <a:srgbClr val="000000"/>
                      </a:solidFill>
                      <a:prstDash val="solid"/>
                      <a:round/>
                      <a:headEnd type="none" w="med" len="med"/>
                      <a:tailEnd type="none" w="med" len="med"/>
                    </a:lnB>
                    <a:solidFill>
                      <a:srgbClr val="F7F4F1"/>
                    </a:solidFill>
                  </a:tcPr>
                </a:tc>
                <a:tc>
                  <a:txBody>
                    <a:bodyPr/>
                    <a:lstStyle/>
                    <a:p>
                      <a:pPr lvl="0" algn="ctr">
                        <a:lnSpc>
                          <a:spcPts val="1650"/>
                        </a:lnSpc>
                        <a:buNone/>
                      </a:pPr>
                      <a:r>
                        <a:rPr lang="en-GB" sz="1000">
                          <a:effectLst/>
                          <a:latin typeface="Arial"/>
                        </a:rPr>
                        <a:t>69,771 (this target represents a 10% increase on last year's subscriber total)</a:t>
                      </a:r>
                    </a:p>
                  </a:txBody>
                  <a:tcPr marL="114300" marR="114300" marT="57150" marB="57150">
                    <a:lnL w="15869">
                      <a:solidFill>
                        <a:srgbClr val="000000"/>
                      </a:solidFill>
                    </a:lnL>
                    <a:lnR w="15869">
                      <a:solidFill>
                        <a:srgbClr val="000000"/>
                      </a:solidFill>
                    </a:lnR>
                    <a:lnT w="15869">
                      <a:solidFill>
                        <a:srgbClr val="000000"/>
                      </a:solidFill>
                    </a:lnT>
                    <a:lnB w="15869" cap="flat" cmpd="sng" algn="ctr">
                      <a:solidFill>
                        <a:srgbClr val="000000"/>
                      </a:solidFill>
                      <a:prstDash val="solid"/>
                      <a:round/>
                      <a:headEnd type="none" w="med" len="med"/>
                      <a:tailEnd type="none" w="med" len="med"/>
                    </a:lnB>
                    <a:solidFill>
                      <a:srgbClr val="F7F4F1"/>
                    </a:solidFill>
                  </a:tcPr>
                </a:tc>
                <a:tc>
                  <a:txBody>
                    <a:bodyPr/>
                    <a:lstStyle/>
                    <a:p>
                      <a:pPr lvl="0" algn="ctr">
                        <a:lnSpc>
                          <a:spcPts val="1650"/>
                        </a:lnSpc>
                        <a:buNone/>
                      </a:pPr>
                      <a:r>
                        <a:rPr lang="en-GB" sz="1000" b="1">
                          <a:effectLst/>
                          <a:latin typeface="Arial"/>
                        </a:rPr>
                        <a:t>A</a:t>
                      </a:r>
                    </a:p>
                  </a:txBody>
                  <a:tcPr marL="114300" marR="114300" marT="57150" marB="57150">
                    <a:lnL w="15869">
                      <a:solidFill>
                        <a:srgbClr val="000000"/>
                      </a:solidFill>
                    </a:lnL>
                    <a:lnR w="15869">
                      <a:solidFill>
                        <a:srgbClr val="000000"/>
                      </a:solidFill>
                    </a:lnR>
                    <a:lnT w="15869">
                      <a:solidFill>
                        <a:srgbClr val="000000"/>
                      </a:solidFill>
                    </a:lnT>
                    <a:lnB w="15869"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38090703"/>
                  </a:ext>
                </a:extLst>
              </a:tr>
              <a:tr h="891938">
                <a:tc>
                  <a:txBody>
                    <a:bodyPr/>
                    <a:lstStyle/>
                    <a:p>
                      <a:pPr lvl="0">
                        <a:lnSpc>
                          <a:spcPts val="1650"/>
                        </a:lnSpc>
                        <a:buNone/>
                      </a:pPr>
                      <a:r>
                        <a:rPr lang="en-GB" sz="1000" b="1">
                          <a:solidFill>
                            <a:srgbClr val="000000"/>
                          </a:solidFill>
                          <a:effectLst/>
                          <a:latin typeface="Arial"/>
                        </a:rPr>
                        <a:t>Social media followers – new WhatsApp channel</a:t>
                      </a:r>
                    </a:p>
                  </a:txBody>
                  <a:tcPr marL="114300" marR="114300" marT="57150" marB="57150">
                    <a:lnL w="15869">
                      <a:solidFill>
                        <a:srgbClr val="000000"/>
                      </a:solidFill>
                    </a:lnL>
                    <a:lnR w="15869">
                      <a:solidFill>
                        <a:srgbClr val="000000"/>
                      </a:solidFill>
                    </a:lnR>
                    <a:lnT w="15869">
                      <a:solidFill>
                        <a:srgbClr val="000000"/>
                      </a:solidFill>
                    </a:lnT>
                    <a:lnB w="15869">
                      <a:solidFill>
                        <a:srgbClr val="000000"/>
                      </a:solidFill>
                    </a:lnB>
                    <a:solidFill>
                      <a:srgbClr val="F7F4F1"/>
                    </a:solidFill>
                  </a:tcPr>
                </a:tc>
                <a:tc>
                  <a:txBody>
                    <a:bodyPr/>
                    <a:lstStyle/>
                    <a:p>
                      <a:pPr lvl="0" algn="ctr">
                        <a:lnSpc>
                          <a:spcPts val="1650"/>
                        </a:lnSpc>
                        <a:buNone/>
                      </a:pPr>
                      <a:r>
                        <a:rPr lang="en-GB" sz="1000">
                          <a:solidFill>
                            <a:schemeClr val="tx1"/>
                          </a:solidFill>
                          <a:effectLst/>
                          <a:latin typeface="Arial"/>
                        </a:rPr>
                        <a:t>6.5k (launched 22/07)</a:t>
                      </a:r>
                    </a:p>
                  </a:txBody>
                  <a:tcPr marL="114300" marR="114300" marT="57150" marB="57150">
                    <a:lnL w="15869">
                      <a:solidFill>
                        <a:srgbClr val="000000"/>
                      </a:solidFill>
                    </a:lnL>
                    <a:lnR w="15869">
                      <a:solidFill>
                        <a:srgbClr val="000000"/>
                      </a:solidFill>
                    </a:lnR>
                    <a:lnT w="15869">
                      <a:solidFill>
                        <a:srgbClr val="000000"/>
                      </a:solidFill>
                    </a:lnT>
                    <a:lnB w="15869">
                      <a:solidFill>
                        <a:srgbClr val="000000"/>
                      </a:solidFill>
                    </a:lnB>
                    <a:solidFill>
                      <a:srgbClr val="F7F4F1"/>
                    </a:solidFill>
                  </a:tcPr>
                </a:tc>
                <a:tc>
                  <a:txBody>
                    <a:bodyPr/>
                    <a:lstStyle/>
                    <a:p>
                      <a:pPr lvl="0" algn="ctr">
                        <a:lnSpc>
                          <a:spcPts val="1650"/>
                        </a:lnSpc>
                        <a:buNone/>
                      </a:pPr>
                      <a:r>
                        <a:rPr lang="en-GB" sz="1000">
                          <a:effectLst/>
                          <a:latin typeface="Arial"/>
                        </a:rPr>
                        <a:t>5k followers on Whatsapp since 22 July surpassing our KPI of 2k after 6 months </a:t>
                      </a:r>
                    </a:p>
                  </a:txBody>
                  <a:tcPr marL="114300" marR="114300" marT="57150" marB="57150">
                    <a:lnL w="15869">
                      <a:solidFill>
                        <a:srgbClr val="000000"/>
                      </a:solidFill>
                    </a:lnL>
                    <a:lnR w="15869">
                      <a:solidFill>
                        <a:srgbClr val="000000"/>
                      </a:solidFill>
                    </a:lnR>
                    <a:lnT w="15869">
                      <a:solidFill>
                        <a:srgbClr val="000000"/>
                      </a:solidFill>
                    </a:lnT>
                    <a:lnB w="15869">
                      <a:solidFill>
                        <a:srgbClr val="000000"/>
                      </a:solidFill>
                    </a:lnB>
                    <a:solidFill>
                      <a:srgbClr val="F7F4F1"/>
                    </a:solidFill>
                  </a:tcPr>
                </a:tc>
                <a:tc>
                  <a:txBody>
                    <a:bodyPr/>
                    <a:lstStyle/>
                    <a:p>
                      <a:pPr lvl="0" algn="ctr">
                        <a:lnSpc>
                          <a:spcPts val="1650"/>
                        </a:lnSpc>
                        <a:buNone/>
                      </a:pPr>
                      <a:r>
                        <a:rPr lang="en-GB" sz="1000" b="1" dirty="0">
                          <a:effectLst/>
                          <a:latin typeface="Arial"/>
                        </a:rPr>
                        <a:t>G</a:t>
                      </a:r>
                    </a:p>
                  </a:txBody>
                  <a:tcPr marL="114300" marR="114300" marT="57150" marB="57150">
                    <a:lnL w="15869">
                      <a:solidFill>
                        <a:srgbClr val="000000"/>
                      </a:solidFill>
                    </a:lnL>
                    <a:lnR w="15869">
                      <a:solidFill>
                        <a:srgbClr val="000000"/>
                      </a:solidFill>
                    </a:lnR>
                    <a:lnT w="15869">
                      <a:solidFill>
                        <a:srgbClr val="000000"/>
                      </a:solidFill>
                    </a:lnT>
                    <a:lnB w="15869">
                      <a:solidFill>
                        <a:srgbClr val="000000"/>
                      </a:solidFill>
                    </a:lnB>
                    <a:solidFill>
                      <a:srgbClr val="00B050"/>
                    </a:solidFill>
                  </a:tcPr>
                </a:tc>
                <a:extLst>
                  <a:ext uri="{0D108BD9-81ED-4DB2-BD59-A6C34878D82A}">
                    <a16:rowId xmlns:a16="http://schemas.microsoft.com/office/drawing/2014/main" val="513730158"/>
                  </a:ext>
                </a:extLst>
              </a:tr>
            </a:tbl>
          </a:graphicData>
        </a:graphic>
      </p:graphicFrame>
      <p:sp>
        <p:nvSpPr>
          <p:cNvPr id="12" name="TextBox 11">
            <a:extLst>
              <a:ext uri="{FF2B5EF4-FFF2-40B4-BE49-F238E27FC236}">
                <a16:creationId xmlns:a16="http://schemas.microsoft.com/office/drawing/2014/main" id="{738D17E2-B53B-F3B4-AE7B-5080B65E54E4}"/>
              </a:ext>
            </a:extLst>
          </p:cNvPr>
          <p:cNvSpPr txBox="1"/>
          <p:nvPr/>
        </p:nvSpPr>
        <p:spPr>
          <a:xfrm>
            <a:off x="390525" y="5794369"/>
            <a:ext cx="3484535" cy="230832"/>
          </a:xfrm>
          <a:prstGeom prst="rect">
            <a:avLst/>
          </a:prstGeom>
          <a:noFill/>
        </p:spPr>
        <p:txBody>
          <a:bodyPr wrap="square">
            <a:spAutoFit/>
          </a:bodyPr>
          <a:lstStyle/>
          <a:p>
            <a:r>
              <a:rPr lang="en-GB" sz="900" b="1">
                <a:latin typeface="Arial" panose="020B0604020202020204" pitchFamily="34" charset="0"/>
                <a:cs typeface="Arial" panose="020B0604020202020204" pitchFamily="34" charset="0"/>
              </a:rPr>
              <a:t>RAG rating key: C= complete; G= green; A= amber; R= Red</a:t>
            </a:r>
          </a:p>
        </p:txBody>
      </p:sp>
    </p:spTree>
    <p:extLst>
      <p:ext uri="{BB962C8B-B14F-4D97-AF65-F5344CB8AC3E}">
        <p14:creationId xmlns:p14="http://schemas.microsoft.com/office/powerpoint/2010/main" val="3049097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0D407CE-C80F-1987-9A1D-321114E211DA}"/>
              </a:ext>
            </a:extLst>
          </p:cNvPr>
          <p:cNvSpPr>
            <a:spLocks noGrp="1"/>
          </p:cNvSpPr>
          <p:nvPr>
            <p:ph type="ctrTitle"/>
          </p:nvPr>
        </p:nvSpPr>
        <p:spPr>
          <a:xfrm>
            <a:off x="396535" y="102151"/>
            <a:ext cx="11076689" cy="710423"/>
          </a:xfrm>
        </p:spPr>
        <p:txBody>
          <a:bodyPr>
            <a:normAutofit/>
          </a:bodyPr>
          <a:lstStyle/>
          <a:p>
            <a:r>
              <a:rPr lang="en-GB" sz="2500">
                <a:latin typeface="Arial" panose="020B0604020202020204" pitchFamily="34" charset="0"/>
                <a:cs typeface="Arial" panose="020B0604020202020204" pitchFamily="34" charset="0"/>
              </a:rPr>
              <a:t>Appendix to Brilliant organisation</a:t>
            </a:r>
          </a:p>
        </p:txBody>
      </p:sp>
      <p:sp>
        <p:nvSpPr>
          <p:cNvPr id="5" name="TextBox 4">
            <a:extLst>
              <a:ext uri="{FF2B5EF4-FFF2-40B4-BE49-F238E27FC236}">
                <a16:creationId xmlns:a16="http://schemas.microsoft.com/office/drawing/2014/main" id="{57D441D2-6A4B-2D58-0990-913425E5F038}"/>
              </a:ext>
            </a:extLst>
          </p:cNvPr>
          <p:cNvSpPr txBox="1"/>
          <p:nvPr/>
        </p:nvSpPr>
        <p:spPr>
          <a:xfrm>
            <a:off x="9136980" y="6540405"/>
            <a:ext cx="2987118" cy="215444"/>
          </a:xfrm>
          <a:prstGeom prst="rect">
            <a:avLst/>
          </a:prstGeom>
          <a:noFill/>
        </p:spPr>
        <p:txBody>
          <a:bodyPr wrap="square" lIns="91440" tIns="45720" rIns="91440" bIns="45720" rtlCol="0" anchor="t">
            <a:spAutoFit/>
          </a:bodyPr>
          <a:lstStyle/>
          <a:p>
            <a:r>
              <a:rPr lang="en-GB" sz="800"/>
              <a:t>All figures as of 31 Nov 2024 unless otherwise stated</a:t>
            </a:r>
          </a:p>
        </p:txBody>
      </p:sp>
      <p:sp>
        <p:nvSpPr>
          <p:cNvPr id="6" name="Rectangle 5">
            <a:extLst>
              <a:ext uri="{FF2B5EF4-FFF2-40B4-BE49-F238E27FC236}">
                <a16:creationId xmlns:a16="http://schemas.microsoft.com/office/drawing/2014/main" id="{C9AB01D4-0581-9E3D-855A-FE7AA98E9BE0}"/>
              </a:ext>
            </a:extLst>
          </p:cNvPr>
          <p:cNvSpPr/>
          <p:nvPr/>
        </p:nvSpPr>
        <p:spPr>
          <a:xfrm>
            <a:off x="372382" y="812574"/>
            <a:ext cx="5848350" cy="4191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t>DIT</a:t>
            </a:r>
          </a:p>
        </p:txBody>
      </p:sp>
      <p:sp>
        <p:nvSpPr>
          <p:cNvPr id="12" name="TextBox 11">
            <a:extLst>
              <a:ext uri="{FF2B5EF4-FFF2-40B4-BE49-F238E27FC236}">
                <a16:creationId xmlns:a16="http://schemas.microsoft.com/office/drawing/2014/main" id="{738D17E2-B53B-F3B4-AE7B-5080B65E54E4}"/>
              </a:ext>
            </a:extLst>
          </p:cNvPr>
          <p:cNvSpPr txBox="1"/>
          <p:nvPr/>
        </p:nvSpPr>
        <p:spPr>
          <a:xfrm>
            <a:off x="390525" y="5868184"/>
            <a:ext cx="3484535" cy="230832"/>
          </a:xfrm>
          <a:prstGeom prst="rect">
            <a:avLst/>
          </a:prstGeom>
          <a:noFill/>
        </p:spPr>
        <p:txBody>
          <a:bodyPr wrap="square">
            <a:spAutoFit/>
          </a:bodyPr>
          <a:lstStyle/>
          <a:p>
            <a:r>
              <a:rPr lang="en-GB" sz="900" b="1">
                <a:latin typeface="Arial" panose="020B0604020202020204" pitchFamily="34" charset="0"/>
                <a:cs typeface="Arial" panose="020B0604020202020204" pitchFamily="34" charset="0"/>
              </a:rPr>
              <a:t>RAG rating key: C= complete; G= green; A= amber; R= Red</a:t>
            </a:r>
          </a:p>
        </p:txBody>
      </p:sp>
      <p:sp>
        <p:nvSpPr>
          <p:cNvPr id="8" name="TextBox 7">
            <a:extLst>
              <a:ext uri="{FF2B5EF4-FFF2-40B4-BE49-F238E27FC236}">
                <a16:creationId xmlns:a16="http://schemas.microsoft.com/office/drawing/2014/main" id="{4A0A102E-5860-80D8-ECEA-9F56787BE272}"/>
              </a:ext>
            </a:extLst>
          </p:cNvPr>
          <p:cNvSpPr txBox="1"/>
          <p:nvPr/>
        </p:nvSpPr>
        <p:spPr>
          <a:xfrm>
            <a:off x="372382" y="4768437"/>
            <a:ext cx="9675602" cy="1177245"/>
          </a:xfrm>
          <a:prstGeom prst="rect">
            <a:avLst/>
          </a:prstGeom>
          <a:noFill/>
        </p:spPr>
        <p:txBody>
          <a:bodyPr wrap="square" lIns="91440" tIns="45720" rIns="91440" bIns="45720" rtlCol="0" anchor="t">
            <a:spAutoFit/>
          </a:bodyPr>
          <a:lstStyle/>
          <a:p>
            <a:r>
              <a:rPr lang="en-GB" b="1"/>
              <a:t>Commentary:</a:t>
            </a:r>
          </a:p>
          <a:p>
            <a:pPr marL="171450" indent="-171450">
              <a:buFont typeface="Arial" panose="020B0604020202020204" pitchFamily="34" charset="0"/>
              <a:buChar char="•"/>
            </a:pPr>
            <a:r>
              <a:rPr lang="en-US" sz="1050"/>
              <a:t>Some infrastructure services moved to London or temporary Manchester during office move to ensure user experience not impacted. </a:t>
            </a:r>
            <a:endParaRPr lang="en-US" sz="1050">
              <a:ea typeface="Inter"/>
            </a:endParaRPr>
          </a:p>
          <a:p>
            <a:pPr marL="171450" indent="-171450">
              <a:buFont typeface="Arial" panose="020B0604020202020204" pitchFamily="34" charset="0"/>
              <a:buChar char="•"/>
            </a:pPr>
            <a:r>
              <a:rPr lang="en-US" sz="1050"/>
              <a:t>2 NHSE Critical/high cyber alerts investigated during November. One not applicable to NICE, one resolved with vendor recommended actions. </a:t>
            </a:r>
            <a:endParaRPr lang="en-US" sz="1050">
              <a:ea typeface="Inter"/>
            </a:endParaRPr>
          </a:p>
          <a:p>
            <a:pPr marL="171450" indent="-171450">
              <a:buFont typeface="Arial" panose="020B0604020202020204" pitchFamily="34" charset="0"/>
              <a:buChar char="•"/>
            </a:pPr>
            <a:r>
              <a:rPr lang="en-US" sz="1050"/>
              <a:t>November staff phishing campaign ongoing – compromise rate of 24% predicted but reporting 0% as not calculated until campaign closes</a:t>
            </a:r>
            <a:endParaRPr lang="en-US" sz="1050">
              <a:ea typeface="Inter"/>
            </a:endParaRPr>
          </a:p>
          <a:p>
            <a:pPr marL="171450" indent="-171450">
              <a:buFont typeface="Arial" panose="020B0604020202020204" pitchFamily="34" charset="0"/>
              <a:buChar char="•"/>
            </a:pPr>
            <a:r>
              <a:rPr lang="en-US" sz="1050"/>
              <a:t>Phase 1 of cyber transformation </a:t>
            </a:r>
            <a:r>
              <a:rPr lang="en-US" sz="1050" err="1"/>
              <a:t>programme</a:t>
            </a:r>
            <a:r>
              <a:rPr lang="en-US" sz="1050"/>
              <a:t>, focus on prevention and governance on track as reported to ARAC.</a:t>
            </a:r>
            <a:endParaRPr lang="en-US" sz="1050">
              <a:ea typeface="Inter"/>
            </a:endParaRPr>
          </a:p>
          <a:p>
            <a:pPr marL="171450" indent="-171450">
              <a:buFont typeface="Arial" panose="020B0604020202020204" pitchFamily="34" charset="0"/>
              <a:buChar char="•"/>
            </a:pPr>
            <a:r>
              <a:rPr lang="en-US" sz="1050"/>
              <a:t>P2 incidents across a range of services. All resolved or work arounds in place pending root cause resolution</a:t>
            </a:r>
            <a:endParaRPr lang="en-US" sz="1050">
              <a:ea typeface="Inter"/>
            </a:endParaRPr>
          </a:p>
        </p:txBody>
      </p:sp>
      <p:pic>
        <p:nvPicPr>
          <p:cNvPr id="9" name="Picture 8">
            <a:extLst>
              <a:ext uri="{FF2B5EF4-FFF2-40B4-BE49-F238E27FC236}">
                <a16:creationId xmlns:a16="http://schemas.microsoft.com/office/drawing/2014/main" id="{9ECA1980-AC6B-AB58-C1D5-E450964B459B}"/>
              </a:ext>
            </a:extLst>
          </p:cNvPr>
          <p:cNvPicPr>
            <a:picLocks noChangeAspect="1"/>
          </p:cNvPicPr>
          <p:nvPr/>
        </p:nvPicPr>
        <p:blipFill>
          <a:blip r:embed="rId2"/>
          <a:stretch>
            <a:fillRect/>
          </a:stretch>
        </p:blipFill>
        <p:spPr>
          <a:xfrm>
            <a:off x="372382" y="2701766"/>
            <a:ext cx="2894949" cy="2002114"/>
          </a:xfrm>
          <a:prstGeom prst="rect">
            <a:avLst/>
          </a:prstGeom>
        </p:spPr>
      </p:pic>
      <p:pic>
        <p:nvPicPr>
          <p:cNvPr id="11" name="Picture 10">
            <a:extLst>
              <a:ext uri="{FF2B5EF4-FFF2-40B4-BE49-F238E27FC236}">
                <a16:creationId xmlns:a16="http://schemas.microsoft.com/office/drawing/2014/main" id="{AEF16E96-22A8-419E-07E7-21E14AD1A3D6}"/>
              </a:ext>
            </a:extLst>
          </p:cNvPr>
          <p:cNvPicPr>
            <a:picLocks noChangeAspect="1"/>
          </p:cNvPicPr>
          <p:nvPr/>
        </p:nvPicPr>
        <p:blipFill>
          <a:blip r:embed="rId3"/>
          <a:stretch>
            <a:fillRect/>
          </a:stretch>
        </p:blipFill>
        <p:spPr>
          <a:xfrm>
            <a:off x="372382" y="1408484"/>
            <a:ext cx="5848350" cy="1228725"/>
          </a:xfrm>
          <a:prstGeom prst="rect">
            <a:avLst/>
          </a:prstGeom>
        </p:spPr>
      </p:pic>
      <p:pic>
        <p:nvPicPr>
          <p:cNvPr id="13" name="Picture 12">
            <a:extLst>
              <a:ext uri="{FF2B5EF4-FFF2-40B4-BE49-F238E27FC236}">
                <a16:creationId xmlns:a16="http://schemas.microsoft.com/office/drawing/2014/main" id="{BC5E6F72-1C61-7DD8-2E29-3568F71605A6}"/>
              </a:ext>
            </a:extLst>
          </p:cNvPr>
          <p:cNvPicPr>
            <a:picLocks noChangeAspect="1"/>
          </p:cNvPicPr>
          <p:nvPr/>
        </p:nvPicPr>
        <p:blipFill>
          <a:blip r:embed="rId4"/>
          <a:stretch>
            <a:fillRect/>
          </a:stretch>
        </p:blipFill>
        <p:spPr>
          <a:xfrm>
            <a:off x="3414275" y="2701766"/>
            <a:ext cx="2806457" cy="1591200"/>
          </a:xfrm>
          <a:prstGeom prst="rect">
            <a:avLst/>
          </a:prstGeom>
        </p:spPr>
      </p:pic>
    </p:spTree>
    <p:extLst>
      <p:ext uri="{BB962C8B-B14F-4D97-AF65-F5344CB8AC3E}">
        <p14:creationId xmlns:p14="http://schemas.microsoft.com/office/powerpoint/2010/main" val="2450600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344420-33BE-C2F6-B91A-FD42D20E6461}"/>
              </a:ext>
            </a:extLst>
          </p:cNvPr>
          <p:cNvSpPr>
            <a:spLocks noGrp="1"/>
          </p:cNvSpPr>
          <p:nvPr>
            <p:ph type="ctrTitle"/>
          </p:nvPr>
        </p:nvSpPr>
        <p:spPr>
          <a:xfrm>
            <a:off x="174340" y="391215"/>
            <a:ext cx="11145968" cy="423392"/>
          </a:xfrm>
        </p:spPr>
        <p:txBody>
          <a:bodyPr>
            <a:normAutofit fontScale="90000"/>
          </a:bodyPr>
          <a:lstStyle/>
          <a:p>
            <a:r>
              <a:rPr lang="en-US" sz="2800">
                <a:latin typeface="Arial" panose="020B0604020202020204" pitchFamily="34" charset="0"/>
                <a:cs typeface="Arial" panose="020B0604020202020204" pitchFamily="34" charset="0"/>
              </a:rPr>
              <a:t>Headline description of key projects to deliver NICE aims</a:t>
            </a:r>
          </a:p>
        </p:txBody>
      </p:sp>
      <p:graphicFrame>
        <p:nvGraphicFramePr>
          <p:cNvPr id="7" name="Table 6">
            <a:extLst>
              <a:ext uri="{FF2B5EF4-FFF2-40B4-BE49-F238E27FC236}">
                <a16:creationId xmlns:a16="http://schemas.microsoft.com/office/drawing/2014/main" id="{2AF90AA5-D6D7-E7CF-EF5A-F33BC892E22A}"/>
              </a:ext>
            </a:extLst>
          </p:cNvPr>
          <p:cNvGraphicFramePr>
            <a:graphicFrameLocks noGrp="1"/>
          </p:cNvGraphicFramePr>
          <p:nvPr>
            <p:extLst>
              <p:ext uri="{D42A27DB-BD31-4B8C-83A1-F6EECF244321}">
                <p14:modId xmlns:p14="http://schemas.microsoft.com/office/powerpoint/2010/main" val="3251260683"/>
              </p:ext>
            </p:extLst>
          </p:nvPr>
        </p:nvGraphicFramePr>
        <p:xfrm>
          <a:off x="174339" y="1348258"/>
          <a:ext cx="11843322" cy="4582318"/>
        </p:xfrm>
        <a:graphic>
          <a:graphicData uri="http://schemas.openxmlformats.org/drawingml/2006/table">
            <a:tbl>
              <a:tblPr firstRow="1" bandRow="1">
                <a:tableStyleId>{5C22544A-7EE6-4342-B048-85BDC9FD1C3A}</a:tableStyleId>
              </a:tblPr>
              <a:tblGrid>
                <a:gridCol w="1532541">
                  <a:extLst>
                    <a:ext uri="{9D8B030D-6E8A-4147-A177-3AD203B41FA5}">
                      <a16:colId xmlns:a16="http://schemas.microsoft.com/office/drawing/2014/main" val="1248132733"/>
                    </a:ext>
                  </a:extLst>
                </a:gridCol>
                <a:gridCol w="2569029">
                  <a:extLst>
                    <a:ext uri="{9D8B030D-6E8A-4147-A177-3AD203B41FA5}">
                      <a16:colId xmlns:a16="http://schemas.microsoft.com/office/drawing/2014/main" val="3285407288"/>
                    </a:ext>
                  </a:extLst>
                </a:gridCol>
                <a:gridCol w="7741752">
                  <a:extLst>
                    <a:ext uri="{9D8B030D-6E8A-4147-A177-3AD203B41FA5}">
                      <a16:colId xmlns:a16="http://schemas.microsoft.com/office/drawing/2014/main" val="2453268704"/>
                    </a:ext>
                  </a:extLst>
                </a:gridCol>
              </a:tblGrid>
              <a:tr h="278288">
                <a:tc>
                  <a:txBody>
                    <a:bodyPr/>
                    <a:lstStyle/>
                    <a:p>
                      <a:pPr lvl="0" algn="l">
                        <a:buNone/>
                      </a:pPr>
                      <a:r>
                        <a:rPr lang="en-US" sz="1000">
                          <a:latin typeface="Arial"/>
                          <a:cs typeface="Arial"/>
                        </a:rPr>
                        <a:t>NICE aim </a:t>
                      </a:r>
                    </a:p>
                  </a:txBody>
                  <a:tcPr>
                    <a:lnB w="12700" cap="flat" cmpd="sng" algn="ctr">
                      <a:solidFill>
                        <a:schemeClr val="bg1"/>
                      </a:solidFill>
                      <a:prstDash val="solid"/>
                      <a:round/>
                      <a:headEnd type="none" w="med" len="med"/>
                      <a:tailEnd type="none" w="med" len="med"/>
                    </a:lnB>
                  </a:tcPr>
                </a:tc>
                <a:tc>
                  <a:txBody>
                    <a:bodyPr/>
                    <a:lstStyle/>
                    <a:p>
                      <a:pPr algn="l"/>
                      <a:r>
                        <a:rPr lang="en-US" sz="1000">
                          <a:latin typeface="Arial"/>
                          <a:cs typeface="Arial"/>
                        </a:rPr>
                        <a:t>Project name</a:t>
                      </a:r>
                    </a:p>
                  </a:txBody>
                  <a:tcPr>
                    <a:lnB w="12700" cap="flat" cmpd="sng" algn="ctr">
                      <a:solidFill>
                        <a:schemeClr val="bg1"/>
                      </a:solidFill>
                      <a:prstDash val="solid"/>
                      <a:round/>
                      <a:headEnd type="none" w="med" len="med"/>
                      <a:tailEnd type="none" w="med" len="med"/>
                    </a:lnB>
                  </a:tcPr>
                </a:tc>
                <a:tc>
                  <a:txBody>
                    <a:bodyPr/>
                    <a:lstStyle/>
                    <a:p>
                      <a:pPr algn="l"/>
                      <a:r>
                        <a:rPr lang="en-US" sz="1000">
                          <a:latin typeface="Arial"/>
                          <a:cs typeface="Arial"/>
                        </a:rPr>
                        <a:t>Project headline description</a:t>
                      </a: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13307298"/>
                  </a:ext>
                </a:extLst>
              </a:tr>
              <a:tr h="373126">
                <a:tc rowSpan="3">
                  <a:txBody>
                    <a:bodyPr/>
                    <a:lstStyle/>
                    <a:p>
                      <a:r>
                        <a:rPr lang="en-US" sz="1000">
                          <a:latin typeface="Arial"/>
                          <a:cs typeface="Arial"/>
                        </a:rPr>
                        <a:t>Timely and High-Quality Guidance</a:t>
                      </a: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lang="en-US" sz="1000">
                          <a:latin typeface="Arial"/>
                          <a:cs typeface="Arial"/>
                        </a:rPr>
                        <a:t>Rules Based Pathway (RBP)</a:t>
                      </a:r>
                    </a:p>
                  </a:txBody>
                  <a:tcPr>
                    <a:lnL w="12700" cmpd="sng">
                      <a:noFill/>
                    </a:lnL>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r>
                        <a:rPr lang="en-GB" sz="1000" kern="1200">
                          <a:effectLst/>
                          <a:latin typeface="Arial"/>
                          <a:cs typeface="Arial"/>
                        </a:rPr>
                        <a:t>Establishing the rules and principles on which NICE and NHS England will work in partnership to evaluate, commission and fund medical technologies</a:t>
                      </a:r>
                      <a:endParaRPr lang="en-US" sz="1000">
                        <a:latin typeface="Arial"/>
                        <a:cs typeface="Arial"/>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057408857"/>
                  </a:ext>
                </a:extLst>
              </a:tr>
              <a:tr h="373126">
                <a:tc vMerge="1">
                  <a:txBody>
                    <a:bodyPr/>
                    <a:lstStyle/>
                    <a:p>
                      <a:endParaRPr lang="en-US"/>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r>
                        <a:rPr lang="en-US" sz="1000">
                          <a:latin typeface="Arial"/>
                          <a:cs typeface="Arial"/>
                        </a:rPr>
                        <a:t>Improving Timeliness and Staff experience (ITSE)</a:t>
                      </a:r>
                    </a:p>
                  </a:txBody>
                  <a:tcPr>
                    <a:lnL w="12700" cmpd="sng">
                      <a:noFill/>
                    </a:lnL>
                    <a:solidFill>
                      <a:schemeClr val="accent1">
                        <a:lumMod val="20000"/>
                        <a:lumOff val="80000"/>
                      </a:schemeClr>
                    </a:solidFill>
                  </a:tcPr>
                </a:tc>
                <a:tc>
                  <a:txBody>
                    <a:bodyPr/>
                    <a:lstStyle/>
                    <a:p>
                      <a:r>
                        <a:rPr lang="en-US" sz="1000">
                          <a:latin typeface="Arial"/>
                          <a:cs typeface="Arial"/>
                        </a:rPr>
                        <a:t>Improved timeliness by standardising and improving processes across guidance producing centres, through the use of digital tools and continuous improvement approaches</a:t>
                      </a:r>
                    </a:p>
                  </a:txBody>
                  <a:tcPr>
                    <a:lnR w="12700" cap="flat" cmpd="sng" algn="ctr">
                      <a:solidFill>
                        <a:schemeClr val="bg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406881725"/>
                  </a:ext>
                </a:extLst>
              </a:tr>
              <a:tr h="373126">
                <a:tc vMerge="1">
                  <a:txBody>
                    <a:bodyPr/>
                    <a:lstStyle/>
                    <a:p>
                      <a:endParaRPr lang="en-US"/>
                    </a:p>
                  </a:txBody>
                  <a:tcPr>
                    <a:lnL w="12700"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lang="en-US" sz="1000">
                          <a:latin typeface="Arial"/>
                          <a:cs typeface="Arial"/>
                        </a:rPr>
                        <a:t>Incorporation of TAs into guidelines</a:t>
                      </a:r>
                    </a:p>
                  </a:txBody>
                  <a:tcPr>
                    <a:lnL w="12700" cmpd="sng">
                      <a:noFill/>
                    </a:lnL>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en-GB" sz="1000">
                          <a:latin typeface="Arial"/>
                          <a:cs typeface="Arial"/>
                        </a:rPr>
                        <a:t>Inclusion of medicines and HealthTech recommendations within guidelines to make NICE guidance more useful and useable</a:t>
                      </a:r>
                      <a:endParaRPr lang="en-US" sz="1000" i="0">
                        <a:latin typeface="Arial"/>
                        <a:cs typeface="Arial"/>
                      </a:endParaRPr>
                    </a:p>
                  </a:txBody>
                  <a:tcPr>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43387408"/>
                  </a:ext>
                </a:extLst>
              </a:tr>
              <a:tr h="650167">
                <a:tc rowSpan="2">
                  <a:txBody>
                    <a:bodyPr/>
                    <a:lstStyle/>
                    <a:p>
                      <a:r>
                        <a:rPr lang="en-US" sz="1000">
                          <a:latin typeface="Arial"/>
                          <a:cs typeface="Arial"/>
                        </a:rPr>
                        <a:t>Useable</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latin typeface="Arial"/>
                          <a:cs typeface="Arial"/>
                        </a:rPr>
                        <a:t>Content governance and structured recommendations</a:t>
                      </a:r>
                    </a:p>
                  </a:txBody>
                  <a:tcPr>
                    <a:lnT w="28575"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l">
                        <a:lnSpc>
                          <a:spcPct val="100000"/>
                        </a:lnSpc>
                        <a:spcBef>
                          <a:spcPts val="0"/>
                        </a:spcBef>
                        <a:spcAft>
                          <a:spcPts val="0"/>
                        </a:spcAft>
                        <a:buNone/>
                      </a:pPr>
                      <a:r>
                        <a:rPr lang="en-GB" sz="1000" kern="1200" noProof="0">
                          <a:solidFill>
                            <a:schemeClr val="dk1"/>
                          </a:solidFill>
                          <a:latin typeface="Arial"/>
                          <a:ea typeface="+mn-ea"/>
                          <a:cs typeface="Arial"/>
                        </a:rPr>
                        <a:t>Organisations that produce digital content need a process to ensure their content is produced efficiently, and is consistent, of high-quality and accurate. This is content governance. We will create </a:t>
                      </a:r>
                      <a:r>
                        <a:rPr lang="en-US" sz="1000" kern="1200">
                          <a:solidFill>
                            <a:schemeClr val="dk1"/>
                          </a:solidFill>
                          <a:latin typeface="Arial"/>
                          <a:ea typeface="+mn-ea"/>
                          <a:cs typeface="Arial"/>
                        </a:rPr>
                        <a:t>a governance framework that outlines how committee recommendations are converted into guidance products that are centred around user needs and agreed house style.</a:t>
                      </a:r>
                    </a:p>
                    <a:p>
                      <a:pPr marL="0" marR="0" lvl="0" indent="0" algn="l" rtl="0" eaLnBrk="1" fontAlgn="auto" latinLnBrk="0" hangingPunct="1">
                        <a:lnSpc>
                          <a:spcPct val="100000"/>
                        </a:lnSpc>
                        <a:spcBef>
                          <a:spcPts val="0"/>
                        </a:spcBef>
                        <a:spcAft>
                          <a:spcPts val="0"/>
                        </a:spcAft>
                        <a:buClrTx/>
                        <a:buSzTx/>
                        <a:buFontTx/>
                        <a:buNone/>
                      </a:pPr>
                      <a:endParaRPr lang="en-US" sz="1000" kern="1200">
                        <a:latin typeface="Arial"/>
                        <a:cs typeface="Arial"/>
                      </a:endParaRPr>
                    </a:p>
                    <a:p>
                      <a:pPr marL="0" marR="0" lvl="0" indent="0" algn="l" defTabSz="914400">
                        <a:lnSpc>
                          <a:spcPct val="100000"/>
                        </a:lnSpc>
                        <a:spcBef>
                          <a:spcPts val="0"/>
                        </a:spcBef>
                        <a:spcAft>
                          <a:spcPts val="0"/>
                        </a:spcAft>
                        <a:buClrTx/>
                        <a:buSzTx/>
                        <a:buFontTx/>
                        <a:buNone/>
                        <a:tabLst/>
                        <a:defRPr/>
                      </a:pPr>
                      <a:r>
                        <a:rPr lang="en-US" sz="1000" kern="1200">
                          <a:latin typeface="Arial"/>
                          <a:cs typeface="Arial"/>
                        </a:rPr>
                        <a:t>Create more actionable, structured recommendations across different types of guidance to benefit users.</a:t>
                      </a:r>
                      <a:endParaRPr lang="en-US" sz="1000"/>
                    </a:p>
                  </a:txBody>
                  <a:tcPr>
                    <a:lnT w="28575"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448289358"/>
                  </a:ext>
                </a:extLst>
              </a:tr>
              <a:tr h="373126">
                <a:tc vMerge="1">
                  <a:txBody>
                    <a:bodyPr/>
                    <a:lstStyle/>
                    <a:p>
                      <a:endParaRPr lang="en-US"/>
                    </a:p>
                  </a:txBody>
                  <a:tcP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latin typeface="Arial"/>
                          <a:cs typeface="Arial"/>
                        </a:rPr>
                        <a:t>Knowledge platform</a:t>
                      </a:r>
                      <a:endParaRPr lang="en-US" sz="1000" kern="1200">
                        <a:solidFill>
                          <a:schemeClr val="dk1"/>
                        </a:solidFill>
                        <a:latin typeface="Arial"/>
                        <a:ea typeface="+mn-ea"/>
                        <a:cs typeface="Arial"/>
                      </a:endParaRPr>
                    </a:p>
                  </a:txBody>
                  <a:tcPr>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latin typeface="Arial"/>
                          <a:cs typeface="Arial"/>
                        </a:rPr>
                        <a:t>Procure and implement knowledge platform which structured content will be migrated to.</a:t>
                      </a:r>
                      <a:endParaRPr lang="en-US" sz="1000" kern="1200">
                        <a:solidFill>
                          <a:schemeClr val="dk1"/>
                        </a:solidFill>
                        <a:latin typeface="Arial"/>
                        <a:ea typeface="+mn-ea"/>
                        <a:cs typeface="Arial"/>
                      </a:endParaRPr>
                    </a:p>
                  </a:txBody>
                  <a:tcPr>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9580141"/>
                  </a:ext>
                </a:extLst>
              </a:tr>
              <a:tr h="373126">
                <a:tc rowSpan="5">
                  <a:txBody>
                    <a:bodyPr/>
                    <a:lstStyle/>
                    <a:p>
                      <a:r>
                        <a:rPr lang="en-US" sz="1000">
                          <a:latin typeface="Arial"/>
                          <a:cs typeface="Arial"/>
                        </a:rPr>
                        <a:t>Impactful</a:t>
                      </a:r>
                    </a:p>
                    <a:p>
                      <a:endParaRPr lang="en-US" sz="1000">
                        <a:latin typeface="Arial" panose="020B0604020202020204" pitchFamily="34" charset="0"/>
                        <a:cs typeface="Arial" panose="020B0604020202020204" pitchFamily="34" charset="0"/>
                      </a:endParaRPr>
                    </a:p>
                  </a:txBody>
                  <a:tcPr>
                    <a:lnT w="28575"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latin typeface="Arial"/>
                          <a:cs typeface="Arial"/>
                        </a:rPr>
                        <a:t>Measurement uptake</a:t>
                      </a:r>
                      <a:endParaRPr lang="en-US" sz="1000" kern="1200">
                        <a:solidFill>
                          <a:schemeClr val="dk1"/>
                        </a:solidFill>
                        <a:latin typeface="Arial"/>
                        <a:ea typeface="+mn-ea"/>
                        <a:cs typeface="Arial"/>
                      </a:endParaRPr>
                    </a:p>
                  </a:txBody>
                  <a:tcPr>
                    <a:lnT w="28575"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latin typeface="Arial"/>
                          <a:cs typeface="Arial"/>
                        </a:rPr>
                        <a:t>Measure uptake of our guidance and use that data to ensure NICE focuses on our priorities.</a:t>
                      </a:r>
                      <a:endParaRPr lang="en-US" sz="1000" kern="1200">
                        <a:solidFill>
                          <a:schemeClr val="dk1"/>
                        </a:solidFill>
                        <a:latin typeface="Arial"/>
                        <a:ea typeface="+mn-ea"/>
                        <a:cs typeface="Arial"/>
                      </a:endParaRPr>
                    </a:p>
                  </a:txBody>
                  <a:tcPr>
                    <a:lnT w="28575"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792258855"/>
                  </a:ext>
                </a:extLst>
              </a:tr>
              <a:tr h="373126">
                <a:tc vMerge="1">
                  <a:txBody>
                    <a:bodyPr/>
                    <a:lstStyle/>
                    <a:p>
                      <a:endParaRPr/>
                    </a:p>
                  </a:txBody>
                  <a:tcPr>
                    <a:solidFill>
                      <a:schemeClr val="accent1">
                        <a:lumMod val="40000"/>
                        <a:lumOff val="60000"/>
                      </a:schemeClr>
                    </a:solidFill>
                  </a:tcPr>
                </a:tc>
                <a:tc>
                  <a:txBody>
                    <a:bodyPr/>
                    <a:lstStyle/>
                    <a:p>
                      <a:r>
                        <a:rPr lang="en-US" sz="1000" kern="1200">
                          <a:latin typeface="Arial"/>
                          <a:cs typeface="Arial"/>
                        </a:rPr>
                        <a:t>Amplify priority partnerships</a:t>
                      </a:r>
                      <a:endParaRPr lang="en-US" sz="1000" kern="1200">
                        <a:solidFill>
                          <a:schemeClr val="dk1"/>
                        </a:solidFill>
                        <a:latin typeface="Arial"/>
                        <a:ea typeface="+mn-ea"/>
                        <a:cs typeface="Arial"/>
                      </a:endParaRPr>
                    </a:p>
                  </a:txBody>
                  <a:tcPr>
                    <a:solidFill>
                      <a:schemeClr val="accent1">
                        <a:lumMod val="20000"/>
                        <a:lumOff val="80000"/>
                      </a:schemeClr>
                    </a:solidFill>
                  </a:tcPr>
                </a:tc>
                <a:tc>
                  <a:txBody>
                    <a:bodyPr/>
                    <a:lstStyle/>
                    <a:p>
                      <a:r>
                        <a:rPr lang="en-US" sz="1000" kern="1200">
                          <a:latin typeface="Arial"/>
                          <a:cs typeface="Arial"/>
                        </a:rPr>
                        <a:t>Work closely with critical stakeholders who can amplify our guidance in priority areas to help get the best care to patients fast.</a:t>
                      </a:r>
                      <a:endParaRPr lang="en-US" sz="1000" kern="1200">
                        <a:solidFill>
                          <a:schemeClr val="dk1"/>
                        </a:solidFill>
                        <a:latin typeface="Arial"/>
                        <a:ea typeface="+mn-ea"/>
                        <a:cs typeface="Arial"/>
                      </a:endParaRPr>
                    </a:p>
                  </a:txBody>
                  <a:tcPr>
                    <a:solidFill>
                      <a:schemeClr val="bg1">
                        <a:lumMod val="95000"/>
                      </a:schemeClr>
                    </a:solidFill>
                  </a:tcPr>
                </a:tc>
                <a:extLst>
                  <a:ext uri="{0D108BD9-81ED-4DB2-BD59-A6C34878D82A}">
                    <a16:rowId xmlns:a16="http://schemas.microsoft.com/office/drawing/2014/main" val="2880105307"/>
                  </a:ext>
                </a:extLst>
              </a:tr>
              <a:tr h="373126">
                <a:tc vMerge="1">
                  <a:txBody>
                    <a:bodyPr/>
                    <a:lstStyle/>
                    <a:p>
                      <a:endParaRPr lang="en-US"/>
                    </a:p>
                  </a:txBody>
                  <a:tcPr>
                    <a:solidFill>
                      <a:schemeClr val="accent1">
                        <a:lumMod val="40000"/>
                        <a:lumOff val="60000"/>
                      </a:schemeClr>
                    </a:solidFill>
                  </a:tcPr>
                </a:tc>
                <a:tc>
                  <a:txBody>
                    <a:bodyPr/>
                    <a:lstStyle/>
                    <a:p>
                      <a:r>
                        <a:rPr lang="en-US" sz="1000" kern="1200">
                          <a:latin typeface="Arial"/>
                          <a:cs typeface="Arial"/>
                        </a:rPr>
                        <a:t>Targeted implementation support</a:t>
                      </a:r>
                      <a:endParaRPr lang="en-US" sz="1000" kern="1200">
                        <a:solidFill>
                          <a:schemeClr val="dk1"/>
                        </a:solidFill>
                        <a:latin typeface="Arial"/>
                        <a:ea typeface="+mn-ea"/>
                        <a:cs typeface="Arial"/>
                      </a:endParaRPr>
                    </a:p>
                  </a:txBody>
                  <a:tcPr>
                    <a:solidFill>
                      <a:schemeClr val="accent1">
                        <a:lumMod val="20000"/>
                        <a:lumOff val="80000"/>
                      </a:schemeClr>
                    </a:solidFill>
                  </a:tcPr>
                </a:tc>
                <a:tc>
                  <a:txBody>
                    <a:bodyPr/>
                    <a:lstStyle/>
                    <a:p>
                      <a:r>
                        <a:rPr lang="en-US" sz="1000" kern="1200">
                          <a:latin typeface="Arial"/>
                          <a:cs typeface="Arial"/>
                        </a:rPr>
                        <a:t>We will use implementation science to focus on system priorities populations with identified health in equalities and other areas that matter most to people and communities.</a:t>
                      </a:r>
                      <a:endParaRPr lang="en-US" sz="1000" kern="1200">
                        <a:solidFill>
                          <a:schemeClr val="dk1"/>
                        </a:solidFill>
                        <a:latin typeface="Arial"/>
                        <a:ea typeface="+mn-ea"/>
                        <a:cs typeface="Arial"/>
                      </a:endParaRPr>
                    </a:p>
                  </a:txBody>
                  <a:tcPr>
                    <a:solidFill>
                      <a:schemeClr val="bg1">
                        <a:lumMod val="95000"/>
                      </a:schemeClr>
                    </a:solidFill>
                  </a:tcPr>
                </a:tc>
                <a:extLst>
                  <a:ext uri="{0D108BD9-81ED-4DB2-BD59-A6C34878D82A}">
                    <a16:rowId xmlns:a16="http://schemas.microsoft.com/office/drawing/2014/main" val="2459922616"/>
                  </a:ext>
                </a:extLst>
              </a:tr>
              <a:tr h="373126">
                <a:tc vMerge="1">
                  <a:txBody>
                    <a:bodyPr/>
                    <a:lstStyle/>
                    <a:p>
                      <a:endParaRPr lang="en-US"/>
                    </a:p>
                  </a:txBody>
                  <a:tcPr>
                    <a:solidFill>
                      <a:schemeClr val="accent1">
                        <a:lumMod val="40000"/>
                        <a:lumOff val="60000"/>
                      </a:schemeClr>
                    </a:solidFill>
                  </a:tcPr>
                </a:tc>
                <a:tc>
                  <a:txBody>
                    <a:bodyPr/>
                    <a:lstStyle/>
                    <a:p>
                      <a:r>
                        <a:rPr lang="en-US" sz="1000" kern="1200">
                          <a:latin typeface="Arial"/>
                          <a:cs typeface="Arial"/>
                        </a:rPr>
                        <a:t>Public involvement best practice approach</a:t>
                      </a:r>
                      <a:endParaRPr lang="en-US" sz="1000" kern="1200">
                        <a:solidFill>
                          <a:schemeClr val="dk1"/>
                        </a:solidFill>
                        <a:latin typeface="Arial"/>
                        <a:ea typeface="+mn-ea"/>
                        <a:cs typeface="Arial"/>
                      </a:endParaRPr>
                    </a:p>
                  </a:txBody>
                  <a:tcPr>
                    <a:solidFill>
                      <a:schemeClr val="accent1">
                        <a:lumMod val="20000"/>
                        <a:lumOff val="80000"/>
                      </a:schemeClr>
                    </a:solidFill>
                  </a:tcPr>
                </a:tc>
                <a:tc>
                  <a:txBody>
                    <a:bodyPr/>
                    <a:lstStyle/>
                    <a:p>
                      <a:r>
                        <a:rPr lang="en-US" sz="1000" kern="1200">
                          <a:latin typeface="Arial"/>
                          <a:cs typeface="Arial"/>
                        </a:rPr>
                        <a:t>Implementing a new way to reach the right members of the public at the right time in the right way to increase uptake of guidance and support getting the best care to people fast.</a:t>
                      </a:r>
                      <a:endParaRPr lang="en-US" sz="1000" kern="1200">
                        <a:solidFill>
                          <a:schemeClr val="dk1"/>
                        </a:solidFill>
                        <a:latin typeface="Arial"/>
                        <a:ea typeface="+mn-ea"/>
                        <a:cs typeface="Arial"/>
                      </a:endParaRPr>
                    </a:p>
                  </a:txBody>
                  <a:tcPr>
                    <a:solidFill>
                      <a:schemeClr val="bg1">
                        <a:lumMod val="95000"/>
                      </a:schemeClr>
                    </a:solidFill>
                  </a:tcPr>
                </a:tc>
                <a:extLst>
                  <a:ext uri="{0D108BD9-81ED-4DB2-BD59-A6C34878D82A}">
                    <a16:rowId xmlns:a16="http://schemas.microsoft.com/office/drawing/2014/main" val="1578460165"/>
                  </a:ext>
                </a:extLst>
              </a:tr>
              <a:tr h="373126">
                <a:tc vMerge="1">
                  <a:txBody>
                    <a:bodyPr/>
                    <a:lstStyle/>
                    <a:p>
                      <a:endParaRPr lang="en-US" sz="1200"/>
                    </a:p>
                  </a:txBody>
                  <a:tcPr>
                    <a:lnT w="28575"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r>
                        <a:rPr lang="en-US" sz="1000" kern="1200">
                          <a:solidFill>
                            <a:schemeClr val="dk1"/>
                          </a:solidFill>
                          <a:latin typeface="Arial"/>
                          <a:ea typeface="+mn-ea"/>
                          <a:cs typeface="Arial"/>
                        </a:rPr>
                        <a:t>Implementation support toolkits</a:t>
                      </a:r>
                    </a:p>
                  </a:txBody>
                  <a:tcPr>
                    <a:solidFill>
                      <a:schemeClr val="accent1">
                        <a:lumMod val="20000"/>
                        <a:lumOff val="80000"/>
                      </a:schemeClr>
                    </a:solidFill>
                  </a:tcPr>
                </a:tc>
                <a:tc>
                  <a:txBody>
                    <a:bodyPr/>
                    <a:lstStyle/>
                    <a:p>
                      <a:r>
                        <a:rPr lang="en-US" sz="1000" kern="1200" dirty="0">
                          <a:solidFill>
                            <a:schemeClr val="dk1"/>
                          </a:solidFill>
                          <a:latin typeface="Arial"/>
                          <a:ea typeface="+mn-ea"/>
                          <a:cs typeface="Arial"/>
                        </a:rPr>
                        <a:t>Development of comprehensive implementation support toolkits where implementation challenges already exist or are anticipated</a:t>
                      </a:r>
                    </a:p>
                  </a:txBody>
                  <a:tcPr>
                    <a:solidFill>
                      <a:schemeClr val="bg1">
                        <a:lumMod val="95000"/>
                      </a:schemeClr>
                    </a:solidFill>
                  </a:tcPr>
                </a:tc>
                <a:extLst>
                  <a:ext uri="{0D108BD9-81ED-4DB2-BD59-A6C34878D82A}">
                    <a16:rowId xmlns:a16="http://schemas.microsoft.com/office/drawing/2014/main" val="1288938075"/>
                  </a:ext>
                </a:extLst>
              </a:tr>
            </a:tbl>
          </a:graphicData>
        </a:graphic>
      </p:graphicFrame>
    </p:spTree>
    <p:extLst>
      <p:ext uri="{BB962C8B-B14F-4D97-AF65-F5344CB8AC3E}">
        <p14:creationId xmlns:p14="http://schemas.microsoft.com/office/powerpoint/2010/main" val="1850019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AE6421-293B-B284-6894-E6A3EDE9E8C5}"/>
              </a:ext>
            </a:extLst>
          </p:cNvPr>
          <p:cNvSpPr>
            <a:spLocks noGrp="1"/>
          </p:cNvSpPr>
          <p:nvPr>
            <p:ph type="ctrTitle"/>
          </p:nvPr>
        </p:nvSpPr>
        <p:spPr>
          <a:xfrm>
            <a:off x="489102" y="177956"/>
            <a:ext cx="11652078" cy="550818"/>
          </a:xfrm>
        </p:spPr>
        <p:txBody>
          <a:bodyPr>
            <a:noAutofit/>
          </a:bodyPr>
          <a:lstStyle/>
          <a:p>
            <a:r>
              <a:rPr lang="en-GB" sz="3200">
                <a:solidFill>
                  <a:schemeClr val="tx2"/>
                </a:solidFill>
                <a:latin typeface="Lora SemiBold"/>
              </a:rPr>
              <a:t>NICE Guidance highlights		</a:t>
            </a:r>
          </a:p>
        </p:txBody>
      </p:sp>
      <p:sp>
        <p:nvSpPr>
          <p:cNvPr id="48" name="Rectangle 47">
            <a:extLst>
              <a:ext uri="{FF2B5EF4-FFF2-40B4-BE49-F238E27FC236}">
                <a16:creationId xmlns:a16="http://schemas.microsoft.com/office/drawing/2014/main" id="{B255AB9A-AA56-CCF9-AD1B-DF89A8883DE2}"/>
              </a:ext>
            </a:extLst>
          </p:cNvPr>
          <p:cNvSpPr/>
          <p:nvPr/>
        </p:nvSpPr>
        <p:spPr>
          <a:xfrm>
            <a:off x="707082" y="1750766"/>
            <a:ext cx="3502800" cy="144592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52000" rIns="252000" rtlCol="0" anchor="ctr"/>
          <a:lstStyle/>
          <a:p>
            <a:r>
              <a:rPr lang="en-GB" sz="1550" b="1" dirty="0">
                <a:solidFill>
                  <a:schemeClr val="tx1"/>
                </a:solidFill>
                <a:ea typeface="Inter SemiBold" panose="02000503000000020004" pitchFamily="2" charset="0"/>
              </a:rPr>
              <a:t>Reducing heart failure hospitalisations </a:t>
            </a:r>
            <a:r>
              <a:rPr lang="en-GB" sz="1400" dirty="0">
                <a:solidFill>
                  <a:schemeClr val="tx1"/>
                </a:solidFill>
              </a:rPr>
              <a:t>by recommending </a:t>
            </a:r>
          </a:p>
          <a:p>
            <a:r>
              <a:rPr lang="en-GB" sz="1400" dirty="0">
                <a:solidFill>
                  <a:schemeClr val="tx1"/>
                </a:solidFill>
              </a:rPr>
              <a:t>2 algorithm-based monitoring technologies that detect and notify early signs of worsening heart failure.</a:t>
            </a:r>
          </a:p>
        </p:txBody>
      </p:sp>
      <p:sp>
        <p:nvSpPr>
          <p:cNvPr id="50" name="Rectangle 49">
            <a:extLst>
              <a:ext uri="{FF2B5EF4-FFF2-40B4-BE49-F238E27FC236}">
                <a16:creationId xmlns:a16="http://schemas.microsoft.com/office/drawing/2014/main" id="{50A13B09-FEDD-3CE6-372C-59A653AD7273}"/>
              </a:ext>
            </a:extLst>
          </p:cNvPr>
          <p:cNvSpPr/>
          <p:nvPr/>
        </p:nvSpPr>
        <p:spPr>
          <a:xfrm>
            <a:off x="702345" y="3293003"/>
            <a:ext cx="3502800" cy="166312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52000" tIns="45720" rIns="252000" bIns="45720" rtlCol="0" anchor="ctr"/>
          <a:lstStyle/>
          <a:p>
            <a:r>
              <a:rPr lang="en-GB" sz="1550" b="1">
                <a:solidFill>
                  <a:schemeClr val="tx1"/>
                </a:solidFill>
                <a:ea typeface="Inter SemiBold" panose="02000503000000020004" pitchFamily="2" charset="0"/>
              </a:rPr>
              <a:t>Reducing symptoms of </a:t>
            </a:r>
          </a:p>
          <a:p>
            <a:r>
              <a:rPr lang="en-GB" sz="1550" b="1">
                <a:solidFill>
                  <a:schemeClr val="tx1"/>
                </a:solidFill>
                <a:ea typeface="Inter SemiBold" panose="02000503000000020004" pitchFamily="2" charset="0"/>
              </a:rPr>
              <a:t>Chronic tic disorders and Tourette syndrome </a:t>
            </a:r>
            <a:r>
              <a:rPr lang="en-GB" sz="1400">
                <a:solidFill>
                  <a:schemeClr val="tx1"/>
                </a:solidFill>
                <a:ea typeface="Inter SemiBold" panose="02000503000000020004" pitchFamily="2" charset="0"/>
              </a:rPr>
              <a:t>in children and young people by recommending 2 technologies - the first recommended digital technologies for these disorders.</a:t>
            </a:r>
            <a:endParaRPr lang="en-US">
              <a:solidFill>
                <a:schemeClr val="tx1"/>
              </a:solidFill>
              <a:ea typeface="Inter SemiBold" panose="02000503000000020004" pitchFamily="2" charset="0"/>
            </a:endParaRPr>
          </a:p>
        </p:txBody>
      </p:sp>
      <p:sp>
        <p:nvSpPr>
          <p:cNvPr id="8" name="Rectangle 7">
            <a:extLst>
              <a:ext uri="{FF2B5EF4-FFF2-40B4-BE49-F238E27FC236}">
                <a16:creationId xmlns:a16="http://schemas.microsoft.com/office/drawing/2014/main" id="{50ACE3EB-A870-0D2F-9E33-DCB18AD6BE1D}"/>
              </a:ext>
            </a:extLst>
          </p:cNvPr>
          <p:cNvSpPr/>
          <p:nvPr/>
        </p:nvSpPr>
        <p:spPr>
          <a:xfrm>
            <a:off x="7922560" y="3837006"/>
            <a:ext cx="3473735" cy="233854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52000" tIns="45720" rIns="252000" bIns="45720" rtlCol="0" anchor="ctr"/>
          <a:lstStyle/>
          <a:p>
            <a:r>
              <a:rPr lang="en-GB" sz="1400" b="1">
                <a:solidFill>
                  <a:schemeClr val="tx1"/>
                </a:solidFill>
                <a:ea typeface="Inter SemiBold" panose="02000503000000020004" pitchFamily="2" charset="0"/>
              </a:rPr>
              <a:t>I</a:t>
            </a:r>
            <a:r>
              <a:rPr lang="en-GB" sz="1550" b="1">
                <a:solidFill>
                  <a:schemeClr val="tx1"/>
                </a:solidFill>
                <a:ea typeface="Inter SemiBold" panose="02000503000000020004" pitchFamily="2" charset="0"/>
              </a:rPr>
              <a:t>mproving the diagnosis and management of endometriosis</a:t>
            </a:r>
            <a:r>
              <a:rPr lang="en-GB" sz="1400">
                <a:solidFill>
                  <a:schemeClr val="tx1"/>
                </a:solidFill>
                <a:ea typeface="Inter SemiBold" panose="02000503000000020004" pitchFamily="2" charset="0"/>
              </a:rPr>
              <a:t>, </a:t>
            </a:r>
          </a:p>
          <a:p>
            <a:r>
              <a:rPr lang="en-GB" sz="1400">
                <a:solidFill>
                  <a:schemeClr val="tx1"/>
                </a:solidFill>
                <a:ea typeface="Inter SemiBold" panose="02000503000000020004" pitchFamily="2" charset="0"/>
              </a:rPr>
              <a:t>a condition that affects approximately 1.5 million women in the UK, with updated guidance published. </a:t>
            </a:r>
          </a:p>
        </p:txBody>
      </p:sp>
      <p:sp>
        <p:nvSpPr>
          <p:cNvPr id="17" name="Rectangle 16">
            <a:extLst>
              <a:ext uri="{FF2B5EF4-FFF2-40B4-BE49-F238E27FC236}">
                <a16:creationId xmlns:a16="http://schemas.microsoft.com/office/drawing/2014/main" id="{8E71BE54-2CDD-EDB0-E83F-FE0B4B630195}"/>
              </a:ext>
            </a:extLst>
          </p:cNvPr>
          <p:cNvSpPr/>
          <p:nvPr/>
        </p:nvSpPr>
        <p:spPr>
          <a:xfrm>
            <a:off x="707084" y="862603"/>
            <a:ext cx="3503034" cy="80133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latin typeface="Inter SemiBold" panose="02000503000000020004" pitchFamily="2" charset="0"/>
                <a:ea typeface="Inter SemiBold" panose="02000503000000020004" pitchFamily="2" charset="0"/>
              </a:rPr>
              <a:t>Supporting NHS performance through the analogue to digital shift</a:t>
            </a:r>
          </a:p>
        </p:txBody>
      </p:sp>
      <p:sp>
        <p:nvSpPr>
          <p:cNvPr id="18" name="Rectangle 17">
            <a:extLst>
              <a:ext uri="{FF2B5EF4-FFF2-40B4-BE49-F238E27FC236}">
                <a16:creationId xmlns:a16="http://schemas.microsoft.com/office/drawing/2014/main" id="{89F09C5D-14C0-6E3F-DE5B-09AAFD202DCA}"/>
              </a:ext>
            </a:extLst>
          </p:cNvPr>
          <p:cNvSpPr/>
          <p:nvPr/>
        </p:nvSpPr>
        <p:spPr>
          <a:xfrm>
            <a:off x="7922560" y="862603"/>
            <a:ext cx="3503034" cy="80133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latin typeface="Inter SemiBold" panose="02000503000000020004" pitchFamily="2" charset="0"/>
                <a:ea typeface="Inter SemiBold" panose="02000503000000020004" pitchFamily="2" charset="0"/>
              </a:rPr>
              <a:t>Improving people’s health</a:t>
            </a:r>
          </a:p>
        </p:txBody>
      </p:sp>
      <p:sp>
        <p:nvSpPr>
          <p:cNvPr id="16" name="Rectangle 15">
            <a:extLst>
              <a:ext uri="{FF2B5EF4-FFF2-40B4-BE49-F238E27FC236}">
                <a16:creationId xmlns:a16="http://schemas.microsoft.com/office/drawing/2014/main" id="{994026D4-C62D-8C44-AF90-1753D19FD6C5}"/>
              </a:ext>
            </a:extLst>
          </p:cNvPr>
          <p:cNvSpPr/>
          <p:nvPr/>
        </p:nvSpPr>
        <p:spPr>
          <a:xfrm>
            <a:off x="4314822" y="862603"/>
            <a:ext cx="3503034" cy="80133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latin typeface="Inter SemiBold" panose="02000503000000020004" pitchFamily="2" charset="0"/>
                <a:ea typeface="Inter SemiBold" panose="02000503000000020004" pitchFamily="2" charset="0"/>
              </a:rPr>
              <a:t>Driving faster access to innovation and supporting industry</a:t>
            </a:r>
          </a:p>
        </p:txBody>
      </p:sp>
      <p:sp>
        <p:nvSpPr>
          <p:cNvPr id="4" name="Rectangle 3">
            <a:extLst>
              <a:ext uri="{FF2B5EF4-FFF2-40B4-BE49-F238E27FC236}">
                <a16:creationId xmlns:a16="http://schemas.microsoft.com/office/drawing/2014/main" id="{E8684E8C-1B4D-451D-F089-20F7EB147251}"/>
              </a:ext>
            </a:extLst>
          </p:cNvPr>
          <p:cNvSpPr/>
          <p:nvPr/>
        </p:nvSpPr>
        <p:spPr>
          <a:xfrm>
            <a:off x="4314821" y="5052439"/>
            <a:ext cx="3474460" cy="112311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52000" rIns="252000" rtlCol="0" anchor="ctr"/>
          <a:lstStyle/>
          <a:p>
            <a:r>
              <a:rPr lang="en-GB" sz="1400">
                <a:solidFill>
                  <a:schemeClr val="tx1"/>
                </a:solidFill>
                <a:ea typeface="Inter SemiBold" panose="02000503000000020004" pitchFamily="2" charset="0"/>
              </a:rPr>
              <a:t>New findings show that NICE </a:t>
            </a:r>
          </a:p>
          <a:p>
            <a:r>
              <a:rPr lang="en-GB" sz="1400">
                <a:solidFill>
                  <a:schemeClr val="tx1"/>
                </a:solidFill>
                <a:ea typeface="Inter SemiBold" panose="02000503000000020004" pitchFamily="2" charset="0"/>
              </a:rPr>
              <a:t>Advice’s scientific advice service can </a:t>
            </a:r>
            <a:r>
              <a:rPr lang="en-GB" sz="1550" b="1">
                <a:solidFill>
                  <a:schemeClr val="tx1"/>
                </a:solidFill>
                <a:ea typeface="Inter SemiBold" panose="02000503000000020004" pitchFamily="2" charset="0"/>
              </a:rPr>
              <a:t>reduce appraisal timelines by nearly 3 months.</a:t>
            </a:r>
            <a:endParaRPr lang="en-GB" sz="1550">
              <a:solidFill>
                <a:schemeClr val="tx1"/>
              </a:solidFill>
              <a:ea typeface="Inter SemiBold" panose="02000503000000020004" pitchFamily="2" charset="0"/>
            </a:endParaRPr>
          </a:p>
        </p:txBody>
      </p:sp>
      <p:sp>
        <p:nvSpPr>
          <p:cNvPr id="5" name="Rectangle 4">
            <a:extLst>
              <a:ext uri="{FF2B5EF4-FFF2-40B4-BE49-F238E27FC236}">
                <a16:creationId xmlns:a16="http://schemas.microsoft.com/office/drawing/2014/main" id="{34E532D6-E3E6-17D2-53D1-928ED09941AB}"/>
              </a:ext>
            </a:extLst>
          </p:cNvPr>
          <p:cNvSpPr/>
          <p:nvPr/>
        </p:nvSpPr>
        <p:spPr>
          <a:xfrm>
            <a:off x="4314821" y="1748512"/>
            <a:ext cx="3502800" cy="145397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52000" rIns="252000" rtlCol="0" anchor="ctr"/>
          <a:lstStyle/>
          <a:p>
            <a:r>
              <a:rPr lang="en-GB" sz="1400">
                <a:solidFill>
                  <a:schemeClr val="tx1"/>
                </a:solidFill>
                <a:ea typeface="Inter SemiBold" panose="02000503000000020004" pitchFamily="2" charset="0"/>
              </a:rPr>
              <a:t>Latest figures show a </a:t>
            </a:r>
          </a:p>
          <a:p>
            <a:r>
              <a:rPr lang="en-GB" sz="1550" b="1">
                <a:solidFill>
                  <a:schemeClr val="tx1"/>
                </a:solidFill>
                <a:ea typeface="Inter SemiBold" panose="02000503000000020004" pitchFamily="2" charset="0"/>
              </a:rPr>
              <a:t>17% improvement in timeliness of medicines appraisals</a:t>
            </a:r>
            <a:r>
              <a:rPr lang="en-GB" sz="1200">
                <a:solidFill>
                  <a:schemeClr val="tx1"/>
                </a:solidFill>
                <a:ea typeface="Inter SemiBold" panose="02000503000000020004" pitchFamily="2" charset="0"/>
              </a:rPr>
              <a:t>*</a:t>
            </a:r>
            <a:endParaRPr lang="en-GB" sz="1600" i="1">
              <a:solidFill>
                <a:schemeClr val="tx1"/>
              </a:solidFill>
              <a:latin typeface="+mj-lt"/>
              <a:ea typeface="Inter SemiBold" panose="02000503000000020004" pitchFamily="2" charset="0"/>
            </a:endParaRPr>
          </a:p>
        </p:txBody>
      </p:sp>
      <p:pic>
        <p:nvPicPr>
          <p:cNvPr id="9" name="Picture 8" descr="A heart with a pulse line in the middle&#10;&#10;Description automatically generated">
            <a:extLst>
              <a:ext uri="{FF2B5EF4-FFF2-40B4-BE49-F238E27FC236}">
                <a16:creationId xmlns:a16="http://schemas.microsoft.com/office/drawing/2014/main" id="{DBEE1E49-4993-C7E8-57B4-AB6E7F7C0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0758" y="1774761"/>
            <a:ext cx="617977" cy="468000"/>
          </a:xfrm>
          <a:prstGeom prst="rect">
            <a:avLst/>
          </a:prstGeom>
        </p:spPr>
      </p:pic>
      <p:pic>
        <p:nvPicPr>
          <p:cNvPr id="12" name="Picture 11" descr="A group of people in a circle&#10;&#10;Description automatically generated">
            <a:extLst>
              <a:ext uri="{FF2B5EF4-FFF2-40B4-BE49-F238E27FC236}">
                <a16:creationId xmlns:a16="http://schemas.microsoft.com/office/drawing/2014/main" id="{7A430735-F2E4-A91A-E632-D58CADE42A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0758" y="3393377"/>
            <a:ext cx="617977" cy="468000"/>
          </a:xfrm>
          <a:prstGeom prst="rect">
            <a:avLst/>
          </a:prstGeom>
        </p:spPr>
      </p:pic>
      <p:sp>
        <p:nvSpPr>
          <p:cNvPr id="13" name="Rectangle 12">
            <a:extLst>
              <a:ext uri="{FF2B5EF4-FFF2-40B4-BE49-F238E27FC236}">
                <a16:creationId xmlns:a16="http://schemas.microsoft.com/office/drawing/2014/main" id="{E8B17FEC-DA5C-D4D9-F4A4-9833C47EE0D6}"/>
              </a:ext>
            </a:extLst>
          </p:cNvPr>
          <p:cNvSpPr/>
          <p:nvPr/>
        </p:nvSpPr>
        <p:spPr>
          <a:xfrm>
            <a:off x="698011" y="5052439"/>
            <a:ext cx="3474460" cy="112311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52000" rIns="252000" rtlCol="0" anchor="ctr"/>
          <a:lstStyle/>
          <a:p>
            <a:r>
              <a:rPr lang="en-GB" sz="1550" b="1">
                <a:solidFill>
                  <a:schemeClr val="tx1"/>
                </a:solidFill>
              </a:rPr>
              <a:t>Improving fracture </a:t>
            </a:r>
          </a:p>
          <a:p>
            <a:r>
              <a:rPr lang="en-GB" sz="1550" b="1">
                <a:solidFill>
                  <a:schemeClr val="tx1"/>
                </a:solidFill>
              </a:rPr>
              <a:t>detection rates in urgent </a:t>
            </a:r>
          </a:p>
          <a:p>
            <a:r>
              <a:rPr lang="en-GB" sz="1550" b="1">
                <a:solidFill>
                  <a:schemeClr val="tx1"/>
                </a:solidFill>
              </a:rPr>
              <a:t>care </a:t>
            </a:r>
            <a:r>
              <a:rPr lang="en-GB" sz="1400">
                <a:solidFill>
                  <a:schemeClr val="tx1"/>
                </a:solidFill>
                <a:ea typeface="Inter SemiBold" panose="02000503000000020004" pitchFamily="2" charset="0"/>
              </a:rPr>
              <a:t>by recommending the use of 4 AI tools to help detect fractures.</a:t>
            </a:r>
          </a:p>
        </p:txBody>
      </p:sp>
      <p:pic>
        <p:nvPicPr>
          <p:cNvPr id="19" name="Picture 18" descr="A white cross in a blue circle&#10;&#10;Description automatically generated">
            <a:extLst>
              <a:ext uri="{FF2B5EF4-FFF2-40B4-BE49-F238E27FC236}">
                <a16:creationId xmlns:a16="http://schemas.microsoft.com/office/drawing/2014/main" id="{D587F06F-4970-6156-0674-8C57D6B7C2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3739" y="5124441"/>
            <a:ext cx="615599" cy="468000"/>
          </a:xfrm>
          <a:prstGeom prst="rect">
            <a:avLst/>
          </a:prstGeom>
        </p:spPr>
      </p:pic>
      <p:pic>
        <p:nvPicPr>
          <p:cNvPr id="23" name="Picture 22" descr="A white stopwatch in a blue circle&#10;&#10;Description automatically generated">
            <a:extLst>
              <a:ext uri="{FF2B5EF4-FFF2-40B4-BE49-F238E27FC236}">
                <a16:creationId xmlns:a16="http://schemas.microsoft.com/office/drawing/2014/main" id="{05F243A1-8B21-C872-8A40-983EB6A4BC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9645" y="1797389"/>
            <a:ext cx="617976" cy="468000"/>
          </a:xfrm>
          <a:prstGeom prst="rect">
            <a:avLst/>
          </a:prstGeom>
        </p:spPr>
      </p:pic>
      <p:sp>
        <p:nvSpPr>
          <p:cNvPr id="27" name="Rectangle 26">
            <a:extLst>
              <a:ext uri="{FF2B5EF4-FFF2-40B4-BE49-F238E27FC236}">
                <a16:creationId xmlns:a16="http://schemas.microsoft.com/office/drawing/2014/main" id="{4111E878-1C73-93EF-A96D-7093635E6F1B}"/>
              </a:ext>
            </a:extLst>
          </p:cNvPr>
          <p:cNvSpPr/>
          <p:nvPr/>
        </p:nvSpPr>
        <p:spPr>
          <a:xfrm>
            <a:off x="7922560" y="1748513"/>
            <a:ext cx="3473735" cy="200478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52000" rIns="252000" rtlCol="0" anchor="ctr"/>
          <a:lstStyle/>
          <a:p>
            <a:r>
              <a:rPr lang="en-GB" sz="1400">
                <a:solidFill>
                  <a:schemeClr val="tx1"/>
                </a:solidFill>
              </a:rPr>
              <a:t>Figures show that the </a:t>
            </a:r>
            <a:r>
              <a:rPr lang="en-GB" sz="1550" b="1">
                <a:solidFill>
                  <a:schemeClr val="tx1"/>
                </a:solidFill>
              </a:rPr>
              <a:t>largest </a:t>
            </a:r>
          </a:p>
          <a:p>
            <a:r>
              <a:rPr lang="en-GB" sz="1550" b="1">
                <a:solidFill>
                  <a:schemeClr val="tx1"/>
                </a:solidFill>
              </a:rPr>
              <a:t>number of people on record</a:t>
            </a:r>
          </a:p>
          <a:p>
            <a:r>
              <a:rPr lang="en-GB" sz="1550" b="1">
                <a:solidFill>
                  <a:schemeClr val="tx1"/>
                </a:solidFill>
              </a:rPr>
              <a:t>are benefitting from NICE-recommended statins to reduce heart attacks and strokes</a:t>
            </a:r>
            <a:r>
              <a:rPr lang="en-GB" sz="1400">
                <a:solidFill>
                  <a:schemeClr val="tx1"/>
                </a:solidFill>
              </a:rPr>
              <a:t> following our updated guidance.</a:t>
            </a:r>
            <a:endParaRPr lang="en-GB" sz="2000">
              <a:solidFill>
                <a:schemeClr val="tx1"/>
              </a:solidFill>
            </a:endParaRPr>
          </a:p>
        </p:txBody>
      </p:sp>
      <p:pic>
        <p:nvPicPr>
          <p:cNvPr id="30" name="Picture 29" descr="A person pointing at a graph&#10;&#10;Description automatically generated">
            <a:extLst>
              <a:ext uri="{FF2B5EF4-FFF2-40B4-BE49-F238E27FC236}">
                <a16:creationId xmlns:a16="http://schemas.microsoft.com/office/drawing/2014/main" id="{EF33F668-7783-A318-C219-F7E1EF0D6B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78318" y="1800717"/>
            <a:ext cx="617977" cy="468000"/>
          </a:xfrm>
          <a:prstGeom prst="rect">
            <a:avLst/>
          </a:prstGeom>
        </p:spPr>
      </p:pic>
      <p:pic>
        <p:nvPicPr>
          <p:cNvPr id="37" name="Picture 36" descr="A stethoscope in a circle&#10;&#10;Description automatically generated">
            <a:extLst>
              <a:ext uri="{FF2B5EF4-FFF2-40B4-BE49-F238E27FC236}">
                <a16:creationId xmlns:a16="http://schemas.microsoft.com/office/drawing/2014/main" id="{CF1CA79A-550B-266D-D661-84B9B61492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07618" y="3887593"/>
            <a:ext cx="617976" cy="468000"/>
          </a:xfrm>
          <a:prstGeom prst="rect">
            <a:avLst/>
          </a:prstGeom>
        </p:spPr>
      </p:pic>
      <p:sp>
        <p:nvSpPr>
          <p:cNvPr id="2" name="Rectangle 1">
            <a:extLst>
              <a:ext uri="{FF2B5EF4-FFF2-40B4-BE49-F238E27FC236}">
                <a16:creationId xmlns:a16="http://schemas.microsoft.com/office/drawing/2014/main" id="{5A358686-AEB2-AD8A-2348-6B6758C485CC}"/>
              </a:ext>
            </a:extLst>
          </p:cNvPr>
          <p:cNvSpPr/>
          <p:nvPr/>
        </p:nvSpPr>
        <p:spPr>
          <a:xfrm>
            <a:off x="4307799" y="3287064"/>
            <a:ext cx="3502800" cy="166905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52000" rIns="252000" rtlCol="0" anchor="ctr"/>
          <a:lstStyle/>
          <a:p>
            <a:r>
              <a:rPr lang="en-GB" sz="1400">
                <a:solidFill>
                  <a:schemeClr val="tx1"/>
                </a:solidFill>
                <a:ea typeface="Inter SemiBold" panose="02000503000000020004" pitchFamily="2" charset="0"/>
              </a:rPr>
              <a:t>Latest figures show a </a:t>
            </a:r>
          </a:p>
          <a:p>
            <a:r>
              <a:rPr lang="en-GB" sz="1550" b="1">
                <a:solidFill>
                  <a:schemeClr val="tx1"/>
                </a:solidFill>
                <a:ea typeface="Inter SemiBold" panose="02000503000000020004" pitchFamily="2" charset="0"/>
              </a:rPr>
              <a:t>19% improvement in timeliness of health tech appraisals </a:t>
            </a:r>
            <a:r>
              <a:rPr lang="en-GB" sz="1200">
                <a:solidFill>
                  <a:schemeClr val="tx1"/>
                </a:solidFill>
                <a:ea typeface="Inter SemiBold" panose="02000503000000020004" pitchFamily="2" charset="0"/>
              </a:rPr>
              <a:t>**</a:t>
            </a:r>
            <a:endParaRPr lang="en-GB" sz="1600" b="1">
              <a:solidFill>
                <a:schemeClr val="tx1"/>
              </a:solidFill>
              <a:latin typeface="+mj-lt"/>
              <a:ea typeface="Inter SemiBold" panose="02000503000000020004" pitchFamily="2" charset="0"/>
            </a:endParaRPr>
          </a:p>
        </p:txBody>
      </p:sp>
      <p:pic>
        <p:nvPicPr>
          <p:cNvPr id="6" name="Picture 5" descr="A person pointing at a graph&#10;&#10;Description automatically generated">
            <a:extLst>
              <a:ext uri="{FF2B5EF4-FFF2-40B4-BE49-F238E27FC236}">
                <a16:creationId xmlns:a16="http://schemas.microsoft.com/office/drawing/2014/main" id="{F45FA75C-BFB0-B973-9CAD-F79A7B30981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71304" y="3369006"/>
            <a:ext cx="617977" cy="468000"/>
          </a:xfrm>
          <a:prstGeom prst="rect">
            <a:avLst/>
          </a:prstGeom>
        </p:spPr>
      </p:pic>
      <p:pic>
        <p:nvPicPr>
          <p:cNvPr id="7" name="Picture 6">
            <a:extLst>
              <a:ext uri="{FF2B5EF4-FFF2-40B4-BE49-F238E27FC236}">
                <a16:creationId xmlns:a16="http://schemas.microsoft.com/office/drawing/2014/main" id="{A74A07E2-2340-E5D0-B614-2589CCC1CA18}"/>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7318644" y="5045044"/>
            <a:ext cx="470637" cy="470637"/>
          </a:xfrm>
          <a:prstGeom prst="rect">
            <a:avLst/>
          </a:prstGeom>
        </p:spPr>
      </p:pic>
      <p:sp>
        <p:nvSpPr>
          <p:cNvPr id="11" name="TextBox 10">
            <a:extLst>
              <a:ext uri="{FF2B5EF4-FFF2-40B4-BE49-F238E27FC236}">
                <a16:creationId xmlns:a16="http://schemas.microsoft.com/office/drawing/2014/main" id="{80D6DC22-1E5D-DE9F-3606-A2FC3508E887}"/>
              </a:ext>
            </a:extLst>
          </p:cNvPr>
          <p:cNvSpPr txBox="1"/>
          <p:nvPr/>
        </p:nvSpPr>
        <p:spPr>
          <a:xfrm>
            <a:off x="1201480" y="6188664"/>
            <a:ext cx="10200948" cy="646331"/>
          </a:xfrm>
          <a:prstGeom prst="rect">
            <a:avLst/>
          </a:prstGeom>
          <a:noFill/>
        </p:spPr>
        <p:txBody>
          <a:bodyPr wrap="square" rtlCol="0">
            <a:spAutoFit/>
          </a:bodyPr>
          <a:lstStyle/>
          <a:p>
            <a:r>
              <a:rPr lang="en-GB" sz="1200" i="1">
                <a:ea typeface="Inter SemiBold" panose="02000503000000020004" pitchFamily="2" charset="0"/>
              </a:rPr>
              <a:t>*Measured as the </a:t>
            </a:r>
            <a:r>
              <a:rPr lang="en-GB" sz="1200" i="1">
                <a:solidFill>
                  <a:schemeClr val="tx1"/>
                </a:solidFill>
                <a:ea typeface="Inter SemiBold" panose="02000503000000020004" pitchFamily="2" charset="0"/>
              </a:rPr>
              <a:t>mean time between marketing authorisation for medicines and NICE recommendation, YTD compared to 23-24 performance</a:t>
            </a:r>
          </a:p>
          <a:p>
            <a:r>
              <a:rPr lang="en-GB" sz="1200" i="1"/>
              <a:t>** </a:t>
            </a:r>
            <a:r>
              <a:rPr lang="en-GB" sz="1200" i="1">
                <a:solidFill>
                  <a:schemeClr val="tx1"/>
                </a:solidFill>
                <a:ea typeface="Inter SemiBold" panose="02000503000000020004" pitchFamily="2" charset="0"/>
              </a:rPr>
              <a:t> Measured as the mean time to publish </a:t>
            </a:r>
            <a:r>
              <a:rPr lang="en-GB" sz="1200" i="1" err="1">
                <a:solidFill>
                  <a:schemeClr val="tx1"/>
                </a:solidFill>
                <a:ea typeface="Inter SemiBold" panose="02000503000000020004" pitchFamily="2" charset="0"/>
              </a:rPr>
              <a:t>HealthTech</a:t>
            </a:r>
            <a:r>
              <a:rPr lang="en-GB" sz="1200" i="1">
                <a:solidFill>
                  <a:schemeClr val="tx1"/>
                </a:solidFill>
                <a:ea typeface="Inter SemiBold" panose="02000503000000020004" pitchFamily="2" charset="0"/>
              </a:rPr>
              <a:t> guidance, YTD compared to 23-24 performance</a:t>
            </a:r>
            <a:endParaRPr lang="en-GB" sz="1400" i="1">
              <a:solidFill>
                <a:schemeClr val="tx1"/>
              </a:solidFill>
              <a:latin typeface="+mj-lt"/>
              <a:ea typeface="Inter SemiBold" panose="02000503000000020004" pitchFamily="2" charset="0"/>
            </a:endParaRPr>
          </a:p>
          <a:p>
            <a:endParaRPr lang="en-GB" sz="1200" i="1"/>
          </a:p>
        </p:txBody>
      </p:sp>
    </p:spTree>
    <p:extLst>
      <p:ext uri="{BB962C8B-B14F-4D97-AF65-F5344CB8AC3E}">
        <p14:creationId xmlns:p14="http://schemas.microsoft.com/office/powerpoint/2010/main" val="114746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C7231-5D39-6E30-35D1-D4BD62619C64}"/>
              </a:ext>
            </a:extLst>
          </p:cNvPr>
          <p:cNvSpPr>
            <a:spLocks noGrp="1"/>
          </p:cNvSpPr>
          <p:nvPr>
            <p:ph type="ctrTitle"/>
          </p:nvPr>
        </p:nvSpPr>
        <p:spPr>
          <a:xfrm>
            <a:off x="377645" y="277069"/>
            <a:ext cx="9852851" cy="585322"/>
          </a:xfrm>
        </p:spPr>
        <p:txBody>
          <a:bodyPr>
            <a:normAutofit/>
          </a:bodyPr>
          <a:lstStyle/>
          <a:p>
            <a:r>
              <a:rPr lang="en-GB" sz="3200">
                <a:latin typeface="Arial"/>
                <a:ea typeface="Inter"/>
                <a:cs typeface="Arial"/>
              </a:rPr>
              <a:t>Dec 2024 IPR contents page</a:t>
            </a:r>
            <a:endParaRPr lang="en-GB" sz="3200">
              <a:solidFill>
                <a:srgbClr val="FF0000"/>
              </a:solidFill>
              <a:latin typeface="Arial"/>
              <a:ea typeface="Inter"/>
              <a:cs typeface="Arial"/>
            </a:endParaRPr>
          </a:p>
        </p:txBody>
      </p:sp>
      <p:sp>
        <p:nvSpPr>
          <p:cNvPr id="4" name="Slide Number Placeholder 3">
            <a:extLst>
              <a:ext uri="{FF2B5EF4-FFF2-40B4-BE49-F238E27FC236}">
                <a16:creationId xmlns:a16="http://schemas.microsoft.com/office/drawing/2014/main" id="{7C541F80-4524-3E20-2ACF-3F00B3BC04F5}"/>
              </a:ext>
            </a:extLst>
          </p:cNvPr>
          <p:cNvSpPr>
            <a:spLocks noGrp="1"/>
          </p:cNvSpPr>
          <p:nvPr>
            <p:ph type="sldNum" sz="quarter" idx="4294967295"/>
          </p:nvPr>
        </p:nvSpPr>
        <p:spPr>
          <a:xfrm>
            <a:off x="9448800" y="64865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D914462-0A0E-4602-BFA1-33271CD95439}" type="slidenum">
              <a:rPr kumimoji="0" lang="en-GB" sz="1400" b="0" i="0" u="none" strike="noStrike" kern="1200" cap="none" spc="0" normalizeH="0" baseline="0" noProof="0" smtClean="0">
                <a:ln>
                  <a:noFill/>
                </a:ln>
                <a:solidFill>
                  <a:srgbClr val="000000"/>
                </a:solidFill>
                <a:effectLst/>
                <a:uLnTx/>
                <a:uFillTx/>
                <a:latin typeface="Inte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400" b="0" i="0" u="none" strike="noStrike" kern="1200" cap="none" spc="0" normalizeH="0" baseline="0" noProof="0">
              <a:ln>
                <a:noFill/>
              </a:ln>
              <a:solidFill>
                <a:srgbClr val="000000"/>
              </a:solidFill>
              <a:effectLst/>
              <a:uLnTx/>
              <a:uFillTx/>
              <a:latin typeface="Inter"/>
              <a:ea typeface="+mn-ea"/>
              <a:cs typeface="+mn-cs"/>
            </a:endParaRPr>
          </a:p>
        </p:txBody>
      </p:sp>
      <p:graphicFrame>
        <p:nvGraphicFramePr>
          <p:cNvPr id="5" name="Table 5">
            <a:extLst>
              <a:ext uri="{FF2B5EF4-FFF2-40B4-BE49-F238E27FC236}">
                <a16:creationId xmlns:a16="http://schemas.microsoft.com/office/drawing/2014/main" id="{23C9EDC0-948B-72DD-E398-AA284CAC8ACE}"/>
              </a:ext>
            </a:extLst>
          </p:cNvPr>
          <p:cNvGraphicFramePr>
            <a:graphicFrameLocks noGrp="1"/>
          </p:cNvGraphicFramePr>
          <p:nvPr>
            <p:extLst>
              <p:ext uri="{D42A27DB-BD31-4B8C-83A1-F6EECF244321}">
                <p14:modId xmlns:p14="http://schemas.microsoft.com/office/powerpoint/2010/main" val="946374120"/>
              </p:ext>
            </p:extLst>
          </p:nvPr>
        </p:nvGraphicFramePr>
        <p:xfrm>
          <a:off x="372697" y="814445"/>
          <a:ext cx="10904903" cy="5371392"/>
        </p:xfrm>
        <a:graphic>
          <a:graphicData uri="http://schemas.openxmlformats.org/drawingml/2006/table">
            <a:tbl>
              <a:tblPr firstRow="1" bandRow="1">
                <a:tableStyleId>{21E4AEA4-8DFA-4A89-87EB-49C32662AFE0}</a:tableStyleId>
              </a:tblPr>
              <a:tblGrid>
                <a:gridCol w="4420288">
                  <a:extLst>
                    <a:ext uri="{9D8B030D-6E8A-4147-A177-3AD203B41FA5}">
                      <a16:colId xmlns:a16="http://schemas.microsoft.com/office/drawing/2014/main" val="895819676"/>
                    </a:ext>
                  </a:extLst>
                </a:gridCol>
                <a:gridCol w="1574217">
                  <a:extLst>
                    <a:ext uri="{9D8B030D-6E8A-4147-A177-3AD203B41FA5}">
                      <a16:colId xmlns:a16="http://schemas.microsoft.com/office/drawing/2014/main" val="3735901729"/>
                    </a:ext>
                  </a:extLst>
                </a:gridCol>
                <a:gridCol w="4910398">
                  <a:extLst>
                    <a:ext uri="{9D8B030D-6E8A-4147-A177-3AD203B41FA5}">
                      <a16:colId xmlns:a16="http://schemas.microsoft.com/office/drawing/2014/main" val="2565304208"/>
                    </a:ext>
                  </a:extLst>
                </a:gridCol>
              </a:tblGrid>
              <a:tr h="486274">
                <a:tc>
                  <a:txBody>
                    <a:bodyPr/>
                    <a:lstStyle/>
                    <a:p>
                      <a:r>
                        <a:rPr lang="en-GB" sz="1400">
                          <a:latin typeface="Arial"/>
                          <a:cs typeface="Arial"/>
                        </a:rPr>
                        <a:t>Section</a:t>
                      </a:r>
                    </a:p>
                  </a:txBody>
                  <a:tcPr/>
                </a:tc>
                <a:tc>
                  <a:txBody>
                    <a:bodyPr/>
                    <a:lstStyle/>
                    <a:p>
                      <a:r>
                        <a:rPr lang="en-GB" sz="1400" b="1">
                          <a:latin typeface="Arial"/>
                          <a:cs typeface="Arial"/>
                        </a:rPr>
                        <a:t>Slide / chart number</a:t>
                      </a:r>
                    </a:p>
                  </a:txBody>
                  <a:tcPr/>
                </a:tc>
                <a:tc>
                  <a:txBody>
                    <a:bodyPr/>
                    <a:lstStyle/>
                    <a:p>
                      <a:r>
                        <a:rPr lang="en-GB" sz="1400">
                          <a:latin typeface="Arial"/>
                          <a:cs typeface="Arial"/>
                        </a:rPr>
                        <a:t>Lead</a:t>
                      </a:r>
                    </a:p>
                  </a:txBody>
                  <a:tcPr/>
                </a:tc>
                <a:extLst>
                  <a:ext uri="{0D108BD9-81ED-4DB2-BD59-A6C34878D82A}">
                    <a16:rowId xmlns:a16="http://schemas.microsoft.com/office/drawing/2014/main" val="1694526003"/>
                  </a:ext>
                </a:extLst>
              </a:tr>
              <a:tr h="539248">
                <a:tc>
                  <a:txBody>
                    <a:bodyPr/>
                    <a:lstStyle/>
                    <a:p>
                      <a:r>
                        <a:rPr lang="en-GB" sz="1400" b="1">
                          <a:latin typeface="Arial"/>
                          <a:cs typeface="Arial"/>
                        </a:rPr>
                        <a:t>Executive summary – highlights and escalation points</a:t>
                      </a:r>
                    </a:p>
                  </a:txBody>
                  <a:tcPr anchor="ctr"/>
                </a:tc>
                <a:tc>
                  <a:txBody>
                    <a:bodyPr/>
                    <a:lstStyle/>
                    <a:p>
                      <a:pPr algn="l"/>
                      <a:r>
                        <a:rPr lang="en-GB" sz="1400" b="1" dirty="0">
                          <a:latin typeface="Arial"/>
                          <a:cs typeface="Arial"/>
                        </a:rPr>
                        <a:t>4</a:t>
                      </a:r>
                    </a:p>
                  </a:txBody>
                  <a:tcPr anchor="ctr"/>
                </a:tc>
                <a:tc>
                  <a:txBody>
                    <a:bodyPr/>
                    <a:lstStyle/>
                    <a:p>
                      <a:pPr lvl="0" algn="l">
                        <a:buNone/>
                      </a:pPr>
                      <a:r>
                        <a:rPr lang="en-GB" sz="1400" strike="noStrike">
                          <a:latin typeface="Arial"/>
                          <a:cs typeface="Arial"/>
                        </a:rPr>
                        <a:t>All ET</a:t>
                      </a:r>
                    </a:p>
                  </a:txBody>
                  <a:tcPr anchor="ctr"/>
                </a:tc>
                <a:extLst>
                  <a:ext uri="{0D108BD9-81ED-4DB2-BD59-A6C34878D82A}">
                    <a16:rowId xmlns:a16="http://schemas.microsoft.com/office/drawing/2014/main" val="3600036375"/>
                  </a:ext>
                </a:extLst>
              </a:tr>
              <a:tr h="539248">
                <a:tc>
                  <a:txBody>
                    <a:bodyPr/>
                    <a:lstStyle/>
                    <a:p>
                      <a:r>
                        <a:rPr lang="en-GB" sz="1400" b="1">
                          <a:latin typeface="Arial"/>
                          <a:cs typeface="Arial"/>
                        </a:rPr>
                        <a:t>Summary of performance – Relevance </a:t>
                      </a:r>
                    </a:p>
                  </a:txBody>
                  <a:tcPr anchor="ctr"/>
                </a:tc>
                <a:tc>
                  <a:txBody>
                    <a:bodyPr/>
                    <a:lstStyle/>
                    <a:p>
                      <a:pPr lvl="0" algn="l">
                        <a:buNone/>
                      </a:pPr>
                      <a:r>
                        <a:rPr lang="en-GB" sz="1400" b="1" dirty="0">
                          <a:solidFill>
                            <a:schemeClr val="tx1"/>
                          </a:solidFill>
                          <a:latin typeface="Arial"/>
                          <a:cs typeface="Arial"/>
                        </a:rPr>
                        <a:t>5-6</a:t>
                      </a:r>
                    </a:p>
                  </a:txBody>
                  <a:tcPr anchor="ctr"/>
                </a:tc>
                <a:tc>
                  <a:txBody>
                    <a:bodyPr/>
                    <a:lstStyle/>
                    <a:p>
                      <a:r>
                        <a:rPr lang="en-GB" sz="1400">
                          <a:latin typeface="Arial"/>
                          <a:cs typeface="Arial"/>
                        </a:rPr>
                        <a:t>Jonathan Benger</a:t>
                      </a:r>
                    </a:p>
                  </a:txBody>
                  <a:tcPr anchor="ctr"/>
                </a:tc>
                <a:extLst>
                  <a:ext uri="{0D108BD9-81ED-4DB2-BD59-A6C34878D82A}">
                    <a16:rowId xmlns:a16="http://schemas.microsoft.com/office/drawing/2014/main" val="2575591267"/>
                  </a:ext>
                </a:extLst>
              </a:tr>
              <a:tr h="5392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latin typeface="Arial"/>
                          <a:cs typeface="Arial"/>
                        </a:rPr>
                        <a:t>Summary of performance – Timely and high quality</a:t>
                      </a:r>
                      <a:endParaRPr lang="en-US" sz="1400">
                        <a:latin typeface="Arial"/>
                        <a:cs typeface="Arial"/>
                      </a:endParaRPr>
                    </a:p>
                  </a:txBody>
                  <a:tcPr anchor="ctr"/>
                </a:tc>
                <a:tc>
                  <a:txBody>
                    <a:bodyPr/>
                    <a:lstStyle/>
                    <a:p>
                      <a:pPr lvl="0" algn="l">
                        <a:buNone/>
                      </a:pPr>
                      <a:r>
                        <a:rPr lang="en-GB" sz="1400" b="1" dirty="0">
                          <a:solidFill>
                            <a:schemeClr val="tx1"/>
                          </a:solidFill>
                          <a:latin typeface="Arial"/>
                          <a:cs typeface="Arial"/>
                        </a:rPr>
                        <a:t>7-9</a:t>
                      </a:r>
                      <a:endParaRPr lang="en-GB" sz="1400" dirty="0">
                        <a:latin typeface="Arial"/>
                        <a:cs typeface="Arial"/>
                      </a:endParaRPr>
                    </a:p>
                  </a:txBody>
                  <a:tcPr anchor="ctr"/>
                </a:tc>
                <a:tc>
                  <a:txBody>
                    <a:bodyPr/>
                    <a:lstStyle/>
                    <a:p>
                      <a:pPr lvl="0">
                        <a:buNone/>
                      </a:pPr>
                      <a:r>
                        <a:rPr lang="en-GB" sz="1400">
                          <a:latin typeface="Arial"/>
                          <a:cs typeface="Arial"/>
                        </a:rPr>
                        <a:t>Sam Roberts</a:t>
                      </a:r>
                      <a:endParaRPr lang="en-GB" sz="1400" b="1">
                        <a:latin typeface="Arial"/>
                        <a:cs typeface="Arial"/>
                      </a:endParaRPr>
                    </a:p>
                  </a:txBody>
                  <a:tcPr anchor="ctr"/>
                </a:tc>
                <a:extLst>
                  <a:ext uri="{0D108BD9-81ED-4DB2-BD59-A6C34878D82A}">
                    <a16:rowId xmlns:a16="http://schemas.microsoft.com/office/drawing/2014/main" val="4168624177"/>
                  </a:ext>
                </a:extLst>
              </a:tr>
              <a:tr h="5392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latin typeface="Arial"/>
                          <a:cs typeface="Arial"/>
                        </a:rPr>
                        <a:t>Summary of performance – </a:t>
                      </a:r>
                      <a:r>
                        <a:rPr lang="en-GB" sz="1400" b="1" u="none" strike="noStrike" noProof="0">
                          <a:solidFill>
                            <a:srgbClr val="000000"/>
                          </a:solidFill>
                          <a:latin typeface="Arial"/>
                          <a:cs typeface="Arial"/>
                        </a:rPr>
                        <a:t>Usable</a:t>
                      </a:r>
                      <a:endParaRPr lang="en-US" sz="1400" b="0" i="0" u="none" strike="noStrike" noProof="0">
                        <a:solidFill>
                          <a:srgbClr val="000000"/>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a:latin typeface="Arial" panose="020B0604020202020204" pitchFamily="34" charset="0"/>
                        <a:cs typeface="Arial" panose="020B0604020202020204" pitchFamily="34" charset="0"/>
                      </a:endParaRPr>
                    </a:p>
                  </a:txBody>
                  <a:tcPr anchor="ctr"/>
                </a:tc>
                <a:tc>
                  <a:txBody>
                    <a:bodyPr/>
                    <a:lstStyle/>
                    <a:p>
                      <a:pPr lvl="0" algn="l">
                        <a:buNone/>
                      </a:pPr>
                      <a:r>
                        <a:rPr lang="en-GB" sz="1400" b="1" dirty="0">
                          <a:latin typeface="Arial"/>
                          <a:cs typeface="Arial"/>
                        </a:rPr>
                        <a:t>10-11</a:t>
                      </a:r>
                    </a:p>
                  </a:txBody>
                  <a:tcPr anchor="ctr"/>
                </a:tc>
                <a:tc>
                  <a:txBody>
                    <a:bodyPr/>
                    <a:lstStyle/>
                    <a:p>
                      <a:pPr lvl="0">
                        <a:buNone/>
                      </a:pPr>
                      <a:r>
                        <a:rPr lang="en-GB" sz="1400">
                          <a:latin typeface="Arial"/>
                          <a:cs typeface="Arial"/>
                        </a:rPr>
                        <a:t>Clare Morgan</a:t>
                      </a:r>
                      <a:endParaRPr lang="en-GB" sz="1400" b="1">
                        <a:latin typeface="Arial"/>
                        <a:cs typeface="Arial"/>
                      </a:endParaRPr>
                    </a:p>
                  </a:txBody>
                  <a:tcPr anchor="ctr"/>
                </a:tc>
                <a:extLst>
                  <a:ext uri="{0D108BD9-81ED-4DB2-BD59-A6C34878D82A}">
                    <a16:rowId xmlns:a16="http://schemas.microsoft.com/office/drawing/2014/main" val="3150030084"/>
                  </a:ext>
                </a:extLst>
              </a:tr>
              <a:tr h="5392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latin typeface="Arial"/>
                          <a:cs typeface="Arial"/>
                        </a:rPr>
                        <a:t>Summary of performance – </a:t>
                      </a:r>
                      <a:r>
                        <a:rPr lang="en-GB" sz="1400" b="1" u="none" strike="noStrike" noProof="0">
                          <a:solidFill>
                            <a:srgbClr val="000000"/>
                          </a:solidFill>
                          <a:latin typeface="Arial"/>
                          <a:cs typeface="Arial"/>
                        </a:rPr>
                        <a:t>Demonstrable Impact</a:t>
                      </a:r>
                      <a:endParaRPr lang="en-GB" sz="1400" b="1">
                        <a:latin typeface="Arial"/>
                        <a:cs typeface="Arial"/>
                      </a:endParaRPr>
                    </a:p>
                  </a:txBody>
                  <a:tcPr anchor="ctr"/>
                </a:tc>
                <a:tc>
                  <a:txBody>
                    <a:bodyPr/>
                    <a:lstStyle/>
                    <a:p>
                      <a:pPr lvl="0" algn="l">
                        <a:buNone/>
                      </a:pPr>
                      <a:r>
                        <a:rPr lang="en-GB" sz="1400" b="1" dirty="0">
                          <a:latin typeface="Arial"/>
                          <a:cs typeface="Arial"/>
                        </a:rPr>
                        <a:t>12-13</a:t>
                      </a:r>
                    </a:p>
                  </a:txBody>
                  <a:tcPr anchor="ctr"/>
                </a:tc>
                <a:tc>
                  <a:txBody>
                    <a:bodyPr/>
                    <a:lstStyle/>
                    <a:p>
                      <a:pPr lvl="0">
                        <a:buNone/>
                      </a:pPr>
                      <a:r>
                        <a:rPr lang="en-GB" sz="1400">
                          <a:latin typeface="Arial"/>
                          <a:cs typeface="Arial"/>
                        </a:rPr>
                        <a:t>Clare Morgan</a:t>
                      </a:r>
                      <a:endParaRPr lang="en-US" sz="1400" b="1">
                        <a:latin typeface="Arial"/>
                        <a:cs typeface="Arial"/>
                      </a:endParaRPr>
                    </a:p>
                  </a:txBody>
                  <a:tcPr anchor="ctr"/>
                </a:tc>
                <a:extLst>
                  <a:ext uri="{0D108BD9-81ED-4DB2-BD59-A6C34878D82A}">
                    <a16:rowId xmlns:a16="http://schemas.microsoft.com/office/drawing/2014/main" val="1440821425"/>
                  </a:ext>
                </a:extLst>
              </a:tr>
              <a:tr h="5392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latin typeface="Arial"/>
                          <a:cs typeface="Arial"/>
                        </a:rPr>
                        <a:t>Summary of performance – Organisational Brilliance</a:t>
                      </a:r>
                    </a:p>
                  </a:txBody>
                  <a:tcPr anchor="ctr"/>
                </a:tc>
                <a:tc>
                  <a:txBody>
                    <a:bodyPr/>
                    <a:lstStyle/>
                    <a:p>
                      <a:pPr lvl="0" algn="l">
                        <a:buNone/>
                      </a:pPr>
                      <a:r>
                        <a:rPr lang="en-GB" sz="1400" b="1" dirty="0">
                          <a:latin typeface="Arial"/>
                          <a:cs typeface="Arial"/>
                        </a:rPr>
                        <a:t>14-15</a:t>
                      </a:r>
                    </a:p>
                  </a:txBody>
                  <a:tcPr anchor="ctr"/>
                </a:tc>
                <a:tc>
                  <a:txBody>
                    <a:bodyPr/>
                    <a:lstStyle/>
                    <a:p>
                      <a:pPr lvl="0">
                        <a:buNone/>
                      </a:pPr>
                      <a:r>
                        <a:rPr lang="en-US" sz="1400">
                          <a:latin typeface="Arial"/>
                          <a:cs typeface="Arial"/>
                        </a:rPr>
                        <a:t>Helen Brown</a:t>
                      </a:r>
                    </a:p>
                  </a:txBody>
                  <a:tcPr anchor="ctr"/>
                </a:tc>
                <a:extLst>
                  <a:ext uri="{0D108BD9-81ED-4DB2-BD59-A6C34878D82A}">
                    <a16:rowId xmlns:a16="http://schemas.microsoft.com/office/drawing/2014/main" val="2052227944"/>
                  </a:ext>
                </a:extLst>
              </a:tr>
              <a:tr h="539248">
                <a:tc>
                  <a:txBody>
                    <a:bodyPr/>
                    <a:lstStyle/>
                    <a:p>
                      <a:pPr lvl="0">
                        <a:buNone/>
                      </a:pPr>
                      <a:r>
                        <a:rPr lang="en-GB" sz="1400" b="1" i="0" u="none" strike="noStrike" baseline="0" noProof="0" dirty="0">
                          <a:solidFill>
                            <a:srgbClr val="000000"/>
                          </a:solidFill>
                          <a:latin typeface="Arial"/>
                          <a:cs typeface="Arial"/>
                        </a:rPr>
                        <a:t>Finance</a:t>
                      </a:r>
                      <a:endParaRPr lang="en-US" sz="1400" b="0" i="0" u="none" strike="noStrike" noProof="0" dirty="0">
                        <a:solidFill>
                          <a:srgbClr val="FF0000"/>
                        </a:solidFill>
                        <a:latin typeface="Arial"/>
                        <a:cs typeface="Arial"/>
                      </a:endParaRPr>
                    </a:p>
                  </a:txBody>
                  <a:tcPr anchor="ctr"/>
                </a:tc>
                <a:tc>
                  <a:txBody>
                    <a:bodyPr/>
                    <a:lstStyle/>
                    <a:p>
                      <a:pPr lvl="0" algn="l">
                        <a:buNone/>
                      </a:pPr>
                      <a:r>
                        <a:rPr lang="en-GB" sz="1400" b="1" dirty="0">
                          <a:latin typeface="Arial"/>
                          <a:cs typeface="Arial"/>
                        </a:rPr>
                        <a:t>16</a:t>
                      </a:r>
                    </a:p>
                  </a:txBody>
                  <a:tcPr anchor="ctr"/>
                </a:tc>
                <a:tc>
                  <a:txBody>
                    <a:bodyPr/>
                    <a:lstStyle/>
                    <a:p>
                      <a:pPr lvl="0">
                        <a:buNone/>
                      </a:pPr>
                      <a:r>
                        <a:rPr lang="en-GB" sz="1400">
                          <a:latin typeface="Arial"/>
                          <a:cs typeface="Arial"/>
                        </a:rPr>
                        <a:t>Pete Thomas</a:t>
                      </a:r>
                      <a:endParaRPr lang="en-GB" sz="1400" dirty="0">
                        <a:latin typeface="Arial"/>
                        <a:cs typeface="Arial"/>
                      </a:endParaRPr>
                    </a:p>
                  </a:txBody>
                  <a:tcPr anchor="ctr"/>
                </a:tc>
                <a:extLst>
                  <a:ext uri="{0D108BD9-81ED-4DB2-BD59-A6C34878D82A}">
                    <a16:rowId xmlns:a16="http://schemas.microsoft.com/office/drawing/2014/main" val="1269574362"/>
                  </a:ext>
                </a:extLst>
              </a:tr>
              <a:tr h="539248">
                <a:tc>
                  <a:txBody>
                    <a:bodyPr/>
                    <a:lstStyle/>
                    <a:p>
                      <a:pPr lvl="0">
                        <a:buNone/>
                      </a:pPr>
                      <a:r>
                        <a:rPr lang="en-GB" sz="1400" b="1" i="0" u="none" strike="noStrike" baseline="0" noProof="0">
                          <a:solidFill>
                            <a:srgbClr val="000000"/>
                          </a:solidFill>
                          <a:latin typeface="Arial"/>
                          <a:cs typeface="Arial"/>
                        </a:rPr>
                        <a:t>Appendix to Brilliant Organisation</a:t>
                      </a:r>
                    </a:p>
                  </a:txBody>
                  <a:tcPr anchor="ctr"/>
                </a:tc>
                <a:tc>
                  <a:txBody>
                    <a:bodyPr/>
                    <a:lstStyle/>
                    <a:p>
                      <a:pPr lvl="0" algn="l">
                        <a:buNone/>
                      </a:pPr>
                      <a:r>
                        <a:rPr lang="en-GB" sz="1400" b="1" dirty="0">
                          <a:latin typeface="Arial"/>
                          <a:cs typeface="Arial"/>
                        </a:rPr>
                        <a:t>17-18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Arial"/>
                          <a:cs typeface="Arial"/>
                        </a:rPr>
                        <a:t>N/A - appendix</a:t>
                      </a:r>
                      <a:endParaRPr lang="en-GB" sz="1400" dirty="0">
                        <a:latin typeface="Arial"/>
                        <a:cs typeface="Arial"/>
                      </a:endParaRPr>
                    </a:p>
                  </a:txBody>
                  <a:tcPr anchor="ctr"/>
                </a:tc>
                <a:extLst>
                  <a:ext uri="{0D108BD9-81ED-4DB2-BD59-A6C34878D82A}">
                    <a16:rowId xmlns:a16="http://schemas.microsoft.com/office/drawing/2014/main" val="2290357644"/>
                  </a:ext>
                </a:extLst>
              </a:tr>
              <a:tr h="5392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none" strike="noStrike" baseline="0" noProof="0">
                          <a:solidFill>
                            <a:srgbClr val="000000"/>
                          </a:solidFill>
                          <a:latin typeface="Arial"/>
                          <a:cs typeface="Arial"/>
                        </a:rPr>
                        <a:t>Headline description of key projects</a:t>
                      </a:r>
                      <a:endParaRPr lang="en-US" sz="1400" b="0" i="0" u="none" strike="noStrike" noProof="0">
                        <a:solidFill>
                          <a:srgbClr val="FF0000"/>
                        </a:solidFill>
                        <a:latin typeface="Arial"/>
                        <a:cs typeface="Arial"/>
                      </a:endParaRPr>
                    </a:p>
                    <a:p>
                      <a:pPr lvl="0">
                        <a:buNone/>
                      </a:pPr>
                      <a:endParaRPr lang="en-US" sz="1400" b="0" i="0" u="none" strike="noStrike" noProof="0">
                        <a:solidFill>
                          <a:srgbClr val="FF0000"/>
                        </a:solidFill>
                        <a:latin typeface="Arial" panose="020B0604020202020204" pitchFamily="34" charset="0"/>
                        <a:cs typeface="Arial" panose="020B0604020202020204" pitchFamily="34" charset="0"/>
                      </a:endParaRPr>
                    </a:p>
                  </a:txBody>
                  <a:tcPr anchor="ctr"/>
                </a:tc>
                <a:tc>
                  <a:txBody>
                    <a:bodyPr/>
                    <a:lstStyle/>
                    <a:p>
                      <a:pPr lvl="0" algn="l">
                        <a:buNone/>
                      </a:pPr>
                      <a:r>
                        <a:rPr lang="en-GB" sz="1400" b="1" dirty="0">
                          <a:latin typeface="Arial"/>
                          <a:cs typeface="Arial"/>
                        </a:rPr>
                        <a:t>19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a:cs typeface="Arial"/>
                        </a:rPr>
                        <a:t>N/A - appendix</a:t>
                      </a:r>
                    </a:p>
                  </a:txBody>
                  <a:tcPr anchor="ctr"/>
                </a:tc>
                <a:extLst>
                  <a:ext uri="{0D108BD9-81ED-4DB2-BD59-A6C34878D82A}">
                    <a16:rowId xmlns:a16="http://schemas.microsoft.com/office/drawing/2014/main" val="3235484439"/>
                  </a:ext>
                </a:extLst>
              </a:tr>
            </a:tbl>
          </a:graphicData>
        </a:graphic>
      </p:graphicFrame>
    </p:spTree>
    <p:extLst>
      <p:ext uri="{BB962C8B-B14F-4D97-AF65-F5344CB8AC3E}">
        <p14:creationId xmlns:p14="http://schemas.microsoft.com/office/powerpoint/2010/main" val="2630399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0B72047A-E855-AAD3-1D00-595B30F75E9E}"/>
              </a:ext>
            </a:extLst>
          </p:cNvPr>
          <p:cNvSpPr>
            <a:spLocks noGrp="1"/>
          </p:cNvSpPr>
          <p:nvPr>
            <p:ph type="ctrTitle"/>
          </p:nvPr>
        </p:nvSpPr>
        <p:spPr>
          <a:xfrm>
            <a:off x="114299" y="213829"/>
            <a:ext cx="11274711" cy="422037"/>
          </a:xfrm>
        </p:spPr>
        <p:txBody>
          <a:bodyPr>
            <a:noAutofit/>
          </a:bodyPr>
          <a:lstStyle/>
          <a:p>
            <a:r>
              <a:rPr lang="en-GB" sz="2500">
                <a:latin typeface="Arial"/>
                <a:cs typeface="Arial"/>
              </a:rPr>
              <a:t>Executive summary on NICE Business Plan progress 2024-25 (Dec 2024) </a:t>
            </a:r>
          </a:p>
        </p:txBody>
      </p:sp>
      <p:graphicFrame>
        <p:nvGraphicFramePr>
          <p:cNvPr id="40" name="Table 39">
            <a:extLst>
              <a:ext uri="{FF2B5EF4-FFF2-40B4-BE49-F238E27FC236}">
                <a16:creationId xmlns:a16="http://schemas.microsoft.com/office/drawing/2014/main" id="{A900C37E-C0F5-F261-A9AB-818A5D937EBB}"/>
              </a:ext>
            </a:extLst>
          </p:cNvPr>
          <p:cNvGraphicFramePr>
            <a:graphicFrameLocks noGrp="1"/>
          </p:cNvGraphicFramePr>
          <p:nvPr>
            <p:extLst>
              <p:ext uri="{D42A27DB-BD31-4B8C-83A1-F6EECF244321}">
                <p14:modId xmlns:p14="http://schemas.microsoft.com/office/powerpoint/2010/main" val="610292864"/>
              </p:ext>
            </p:extLst>
          </p:nvPr>
        </p:nvGraphicFramePr>
        <p:xfrm>
          <a:off x="239697" y="618318"/>
          <a:ext cx="11443310" cy="6193975"/>
        </p:xfrm>
        <a:graphic>
          <a:graphicData uri="http://schemas.openxmlformats.org/drawingml/2006/table">
            <a:tbl>
              <a:tblPr firstRow="1" bandRow="1">
                <a:tableStyleId>{5C22544A-7EE6-4342-B048-85BDC9FD1C3A}</a:tableStyleId>
              </a:tblPr>
              <a:tblGrid>
                <a:gridCol w="920336">
                  <a:extLst>
                    <a:ext uri="{9D8B030D-6E8A-4147-A177-3AD203B41FA5}">
                      <a16:colId xmlns:a16="http://schemas.microsoft.com/office/drawing/2014/main" val="1304194542"/>
                    </a:ext>
                  </a:extLst>
                </a:gridCol>
                <a:gridCol w="945176">
                  <a:extLst>
                    <a:ext uri="{9D8B030D-6E8A-4147-A177-3AD203B41FA5}">
                      <a16:colId xmlns:a16="http://schemas.microsoft.com/office/drawing/2014/main" val="400807798"/>
                    </a:ext>
                  </a:extLst>
                </a:gridCol>
                <a:gridCol w="5650675">
                  <a:extLst>
                    <a:ext uri="{9D8B030D-6E8A-4147-A177-3AD203B41FA5}">
                      <a16:colId xmlns:a16="http://schemas.microsoft.com/office/drawing/2014/main" val="3403607435"/>
                    </a:ext>
                  </a:extLst>
                </a:gridCol>
                <a:gridCol w="3927123">
                  <a:extLst>
                    <a:ext uri="{9D8B030D-6E8A-4147-A177-3AD203B41FA5}">
                      <a16:colId xmlns:a16="http://schemas.microsoft.com/office/drawing/2014/main" val="1258050394"/>
                    </a:ext>
                  </a:extLst>
                </a:gridCol>
              </a:tblGrid>
              <a:tr h="264423">
                <a:tc>
                  <a:txBody>
                    <a:bodyPr/>
                    <a:lstStyle/>
                    <a:p>
                      <a:pPr algn="ctr"/>
                      <a:r>
                        <a:rPr lang="en-GB" sz="900">
                          <a:solidFill>
                            <a:schemeClr val="tx1"/>
                          </a:solidFill>
                          <a:latin typeface="Arial"/>
                          <a:cs typeface="Arial"/>
                        </a:rPr>
                        <a:t>Area</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900">
                          <a:solidFill>
                            <a:schemeClr val="tx1"/>
                          </a:solidFill>
                          <a:latin typeface="Arial"/>
                          <a:cs typeface="Arial"/>
                        </a:rPr>
                        <a:t>Current Status</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900">
                          <a:solidFill>
                            <a:schemeClr val="tx1"/>
                          </a:solidFill>
                          <a:latin typeface="Arial"/>
                          <a:cs typeface="Arial"/>
                        </a:rPr>
                        <a:t>Key highlights and successes</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900">
                          <a:solidFill>
                            <a:schemeClr val="tx1"/>
                          </a:solidFill>
                          <a:latin typeface="Arial"/>
                          <a:cs typeface="Arial"/>
                        </a:rPr>
                        <a:t>Key challenges</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1314526159"/>
                  </a:ext>
                </a:extLst>
              </a:tr>
              <a:tr h="1316287">
                <a:tc>
                  <a:txBody>
                    <a:bodyPr/>
                    <a:lstStyle/>
                    <a:p>
                      <a:r>
                        <a:rPr lang="en-GB" sz="900">
                          <a:latin typeface="Arial"/>
                          <a:cs typeface="Arial"/>
                        </a:rPr>
                        <a:t>Focusing on What is Most Relevant</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latin typeface="Arial"/>
                          <a:cs typeface="Arial"/>
                        </a:rPr>
                        <a:t>Green</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171450" lvl="0" indent="-171450" algn="l" rtl="0" eaLnBrk="1" latinLnBrk="0" hangingPunct="1">
                        <a:lnSpc>
                          <a:spcPct val="100000"/>
                        </a:lnSpc>
                        <a:spcBef>
                          <a:spcPts val="0"/>
                        </a:spcBef>
                        <a:spcAft>
                          <a:spcPts val="0"/>
                        </a:spcAft>
                        <a:buFont typeface="Wingdings"/>
                        <a:buChar char="§"/>
                      </a:pPr>
                      <a:r>
                        <a:rPr lang="en-US" sz="900" b="0" i="0" u="none" strike="noStrike" kern="1200" noProof="0">
                          <a:solidFill>
                            <a:schemeClr val="tx1"/>
                          </a:solidFill>
                          <a:latin typeface="Arial"/>
                          <a:ea typeface="+mn-ea"/>
                          <a:cs typeface="Arial"/>
                        </a:rPr>
                        <a:t>The external stakeholder consultation on HST routing criteria starts on 19 December until 30 January (having been through extensive internal and external stakeholder engagement)</a:t>
                      </a:r>
                    </a:p>
                    <a:p>
                      <a:pPr marL="171450" lvl="0" indent="-171450" algn="l">
                        <a:lnSpc>
                          <a:spcPct val="100000"/>
                        </a:lnSpc>
                        <a:spcBef>
                          <a:spcPts val="0"/>
                        </a:spcBef>
                        <a:spcAft>
                          <a:spcPts val="0"/>
                        </a:spcAft>
                        <a:buFont typeface="Wingdings"/>
                        <a:buChar char="§"/>
                      </a:pPr>
                      <a:r>
                        <a:rPr lang="en-GB" sz="900" b="0" i="0" u="none" strike="noStrike" kern="1200" noProof="0">
                          <a:solidFill>
                            <a:schemeClr val="tx1"/>
                          </a:solidFill>
                          <a:latin typeface="Arial"/>
                          <a:ea typeface="+mn-ea"/>
                          <a:cs typeface="Arial"/>
                        </a:rPr>
                        <a:t>Early feedback on the menopause guideline download data suggests that users are accessing the ‘menopause discussion guide’ (2nd only to the guideline pdf). </a:t>
                      </a:r>
                      <a:endParaRPr lang="en-US" sz="900" b="0" i="0" u="none" strike="noStrike" kern="1200">
                        <a:solidFill>
                          <a:schemeClr val="tx1"/>
                        </a:solidFill>
                        <a:latin typeface="Arial"/>
                        <a:ea typeface="+mn-ea"/>
                        <a:cs typeface="Arial"/>
                      </a:endParaRPr>
                    </a:p>
                    <a:p>
                      <a:pPr marL="171450" lvl="0" indent="-171450" algn="l">
                        <a:lnSpc>
                          <a:spcPct val="100000"/>
                        </a:lnSpc>
                        <a:spcBef>
                          <a:spcPts val="0"/>
                        </a:spcBef>
                        <a:spcAft>
                          <a:spcPts val="0"/>
                        </a:spcAft>
                        <a:buFont typeface="Wingdings"/>
                        <a:buChar char="§"/>
                      </a:pPr>
                      <a:r>
                        <a:rPr lang="en-GB" sz="900" b="0" i="0" u="none" strike="noStrike" kern="1200" noProof="0">
                          <a:solidFill>
                            <a:schemeClr val="tx1"/>
                          </a:solidFill>
                          <a:latin typeface="Arial"/>
                          <a:ea typeface="+mn-ea"/>
                          <a:cs typeface="Arial"/>
                        </a:rPr>
                        <a:t>The opening speech by NICE's CMO at the 'Guidelines Live' conference covered areas that focused on creating guidance that is most relevant to the system.</a:t>
                      </a:r>
                    </a:p>
                    <a:p>
                      <a:pPr marL="171450" lvl="0" indent="-171450" algn="l">
                        <a:lnSpc>
                          <a:spcPct val="100000"/>
                        </a:lnSpc>
                        <a:spcBef>
                          <a:spcPts val="0"/>
                        </a:spcBef>
                        <a:spcAft>
                          <a:spcPts val="0"/>
                        </a:spcAft>
                        <a:buFont typeface="Wingdings"/>
                        <a:buChar char="§"/>
                      </a:pPr>
                      <a:r>
                        <a:rPr lang="en-GB" sz="900" b="0" i="0" u="none" strike="noStrike" kern="1200" noProof="0">
                          <a:solidFill>
                            <a:schemeClr val="tx1"/>
                          </a:solidFill>
                          <a:latin typeface="Arial"/>
                          <a:ea typeface="+mn-ea"/>
                          <a:cs typeface="Arial"/>
                        </a:rPr>
                        <a:t>The clinical directorate is proactively engaging with the Royal Colleges to discuss 'NICE Collaboration' – which facilitates partnership working through 6 approaches for guideline development.</a:t>
                      </a:r>
                    </a:p>
                    <a:p>
                      <a:pPr marL="171450" lvl="0" indent="-171450" algn="l">
                        <a:lnSpc>
                          <a:spcPct val="100000"/>
                        </a:lnSpc>
                        <a:spcBef>
                          <a:spcPts val="0"/>
                        </a:spcBef>
                        <a:spcAft>
                          <a:spcPts val="0"/>
                        </a:spcAft>
                        <a:buFont typeface="Wingdings"/>
                        <a:buChar char="§"/>
                      </a:pPr>
                      <a:r>
                        <a:rPr lang="en-GB" sz="900" b="0" i="0" u="none" strike="noStrike" kern="1200" noProof="0">
                          <a:solidFill>
                            <a:schemeClr val="tx1"/>
                          </a:solidFill>
                          <a:latin typeface="Arial"/>
                          <a:ea typeface="+mn-ea"/>
                          <a:cs typeface="Arial"/>
                        </a:rPr>
                        <a:t>Enhanced horizon scanning capability is improving with an ultra-orphan scan completed to support the revised HST criteria and a cross-functional advisory board planned in December/early January to refine outputs in relation to high-profile/complex topics. </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a:buChar char="§"/>
                      </a:pPr>
                      <a:r>
                        <a:rPr lang="en-GB" sz="900">
                          <a:latin typeface="Arial"/>
                          <a:cs typeface="Arial"/>
                        </a:rPr>
                        <a:t>Capacity in the pipeline of guidance producing teams to start developing the topics prioritised by the prioritisation board.</a:t>
                      </a:r>
                    </a:p>
                    <a:p>
                      <a:pPr marL="171450" marR="0" lvl="0" indent="-171450" algn="l" defTabSz="914400" rtl="0" eaLnBrk="1" latinLnBrk="0" hangingPunct="1">
                        <a:lnSpc>
                          <a:spcPct val="100000"/>
                        </a:lnSpc>
                        <a:spcBef>
                          <a:spcPts val="0"/>
                        </a:spcBef>
                        <a:spcAft>
                          <a:spcPts val="0"/>
                        </a:spcAft>
                        <a:buClrTx/>
                        <a:buSzTx/>
                        <a:buFont typeface="Wingdings"/>
                        <a:buChar char="§"/>
                      </a:pPr>
                      <a:r>
                        <a:rPr lang="en-GB" sz="900">
                          <a:latin typeface="Arial"/>
                          <a:cs typeface="Arial"/>
                        </a:rPr>
                        <a:t>Complexity of clarifications sought following prioritisation decisions.</a:t>
                      </a:r>
                    </a:p>
                    <a:p>
                      <a:pPr marL="171450" marR="0" lvl="0" indent="-171450" algn="l">
                        <a:lnSpc>
                          <a:spcPct val="100000"/>
                        </a:lnSpc>
                        <a:spcBef>
                          <a:spcPts val="0"/>
                        </a:spcBef>
                        <a:spcAft>
                          <a:spcPts val="0"/>
                        </a:spcAft>
                        <a:buClrTx/>
                        <a:buSzTx/>
                        <a:buFont typeface="Wingdings"/>
                        <a:buChar char="§"/>
                      </a:pPr>
                      <a:r>
                        <a:rPr lang="en-GB" sz="900">
                          <a:latin typeface="Arial"/>
                          <a:cs typeface="Arial"/>
                        </a:rPr>
                        <a:t>Managing the number of requests that we are getting to amend, update or develop guidance, and how we deal with them.</a:t>
                      </a:r>
                    </a:p>
                    <a:p>
                      <a:pPr marL="171450" marR="0" lvl="0" indent="-171450" algn="l">
                        <a:lnSpc>
                          <a:spcPct val="100000"/>
                        </a:lnSpc>
                        <a:spcBef>
                          <a:spcPts val="0"/>
                        </a:spcBef>
                        <a:spcAft>
                          <a:spcPts val="0"/>
                        </a:spcAft>
                        <a:buClrTx/>
                        <a:buSzTx/>
                        <a:buFont typeface="Wingdings"/>
                        <a:buChar char="§"/>
                      </a:pPr>
                      <a:r>
                        <a:rPr lang="en-GB" sz="900">
                          <a:latin typeface="Arial"/>
                          <a:cs typeface="Arial"/>
                        </a:rPr>
                        <a:t>Deciding how we deal with ‘non-standard’ topics, such as those relating to Software as a Medical Device, or medical devices in general</a:t>
                      </a:r>
                      <a:endParaRPr lang="en-GB" sz="900" b="0" i="0" u="none" strike="noStrike" kern="1200" dirty="0">
                        <a:solidFill>
                          <a:schemeClr val="tx1"/>
                        </a:solidFill>
                        <a:latin typeface="Arial"/>
                        <a:ea typeface="+mn-ea"/>
                        <a:cs typeface="Arial"/>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221052914"/>
                  </a:ext>
                </a:extLst>
              </a:tr>
              <a:tr h="1043582">
                <a:tc>
                  <a:txBody>
                    <a:bodyPr/>
                    <a:lstStyle/>
                    <a:p>
                      <a:r>
                        <a:rPr lang="en-GB" sz="900">
                          <a:latin typeface="Arial"/>
                          <a:cs typeface="Arial"/>
                        </a:rPr>
                        <a:t>Providing High Quality &amp; Timely Advice</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latin typeface="Arial"/>
                          <a:cs typeface="Arial"/>
                        </a:rPr>
                        <a:t>Green</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171450" marR="0" lvl="0" indent="-171450" algn="l">
                        <a:lnSpc>
                          <a:spcPct val="100000"/>
                        </a:lnSpc>
                        <a:spcBef>
                          <a:spcPts val="0"/>
                        </a:spcBef>
                        <a:spcAft>
                          <a:spcPts val="600"/>
                        </a:spcAft>
                        <a:buFont typeface="Arial" panose="020B0604020202020204" pitchFamily="34" charset="0"/>
                        <a:buChar char="•"/>
                      </a:pPr>
                      <a:r>
                        <a:rPr lang="en-GB" sz="900" b="0" i="0" u="sng" strike="noStrike" noProof="0" dirty="0">
                          <a:solidFill>
                            <a:schemeClr val="tx1"/>
                          </a:solidFill>
                          <a:latin typeface="Arial"/>
                          <a:cs typeface="Arial"/>
                        </a:rPr>
                        <a:t>Timeliness:</a:t>
                      </a:r>
                      <a:r>
                        <a:rPr lang="en-GB" sz="900" b="0" i="0" u="none" strike="noStrike" noProof="0" dirty="0">
                          <a:solidFill>
                            <a:schemeClr val="tx1"/>
                          </a:solidFill>
                          <a:latin typeface="Arial"/>
                          <a:cs typeface="Arial"/>
                        </a:rPr>
                        <a:t> All 4 project teams have hit the expected milestones to develop an aim and their theory of change and developing an initial set of prioritised change ideas to test. AMR (Medicines) and Interventional Procedures (HealthTech) topics the first to be launched in MS Project Online using the new modular timeline approach. </a:t>
                      </a:r>
                    </a:p>
                    <a:p>
                      <a:pPr marL="171450" marR="0" lvl="0" indent="-171450" algn="l">
                        <a:lnSpc>
                          <a:spcPct val="100000"/>
                        </a:lnSpc>
                        <a:spcBef>
                          <a:spcPts val="0"/>
                        </a:spcBef>
                        <a:spcAft>
                          <a:spcPts val="600"/>
                        </a:spcAft>
                        <a:buFont typeface="Arial" panose="020B0604020202020204" pitchFamily="34" charset="0"/>
                        <a:buChar char="•"/>
                      </a:pPr>
                      <a:r>
                        <a:rPr lang="en-GB" sz="900" b="0" i="0" u="sng" strike="noStrike" noProof="0" dirty="0">
                          <a:solidFill>
                            <a:schemeClr val="tx1"/>
                          </a:solidFill>
                          <a:latin typeface="Arial"/>
                          <a:cs typeface="Arial"/>
                        </a:rPr>
                        <a:t>Methods:</a:t>
                      </a:r>
                      <a:r>
                        <a:rPr lang="en-GB" sz="900" b="0" i="0" u="none" strike="noStrike" noProof="0" dirty="0">
                          <a:solidFill>
                            <a:schemeClr val="tx1"/>
                          </a:solidFill>
                          <a:latin typeface="Arial"/>
                          <a:cs typeface="Arial"/>
                        </a:rPr>
                        <a:t> External engagement on health inequalities finalised.</a:t>
                      </a:r>
                    </a:p>
                    <a:p>
                      <a:pPr marL="171450" marR="0" lvl="0" indent="-171450" algn="l">
                        <a:lnSpc>
                          <a:spcPct val="100000"/>
                        </a:lnSpc>
                        <a:spcBef>
                          <a:spcPts val="0"/>
                        </a:spcBef>
                        <a:spcAft>
                          <a:spcPts val="600"/>
                        </a:spcAft>
                        <a:buFont typeface="Arial" panose="020B0604020202020204" pitchFamily="34" charset="0"/>
                        <a:buChar char="•"/>
                      </a:pPr>
                      <a:r>
                        <a:rPr lang="en-GB" sz="900" b="0" i="0" u="sng" strike="noStrike" noProof="0" dirty="0">
                          <a:solidFill>
                            <a:schemeClr val="tx1"/>
                          </a:solidFill>
                          <a:latin typeface="Arial"/>
                          <a:cs typeface="Arial"/>
                        </a:rPr>
                        <a:t>Incorporation of TAs</a:t>
                      </a:r>
                      <a:r>
                        <a:rPr lang="en-GB" sz="900" b="0" i="0" u="none" strike="noStrike" noProof="0" dirty="0">
                          <a:solidFill>
                            <a:schemeClr val="tx1"/>
                          </a:solidFill>
                          <a:latin typeface="Arial"/>
                          <a:cs typeface="Arial"/>
                        </a:rPr>
                        <a:t>: On track to achieve in year target.</a:t>
                      </a:r>
                      <a:endParaRPr lang="en-GB" sz="900" dirty="0">
                        <a:latin typeface="Arial"/>
                        <a:cs typeface="Arial"/>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lvl="0" indent="0">
                        <a:spcAft>
                          <a:spcPts val="600"/>
                        </a:spcAft>
                        <a:buFont typeface="Arial" panose="020B0604020202020204" pitchFamily="34" charset="0"/>
                        <a:buNone/>
                      </a:pPr>
                      <a:r>
                        <a:rPr lang="en-GB" sz="900" b="0" i="0" u="sng" strike="noStrike" noProof="0">
                          <a:solidFill>
                            <a:schemeClr val="tx1"/>
                          </a:solidFill>
                          <a:latin typeface="Arial"/>
                          <a:cs typeface="Arial"/>
                        </a:rPr>
                        <a:t>Timeliness</a:t>
                      </a:r>
                      <a:r>
                        <a:rPr lang="en-GB" sz="900" b="0" i="0" u="none" strike="noStrike" noProof="0">
                          <a:solidFill>
                            <a:schemeClr val="tx1"/>
                          </a:solidFill>
                          <a:latin typeface="Arial"/>
                          <a:cs typeface="Arial"/>
                        </a:rPr>
                        <a:t>: Additional work taking place to identify and standardise data that can be used to demonstrate improvement. </a:t>
                      </a:r>
                    </a:p>
                    <a:p>
                      <a:pPr marL="0" lvl="0" indent="0">
                        <a:spcAft>
                          <a:spcPts val="600"/>
                        </a:spcAft>
                        <a:buFont typeface="Arial" panose="020B0604020202020204" pitchFamily="34" charset="0"/>
                        <a:buNone/>
                      </a:pPr>
                      <a:r>
                        <a:rPr lang="en-GB" sz="900" b="0" i="0" u="sng" strike="noStrike" noProof="0">
                          <a:solidFill>
                            <a:schemeClr val="tx1"/>
                          </a:solidFill>
                          <a:latin typeface="Arial"/>
                          <a:cs typeface="Arial"/>
                        </a:rPr>
                        <a:t>Methods</a:t>
                      </a:r>
                      <a:r>
                        <a:rPr lang="en-GB" sz="900" b="0" i="0" u="none" strike="noStrike" noProof="0">
                          <a:solidFill>
                            <a:schemeClr val="tx1"/>
                          </a:solidFill>
                          <a:latin typeface="Arial"/>
                          <a:cs typeface="Arial"/>
                        </a:rPr>
                        <a:t>: Continuing to monitor the feedback from the severity modifier.</a:t>
                      </a:r>
                    </a:p>
                    <a:p>
                      <a:pPr marL="0" lvl="0" indent="0">
                        <a:spcAft>
                          <a:spcPts val="600"/>
                        </a:spcAft>
                        <a:buFont typeface="Arial" panose="020B0604020202020204" pitchFamily="34" charset="0"/>
                        <a:buNone/>
                      </a:pPr>
                      <a:r>
                        <a:rPr lang="en-GB" sz="900" b="0" i="0" u="sng" strike="noStrike" noProof="0">
                          <a:solidFill>
                            <a:schemeClr val="tx1"/>
                          </a:solidFill>
                          <a:latin typeface="Arial"/>
                          <a:cs typeface="Arial"/>
                        </a:rPr>
                        <a:t>Incorporation of TAs</a:t>
                      </a:r>
                      <a:r>
                        <a:rPr lang="en-GB" sz="900" b="0" i="0" u="none" strike="noStrike" noProof="0">
                          <a:solidFill>
                            <a:schemeClr val="tx1"/>
                          </a:solidFill>
                          <a:latin typeface="Arial"/>
                          <a:cs typeface="Arial"/>
                        </a:rPr>
                        <a:t>: Teams will begin to face capacity challenges as work intensifies.</a:t>
                      </a:r>
                    </a:p>
                    <a:p>
                      <a:pPr marL="0" lvl="0" indent="0">
                        <a:spcAft>
                          <a:spcPts val="600"/>
                        </a:spcAft>
                        <a:buFont typeface="Arial" panose="020B0604020202020204" pitchFamily="34" charset="0"/>
                        <a:buNone/>
                      </a:pPr>
                      <a:r>
                        <a:rPr lang="en-GB" sz="900" b="0" i="0" u="sng" strike="noStrike" noProof="0">
                          <a:solidFill>
                            <a:schemeClr val="tx1"/>
                          </a:solidFill>
                          <a:latin typeface="Arial"/>
                          <a:cs typeface="Arial"/>
                        </a:rPr>
                        <a:t>Rules Based pathway:</a:t>
                      </a:r>
                      <a:r>
                        <a:rPr lang="en-GB" sz="900" b="0" i="0" u="none" strike="noStrike" noProof="0">
                          <a:solidFill>
                            <a:schemeClr val="tx1"/>
                          </a:solidFill>
                          <a:latin typeface="Arial"/>
                          <a:cs typeface="Arial"/>
                        </a:rPr>
                        <a:t> Requires alignment with the 10 Year Health plan and spending review</a:t>
                      </a:r>
                      <a:endParaRPr lang="en-GB" sz="900" b="0" i="0" u="none" strike="noStrike" noProof="0" dirty="0">
                        <a:solidFill>
                          <a:schemeClr val="tx1"/>
                        </a:solidFill>
                        <a:latin typeface="Arial"/>
                        <a:cs typeface="Arial"/>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2470657775"/>
                  </a:ext>
                </a:extLst>
              </a:tr>
              <a:tr h="679975">
                <a:tc>
                  <a:txBody>
                    <a:bodyPr/>
                    <a:lstStyle/>
                    <a:p>
                      <a:r>
                        <a:rPr lang="en-GB" sz="900">
                          <a:latin typeface="Arial"/>
                          <a:cs typeface="Arial"/>
                        </a:rPr>
                        <a:t>Ensuring our Advice is Usable</a:t>
                      </a:r>
                      <a:endParaRPr lang="en-US" sz="1600">
                        <a:latin typeface="Arial"/>
                        <a:cs typeface="Arial"/>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900" b="1" kern="1200">
                          <a:solidFill>
                            <a:schemeClr val="dk1"/>
                          </a:solidFill>
                          <a:effectLst/>
                          <a:latin typeface="Arial"/>
                          <a:ea typeface="+mn-ea"/>
                          <a:cs typeface="Arial"/>
                        </a:rPr>
                        <a:t>Green</a:t>
                      </a:r>
                      <a:endParaRPr lang="en-GB" sz="900" b="0" kern="1200">
                        <a:solidFill>
                          <a:schemeClr val="dk1"/>
                        </a:solidFill>
                        <a:effectLst/>
                        <a:latin typeface="Arial"/>
                        <a:ea typeface="+mn-ea"/>
                        <a:cs typeface="Arial"/>
                      </a:endParaRP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171450" lvl="0" indent="-171450" algn="l">
                        <a:lnSpc>
                          <a:spcPct val="100000"/>
                        </a:lnSpc>
                        <a:spcAft>
                          <a:spcPts val="600"/>
                        </a:spcAft>
                        <a:buFont typeface="Arial"/>
                        <a:buChar char="•"/>
                      </a:pPr>
                      <a:r>
                        <a:rPr lang="en-GB" sz="900" b="0" i="0" u="none" strike="noStrike" baseline="0" noProof="0" dirty="0">
                          <a:solidFill>
                            <a:srgbClr val="000000"/>
                          </a:solidFill>
                          <a:latin typeface="Arial"/>
                          <a:cs typeface="Arial"/>
                        </a:rPr>
                        <a:t>Workshop held in Dec with multi-disciplinary teams to ensure alignment with strategy and to develop short and medium-term workplans.</a:t>
                      </a:r>
                    </a:p>
                    <a:p>
                      <a:pPr marL="171450" lvl="0" indent="-171450" algn="l">
                        <a:lnSpc>
                          <a:spcPct val="100000"/>
                        </a:lnSpc>
                        <a:spcAft>
                          <a:spcPts val="600"/>
                        </a:spcAft>
                        <a:buFont typeface="Arial"/>
                        <a:buChar char="•"/>
                      </a:pPr>
                      <a:r>
                        <a:rPr lang="en-GB" sz="900" b="0" i="0" u="none" strike="noStrike" baseline="0" noProof="0" dirty="0">
                          <a:solidFill>
                            <a:srgbClr val="000000"/>
                          </a:solidFill>
                          <a:latin typeface="Arial"/>
                          <a:cs typeface="Arial"/>
                        </a:rPr>
                        <a:t>Significant progress made with new structured recommendations and working with external partners on a semantic data model that will underpin a new knowledge platform. Refreshed plan driving delivery</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171450" lvl="0" indent="-171450">
                        <a:spcAft>
                          <a:spcPts val="600"/>
                        </a:spcAft>
                        <a:buFont typeface="Arial"/>
                        <a:buChar char="•"/>
                      </a:pPr>
                      <a:r>
                        <a:rPr lang="en-GB" sz="900" u="none" kern="1200">
                          <a:solidFill>
                            <a:schemeClr val="tx1"/>
                          </a:solidFill>
                          <a:latin typeface="Arial"/>
                          <a:ea typeface="+mn-ea"/>
                          <a:cs typeface="Arial"/>
                        </a:rPr>
                        <a:t>With a change in workplans, a key challenge is to ensure delivery of shorter-term outputs while ensuring alignment of longer-term delivery with the new product strategy.</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3232242556"/>
                  </a:ext>
                </a:extLst>
              </a:tr>
              <a:tr h="744904">
                <a:tc>
                  <a:txBody>
                    <a:bodyPr/>
                    <a:lstStyle/>
                    <a:p>
                      <a:r>
                        <a:rPr lang="en-GB" sz="900">
                          <a:latin typeface="Arial"/>
                          <a:cs typeface="Arial"/>
                        </a:rPr>
                        <a:t>Demonstrable impact</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latin typeface="Arial"/>
                          <a:cs typeface="Arial"/>
                        </a:rPr>
                        <a:t>Green</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171450" marR="0" lvl="0" indent="-171450" algn="l">
                        <a:lnSpc>
                          <a:spcPct val="100000"/>
                        </a:lnSpc>
                        <a:spcBef>
                          <a:spcPts val="0"/>
                        </a:spcBef>
                        <a:spcAft>
                          <a:spcPts val="0"/>
                        </a:spcAft>
                        <a:buClr>
                          <a:srgbClr val="000000"/>
                        </a:buClr>
                        <a:buFont typeface="Arial,Sans-Serif"/>
                        <a:buChar char="•"/>
                      </a:pPr>
                      <a:r>
                        <a:rPr lang="en-GB" sz="900" b="0" i="0" u="none" strike="noStrike" noProof="0">
                          <a:solidFill>
                            <a:schemeClr val="tx1"/>
                          </a:solidFill>
                          <a:latin typeface="Arial"/>
                          <a:cs typeface="Arial"/>
                        </a:rPr>
                        <a:t>Completed work with partners around maternity insights. Uptake data directory updated with national data associated with the maternity topic. </a:t>
                      </a:r>
                    </a:p>
                    <a:p>
                      <a:pPr marL="171450" marR="0" lvl="0" indent="-171450" algn="l">
                        <a:lnSpc>
                          <a:spcPct val="100000"/>
                        </a:lnSpc>
                        <a:spcBef>
                          <a:spcPts val="0"/>
                        </a:spcBef>
                        <a:spcAft>
                          <a:spcPts val="0"/>
                        </a:spcAft>
                        <a:buClr>
                          <a:srgbClr val="000000"/>
                        </a:buClr>
                        <a:buFont typeface="Arial,Sans-Serif"/>
                        <a:buChar char="•"/>
                      </a:pPr>
                      <a:r>
                        <a:rPr lang="en-GB" sz="900" b="0" i="0" u="none" strike="noStrike" noProof="0">
                          <a:solidFill>
                            <a:schemeClr val="tx1"/>
                          </a:solidFill>
                          <a:latin typeface="Arial"/>
                          <a:cs typeface="Arial"/>
                        </a:rPr>
                        <a:t>Prepared support to be released with </a:t>
                      </a:r>
                      <a:r>
                        <a:rPr lang="en-GB" sz="900" b="0" i="0" u="none" strike="noStrike" noProof="0" err="1">
                          <a:solidFill>
                            <a:schemeClr val="tx1"/>
                          </a:solidFill>
                          <a:latin typeface="Arial"/>
                          <a:cs typeface="Arial"/>
                        </a:rPr>
                        <a:t>tirzepatide</a:t>
                      </a:r>
                      <a:r>
                        <a:rPr lang="en-GB" sz="900" b="0" i="0" u="none" strike="noStrike" noProof="0">
                          <a:solidFill>
                            <a:schemeClr val="tx1"/>
                          </a:solidFill>
                          <a:latin typeface="Arial"/>
                          <a:cs typeface="Arial"/>
                        </a:rPr>
                        <a:t> TA and obesity guideline</a:t>
                      </a:r>
                      <a:endParaRPr lang="en-US" sz="900" b="0" i="0" u="none" strike="noStrike" noProof="0">
                        <a:solidFill>
                          <a:schemeClr val="tx1"/>
                        </a:solidFill>
                        <a:latin typeface="Arial"/>
                        <a:cs typeface="Arial"/>
                      </a:endParaRPr>
                    </a:p>
                    <a:p>
                      <a:pPr marL="171450" marR="0" lvl="0" indent="-171450" algn="l">
                        <a:lnSpc>
                          <a:spcPct val="100000"/>
                        </a:lnSpc>
                        <a:spcBef>
                          <a:spcPts val="0"/>
                        </a:spcBef>
                        <a:spcAft>
                          <a:spcPts val="0"/>
                        </a:spcAft>
                        <a:buClr>
                          <a:srgbClr val="000000"/>
                        </a:buClr>
                        <a:buFont typeface="Arial,Sans-Serif"/>
                        <a:buChar char="•"/>
                      </a:pPr>
                      <a:r>
                        <a:rPr lang="en-GB" sz="900" b="0" i="0" u="none" strike="noStrike" noProof="0">
                          <a:solidFill>
                            <a:schemeClr val="tx1"/>
                          </a:solidFill>
                          <a:latin typeface="Arial"/>
                          <a:cs typeface="Arial"/>
                        </a:rPr>
                        <a:t>Completed review of NICE's Productivity &amp; Health Inequalities pages, with agreement of next steps.</a:t>
                      </a:r>
                    </a:p>
                    <a:p>
                      <a:pPr marL="171450" marR="0" lvl="0" indent="-171450" algn="l">
                        <a:lnSpc>
                          <a:spcPct val="100000"/>
                        </a:lnSpc>
                        <a:spcBef>
                          <a:spcPts val="0"/>
                        </a:spcBef>
                        <a:spcAft>
                          <a:spcPts val="0"/>
                        </a:spcAft>
                        <a:buClr>
                          <a:srgbClr val="000000"/>
                        </a:buClr>
                        <a:buFont typeface="Arial,Sans-Serif"/>
                        <a:buChar char="•"/>
                      </a:pPr>
                      <a:r>
                        <a:rPr lang="en-GB" sz="900" b="0" i="0" u="none" strike="noStrike" noProof="0">
                          <a:solidFill>
                            <a:schemeClr val="tx1"/>
                          </a:solidFill>
                          <a:latin typeface="Arial"/>
                          <a:cs typeface="Arial"/>
                        </a:rPr>
                        <a:t>Prepared summary for Board on NICE's role in relation to uptake and adoption of guidance (for December Board seminar)</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171450" indent="-171450">
                        <a:spcAft>
                          <a:spcPts val="600"/>
                        </a:spcAft>
                        <a:buFont typeface="Arial"/>
                        <a:buChar char="•"/>
                      </a:pPr>
                      <a:r>
                        <a:rPr lang="en-GB" sz="900" i="0">
                          <a:solidFill>
                            <a:schemeClr val="tx1"/>
                          </a:solidFill>
                          <a:latin typeface="Arial"/>
                          <a:cs typeface="Arial"/>
                        </a:rPr>
                        <a:t>Capacity to meet potential demand for implementation support in relation to release of final TA for </a:t>
                      </a:r>
                      <a:r>
                        <a:rPr lang="en-GB" sz="900" i="0" err="1">
                          <a:solidFill>
                            <a:schemeClr val="tx1"/>
                          </a:solidFill>
                          <a:latin typeface="Arial"/>
                          <a:cs typeface="Arial"/>
                        </a:rPr>
                        <a:t>tirzepatide</a:t>
                      </a:r>
                    </a:p>
                    <a:p>
                      <a:pPr marL="171450" lvl="0" indent="-171450">
                        <a:spcAft>
                          <a:spcPts val="600"/>
                        </a:spcAft>
                        <a:buFont typeface="Arial"/>
                        <a:buChar char="•"/>
                      </a:pPr>
                      <a:r>
                        <a:rPr lang="en-GB" sz="900" i="0">
                          <a:solidFill>
                            <a:schemeClr val="tx1"/>
                          </a:solidFill>
                          <a:latin typeface="Arial"/>
                          <a:cs typeface="Arial"/>
                        </a:rPr>
                        <a:t>Capacity impact of </a:t>
                      </a:r>
                      <a:r>
                        <a:rPr lang="en-GB" sz="900" i="0" err="1">
                          <a:solidFill>
                            <a:schemeClr val="tx1"/>
                          </a:solidFill>
                          <a:latin typeface="Arial"/>
                          <a:cs typeface="Arial"/>
                        </a:rPr>
                        <a:t>tirzepatide</a:t>
                      </a:r>
                      <a:r>
                        <a:rPr lang="en-GB" sz="900" i="0">
                          <a:solidFill>
                            <a:schemeClr val="tx1"/>
                          </a:solidFill>
                          <a:latin typeface="Arial"/>
                          <a:cs typeface="Arial"/>
                        </a:rPr>
                        <a:t> related support for the rest of the Impactful programme.</a:t>
                      </a:r>
                    </a:p>
                    <a:p>
                      <a:pPr lvl="0">
                        <a:spcAft>
                          <a:spcPts val="600"/>
                        </a:spcAft>
                        <a:buNone/>
                      </a:pPr>
                      <a:endParaRPr lang="en-GB" sz="900" i="0">
                        <a:solidFill>
                          <a:schemeClr val="tx1"/>
                        </a:solidFill>
                        <a:latin typeface="Arial" panose="020B0604020202020204" pitchFamily="34" charset="0"/>
                        <a:cs typeface="Arial" panose="020B0604020202020204" pitchFamily="34" charset="0"/>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2915167903"/>
                  </a:ext>
                </a:extLst>
              </a:tr>
              <a:tr h="1329273">
                <a:tc>
                  <a:txBody>
                    <a:bodyPr/>
                    <a:lstStyle/>
                    <a:p>
                      <a:r>
                        <a:rPr lang="en-GB" sz="900">
                          <a:latin typeface="Arial"/>
                          <a:cs typeface="Arial"/>
                        </a:rPr>
                        <a:t>Brilliant organisation</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rtl="0" eaLnBrk="1" fontAlgn="auto" latinLnBrk="0" hangingPunct="1">
                        <a:lnSpc>
                          <a:spcPct val="100000"/>
                        </a:lnSpc>
                        <a:spcBef>
                          <a:spcPts val="0"/>
                        </a:spcBef>
                        <a:spcAft>
                          <a:spcPts val="300"/>
                        </a:spcAft>
                        <a:buClr>
                          <a:srgbClr val="000000"/>
                        </a:buClr>
                        <a:buSzTx/>
                        <a:buNone/>
                      </a:pPr>
                      <a:r>
                        <a:rPr lang="en-GB" sz="900" b="1" kern="1200">
                          <a:solidFill>
                            <a:schemeClr val="tx1"/>
                          </a:solidFill>
                          <a:latin typeface="Arial"/>
                          <a:ea typeface="+mn-ea"/>
                          <a:cs typeface="Arial"/>
                        </a:rPr>
                        <a:t>Amber –forecast underspend​ exceeds target</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171450" marR="0" lvl="0" indent="-171450" algn="l" rtl="0" eaLnBrk="1" latinLnBrk="0" hangingPunct="1">
                        <a:lnSpc>
                          <a:spcPct val="100000"/>
                        </a:lnSpc>
                        <a:spcBef>
                          <a:spcPts val="0"/>
                        </a:spcBef>
                        <a:spcAft>
                          <a:spcPts val="300"/>
                        </a:spcAft>
                        <a:buClr>
                          <a:srgbClr val="000000"/>
                        </a:buClr>
                        <a:buFont typeface="Arial,Sans-Serif"/>
                        <a:buChar char="•"/>
                      </a:pPr>
                      <a:r>
                        <a:rPr lang="en-GB" sz="900" b="0" i="0" u="none" strike="noStrike" kern="1200" noProof="0">
                          <a:solidFill>
                            <a:schemeClr val="tx1"/>
                          </a:solidFill>
                          <a:latin typeface="Arial"/>
                          <a:ea typeface="+mn-ea"/>
                          <a:cs typeface="Arial"/>
                        </a:rPr>
                        <a:t>Business Partnering work has commenced with external Organisational Development support to identify and roll out the model across all Support Functions at NICE.</a:t>
                      </a:r>
                    </a:p>
                    <a:p>
                      <a:pPr marL="171450" marR="0" lvl="0" indent="-171450" algn="l" defTabSz="914400" rtl="0" eaLnBrk="1" latinLnBrk="0" hangingPunct="1">
                        <a:lnSpc>
                          <a:spcPct val="100000"/>
                        </a:lnSpc>
                        <a:spcBef>
                          <a:spcPts val="0"/>
                        </a:spcBef>
                        <a:spcAft>
                          <a:spcPts val="300"/>
                        </a:spcAft>
                        <a:buClr>
                          <a:srgbClr val="000000"/>
                        </a:buClr>
                        <a:buFont typeface="Arial,Sans-Serif"/>
                        <a:buChar char="•"/>
                      </a:pPr>
                      <a:r>
                        <a:rPr lang="en-GB" sz="900" b="0" i="0" u="none" strike="noStrike" kern="1200" noProof="0">
                          <a:solidFill>
                            <a:schemeClr val="tx1"/>
                          </a:solidFill>
                          <a:latin typeface="Arial"/>
                          <a:ea typeface="+mn-ea"/>
                          <a:cs typeface="Arial"/>
                        </a:rPr>
                        <a:t>'Managing Change Well' (MCW) workstream in place to improve on the associated work with current and future organisational design. ET briefed on current state and a plan is now in place to manage upcoming change as smoothly as possible. MCW toolkit being designed by People Team.</a:t>
                      </a:r>
                      <a:endParaRPr lang="en-US" sz="900" b="0" i="0" u="none" strike="noStrike" kern="1200" noProof="0">
                        <a:solidFill>
                          <a:schemeClr val="tx1"/>
                        </a:solidFill>
                        <a:latin typeface="Arial"/>
                        <a:ea typeface="+mn-ea"/>
                        <a:cs typeface="Arial"/>
                      </a:endParaRPr>
                    </a:p>
                    <a:p>
                      <a:pPr marL="171450" marR="0" lvl="0" indent="-171450" algn="l" rtl="0" eaLnBrk="1" latinLnBrk="0" hangingPunct="1">
                        <a:lnSpc>
                          <a:spcPct val="100000"/>
                        </a:lnSpc>
                        <a:spcBef>
                          <a:spcPts val="0"/>
                        </a:spcBef>
                        <a:spcAft>
                          <a:spcPts val="300"/>
                        </a:spcAft>
                        <a:buClr>
                          <a:srgbClr val="000000"/>
                        </a:buClr>
                        <a:buFont typeface="Arial,Sans-Serif"/>
                        <a:buChar char="•"/>
                      </a:pPr>
                      <a:r>
                        <a:rPr lang="en-GB" sz="900" b="0" i="0" u="none" strike="noStrike" kern="1200" noProof="0">
                          <a:solidFill>
                            <a:schemeClr val="tx1"/>
                          </a:solidFill>
                          <a:latin typeface="Arial"/>
                          <a:ea typeface="+mn-ea"/>
                          <a:cs typeface="Arial"/>
                        </a:rPr>
                        <a:t>Multichannel communications plan developed for NICE’s work in/with AI, &gt;1,000 registrations already for webinar on 10 December. </a:t>
                      </a:r>
                    </a:p>
                    <a:p>
                      <a:pPr marL="171450" marR="0" lvl="0" indent="-171450" algn="l" defTabSz="914400">
                        <a:lnSpc>
                          <a:spcPct val="100000"/>
                        </a:lnSpc>
                        <a:spcBef>
                          <a:spcPts val="0"/>
                        </a:spcBef>
                        <a:spcAft>
                          <a:spcPts val="300"/>
                        </a:spcAft>
                        <a:buClr>
                          <a:srgbClr val="000000"/>
                        </a:buClr>
                        <a:buFont typeface="Arial,Sans-Serif"/>
                        <a:buChar char="•"/>
                      </a:pPr>
                      <a:r>
                        <a:rPr lang="en-GB" sz="900" b="0" i="0" u="none" strike="noStrike" kern="1200" noProof="0">
                          <a:solidFill>
                            <a:schemeClr val="tx1"/>
                          </a:solidFill>
                          <a:latin typeface="Arial"/>
                          <a:ea typeface="+mn-ea"/>
                          <a:cs typeface="Arial"/>
                        </a:rPr>
                        <a:t>Leadership development in Healthtech, Medicines and CfG.</a:t>
                      </a:r>
                      <a:endParaRPr lang="en-GB"/>
                    </a:p>
                    <a:p>
                      <a:pPr marL="171450" marR="0" lvl="0" indent="-171450" algn="l" rtl="0" eaLnBrk="1" latinLnBrk="0" hangingPunct="1">
                        <a:lnSpc>
                          <a:spcPct val="100000"/>
                        </a:lnSpc>
                        <a:spcBef>
                          <a:spcPts val="0"/>
                        </a:spcBef>
                        <a:spcAft>
                          <a:spcPts val="300"/>
                        </a:spcAft>
                        <a:buClr>
                          <a:srgbClr val="000000"/>
                        </a:buClr>
                        <a:buFont typeface="Arial,Sans-Serif"/>
                        <a:buChar char="•"/>
                      </a:pPr>
                      <a:r>
                        <a:rPr lang="en-GB" sz="900" b="0" i="0" u="none" strike="noStrike" kern="1200" noProof="0">
                          <a:solidFill>
                            <a:schemeClr val="tx1"/>
                          </a:solidFill>
                          <a:latin typeface="Arial"/>
                          <a:ea typeface="+mn-ea"/>
                          <a:cs typeface="Arial"/>
                        </a:rPr>
                        <a:t>We are updating the medium-term financial plan assumptions following the October Budget Statement and latest SR25 intelligence to inform business planning and budget setting for 2025/26.</a:t>
                      </a:r>
                      <a:endParaRPr lang="en-GB" sz="900" b="0" i="0" u="none" strike="noStrike" kern="1200" dirty="0">
                        <a:solidFill>
                          <a:schemeClr val="tx1"/>
                        </a:solidFill>
                        <a:latin typeface="Arial"/>
                        <a:ea typeface="+mn-ea"/>
                        <a:cs typeface="Arial"/>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171450" lvl="0" indent="-171450">
                        <a:spcAft>
                          <a:spcPts val="600"/>
                        </a:spcAft>
                        <a:buFont typeface="Arial"/>
                        <a:buChar char="•"/>
                      </a:pPr>
                      <a:r>
                        <a:rPr lang="en-GB" sz="900" dirty="0">
                          <a:latin typeface="Arial"/>
                          <a:cs typeface="Arial"/>
                        </a:rPr>
                        <a:t>Forecast underspend exceeds our KPI. Whilst there are some uncertainties, capacity constraints and spend controls mean that the underspend could increase by the end of the financial year.</a:t>
                      </a:r>
                    </a:p>
                    <a:p>
                      <a:pPr marL="171450" lvl="0" indent="-171450">
                        <a:spcAft>
                          <a:spcPts val="600"/>
                        </a:spcAft>
                        <a:buFont typeface="Arial"/>
                        <a:buChar char="•"/>
                      </a:pPr>
                      <a:r>
                        <a:rPr lang="en-GB" sz="900" dirty="0">
                          <a:latin typeface="Arial"/>
                          <a:cs typeface="Arial"/>
                        </a:rPr>
                        <a:t>Capacity challenges within the People Function present a current challenge versus anticipated activity to deliver.</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2175230450"/>
                  </a:ext>
                </a:extLst>
              </a:tr>
            </a:tbl>
          </a:graphicData>
        </a:graphic>
      </p:graphicFrame>
      <p:sp>
        <p:nvSpPr>
          <p:cNvPr id="2" name="Rectangle 1">
            <a:extLst>
              <a:ext uri="{FF2B5EF4-FFF2-40B4-BE49-F238E27FC236}">
                <a16:creationId xmlns:a16="http://schemas.microsoft.com/office/drawing/2014/main" id="{6819B2E5-22CE-93B8-0495-DACCD0BB72B6}"/>
              </a:ext>
            </a:extLst>
          </p:cNvPr>
          <p:cNvSpPr/>
          <p:nvPr/>
        </p:nvSpPr>
        <p:spPr>
          <a:xfrm>
            <a:off x="11552177" y="6297105"/>
            <a:ext cx="503953" cy="5151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4</a:t>
            </a:r>
            <a:endParaRPr lang="en-GB" sz="1600" b="1">
              <a:solidFill>
                <a:schemeClr val="tx1"/>
              </a:solidFill>
            </a:endParaRPr>
          </a:p>
        </p:txBody>
      </p:sp>
    </p:spTree>
    <p:extLst>
      <p:ext uri="{BB962C8B-B14F-4D97-AF65-F5344CB8AC3E}">
        <p14:creationId xmlns:p14="http://schemas.microsoft.com/office/powerpoint/2010/main" val="2395205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CDD19C3-202E-48C2-858A-6C3B6DF61681}"/>
              </a:ext>
              <a:ext uri="{C183D7F6-B498-43B3-948B-1728B52AA6E4}">
                <adec:decorative xmlns:adec="http://schemas.microsoft.com/office/drawing/2017/decorative" val="1"/>
              </a:ext>
            </a:extLst>
          </p:cNvPr>
          <p:cNvSpPr/>
          <p:nvPr/>
        </p:nvSpPr>
        <p:spPr>
          <a:xfrm>
            <a:off x="307051" y="4152133"/>
            <a:ext cx="11686511" cy="2374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ndParaRPr>
          </a:p>
        </p:txBody>
      </p:sp>
      <p:sp>
        <p:nvSpPr>
          <p:cNvPr id="2" name="Rectangle 1">
            <a:extLst>
              <a:ext uri="{FF2B5EF4-FFF2-40B4-BE49-F238E27FC236}">
                <a16:creationId xmlns:a16="http://schemas.microsoft.com/office/drawing/2014/main" id="{E2D9FD6A-A5E9-F36F-AA10-BACB337D9893}"/>
              </a:ext>
              <a:ext uri="{C183D7F6-B498-43B3-948B-1728B52AA6E4}">
                <adec:decorative xmlns:adec="http://schemas.microsoft.com/office/drawing/2017/decorative" val="1"/>
              </a:ext>
            </a:extLst>
          </p:cNvPr>
          <p:cNvSpPr/>
          <p:nvPr/>
        </p:nvSpPr>
        <p:spPr>
          <a:xfrm>
            <a:off x="6096000" y="699206"/>
            <a:ext cx="5915422" cy="63229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ndParaRPr>
          </a:p>
        </p:txBody>
      </p:sp>
      <p:sp>
        <p:nvSpPr>
          <p:cNvPr id="6" name="Rectangle 5">
            <a:extLst>
              <a:ext uri="{FF2B5EF4-FFF2-40B4-BE49-F238E27FC236}">
                <a16:creationId xmlns:a16="http://schemas.microsoft.com/office/drawing/2014/main" id="{D4939C7B-C5D7-CABB-12D1-DABF6ED2E71B}"/>
              </a:ext>
              <a:ext uri="{C183D7F6-B498-43B3-948B-1728B52AA6E4}">
                <adec:decorative xmlns:adec="http://schemas.microsoft.com/office/drawing/2017/decorative" val="1"/>
              </a:ext>
            </a:extLst>
          </p:cNvPr>
          <p:cNvSpPr/>
          <p:nvPr/>
        </p:nvSpPr>
        <p:spPr>
          <a:xfrm>
            <a:off x="317694" y="700954"/>
            <a:ext cx="5687179" cy="63081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ndParaRPr>
          </a:p>
        </p:txBody>
      </p:sp>
      <p:sp>
        <p:nvSpPr>
          <p:cNvPr id="32" name="Title 31">
            <a:extLst>
              <a:ext uri="{FF2B5EF4-FFF2-40B4-BE49-F238E27FC236}">
                <a16:creationId xmlns:a16="http://schemas.microsoft.com/office/drawing/2014/main" id="{B1B9187F-0743-4BA0-9F28-3514BED53168}"/>
              </a:ext>
            </a:extLst>
          </p:cNvPr>
          <p:cNvSpPr>
            <a:spLocks noGrp="1"/>
          </p:cNvSpPr>
          <p:nvPr>
            <p:ph type="ctrTitle"/>
          </p:nvPr>
        </p:nvSpPr>
        <p:spPr>
          <a:xfrm>
            <a:off x="314268" y="142144"/>
            <a:ext cx="11076689" cy="504000"/>
          </a:xfrm>
        </p:spPr>
        <p:txBody>
          <a:bodyPr>
            <a:normAutofit/>
          </a:bodyPr>
          <a:lstStyle/>
          <a:p>
            <a:r>
              <a:rPr lang="en-GB" sz="2500">
                <a:latin typeface="Arial" panose="020B0604020202020204" pitchFamily="34" charset="0"/>
                <a:cs typeface="Arial" panose="020B0604020202020204" pitchFamily="34" charset="0"/>
              </a:rPr>
              <a:t>Relevance: Exception report </a:t>
            </a:r>
          </a:p>
        </p:txBody>
      </p:sp>
      <p:sp>
        <p:nvSpPr>
          <p:cNvPr id="7" name="Rectangle 6">
            <a:extLst>
              <a:ext uri="{FF2B5EF4-FFF2-40B4-BE49-F238E27FC236}">
                <a16:creationId xmlns:a16="http://schemas.microsoft.com/office/drawing/2014/main" id="{F8E7EAC1-CC3E-7F40-609A-C7EA5C54F546}"/>
              </a:ext>
            </a:extLst>
          </p:cNvPr>
          <p:cNvSpPr/>
          <p:nvPr/>
        </p:nvSpPr>
        <p:spPr>
          <a:xfrm>
            <a:off x="9090567" y="76963"/>
            <a:ext cx="2920855" cy="56056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Inter"/>
                <a:ea typeface="+mn-ea"/>
                <a:cs typeface="+mn-cs"/>
              </a:rPr>
              <a:t>RAG rating: </a:t>
            </a:r>
          </a:p>
        </p:txBody>
      </p:sp>
      <p:sp>
        <p:nvSpPr>
          <p:cNvPr id="16" name="TextBox 15">
            <a:extLst>
              <a:ext uri="{FF2B5EF4-FFF2-40B4-BE49-F238E27FC236}">
                <a16:creationId xmlns:a16="http://schemas.microsoft.com/office/drawing/2014/main" id="{C54B29CB-0AEB-6F95-8F5B-8A7CA26C4E22}"/>
              </a:ext>
            </a:extLst>
          </p:cNvPr>
          <p:cNvSpPr txBox="1"/>
          <p:nvPr/>
        </p:nvSpPr>
        <p:spPr>
          <a:xfrm>
            <a:off x="10704372" y="147037"/>
            <a:ext cx="1057778" cy="369332"/>
          </a:xfrm>
          <a:prstGeom prst="rect">
            <a:avLst/>
          </a:prstGeom>
          <a:solidFill>
            <a:srgbClr val="00B05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Inter"/>
                <a:ea typeface="+mn-ea"/>
                <a:cs typeface="+mn-cs"/>
              </a:rPr>
              <a:t>Green</a:t>
            </a:r>
          </a:p>
        </p:txBody>
      </p:sp>
      <p:sp>
        <p:nvSpPr>
          <p:cNvPr id="8" name="TextBox 7">
            <a:extLst>
              <a:ext uri="{FF2B5EF4-FFF2-40B4-BE49-F238E27FC236}">
                <a16:creationId xmlns:a16="http://schemas.microsoft.com/office/drawing/2014/main" id="{D3943C95-D5E6-A3CE-B167-96142A36149A}"/>
              </a:ext>
            </a:extLst>
          </p:cNvPr>
          <p:cNvSpPr txBox="1"/>
          <p:nvPr/>
        </p:nvSpPr>
        <p:spPr>
          <a:xfrm>
            <a:off x="958049" y="672673"/>
            <a:ext cx="495041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Key highlights / what’s been achieved and headline progress towards outcomes and KPIs</a:t>
            </a:r>
          </a:p>
        </p:txBody>
      </p:sp>
      <p:sp>
        <p:nvSpPr>
          <p:cNvPr id="9" name="TextBox 8">
            <a:extLst>
              <a:ext uri="{FF2B5EF4-FFF2-40B4-BE49-F238E27FC236}">
                <a16:creationId xmlns:a16="http://schemas.microsoft.com/office/drawing/2014/main" id="{D47EDE79-9C78-F8DD-B967-B64E4699754D}"/>
              </a:ext>
            </a:extLst>
          </p:cNvPr>
          <p:cNvSpPr txBox="1"/>
          <p:nvPr/>
        </p:nvSpPr>
        <p:spPr>
          <a:xfrm>
            <a:off x="307051" y="1363184"/>
            <a:ext cx="5687179" cy="2743366"/>
          </a:xfrm>
          <a:prstGeom prst="rect">
            <a:avLst/>
          </a:prstGeom>
          <a:solidFill>
            <a:schemeClr val="accent1"/>
          </a:solidFill>
          <a:ln>
            <a:noFill/>
          </a:ln>
        </p:spPr>
        <p:txBody>
          <a:bodyPr wrap="square" lIns="180000" tIns="180000" rIns="180000" bIns="180000" rtlCol="0" anchor="t">
            <a:noAutofit/>
          </a:bodyPr>
          <a:lstStyle/>
          <a:p>
            <a:pPr marL="171450" indent="-171450">
              <a:spcBef>
                <a:spcPts val="1200"/>
              </a:spcBef>
              <a:buFont typeface="Arial"/>
              <a:buChar char="•"/>
              <a:defRPr/>
            </a:pPr>
            <a:endParaRPr lang="en-GB" sz="1000">
              <a:solidFill>
                <a:srgbClr val="FFFFFF"/>
              </a:solidFill>
              <a:latin typeface="Arial" panose="020B0604020202020204" pitchFamily="34" charset="0"/>
              <a:ea typeface="Inter"/>
              <a:cs typeface="Arial" panose="020B0604020202020204" pitchFamily="34" charset="0"/>
            </a:endParaRPr>
          </a:p>
        </p:txBody>
      </p:sp>
      <p:sp>
        <p:nvSpPr>
          <p:cNvPr id="3" name="TextBox 2">
            <a:extLst>
              <a:ext uri="{FF2B5EF4-FFF2-40B4-BE49-F238E27FC236}">
                <a16:creationId xmlns:a16="http://schemas.microsoft.com/office/drawing/2014/main" id="{2EAA5DDD-1F04-9C2A-8A23-F8C24C026C00}"/>
              </a:ext>
            </a:extLst>
          </p:cNvPr>
          <p:cNvSpPr txBox="1"/>
          <p:nvPr/>
        </p:nvSpPr>
        <p:spPr>
          <a:xfrm>
            <a:off x="6845897" y="863407"/>
            <a:ext cx="327750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Key </a:t>
            </a:r>
            <a:r>
              <a:rPr lang="en-GB" sz="1400" b="1">
                <a:solidFill>
                  <a:srgbClr val="FFFFFF"/>
                </a:solidFill>
                <a:latin typeface="Arial" panose="020B0604020202020204" pitchFamily="34" charset="0"/>
                <a:cs typeface="Arial" panose="020B0604020202020204" pitchFamily="34" charset="0"/>
              </a:rPr>
              <a:t>activities</a:t>
            </a:r>
            <a:r>
              <a:rPr kumimoji="0" lang="en-GB"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 for next </a:t>
            </a:r>
            <a:r>
              <a:rPr lang="en-GB" sz="1400" b="1">
                <a:solidFill>
                  <a:srgbClr val="FFFFFF"/>
                </a:solidFill>
                <a:latin typeface="Arial" panose="020B0604020202020204" pitchFamily="34" charset="0"/>
                <a:cs typeface="Arial" panose="020B0604020202020204" pitchFamily="34" charset="0"/>
              </a:rPr>
              <a:t>month</a:t>
            </a:r>
          </a:p>
        </p:txBody>
      </p:sp>
      <p:sp>
        <p:nvSpPr>
          <p:cNvPr id="24" name="TextBox 23">
            <a:extLst>
              <a:ext uri="{FF2B5EF4-FFF2-40B4-BE49-F238E27FC236}">
                <a16:creationId xmlns:a16="http://schemas.microsoft.com/office/drawing/2014/main" id="{D4D2D40D-5649-926E-52CB-C7E779CFB6BA}"/>
              </a:ext>
            </a:extLst>
          </p:cNvPr>
          <p:cNvSpPr txBox="1"/>
          <p:nvPr/>
        </p:nvSpPr>
        <p:spPr>
          <a:xfrm>
            <a:off x="6096000" y="1363184"/>
            <a:ext cx="5915422" cy="2743366"/>
          </a:xfrm>
          <a:prstGeom prst="rect">
            <a:avLst/>
          </a:prstGeom>
          <a:solidFill>
            <a:schemeClr val="accent1"/>
          </a:solidFill>
          <a:ln>
            <a:noFill/>
          </a:ln>
        </p:spPr>
        <p:txBody>
          <a:bodyPr wrap="square" lIns="180000" tIns="180000" rIns="180000" bIns="180000" rtlCol="0" anchor="t">
            <a:noAutofit/>
          </a:bodyPr>
          <a:lstStyle>
            <a:defPPr>
              <a:defRPr lang="en-US"/>
            </a:defPPr>
            <a:lvl1pPr marL="171450" indent="-171450">
              <a:spcBef>
                <a:spcPts val="1200"/>
              </a:spcBef>
              <a:buFont typeface="Arial"/>
              <a:buChar char="•"/>
              <a:defRPr sz="1200">
                <a:solidFill>
                  <a:srgbClr val="FFFFFF"/>
                </a:solidFill>
                <a:latin typeface="Arial"/>
                <a:ea typeface="Inter"/>
                <a:cs typeface="Arial"/>
              </a:defRPr>
            </a:lvl1pPr>
            <a:lvl2pPr marL="179388" lvl="1">
              <a:defRPr sz="800" i="1">
                <a:solidFill>
                  <a:srgbClr val="FFFFFF"/>
                </a:solidFill>
                <a:latin typeface="Arial"/>
                <a:ea typeface="Inter"/>
                <a:cs typeface="Arial"/>
              </a:defRPr>
            </a:lvl2pPr>
          </a:lstStyle>
          <a:p>
            <a:pPr>
              <a:spcBef>
                <a:spcPts val="600"/>
              </a:spcBef>
            </a:pPr>
            <a:endParaRPr lang="en-GB" sz="1000"/>
          </a:p>
        </p:txBody>
      </p:sp>
      <p:sp>
        <p:nvSpPr>
          <p:cNvPr id="19" name="TextBox 18">
            <a:extLst>
              <a:ext uri="{FF2B5EF4-FFF2-40B4-BE49-F238E27FC236}">
                <a16:creationId xmlns:a16="http://schemas.microsoft.com/office/drawing/2014/main" id="{F2D51453-51B3-443A-E731-A21953DF69CE}"/>
              </a:ext>
            </a:extLst>
          </p:cNvPr>
          <p:cNvSpPr txBox="1"/>
          <p:nvPr/>
        </p:nvSpPr>
        <p:spPr>
          <a:xfrm>
            <a:off x="307051" y="4141048"/>
            <a:ext cx="4024102"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Inter"/>
              </a:rPr>
              <a:t>Key risks and mitigants</a:t>
            </a:r>
          </a:p>
        </p:txBody>
      </p:sp>
      <p:pic>
        <p:nvPicPr>
          <p:cNvPr id="34" name="Picture 33">
            <a:extLst>
              <a:ext uri="{FF2B5EF4-FFF2-40B4-BE49-F238E27FC236}">
                <a16:creationId xmlns:a16="http://schemas.microsoft.com/office/drawing/2014/main" id="{F3204ED9-12C2-F7F0-04B1-158EDE0AF2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4268" y="711038"/>
            <a:ext cx="743910" cy="563897"/>
          </a:xfrm>
          <a:prstGeom prst="rect">
            <a:avLst/>
          </a:prstGeom>
        </p:spPr>
      </p:pic>
      <p:pic>
        <p:nvPicPr>
          <p:cNvPr id="4" name="Picture 3">
            <a:extLst>
              <a:ext uri="{FF2B5EF4-FFF2-40B4-BE49-F238E27FC236}">
                <a16:creationId xmlns:a16="http://schemas.microsoft.com/office/drawing/2014/main" id="{4FFB4931-123D-433A-9360-B80E5A2E575A}"/>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6095999" y="721761"/>
            <a:ext cx="813174" cy="565200"/>
          </a:xfrm>
          <a:prstGeom prst="rect">
            <a:avLst/>
          </a:prstGeom>
        </p:spPr>
      </p:pic>
      <p:graphicFrame>
        <p:nvGraphicFramePr>
          <p:cNvPr id="5" name="Table 4">
            <a:extLst>
              <a:ext uri="{FF2B5EF4-FFF2-40B4-BE49-F238E27FC236}">
                <a16:creationId xmlns:a16="http://schemas.microsoft.com/office/drawing/2014/main" id="{C031A1B4-D1F9-968B-7DC3-472C20615E9A}"/>
              </a:ext>
            </a:extLst>
          </p:cNvPr>
          <p:cNvGraphicFramePr>
            <a:graphicFrameLocks noGrp="1"/>
          </p:cNvGraphicFramePr>
          <p:nvPr>
            <p:extLst>
              <p:ext uri="{D42A27DB-BD31-4B8C-83A1-F6EECF244321}">
                <p14:modId xmlns:p14="http://schemas.microsoft.com/office/powerpoint/2010/main" val="1978615189"/>
              </p:ext>
            </p:extLst>
          </p:nvPr>
        </p:nvGraphicFramePr>
        <p:xfrm>
          <a:off x="307052" y="4421484"/>
          <a:ext cx="11686508" cy="1645920"/>
        </p:xfrm>
        <a:graphic>
          <a:graphicData uri="http://schemas.openxmlformats.org/drawingml/2006/table">
            <a:tbl>
              <a:tblPr firstRow="1" bandRow="1">
                <a:tableStyleId>{5C22544A-7EE6-4342-B048-85BDC9FD1C3A}</a:tableStyleId>
              </a:tblPr>
              <a:tblGrid>
                <a:gridCol w="5480570">
                  <a:extLst>
                    <a:ext uri="{9D8B030D-6E8A-4147-A177-3AD203B41FA5}">
                      <a16:colId xmlns:a16="http://schemas.microsoft.com/office/drawing/2014/main" val="3799182394"/>
                    </a:ext>
                  </a:extLst>
                </a:gridCol>
                <a:gridCol w="299358">
                  <a:extLst>
                    <a:ext uri="{9D8B030D-6E8A-4147-A177-3AD203B41FA5}">
                      <a16:colId xmlns:a16="http://schemas.microsoft.com/office/drawing/2014/main" val="3984294952"/>
                    </a:ext>
                  </a:extLst>
                </a:gridCol>
                <a:gridCol w="287844">
                  <a:extLst>
                    <a:ext uri="{9D8B030D-6E8A-4147-A177-3AD203B41FA5}">
                      <a16:colId xmlns:a16="http://schemas.microsoft.com/office/drawing/2014/main" val="3838693969"/>
                    </a:ext>
                  </a:extLst>
                </a:gridCol>
                <a:gridCol w="375986">
                  <a:extLst>
                    <a:ext uri="{9D8B030D-6E8A-4147-A177-3AD203B41FA5}">
                      <a16:colId xmlns:a16="http://schemas.microsoft.com/office/drawing/2014/main" val="1133645282"/>
                    </a:ext>
                  </a:extLst>
                </a:gridCol>
                <a:gridCol w="5242750">
                  <a:extLst>
                    <a:ext uri="{9D8B030D-6E8A-4147-A177-3AD203B41FA5}">
                      <a16:colId xmlns:a16="http://schemas.microsoft.com/office/drawing/2014/main" val="1164021184"/>
                    </a:ext>
                  </a:extLst>
                </a:gridCol>
              </a:tblGrid>
              <a:tr h="243840">
                <a:tc>
                  <a:txBody>
                    <a:bodyPr/>
                    <a:lstStyle/>
                    <a:p>
                      <a:r>
                        <a:rPr lang="en-GB" sz="1000">
                          <a:latin typeface="Arial"/>
                          <a:cs typeface="Arial"/>
                        </a:rPr>
                        <a:t>Risk</a:t>
                      </a:r>
                    </a:p>
                  </a:txBody>
                  <a:tcPr/>
                </a:tc>
                <a:tc>
                  <a:txBody>
                    <a:bodyPr/>
                    <a:lstStyle/>
                    <a:p>
                      <a:pPr algn="ctr"/>
                      <a:r>
                        <a:rPr lang="en-GB" sz="1000">
                          <a:latin typeface="Arial"/>
                          <a:cs typeface="Arial"/>
                        </a:rPr>
                        <a:t>I</a:t>
                      </a:r>
                    </a:p>
                  </a:txBody>
                  <a:tcPr/>
                </a:tc>
                <a:tc>
                  <a:txBody>
                    <a:bodyPr/>
                    <a:lstStyle/>
                    <a:p>
                      <a:pPr algn="ctr"/>
                      <a:r>
                        <a:rPr lang="en-GB" sz="1000">
                          <a:latin typeface="Arial"/>
                          <a:cs typeface="Arial"/>
                        </a:rPr>
                        <a:t>L</a:t>
                      </a:r>
                    </a:p>
                  </a:txBody>
                  <a:tcPr/>
                </a:tc>
                <a:tc>
                  <a:txBody>
                    <a:bodyPr/>
                    <a:lstStyle/>
                    <a:p>
                      <a:pPr algn="ctr"/>
                      <a:r>
                        <a:rPr lang="en-GB" sz="1000">
                          <a:latin typeface="Arial"/>
                          <a:cs typeface="Arial"/>
                        </a:rPr>
                        <a:t>S</a:t>
                      </a:r>
                    </a:p>
                  </a:txBody>
                  <a:tcPr/>
                </a:tc>
                <a:tc>
                  <a:txBody>
                    <a:bodyPr/>
                    <a:lstStyle/>
                    <a:p>
                      <a:r>
                        <a:rPr lang="en-GB" sz="1000">
                          <a:latin typeface="Arial"/>
                          <a:cs typeface="Arial"/>
                        </a:rPr>
                        <a:t>Key Controls</a:t>
                      </a:r>
                    </a:p>
                  </a:txBody>
                  <a:tcPr/>
                </a:tc>
                <a:extLst>
                  <a:ext uri="{0D108BD9-81ED-4DB2-BD59-A6C34878D82A}">
                    <a16:rowId xmlns:a16="http://schemas.microsoft.com/office/drawing/2014/main" val="1701266588"/>
                  </a:ext>
                </a:extLst>
              </a:tr>
              <a:tr h="339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a:cs typeface="Arial"/>
                        </a:rPr>
                        <a:t>Some developer teams could reach their capacity and be unable to take new topics from Prioritisation Board</a:t>
                      </a:r>
                    </a:p>
                  </a:txBody>
                  <a:tcPr>
                    <a:solidFill>
                      <a:schemeClr val="bg1">
                        <a:lumMod val="95000"/>
                      </a:schemeClr>
                    </a:solidFill>
                  </a:tcPr>
                </a:tc>
                <a:tc>
                  <a:txBody>
                    <a:bodyPr/>
                    <a:lstStyle/>
                    <a:p>
                      <a:pPr algn="ctr"/>
                      <a:r>
                        <a:rPr lang="en-GB" sz="1000">
                          <a:solidFill>
                            <a:schemeClr val="tx1"/>
                          </a:solidFill>
                          <a:latin typeface="Arial"/>
                          <a:cs typeface="Arial"/>
                        </a:rPr>
                        <a:t>3</a:t>
                      </a:r>
                    </a:p>
                  </a:txBody>
                  <a:tcPr anchor="ctr">
                    <a:solidFill>
                      <a:srgbClr val="F7F4F1"/>
                    </a:solidFill>
                  </a:tcPr>
                </a:tc>
                <a:tc>
                  <a:txBody>
                    <a:bodyPr/>
                    <a:lstStyle/>
                    <a:p>
                      <a:pPr algn="ctr"/>
                      <a:r>
                        <a:rPr lang="en-GB" sz="1000">
                          <a:solidFill>
                            <a:schemeClr val="tx1"/>
                          </a:solidFill>
                          <a:latin typeface="Arial"/>
                          <a:cs typeface="Arial"/>
                        </a:rPr>
                        <a:t>3</a:t>
                      </a:r>
                    </a:p>
                  </a:txBody>
                  <a:tcPr anchor="ctr">
                    <a:solidFill>
                      <a:srgbClr val="F7F4F1"/>
                    </a:solidFill>
                  </a:tcPr>
                </a:tc>
                <a:tc>
                  <a:txBody>
                    <a:bodyPr/>
                    <a:lstStyle/>
                    <a:p>
                      <a:pPr algn="ctr"/>
                      <a:r>
                        <a:rPr lang="en-GB" sz="1000">
                          <a:solidFill>
                            <a:schemeClr val="tx1"/>
                          </a:solidFill>
                          <a:latin typeface="Arial"/>
                          <a:cs typeface="Arial"/>
                        </a:rPr>
                        <a:t>9</a:t>
                      </a:r>
                    </a:p>
                  </a:txBody>
                  <a:tcPr anchor="ctr">
                    <a:solidFill>
                      <a:srgbClr val="FFFF00"/>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a:solidFill>
                            <a:schemeClr val="tx1"/>
                          </a:solidFill>
                          <a:latin typeface="Arial"/>
                        </a:rPr>
                        <a:t>Developing ways to explore relative priority of topics considered by the PB - looking at potentially using the voting scores to determine relative priority, but it may also be a matter of re-presenting prioritised topics to PB and then asking them to undertake a relative prioritisation exercise. </a:t>
                      </a:r>
                      <a:endParaRPr lang="en-GB" sz="1000">
                        <a:solidFill>
                          <a:schemeClr val="tx1"/>
                        </a:solidFill>
                        <a:latin typeface="Arial"/>
                        <a:cs typeface="Arial"/>
                      </a:endParaRPr>
                    </a:p>
                  </a:txBody>
                  <a:tcPr>
                    <a:solidFill>
                      <a:schemeClr val="bg1">
                        <a:lumMod val="95000"/>
                      </a:schemeClr>
                    </a:solidFill>
                  </a:tcPr>
                </a:tc>
                <a:extLst>
                  <a:ext uri="{0D108BD9-81ED-4DB2-BD59-A6C34878D82A}">
                    <a16:rowId xmlns:a16="http://schemas.microsoft.com/office/drawing/2014/main" val="1637962769"/>
                  </a:ext>
                </a:extLst>
              </a:tr>
              <a:tr h="339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a:cs typeface="Arial"/>
                        </a:rPr>
                        <a:t>The Prioritisation Board could reach its capacity to work through and consider the volume of topic suggestions put forward</a:t>
                      </a:r>
                    </a:p>
                  </a:txBody>
                  <a:tcPr>
                    <a:solidFill>
                      <a:schemeClr val="bg1">
                        <a:lumMod val="95000"/>
                      </a:schemeClr>
                    </a:solidFill>
                  </a:tcPr>
                </a:tc>
                <a:tc>
                  <a:txBody>
                    <a:bodyPr/>
                    <a:lstStyle/>
                    <a:p>
                      <a:pPr algn="ctr"/>
                      <a:r>
                        <a:rPr lang="en-GB" sz="1000">
                          <a:latin typeface="Arial"/>
                          <a:cs typeface="Arial"/>
                        </a:rPr>
                        <a:t>3</a:t>
                      </a:r>
                    </a:p>
                  </a:txBody>
                  <a:tcPr anchor="ctr">
                    <a:solidFill>
                      <a:srgbClr val="F7F4F1"/>
                    </a:solidFill>
                  </a:tcPr>
                </a:tc>
                <a:tc>
                  <a:txBody>
                    <a:bodyPr/>
                    <a:lstStyle/>
                    <a:p>
                      <a:pPr algn="ctr"/>
                      <a:r>
                        <a:rPr lang="en-GB" sz="1000">
                          <a:latin typeface="Arial"/>
                          <a:cs typeface="Arial"/>
                        </a:rPr>
                        <a:t>3</a:t>
                      </a:r>
                    </a:p>
                  </a:txBody>
                  <a:tcPr anchor="ctr">
                    <a:solidFill>
                      <a:srgbClr val="F7F4F1"/>
                    </a:solidFill>
                  </a:tcPr>
                </a:tc>
                <a:tc>
                  <a:txBody>
                    <a:bodyPr/>
                    <a:lstStyle/>
                    <a:p>
                      <a:pPr algn="ctr"/>
                      <a:r>
                        <a:rPr lang="en-GB" sz="1000">
                          <a:latin typeface="Arial"/>
                          <a:cs typeface="Arial"/>
                        </a:rPr>
                        <a:t>9</a:t>
                      </a:r>
                    </a:p>
                  </a:txBody>
                  <a:tcPr anchor="ctr">
                    <a:solidFill>
                      <a:srgbClr val="FFFF00"/>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kern="1200" dirty="0">
                          <a:solidFill>
                            <a:schemeClr val="tx1"/>
                          </a:solidFill>
                          <a:latin typeface="Arial"/>
                          <a:ea typeface="+mn-ea"/>
                          <a:cs typeface="Arial"/>
                        </a:rPr>
                        <a:t>Refining im</a:t>
                      </a:r>
                      <a:r>
                        <a:rPr lang="en-GB" sz="1000" dirty="0">
                          <a:solidFill>
                            <a:schemeClr val="tx1"/>
                          </a:solidFill>
                          <a:latin typeface="Arial"/>
                          <a:cs typeface="Arial"/>
                        </a:rPr>
                        <a:t>plementation of stage 1 process to improve efficiency and sustainability as we learn more now the ‘suggest a topic’ function is in use. We have refined the process by</a:t>
                      </a:r>
                      <a:r>
                        <a:rPr lang="en-GB" sz="1000" b="0" i="0" u="none" strike="noStrike" noProof="0" dirty="0">
                          <a:solidFill>
                            <a:schemeClr val="tx1"/>
                          </a:solidFill>
                          <a:latin typeface="Arial"/>
                        </a:rPr>
                        <a:t> embedding a review by Consultant Clinical Advisors before PB. They review the stage one briefings and the proposed prioritisation decision; PB then reviews those decisions.</a:t>
                      </a:r>
                      <a:r>
                        <a:rPr lang="en-GB" sz="1000" b="0" i="0" u="none" strike="noStrike" noProof="0" dirty="0">
                          <a:solidFill>
                            <a:srgbClr val="FF0000"/>
                          </a:solidFill>
                          <a:latin typeface="Arial"/>
                        </a:rPr>
                        <a:t> </a:t>
                      </a:r>
                    </a:p>
                  </a:txBody>
                  <a:tcPr>
                    <a:solidFill>
                      <a:schemeClr val="bg1">
                        <a:lumMod val="95000"/>
                      </a:schemeClr>
                    </a:solidFill>
                  </a:tcPr>
                </a:tc>
                <a:extLst>
                  <a:ext uri="{0D108BD9-81ED-4DB2-BD59-A6C34878D82A}">
                    <a16:rowId xmlns:a16="http://schemas.microsoft.com/office/drawing/2014/main" val="831340481"/>
                  </a:ext>
                </a:extLst>
              </a:tr>
            </a:tbl>
          </a:graphicData>
        </a:graphic>
      </p:graphicFrame>
      <p:grpSp>
        <p:nvGrpSpPr>
          <p:cNvPr id="28" name="Group 27">
            <a:extLst>
              <a:ext uri="{FF2B5EF4-FFF2-40B4-BE49-F238E27FC236}">
                <a16:creationId xmlns:a16="http://schemas.microsoft.com/office/drawing/2014/main" id="{A5239921-5BCF-554D-F4A3-2705F5CA21FE}"/>
              </a:ext>
            </a:extLst>
          </p:cNvPr>
          <p:cNvGrpSpPr/>
          <p:nvPr/>
        </p:nvGrpSpPr>
        <p:grpSpPr>
          <a:xfrm>
            <a:off x="8853562" y="6158794"/>
            <a:ext cx="3138270" cy="215444"/>
            <a:chOff x="6420298" y="6183881"/>
            <a:chExt cx="3138270" cy="215444"/>
          </a:xfrm>
        </p:grpSpPr>
        <p:sp>
          <p:nvSpPr>
            <p:cNvPr id="14" name="TextBox 13">
              <a:extLst>
                <a:ext uri="{FF2B5EF4-FFF2-40B4-BE49-F238E27FC236}">
                  <a16:creationId xmlns:a16="http://schemas.microsoft.com/office/drawing/2014/main" id="{885A8FF1-B028-A2DC-07E6-D75F3728DAD1}"/>
                </a:ext>
              </a:extLst>
            </p:cNvPr>
            <p:cNvSpPr txBox="1"/>
            <p:nvPr/>
          </p:nvSpPr>
          <p:spPr>
            <a:xfrm>
              <a:off x="6529793"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Very low</a:t>
              </a:r>
            </a:p>
          </p:txBody>
        </p:sp>
        <p:sp>
          <p:nvSpPr>
            <p:cNvPr id="17" name="TextBox 16">
              <a:extLst>
                <a:ext uri="{FF2B5EF4-FFF2-40B4-BE49-F238E27FC236}">
                  <a16:creationId xmlns:a16="http://schemas.microsoft.com/office/drawing/2014/main" id="{DE54C839-B28F-6EC1-A3EC-3A7517CE27F1}"/>
                </a:ext>
              </a:extLst>
            </p:cNvPr>
            <p:cNvSpPr txBox="1"/>
            <p:nvPr/>
          </p:nvSpPr>
          <p:spPr>
            <a:xfrm>
              <a:off x="7243284"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Low</a:t>
              </a:r>
            </a:p>
          </p:txBody>
        </p:sp>
        <p:sp>
          <p:nvSpPr>
            <p:cNvPr id="18" name="Rectangle 17">
              <a:extLst>
                <a:ext uri="{FF2B5EF4-FFF2-40B4-BE49-F238E27FC236}">
                  <a16:creationId xmlns:a16="http://schemas.microsoft.com/office/drawing/2014/main" id="{21971740-0E2D-673A-BA98-EDF34BE2BCA7}"/>
                </a:ext>
              </a:extLst>
            </p:cNvPr>
            <p:cNvSpPr/>
            <p:nvPr/>
          </p:nvSpPr>
          <p:spPr>
            <a:xfrm>
              <a:off x="6420298" y="6255114"/>
              <a:ext cx="153909" cy="72978"/>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5C92A89A-D5BF-7AEF-53B5-BA169B501132}"/>
                </a:ext>
              </a:extLst>
            </p:cNvPr>
            <p:cNvSpPr/>
            <p:nvPr/>
          </p:nvSpPr>
          <p:spPr>
            <a:xfrm>
              <a:off x="7120677" y="6255114"/>
              <a:ext cx="153909" cy="72978"/>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348280FE-1D1B-650C-D7D8-8C20A1ED5117}"/>
                </a:ext>
              </a:extLst>
            </p:cNvPr>
            <p:cNvSpPr txBox="1"/>
            <p:nvPr/>
          </p:nvSpPr>
          <p:spPr>
            <a:xfrm>
              <a:off x="7725912"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Medium</a:t>
              </a:r>
            </a:p>
          </p:txBody>
        </p:sp>
        <p:sp>
          <p:nvSpPr>
            <p:cNvPr id="22" name="Rectangle 21">
              <a:extLst>
                <a:ext uri="{FF2B5EF4-FFF2-40B4-BE49-F238E27FC236}">
                  <a16:creationId xmlns:a16="http://schemas.microsoft.com/office/drawing/2014/main" id="{75EAFEFF-273D-3CF0-053F-850ED08A2D25}"/>
                </a:ext>
              </a:extLst>
            </p:cNvPr>
            <p:cNvSpPr/>
            <p:nvPr/>
          </p:nvSpPr>
          <p:spPr>
            <a:xfrm>
              <a:off x="7605505" y="6255114"/>
              <a:ext cx="153909" cy="7297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6E19CF8B-6DAE-7F6C-7E22-E9369434F20D}"/>
                </a:ext>
              </a:extLst>
            </p:cNvPr>
            <p:cNvSpPr/>
            <p:nvPr/>
          </p:nvSpPr>
          <p:spPr>
            <a:xfrm>
              <a:off x="8254192" y="6255114"/>
              <a:ext cx="153909" cy="7297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14756709-E7BF-CD2E-1C76-B2A5CCB28CE3}"/>
                </a:ext>
              </a:extLst>
            </p:cNvPr>
            <p:cNvSpPr txBox="1"/>
            <p:nvPr/>
          </p:nvSpPr>
          <p:spPr>
            <a:xfrm>
              <a:off x="8403963"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High</a:t>
              </a:r>
            </a:p>
          </p:txBody>
        </p:sp>
        <p:sp>
          <p:nvSpPr>
            <p:cNvPr id="26" name="Rectangle 25">
              <a:extLst>
                <a:ext uri="{FF2B5EF4-FFF2-40B4-BE49-F238E27FC236}">
                  <a16:creationId xmlns:a16="http://schemas.microsoft.com/office/drawing/2014/main" id="{90189F4A-67D6-D0B7-894C-E65EA3BA9FB5}"/>
                </a:ext>
              </a:extLst>
            </p:cNvPr>
            <p:cNvSpPr/>
            <p:nvPr/>
          </p:nvSpPr>
          <p:spPr>
            <a:xfrm>
              <a:off x="8782472" y="6255114"/>
              <a:ext cx="153909" cy="72978"/>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812D6E2E-3C89-3BAA-FF0F-83BC1E8B7183}"/>
                </a:ext>
              </a:extLst>
            </p:cNvPr>
            <p:cNvSpPr txBox="1"/>
            <p:nvPr/>
          </p:nvSpPr>
          <p:spPr>
            <a:xfrm>
              <a:off x="8922031"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Very high</a:t>
              </a:r>
            </a:p>
          </p:txBody>
        </p:sp>
      </p:grpSp>
      <p:sp>
        <p:nvSpPr>
          <p:cNvPr id="10" name="TextBox 9">
            <a:extLst>
              <a:ext uri="{FF2B5EF4-FFF2-40B4-BE49-F238E27FC236}">
                <a16:creationId xmlns:a16="http://schemas.microsoft.com/office/drawing/2014/main" id="{97E3AF42-F057-377D-BF8F-524C358CA37A}"/>
              </a:ext>
            </a:extLst>
          </p:cNvPr>
          <p:cNvSpPr txBox="1"/>
          <p:nvPr/>
        </p:nvSpPr>
        <p:spPr>
          <a:xfrm>
            <a:off x="6272462" y="1499937"/>
            <a:ext cx="5325979" cy="18620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spcBef>
                <a:spcPts val="600"/>
              </a:spcBef>
              <a:buFont typeface="Arial"/>
              <a:buChar char="•"/>
            </a:pPr>
            <a:r>
              <a:rPr lang="en-GB" sz="1000" noProof="1">
                <a:solidFill>
                  <a:schemeClr val="bg1"/>
                </a:solidFill>
                <a:ea typeface="Inter"/>
              </a:rPr>
              <a:t>Prioritisation will be discussed at the December Board meeting.</a:t>
            </a:r>
          </a:p>
          <a:p>
            <a:pPr marL="171450" indent="-171450">
              <a:spcBef>
                <a:spcPts val="600"/>
              </a:spcBef>
              <a:buFont typeface="Arial"/>
              <a:buChar char="•"/>
            </a:pPr>
            <a:r>
              <a:rPr lang="en-GB" sz="1000" noProof="1">
                <a:solidFill>
                  <a:schemeClr val="bg1"/>
                </a:solidFill>
                <a:ea typeface="Inter"/>
              </a:rPr>
              <a:t>GIAA audit of Prioritisation is in process.</a:t>
            </a:r>
            <a:endParaRPr lang="en-US" dirty="0">
              <a:solidFill>
                <a:schemeClr val="bg1"/>
              </a:solidFill>
              <a:ea typeface="Inter"/>
            </a:endParaRPr>
          </a:p>
          <a:p>
            <a:pPr marL="171450" indent="-171450">
              <a:spcBef>
                <a:spcPts val="600"/>
              </a:spcBef>
              <a:buFont typeface="Arial"/>
              <a:buChar char="•"/>
            </a:pPr>
            <a:r>
              <a:rPr lang="en-US" sz="1000" dirty="0">
                <a:solidFill>
                  <a:schemeClr val="bg1"/>
                </a:solidFill>
                <a:ea typeface="Inter"/>
              </a:rPr>
              <a:t>The external stakeholder consultation on HST routing criteria starts on 19 December until 30 January.</a:t>
            </a:r>
          </a:p>
          <a:p>
            <a:pPr marL="171450" indent="-171450">
              <a:spcBef>
                <a:spcPts val="600"/>
              </a:spcBef>
              <a:buFont typeface="Arial"/>
              <a:buChar char="•"/>
            </a:pPr>
            <a:r>
              <a:rPr lang="en-US" sz="1000" dirty="0">
                <a:solidFill>
                  <a:schemeClr val="bg1"/>
                </a:solidFill>
                <a:ea typeface="Inter"/>
              </a:rPr>
              <a:t>Work continues on the mapping and identification of where NICE needs to focus to fully implement a safety management system (SMS) model as </a:t>
            </a:r>
            <a:r>
              <a:rPr lang="en-GB" sz="1000" noProof="1">
                <a:solidFill>
                  <a:schemeClr val="bg1"/>
                </a:solidFill>
                <a:ea typeface="Inter"/>
              </a:rPr>
              <a:t>conceptualised </a:t>
            </a:r>
            <a:r>
              <a:rPr lang="en-US" sz="1000" dirty="0">
                <a:solidFill>
                  <a:schemeClr val="bg1"/>
                </a:solidFill>
                <a:ea typeface="Inter"/>
              </a:rPr>
              <a:t>by HSSIB.</a:t>
            </a:r>
          </a:p>
          <a:p>
            <a:pPr marL="171450" indent="-171450">
              <a:spcBef>
                <a:spcPts val="600"/>
              </a:spcBef>
              <a:buFont typeface="Arial"/>
              <a:buChar char="•"/>
            </a:pPr>
            <a:endParaRPr lang="en-US" sz="1000" dirty="0">
              <a:solidFill>
                <a:schemeClr val="bg1"/>
              </a:solidFill>
              <a:ea typeface="Inter"/>
            </a:endParaRPr>
          </a:p>
          <a:p>
            <a:pPr>
              <a:spcBef>
                <a:spcPts val="600"/>
              </a:spcBef>
            </a:pPr>
            <a:endParaRPr lang="en-US" sz="1000" dirty="0">
              <a:ea typeface="Inter"/>
            </a:endParaRPr>
          </a:p>
        </p:txBody>
      </p:sp>
      <p:sp>
        <p:nvSpPr>
          <p:cNvPr id="11" name="TextBox 10">
            <a:extLst>
              <a:ext uri="{FF2B5EF4-FFF2-40B4-BE49-F238E27FC236}">
                <a16:creationId xmlns:a16="http://schemas.microsoft.com/office/drawing/2014/main" id="{44D50D58-D10C-26A9-0632-680607E99B55}"/>
              </a:ext>
            </a:extLst>
          </p:cNvPr>
          <p:cNvSpPr txBox="1"/>
          <p:nvPr/>
        </p:nvSpPr>
        <p:spPr>
          <a:xfrm>
            <a:off x="489284" y="1499937"/>
            <a:ext cx="5301915"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spcBef>
                <a:spcPts val="600"/>
              </a:spcBef>
              <a:buFont typeface="Arial"/>
              <a:buChar char="•"/>
            </a:pPr>
            <a:r>
              <a:rPr lang="en-US" sz="1000">
                <a:solidFill>
                  <a:schemeClr val="bg1"/>
                </a:solidFill>
                <a:ea typeface="Inter"/>
              </a:rPr>
              <a:t>Annual report on patient safety for discussion at the December Board.</a:t>
            </a:r>
            <a:endParaRPr lang="en-US">
              <a:solidFill>
                <a:schemeClr val="bg1"/>
              </a:solidFill>
            </a:endParaRPr>
          </a:p>
          <a:p>
            <a:pPr marL="171450" indent="-171450">
              <a:spcBef>
                <a:spcPts val="600"/>
              </a:spcBef>
              <a:buFont typeface="Arial"/>
              <a:buChar char="•"/>
            </a:pPr>
            <a:r>
              <a:rPr lang="en-US" sz="1000">
                <a:solidFill>
                  <a:schemeClr val="bg1"/>
                </a:solidFill>
                <a:ea typeface="Inter"/>
              </a:rPr>
              <a:t>The patient safety team is working with colleagues from HSSIB and other national bodies to support the development of a safety recommendations repository.</a:t>
            </a:r>
          </a:p>
          <a:p>
            <a:pPr marL="171450" indent="-171450">
              <a:spcBef>
                <a:spcPts val="600"/>
              </a:spcBef>
              <a:buFont typeface="Arial"/>
              <a:buChar char="•"/>
            </a:pPr>
            <a:r>
              <a:rPr lang="en-US" sz="1000">
                <a:solidFill>
                  <a:schemeClr val="bg1"/>
                </a:solidFill>
                <a:ea typeface="Inter"/>
              </a:rPr>
              <a:t>We have completed a retrospective HST routing decision impact analysis that considered the application of the new, refined HST criteria to previous routing decisions. This has confirmed that the purpose of the review is to add clarity, and has also demonstrated that the review is likely to be opportunity cost neutral overall.</a:t>
            </a:r>
          </a:p>
          <a:p>
            <a:pPr marL="171450" indent="-171450">
              <a:spcBef>
                <a:spcPts val="600"/>
              </a:spcBef>
              <a:buFont typeface="Arial"/>
              <a:buChar char="•"/>
            </a:pPr>
            <a:endParaRPr lang="en-US" sz="1000">
              <a:solidFill>
                <a:schemeClr val="bg1"/>
              </a:solidFill>
              <a:ea typeface="Inter"/>
            </a:endParaRPr>
          </a:p>
          <a:p>
            <a:pPr>
              <a:spcBef>
                <a:spcPts val="600"/>
              </a:spcBef>
            </a:pPr>
            <a:endParaRPr lang="en-US" sz="1000">
              <a:solidFill>
                <a:schemeClr val="bg1"/>
              </a:solidFill>
              <a:ea typeface="Inter"/>
            </a:endParaRPr>
          </a:p>
        </p:txBody>
      </p:sp>
    </p:spTree>
    <p:extLst>
      <p:ext uri="{BB962C8B-B14F-4D97-AF65-F5344CB8AC3E}">
        <p14:creationId xmlns:p14="http://schemas.microsoft.com/office/powerpoint/2010/main" val="1004987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5769-D3E4-001D-A197-2AAD0FD38595}"/>
              </a:ext>
            </a:extLst>
          </p:cNvPr>
          <p:cNvSpPr>
            <a:spLocks noGrp="1"/>
          </p:cNvSpPr>
          <p:nvPr>
            <p:ph type="ctrTitle"/>
          </p:nvPr>
        </p:nvSpPr>
        <p:spPr>
          <a:xfrm>
            <a:off x="470486" y="257653"/>
            <a:ext cx="10958286" cy="777351"/>
          </a:xfrm>
        </p:spPr>
        <p:txBody>
          <a:bodyPr>
            <a:normAutofit/>
          </a:bodyPr>
          <a:lstStyle/>
          <a:p>
            <a:r>
              <a:rPr lang="en-US" sz="2500">
                <a:latin typeface="Arial" panose="020B0604020202020204" pitchFamily="34" charset="0"/>
                <a:cs typeface="Arial" panose="020B0604020202020204" pitchFamily="34" charset="0"/>
              </a:rPr>
              <a:t>Relevance: High-level summary of performance</a:t>
            </a:r>
          </a:p>
        </p:txBody>
      </p:sp>
      <p:graphicFrame>
        <p:nvGraphicFramePr>
          <p:cNvPr id="3" name="Table 2">
            <a:extLst>
              <a:ext uri="{FF2B5EF4-FFF2-40B4-BE49-F238E27FC236}">
                <a16:creationId xmlns:a16="http://schemas.microsoft.com/office/drawing/2014/main" id="{D713B882-870E-BCCC-70B3-7C0419151585}"/>
              </a:ext>
            </a:extLst>
          </p:cNvPr>
          <p:cNvGraphicFramePr>
            <a:graphicFrameLocks noGrp="1"/>
          </p:cNvGraphicFramePr>
          <p:nvPr>
            <p:extLst>
              <p:ext uri="{D42A27DB-BD31-4B8C-83A1-F6EECF244321}">
                <p14:modId xmlns:p14="http://schemas.microsoft.com/office/powerpoint/2010/main" val="2234778139"/>
              </p:ext>
            </p:extLst>
          </p:nvPr>
        </p:nvGraphicFramePr>
        <p:xfrm>
          <a:off x="283012" y="1137423"/>
          <a:ext cx="6613089" cy="3525159"/>
        </p:xfrm>
        <a:graphic>
          <a:graphicData uri="http://schemas.openxmlformats.org/drawingml/2006/table">
            <a:tbl>
              <a:tblPr firstRow="1" bandRow="1">
                <a:tableStyleId>{5C22544A-7EE6-4342-B048-85BDC9FD1C3A}</a:tableStyleId>
              </a:tblPr>
              <a:tblGrid>
                <a:gridCol w="2270728">
                  <a:extLst>
                    <a:ext uri="{9D8B030D-6E8A-4147-A177-3AD203B41FA5}">
                      <a16:colId xmlns:a16="http://schemas.microsoft.com/office/drawing/2014/main" val="324831861"/>
                    </a:ext>
                  </a:extLst>
                </a:gridCol>
                <a:gridCol w="1124706">
                  <a:extLst>
                    <a:ext uri="{9D8B030D-6E8A-4147-A177-3AD203B41FA5}">
                      <a16:colId xmlns:a16="http://schemas.microsoft.com/office/drawing/2014/main" val="3943146200"/>
                    </a:ext>
                  </a:extLst>
                </a:gridCol>
                <a:gridCol w="1124706">
                  <a:extLst>
                    <a:ext uri="{9D8B030D-6E8A-4147-A177-3AD203B41FA5}">
                      <a16:colId xmlns:a16="http://schemas.microsoft.com/office/drawing/2014/main" val="708250283"/>
                    </a:ext>
                  </a:extLst>
                </a:gridCol>
                <a:gridCol w="1124706">
                  <a:extLst>
                    <a:ext uri="{9D8B030D-6E8A-4147-A177-3AD203B41FA5}">
                      <a16:colId xmlns:a16="http://schemas.microsoft.com/office/drawing/2014/main" val="2195783223"/>
                    </a:ext>
                  </a:extLst>
                </a:gridCol>
                <a:gridCol w="968243">
                  <a:extLst>
                    <a:ext uri="{9D8B030D-6E8A-4147-A177-3AD203B41FA5}">
                      <a16:colId xmlns:a16="http://schemas.microsoft.com/office/drawing/2014/main" val="3913680241"/>
                    </a:ext>
                  </a:extLst>
                </a:gridCol>
              </a:tblGrid>
              <a:tr h="955471">
                <a:tc>
                  <a:txBody>
                    <a:bodyPr/>
                    <a:lstStyle/>
                    <a:p>
                      <a:pPr algn="ctr"/>
                      <a:r>
                        <a:rPr lang="en-GB" sz="1200">
                          <a:solidFill>
                            <a:schemeClr val="tx1"/>
                          </a:solidFill>
                          <a:latin typeface="Arial"/>
                          <a:ea typeface="Inter"/>
                          <a:cs typeface="Arial"/>
                        </a:rPr>
                        <a:t>NICE Business plan KPIs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a:ea typeface="Inter"/>
                          <a:cs typeface="Arial"/>
                        </a:rPr>
                        <a:t>Actual YTD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a:ea typeface="Inter"/>
                          <a:cs typeface="Arial"/>
                        </a:rPr>
                        <a:t>KPI performance target 24-25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200">
                          <a:solidFill>
                            <a:schemeClr val="tx1"/>
                          </a:solidFill>
                          <a:latin typeface="Arial"/>
                          <a:ea typeface="Inter"/>
                          <a:cs typeface="Arial"/>
                        </a:rPr>
                        <a:t>KPI starting performance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200">
                          <a:solidFill>
                            <a:schemeClr val="tx1"/>
                          </a:solidFill>
                          <a:latin typeface="Arial"/>
                          <a:ea typeface="Inter"/>
                          <a:cs typeface="Arial"/>
                        </a:rPr>
                        <a:t>Trajectory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4014640076"/>
                  </a:ext>
                </a:extLst>
              </a:tr>
              <a:tr h="1284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a:ea typeface="+mn-lt"/>
                          <a:cs typeface="Arial"/>
                        </a:rPr>
                        <a:t>% of positive decisions made by the Prioritisation Board that align to the key NHS and social care priorities described in our annual Forward 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ea typeface="Inter"/>
                          <a:cs typeface="Arial"/>
                        </a:rPr>
                        <a:t>67%</a:t>
                      </a:r>
                      <a:endParaRPr lang="en-GB" sz="1000" b="0">
                        <a:solidFill>
                          <a:schemeClr val="tx1"/>
                        </a:solidFill>
                        <a:latin typeface="Arial"/>
                        <a:ea typeface="Inter"/>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solidFill>
                            <a:schemeClr val="tx1"/>
                          </a:solidFill>
                          <a:latin typeface="Arial"/>
                          <a:ea typeface="Inter"/>
                          <a:cs typeface="Arial"/>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solidFill>
                            <a:schemeClr val="tx1"/>
                          </a:solidFill>
                          <a:latin typeface="Arial"/>
                          <a:ea typeface="Inter"/>
                          <a:cs typeface="Arial"/>
                        </a:rPr>
                        <a:t>N/A – new measure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N/A – new measure from Oct 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3131278"/>
                  </a:ext>
                </a:extLst>
              </a:tr>
              <a:tr h="1284844">
                <a:tc>
                  <a:txBody>
                    <a:bodyPr/>
                    <a:lstStyle/>
                    <a:p>
                      <a:pPr marL="0" marR="0" lvl="0" indent="0" algn="l" rtl="0" eaLnBrk="1" fontAlgn="auto" latinLnBrk="0" hangingPunct="1">
                        <a:lnSpc>
                          <a:spcPct val="100000"/>
                        </a:lnSpc>
                        <a:spcBef>
                          <a:spcPts val="0"/>
                        </a:spcBef>
                        <a:spcAft>
                          <a:spcPts val="0"/>
                        </a:spcAft>
                        <a:buClrTx/>
                        <a:buSzTx/>
                        <a:buFontTx/>
                        <a:buNone/>
                      </a:pPr>
                      <a:r>
                        <a:rPr lang="en-GB" sz="1000">
                          <a:solidFill>
                            <a:schemeClr val="tx1"/>
                          </a:solidFill>
                          <a:latin typeface="Arial"/>
                          <a:ea typeface="+mn-lt"/>
                          <a:cs typeface="Arial"/>
                        </a:rPr>
                        <a:t>% of responses to Regulation 28 reports, HSSIB safety recommendations and safety alerts within specified and/or statutory timeframes</a:t>
                      </a:r>
                      <a:endParaRPr lang="en-US" sz="1000">
                        <a:solidFill>
                          <a:schemeClr val="tx1"/>
                        </a:solidFill>
                        <a:latin typeface="Arial"/>
                        <a:ea typeface="+mn-lt"/>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rgbClr val="222222"/>
                          </a:solidFill>
                          <a:latin typeface="Arial"/>
                          <a:ea typeface="Inter"/>
                          <a:cs typeface="Arial"/>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90-95%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GB" sz="1050" dirty="0">
                        <a:latin typeface="Arial" panose="020B0604020202020204" pitchFamily="34" charset="0"/>
                        <a:ea typeface="Inter" panose="02000503000000020004"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91947584"/>
                  </a:ext>
                </a:extLst>
              </a:tr>
            </a:tbl>
          </a:graphicData>
        </a:graphic>
      </p:graphicFrame>
      <p:sp>
        <p:nvSpPr>
          <p:cNvPr id="6" name="Arrow: Up 5" descr="Green arrow indicating good progress&#10;">
            <a:extLst>
              <a:ext uri="{FF2B5EF4-FFF2-40B4-BE49-F238E27FC236}">
                <a16:creationId xmlns:a16="http://schemas.microsoft.com/office/drawing/2014/main" id="{2F07361F-9952-41AE-5340-78F271CF9C98}"/>
              </a:ext>
            </a:extLst>
          </p:cNvPr>
          <p:cNvSpPr/>
          <p:nvPr/>
        </p:nvSpPr>
        <p:spPr>
          <a:xfrm>
            <a:off x="6197454" y="3777993"/>
            <a:ext cx="484632" cy="407388"/>
          </a:xfrm>
          <a:prstGeom prst="up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Content Placeholder 4">
            <a:extLst>
              <a:ext uri="{FF2B5EF4-FFF2-40B4-BE49-F238E27FC236}">
                <a16:creationId xmlns:a16="http://schemas.microsoft.com/office/drawing/2014/main" id="{30916E19-851E-0495-00E6-B92ED0DD6FD0}"/>
              </a:ext>
            </a:extLst>
          </p:cNvPr>
          <p:cNvGraphicFramePr>
            <a:graphicFrameLocks noGrp="1"/>
          </p:cNvGraphicFramePr>
          <p:nvPr>
            <p:ph idx="4294967295"/>
            <p:extLst>
              <p:ext uri="{D42A27DB-BD31-4B8C-83A1-F6EECF244321}">
                <p14:modId xmlns:p14="http://schemas.microsoft.com/office/powerpoint/2010/main" val="1240518321"/>
              </p:ext>
            </p:extLst>
          </p:nvPr>
        </p:nvGraphicFramePr>
        <p:xfrm>
          <a:off x="7195616" y="1137424"/>
          <a:ext cx="4713372" cy="3526604"/>
        </p:xfrm>
        <a:graphic>
          <a:graphicData uri="http://schemas.openxmlformats.org/drawingml/2006/table">
            <a:tbl>
              <a:tblPr firstRow="1" bandRow="1">
                <a:tableStyleId>{5C22544A-7EE6-4342-B048-85BDC9FD1C3A}</a:tableStyleId>
              </a:tblPr>
              <a:tblGrid>
                <a:gridCol w="3168506">
                  <a:extLst>
                    <a:ext uri="{9D8B030D-6E8A-4147-A177-3AD203B41FA5}">
                      <a16:colId xmlns:a16="http://schemas.microsoft.com/office/drawing/2014/main" val="2727980484"/>
                    </a:ext>
                  </a:extLst>
                </a:gridCol>
                <a:gridCol w="1000336">
                  <a:extLst>
                    <a:ext uri="{9D8B030D-6E8A-4147-A177-3AD203B41FA5}">
                      <a16:colId xmlns:a16="http://schemas.microsoft.com/office/drawing/2014/main" val="1637958658"/>
                    </a:ext>
                  </a:extLst>
                </a:gridCol>
                <a:gridCol w="544530">
                  <a:extLst>
                    <a:ext uri="{9D8B030D-6E8A-4147-A177-3AD203B41FA5}">
                      <a16:colId xmlns:a16="http://schemas.microsoft.com/office/drawing/2014/main" val="159653918"/>
                    </a:ext>
                  </a:extLst>
                </a:gridCol>
              </a:tblGrid>
              <a:tr h="533488">
                <a:tc>
                  <a:txBody>
                    <a:bodyPr/>
                    <a:lstStyle/>
                    <a:p>
                      <a:pPr algn="ctr"/>
                      <a:r>
                        <a:rPr lang="en-GB" sz="1200">
                          <a:solidFill>
                            <a:schemeClr val="tx1"/>
                          </a:solidFill>
                          <a:latin typeface="Arial" panose="020B0604020202020204" pitchFamily="34" charset="0"/>
                          <a:ea typeface="Inter"/>
                          <a:cs typeface="Arial" panose="020B0604020202020204" pitchFamily="34" charset="0"/>
                        </a:rPr>
                        <a:t>NICE Bus Plan Milestones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200">
                          <a:solidFill>
                            <a:schemeClr val="tx1"/>
                          </a:solidFill>
                          <a:latin typeface="Arial" panose="020B0604020202020204" pitchFamily="34" charset="0"/>
                          <a:ea typeface="Inter"/>
                          <a:cs typeface="Arial" panose="020B0604020202020204" pitchFamily="34" charset="0"/>
                        </a:rPr>
                        <a:t>Due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200">
                          <a:solidFill>
                            <a:schemeClr val="tx1"/>
                          </a:solidFill>
                          <a:latin typeface="Arial" panose="020B0604020202020204" pitchFamily="34" charset="0"/>
                          <a:ea typeface="Inter"/>
                          <a:cs typeface="Arial" panose="020B0604020202020204" pitchFamily="34" charset="0"/>
                        </a:rPr>
                        <a:t>RAG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3914420518"/>
                  </a:ext>
                </a:extLst>
              </a:tr>
              <a:tr h="6426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panose="020B0604020202020204" pitchFamily="34" charset="0"/>
                          <a:ea typeface="Lato"/>
                          <a:cs typeface="Arial" panose="020B0604020202020204" pitchFamily="34" charset="0"/>
                        </a:rPr>
                        <a:t>Common prioritisation framework published following public consultation and agreement with system partners</a:t>
                      </a:r>
                      <a:endParaRPr kumimoji="0" lang="en-GB" sz="1000" b="0" i="0" u="none" strike="noStrike" kern="1200" cap="none" spc="0" normalizeH="0" baseline="0" noProof="0">
                        <a:ln>
                          <a:noFill/>
                        </a:ln>
                        <a:solidFill>
                          <a:schemeClr val="tx1"/>
                        </a:solidFill>
                        <a:effectLst/>
                        <a:uLnTx/>
                        <a:uFillTx/>
                        <a:latin typeface="Arial" panose="020B0604020202020204" pitchFamily="34" charset="0"/>
                        <a:ea typeface="Lat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latin typeface="Arial" panose="020B0604020202020204" pitchFamily="34" charset="0"/>
                          <a:ea typeface="Inter"/>
                          <a:cs typeface="Arial" panose="020B0604020202020204" pitchFamily="34" charset="0"/>
                        </a:rPr>
                        <a:t>Q1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50" b="1">
                          <a:solidFill>
                            <a:schemeClr val="tx1"/>
                          </a:solidFill>
                          <a:latin typeface="Arial" panose="020B0604020202020204" pitchFamily="34" charset="0"/>
                          <a:ea typeface="Inter"/>
                          <a:cs typeface="Arial" panose="020B0604020202020204" pitchFamily="34"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971230206"/>
                  </a:ext>
                </a:extLst>
              </a:tr>
              <a:tr h="279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tx1"/>
                          </a:solidFill>
                          <a:effectLst/>
                          <a:uLnTx/>
                          <a:uFillTx/>
                          <a:latin typeface="Arial" panose="020B0604020202020204" pitchFamily="34" charset="0"/>
                          <a:ea typeface="Lato"/>
                          <a:cs typeface="Arial" panose="020B0604020202020204" pitchFamily="34" charset="0"/>
                        </a:rPr>
                        <a:t>NICE’s </a:t>
                      </a:r>
                      <a:r>
                        <a:rPr lang="en-GB" sz="1000">
                          <a:solidFill>
                            <a:schemeClr val="tx1"/>
                          </a:solidFill>
                          <a:latin typeface="Arial" panose="020B0604020202020204" pitchFamily="34" charset="0"/>
                          <a:ea typeface="Lato"/>
                          <a:cs typeface="Arial" panose="020B0604020202020204" pitchFamily="34" charset="0"/>
                        </a:rPr>
                        <a:t>P</a:t>
                      </a:r>
                      <a:r>
                        <a:rPr kumimoji="0" lang="en-GB" sz="1000" b="0" i="0" u="none" strike="noStrike" kern="1200" cap="none" spc="0" normalizeH="0" baseline="0" noProof="0">
                          <a:ln>
                            <a:noFill/>
                          </a:ln>
                          <a:solidFill>
                            <a:schemeClr val="tx1"/>
                          </a:solidFill>
                          <a:effectLst/>
                          <a:uLnTx/>
                          <a:uFillTx/>
                          <a:latin typeface="Arial" panose="020B0604020202020204" pitchFamily="34" charset="0"/>
                          <a:ea typeface="Lato"/>
                          <a:cs typeface="Arial" panose="020B0604020202020204" pitchFamily="34" charset="0"/>
                        </a:rPr>
                        <a:t>rioritisation Board launched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latin typeface="Arial" panose="020B0604020202020204" pitchFamily="34" charset="0"/>
                          <a:ea typeface="Inter"/>
                          <a:cs typeface="Arial" panose="020B0604020202020204" pitchFamily="34" charset="0"/>
                        </a:rPr>
                        <a:t>Q1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50" b="1">
                          <a:solidFill>
                            <a:schemeClr val="tx1"/>
                          </a:solidFill>
                          <a:latin typeface="Arial" panose="020B0604020202020204" pitchFamily="34" charset="0"/>
                          <a:ea typeface="Inter"/>
                          <a:cs typeface="Arial" panose="020B0604020202020204" pitchFamily="34"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843138784"/>
                  </a:ext>
                </a:extLst>
              </a:tr>
              <a:tr h="279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panose="020B0604020202020204" pitchFamily="34" charset="0"/>
                          <a:ea typeface="Lato"/>
                          <a:cs typeface="Arial" panose="020B0604020202020204" pitchFamily="34" charset="0"/>
                        </a:rPr>
                        <a:t>P</a:t>
                      </a:r>
                      <a:r>
                        <a:rPr kumimoji="0" lang="en-GB" sz="1000" b="0" i="0" u="none" strike="noStrike" kern="1200" cap="none" spc="0" normalizeH="0" baseline="0" noProof="0">
                          <a:ln>
                            <a:noFill/>
                          </a:ln>
                          <a:solidFill>
                            <a:schemeClr val="tx1"/>
                          </a:solidFill>
                          <a:effectLst/>
                          <a:uLnTx/>
                          <a:uFillTx/>
                          <a:latin typeface="Arial" panose="020B0604020202020204" pitchFamily="34" charset="0"/>
                          <a:ea typeface="Lato"/>
                          <a:cs typeface="Arial" panose="020B0604020202020204" pitchFamily="34" charset="0"/>
                        </a:rPr>
                        <a:t>rioritisation Board’s forward look published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latin typeface="Arial" panose="020B0604020202020204" pitchFamily="34" charset="0"/>
                          <a:ea typeface="Inter"/>
                          <a:cs typeface="Arial" panose="020B0604020202020204" pitchFamily="34" charset="0"/>
                        </a:rPr>
                        <a:t>Q1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chemeClr val="tx1"/>
                          </a:solidFill>
                          <a:latin typeface="Arial" panose="020B0604020202020204" pitchFamily="34" charset="0"/>
                          <a:ea typeface="Inter"/>
                          <a:cs typeface="Arial" panose="020B0604020202020204" pitchFamily="34"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170541423"/>
                  </a:ext>
                </a:extLst>
              </a:tr>
              <a:tr h="483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panose="020B0604020202020204" pitchFamily="34" charset="0"/>
                          <a:ea typeface="Lato"/>
                          <a:cs typeface="Arial" panose="020B0604020202020204" pitchFamily="34" charset="0"/>
                        </a:rPr>
                        <a:t>Single horizon scanning function operational, linking with external providers</a:t>
                      </a:r>
                      <a:endParaRPr lang="en-GB" sz="1000">
                        <a:latin typeface="Arial" panose="020B0604020202020204" pitchFamily="34" charset="0"/>
                        <a:ea typeface="Lat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latin typeface="Arial" panose="020B0604020202020204" pitchFamily="34" charset="0"/>
                          <a:ea typeface="Inter"/>
                          <a:cs typeface="Arial" panose="020B0604020202020204" pitchFamily="34" charset="0"/>
                        </a:rPr>
                        <a:t>Q2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50" b="1">
                          <a:solidFill>
                            <a:schemeClr val="tx1"/>
                          </a:solidFill>
                          <a:latin typeface="Arial" panose="020B0604020202020204" pitchFamily="34" charset="0"/>
                          <a:ea typeface="Inter"/>
                          <a:cs typeface="Arial" panose="020B0604020202020204" pitchFamily="34"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304713143"/>
                  </a:ext>
                </a:extLst>
              </a:tr>
              <a:tr h="642665">
                <a:tc>
                  <a:txBody>
                    <a:bodyPr/>
                    <a:lstStyle/>
                    <a:p>
                      <a:pPr marL="0" marR="0" lvl="0" indent="0" algn="l" rtl="0" eaLnBrk="1" fontAlgn="auto" latinLnBrk="0" hangingPunct="1">
                        <a:lnSpc>
                          <a:spcPct val="100000"/>
                        </a:lnSpc>
                        <a:spcBef>
                          <a:spcPts val="0"/>
                        </a:spcBef>
                        <a:spcAft>
                          <a:spcPts val="0"/>
                        </a:spcAft>
                        <a:buClrTx/>
                        <a:buSzTx/>
                        <a:buFontTx/>
                        <a:buNone/>
                      </a:pPr>
                      <a:r>
                        <a:rPr lang="en-GB" sz="1000">
                          <a:latin typeface="Arial" panose="020B0604020202020204" pitchFamily="34" charset="0"/>
                          <a:ea typeface="Lato"/>
                          <a:cs typeface="Arial" panose="020B0604020202020204" pitchFamily="34" charset="0"/>
                        </a:rPr>
                        <a:t>Agreed an approach for recognising guidance from other organisations in areas where NICE does not produce guidance </a:t>
                      </a:r>
                      <a:endParaRPr lang="en-GB" sz="1000">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latin typeface="Arial" panose="020B0604020202020204" pitchFamily="34" charset="0"/>
                          <a:ea typeface="Inter"/>
                          <a:cs typeface="Arial" panose="020B0604020202020204" pitchFamily="34" charset="0"/>
                        </a:rPr>
                        <a:t>Q2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tx1"/>
                          </a:solidFill>
                          <a:latin typeface="Arial" panose="020B0604020202020204" pitchFamily="34" charset="0"/>
                          <a:ea typeface="Inter"/>
                          <a:cs typeface="Arial" panose="020B0604020202020204" pitchFamily="34" charset="0"/>
                        </a:rPr>
                        <a:t>C</a:t>
                      </a:r>
                    </a:p>
                    <a:p>
                      <a:pPr algn="ctr"/>
                      <a:endParaRPr lang="en-GB" sz="1050">
                        <a:solidFill>
                          <a:schemeClr val="tx1"/>
                        </a:solidFill>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218367413"/>
                  </a:ext>
                </a:extLst>
              </a:tr>
              <a:tr h="664700">
                <a:tc>
                  <a:txBody>
                    <a:bodyPr/>
                    <a:lstStyle/>
                    <a:p>
                      <a:pPr marL="0" marR="0" lvl="0" indent="0" algn="l" rtl="0" eaLnBrk="1" fontAlgn="auto" latinLnBrk="0" hangingPunct="1">
                        <a:lnSpc>
                          <a:spcPct val="100000"/>
                        </a:lnSpc>
                        <a:spcBef>
                          <a:spcPts val="0"/>
                        </a:spcBef>
                        <a:spcAft>
                          <a:spcPts val="0"/>
                        </a:spcAft>
                        <a:buClrTx/>
                        <a:buSzTx/>
                        <a:buFontTx/>
                        <a:buNone/>
                      </a:pPr>
                      <a:r>
                        <a:rPr lang="en-GB" sz="1000">
                          <a:latin typeface="Arial" panose="020B0604020202020204" pitchFamily="34" charset="0"/>
                          <a:ea typeface="Lato"/>
                          <a:cs typeface="Arial" panose="020B0604020202020204" pitchFamily="34" charset="0"/>
                        </a:rPr>
                        <a:t>Consulted on any identified changes to routing criteria for Highly Specialised Technology Appraisals </a:t>
                      </a:r>
                      <a:endParaRPr lang="en-GB" sz="1000">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latin typeface="Arial" panose="020B0604020202020204" pitchFamily="34" charset="0"/>
                          <a:ea typeface="Inter"/>
                          <a:cs typeface="Arial" panose="020B0604020202020204" pitchFamily="34" charset="0"/>
                        </a:rPr>
                        <a:t>Q4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a:solidFill>
                            <a:schemeClr val="tx1"/>
                          </a:solidFill>
                          <a:latin typeface="Arial" panose="020B0604020202020204" pitchFamily="34" charset="0"/>
                          <a:ea typeface="Inter"/>
                          <a:cs typeface="Arial" panose="020B0604020202020204" pitchFamily="34" charset="0"/>
                        </a:rPr>
                        <a:t>G</a:t>
                      </a:r>
                    </a:p>
                    <a:p>
                      <a:pPr algn="ctr"/>
                      <a:endParaRPr lang="en-GB" sz="1050" dirty="0">
                        <a:solidFill>
                          <a:schemeClr val="tx1"/>
                        </a:solidFill>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857675873"/>
                  </a:ext>
                </a:extLst>
              </a:tr>
            </a:tbl>
          </a:graphicData>
        </a:graphic>
      </p:graphicFrame>
      <p:sp>
        <p:nvSpPr>
          <p:cNvPr id="8" name="TextBox 7">
            <a:extLst>
              <a:ext uri="{FF2B5EF4-FFF2-40B4-BE49-F238E27FC236}">
                <a16:creationId xmlns:a16="http://schemas.microsoft.com/office/drawing/2014/main" id="{9B31E5A8-E95D-4C77-C301-FB65E36EB9FB}"/>
              </a:ext>
            </a:extLst>
          </p:cNvPr>
          <p:cNvSpPr txBox="1"/>
          <p:nvPr/>
        </p:nvSpPr>
        <p:spPr>
          <a:xfrm>
            <a:off x="7195616" y="4768491"/>
            <a:ext cx="5373367" cy="230832"/>
          </a:xfrm>
          <a:prstGeom prst="rect">
            <a:avLst/>
          </a:prstGeom>
          <a:noFill/>
        </p:spPr>
        <p:txBody>
          <a:bodyPr wrap="square">
            <a:spAutoFit/>
          </a:bodyPr>
          <a:lstStyle/>
          <a:p>
            <a:r>
              <a:rPr lang="en-GB" sz="900" b="1">
                <a:latin typeface="Arial" panose="020B0604020202020204" pitchFamily="34" charset="0"/>
                <a:cs typeface="Arial" panose="020B0604020202020204" pitchFamily="34" charset="0"/>
              </a:rPr>
              <a:t>RAG rating key: C= complete; G= green; A= amber; R= red</a:t>
            </a:r>
          </a:p>
        </p:txBody>
      </p:sp>
      <p:sp>
        <p:nvSpPr>
          <p:cNvPr id="4" name="TextBox 3">
            <a:extLst>
              <a:ext uri="{FF2B5EF4-FFF2-40B4-BE49-F238E27FC236}">
                <a16:creationId xmlns:a16="http://schemas.microsoft.com/office/drawing/2014/main" id="{AA31326F-1AFA-5526-30E8-B4D1EC1069F8}"/>
              </a:ext>
            </a:extLst>
          </p:cNvPr>
          <p:cNvSpPr txBox="1"/>
          <p:nvPr/>
        </p:nvSpPr>
        <p:spPr>
          <a:xfrm>
            <a:off x="283012" y="5071964"/>
            <a:ext cx="11625977" cy="983823"/>
          </a:xfrm>
          <a:prstGeom prst="rect">
            <a:avLst/>
          </a:prstGeom>
          <a:solidFill>
            <a:schemeClr val="bg1">
              <a:lumMod val="95000"/>
            </a:schemeClr>
          </a:solidFill>
          <a:ln>
            <a:solidFill>
              <a:schemeClr val="tx1"/>
            </a:solidFill>
          </a:ln>
        </p:spPr>
        <p:txBody>
          <a:bodyPr wrap="square" lIns="91440" tIns="45720" rIns="91440" bIns="45720" rtlCol="0" anchor="t">
            <a:noAutofit/>
          </a:bodyPr>
          <a:lstStyle/>
          <a:p>
            <a:pPr>
              <a:spcAft>
                <a:spcPts val="600"/>
              </a:spcAft>
            </a:pPr>
            <a:r>
              <a:rPr lang="en-GB" sz="1200" b="1">
                <a:latin typeface="Arial" panose="020B0604020202020204" pitchFamily="34" charset="0"/>
                <a:ea typeface="Inter SemiBold"/>
                <a:cs typeface="Arial" panose="020B0604020202020204" pitchFamily="34" charset="0"/>
              </a:rPr>
              <a:t>Notes on RAG status:</a:t>
            </a:r>
            <a:endParaRPr lang="en-GB" sz="1200">
              <a:latin typeface="Arial" panose="020B0604020202020204" pitchFamily="34" charset="0"/>
              <a:ea typeface="Inter SemiBold" panose="02000503000000020004" pitchFamily="2" charset="0"/>
              <a:cs typeface="Arial" panose="020B0604020202020204" pitchFamily="34" charset="0"/>
            </a:endParaRPr>
          </a:p>
        </p:txBody>
      </p:sp>
      <p:sp>
        <p:nvSpPr>
          <p:cNvPr id="10" name="Oval 9">
            <a:extLst>
              <a:ext uri="{FF2B5EF4-FFF2-40B4-BE49-F238E27FC236}">
                <a16:creationId xmlns:a16="http://schemas.microsoft.com/office/drawing/2014/main" id="{EF1CAEFE-BD28-4819-BB2D-C00D0C12C3B2}"/>
              </a:ext>
            </a:extLst>
          </p:cNvPr>
          <p:cNvSpPr/>
          <p:nvPr/>
        </p:nvSpPr>
        <p:spPr>
          <a:xfrm>
            <a:off x="641601" y="5362099"/>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1</a:t>
            </a:r>
          </a:p>
        </p:txBody>
      </p:sp>
      <p:sp>
        <p:nvSpPr>
          <p:cNvPr id="11" name="Oval 10">
            <a:extLst>
              <a:ext uri="{FF2B5EF4-FFF2-40B4-BE49-F238E27FC236}">
                <a16:creationId xmlns:a16="http://schemas.microsoft.com/office/drawing/2014/main" id="{EEEA06F9-5DA1-9E31-2000-36D44CB480E3}"/>
              </a:ext>
            </a:extLst>
          </p:cNvPr>
          <p:cNvSpPr/>
          <p:nvPr/>
        </p:nvSpPr>
        <p:spPr>
          <a:xfrm>
            <a:off x="11944911" y="3013329"/>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rPr>
              <a:t>2</a:t>
            </a:r>
            <a:endParaRPr lang="en-GB" sz="1100" b="1">
              <a:solidFill>
                <a:schemeClr val="bg1"/>
              </a:solidFill>
            </a:endParaRPr>
          </a:p>
        </p:txBody>
      </p:sp>
      <p:sp>
        <p:nvSpPr>
          <p:cNvPr id="9" name="TextBox 8">
            <a:extLst>
              <a:ext uri="{FF2B5EF4-FFF2-40B4-BE49-F238E27FC236}">
                <a16:creationId xmlns:a16="http://schemas.microsoft.com/office/drawing/2014/main" id="{23C8F710-378C-B2E6-C7F6-EBECD594D577}"/>
              </a:ext>
            </a:extLst>
          </p:cNvPr>
          <p:cNvSpPr txBox="1"/>
          <p:nvPr/>
        </p:nvSpPr>
        <p:spPr>
          <a:xfrm>
            <a:off x="821602" y="5328989"/>
            <a:ext cx="11087386" cy="246221"/>
          </a:xfrm>
          <a:prstGeom prst="rect">
            <a:avLst/>
          </a:prstGeom>
          <a:noFill/>
        </p:spPr>
        <p:txBody>
          <a:bodyPr wrap="square" lIns="91440" tIns="45720" rIns="91440" bIns="45720" anchor="t">
            <a:spAutoFit/>
          </a:bodyPr>
          <a:lstStyle/>
          <a:p>
            <a:r>
              <a:rPr lang="en-GB" sz="1000" b="0" i="0" dirty="0">
                <a:solidFill>
                  <a:srgbClr val="000000"/>
                </a:solidFill>
                <a:effectLst/>
                <a:latin typeface="Arial" panose="020B0604020202020204" pitchFamily="34" charset="0"/>
                <a:cs typeface="Arial" panose="020B0604020202020204" pitchFamily="34" charset="0"/>
              </a:rPr>
              <a:t>3 positive decisions in October - 2 aligned with Forward View and priorities, 1 not aligned</a:t>
            </a:r>
            <a:endParaRPr lang="en-GB" sz="1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0D9A188-BE1D-F65D-4FC7-957A9B015BA2}"/>
              </a:ext>
            </a:extLst>
          </p:cNvPr>
          <p:cNvSpPr txBox="1"/>
          <p:nvPr/>
        </p:nvSpPr>
        <p:spPr>
          <a:xfrm>
            <a:off x="9047793" y="6191288"/>
            <a:ext cx="2987118" cy="215444"/>
          </a:xfrm>
          <a:prstGeom prst="rect">
            <a:avLst/>
          </a:prstGeom>
          <a:noFill/>
        </p:spPr>
        <p:txBody>
          <a:bodyPr wrap="square" lIns="91440" tIns="45720" rIns="91440" bIns="45720" rtlCol="0" anchor="t">
            <a:spAutoFit/>
          </a:bodyPr>
          <a:lstStyle/>
          <a:p>
            <a:r>
              <a:rPr lang="en-GB" sz="800"/>
              <a:t>All figures as of 31 Oct 2024 unless otherwise stated</a:t>
            </a:r>
          </a:p>
        </p:txBody>
      </p:sp>
      <p:sp>
        <p:nvSpPr>
          <p:cNvPr id="12" name="Oval 11">
            <a:extLst>
              <a:ext uri="{FF2B5EF4-FFF2-40B4-BE49-F238E27FC236}">
                <a16:creationId xmlns:a16="http://schemas.microsoft.com/office/drawing/2014/main" id="{6DF4F1D3-35D9-298B-829B-607BE56B4B65}"/>
              </a:ext>
            </a:extLst>
          </p:cNvPr>
          <p:cNvSpPr/>
          <p:nvPr/>
        </p:nvSpPr>
        <p:spPr>
          <a:xfrm>
            <a:off x="6952702" y="2558671"/>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rPr>
              <a:t>1</a:t>
            </a:r>
            <a:endParaRPr lang="en-GB" sz="1100" b="1">
              <a:solidFill>
                <a:schemeClr val="bg1"/>
              </a:solidFill>
            </a:endParaRPr>
          </a:p>
        </p:txBody>
      </p:sp>
      <p:sp>
        <p:nvSpPr>
          <p:cNvPr id="13" name="Oval 12">
            <a:extLst>
              <a:ext uri="{FF2B5EF4-FFF2-40B4-BE49-F238E27FC236}">
                <a16:creationId xmlns:a16="http://schemas.microsoft.com/office/drawing/2014/main" id="{EC06614E-EC42-86E9-25B3-0DFFB22C7D72}"/>
              </a:ext>
            </a:extLst>
          </p:cNvPr>
          <p:cNvSpPr/>
          <p:nvPr/>
        </p:nvSpPr>
        <p:spPr>
          <a:xfrm>
            <a:off x="641601" y="5684500"/>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2</a:t>
            </a:r>
          </a:p>
        </p:txBody>
      </p:sp>
      <p:sp>
        <p:nvSpPr>
          <p:cNvPr id="14" name="TextBox 13">
            <a:extLst>
              <a:ext uri="{FF2B5EF4-FFF2-40B4-BE49-F238E27FC236}">
                <a16:creationId xmlns:a16="http://schemas.microsoft.com/office/drawing/2014/main" id="{85414B9E-CEBF-7ABD-A280-EBB367154AF5}"/>
              </a:ext>
            </a:extLst>
          </p:cNvPr>
          <p:cNvSpPr txBox="1"/>
          <p:nvPr/>
        </p:nvSpPr>
        <p:spPr>
          <a:xfrm>
            <a:off x="821601" y="5653560"/>
            <a:ext cx="11087386" cy="246221"/>
          </a:xfrm>
          <a:prstGeom prst="rect">
            <a:avLst/>
          </a:prstGeom>
          <a:noFill/>
        </p:spPr>
        <p:txBody>
          <a:bodyPr wrap="square" lIns="91440" tIns="45720" rIns="91440" bIns="45720" anchor="t">
            <a:spAutoFit/>
          </a:bodyPr>
          <a:lstStyle/>
          <a:p>
            <a:r>
              <a:rPr lang="en-US" sz="1000" dirty="0">
                <a:solidFill>
                  <a:srgbClr val="000000"/>
                </a:solidFill>
                <a:latin typeface="Arial"/>
                <a:cs typeface="Arial"/>
              </a:rPr>
              <a:t>Onboarding of new starters currently underway, should be complete by end of Q3</a:t>
            </a:r>
            <a:endParaRPr lang="en-GB"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2464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D9FD6A-A5E9-F36F-AA10-BACB337D9893}"/>
              </a:ext>
              <a:ext uri="{C183D7F6-B498-43B3-948B-1728B52AA6E4}">
                <adec:decorative xmlns:adec="http://schemas.microsoft.com/office/drawing/2017/decorative" val="1"/>
              </a:ext>
            </a:extLst>
          </p:cNvPr>
          <p:cNvSpPr/>
          <p:nvPr/>
        </p:nvSpPr>
        <p:spPr>
          <a:xfrm>
            <a:off x="6094428" y="762988"/>
            <a:ext cx="5915422" cy="62571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6" name="Rectangle 5">
            <a:extLst>
              <a:ext uri="{FF2B5EF4-FFF2-40B4-BE49-F238E27FC236}">
                <a16:creationId xmlns:a16="http://schemas.microsoft.com/office/drawing/2014/main" id="{D4939C7B-C5D7-CABB-12D1-DABF6ED2E71B}"/>
              </a:ext>
              <a:ext uri="{C183D7F6-B498-43B3-948B-1728B52AA6E4}">
                <adec:decorative xmlns:adec="http://schemas.microsoft.com/office/drawing/2017/decorative" val="1"/>
              </a:ext>
            </a:extLst>
          </p:cNvPr>
          <p:cNvSpPr/>
          <p:nvPr/>
        </p:nvSpPr>
        <p:spPr>
          <a:xfrm>
            <a:off x="297644" y="759044"/>
            <a:ext cx="5696232" cy="6336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32" name="Title 31">
            <a:extLst>
              <a:ext uri="{FF2B5EF4-FFF2-40B4-BE49-F238E27FC236}">
                <a16:creationId xmlns:a16="http://schemas.microsoft.com/office/drawing/2014/main" id="{B1B9187F-0743-4BA0-9F28-3514BED53168}"/>
              </a:ext>
            </a:extLst>
          </p:cNvPr>
          <p:cNvSpPr>
            <a:spLocks noGrp="1"/>
          </p:cNvSpPr>
          <p:nvPr>
            <p:ph type="ctrTitle"/>
          </p:nvPr>
        </p:nvSpPr>
        <p:spPr>
          <a:xfrm>
            <a:off x="307051" y="181738"/>
            <a:ext cx="11076689" cy="504000"/>
          </a:xfrm>
        </p:spPr>
        <p:txBody>
          <a:bodyPr>
            <a:normAutofit/>
          </a:bodyPr>
          <a:lstStyle/>
          <a:p>
            <a:r>
              <a:rPr lang="en-GB" sz="2500">
                <a:latin typeface="Arial" panose="020B0604020202020204" pitchFamily="34" charset="0"/>
                <a:cs typeface="Arial" panose="020B0604020202020204" pitchFamily="34" charset="0"/>
              </a:rPr>
              <a:t>Timely &amp; High-Quality: Exception report </a:t>
            </a:r>
          </a:p>
        </p:txBody>
      </p:sp>
      <p:sp>
        <p:nvSpPr>
          <p:cNvPr id="7" name="Rectangle 6">
            <a:extLst>
              <a:ext uri="{FF2B5EF4-FFF2-40B4-BE49-F238E27FC236}">
                <a16:creationId xmlns:a16="http://schemas.microsoft.com/office/drawing/2014/main" id="{F8E7EAC1-CC3E-7F40-609A-C7EA5C54F546}"/>
              </a:ext>
            </a:extLst>
          </p:cNvPr>
          <p:cNvSpPr/>
          <p:nvPr/>
        </p:nvSpPr>
        <p:spPr>
          <a:xfrm>
            <a:off x="9090567" y="181738"/>
            <a:ext cx="2920855" cy="56056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RAG rating: </a:t>
            </a:r>
          </a:p>
        </p:txBody>
      </p:sp>
      <p:sp>
        <p:nvSpPr>
          <p:cNvPr id="16" name="TextBox 15">
            <a:extLst>
              <a:ext uri="{FF2B5EF4-FFF2-40B4-BE49-F238E27FC236}">
                <a16:creationId xmlns:a16="http://schemas.microsoft.com/office/drawing/2014/main" id="{C54B29CB-0AEB-6F95-8F5B-8A7CA26C4E22}"/>
              </a:ext>
            </a:extLst>
          </p:cNvPr>
          <p:cNvSpPr txBox="1"/>
          <p:nvPr/>
        </p:nvSpPr>
        <p:spPr>
          <a:xfrm>
            <a:off x="10704372" y="251812"/>
            <a:ext cx="1057778" cy="369332"/>
          </a:xfrm>
          <a:prstGeom prst="rect">
            <a:avLst/>
          </a:prstGeom>
          <a:solidFill>
            <a:srgbClr val="00B05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Green</a:t>
            </a:r>
          </a:p>
        </p:txBody>
      </p:sp>
      <p:sp>
        <p:nvSpPr>
          <p:cNvPr id="8" name="TextBox 7">
            <a:extLst>
              <a:ext uri="{FF2B5EF4-FFF2-40B4-BE49-F238E27FC236}">
                <a16:creationId xmlns:a16="http://schemas.microsoft.com/office/drawing/2014/main" id="{D3943C95-D5E6-A3CE-B167-96142A36149A}"/>
              </a:ext>
            </a:extLst>
          </p:cNvPr>
          <p:cNvSpPr txBox="1"/>
          <p:nvPr/>
        </p:nvSpPr>
        <p:spPr>
          <a:xfrm>
            <a:off x="935824" y="814234"/>
            <a:ext cx="485162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Inter"/>
                <a:ea typeface="+mn-ea"/>
                <a:cs typeface="+mn-cs"/>
              </a:rPr>
              <a:t>Key highlights / what’s been achieved and headline progress towards outcomes and KPIs</a:t>
            </a:r>
          </a:p>
        </p:txBody>
      </p:sp>
      <p:sp>
        <p:nvSpPr>
          <p:cNvPr id="9" name="TextBox 8">
            <a:extLst>
              <a:ext uri="{FF2B5EF4-FFF2-40B4-BE49-F238E27FC236}">
                <a16:creationId xmlns:a16="http://schemas.microsoft.com/office/drawing/2014/main" id="{D47EDE79-9C78-F8DD-B967-B64E4699754D}"/>
              </a:ext>
            </a:extLst>
          </p:cNvPr>
          <p:cNvSpPr txBox="1"/>
          <p:nvPr/>
        </p:nvSpPr>
        <p:spPr>
          <a:xfrm>
            <a:off x="307051" y="1467959"/>
            <a:ext cx="5687179" cy="2743366"/>
          </a:xfrm>
          <a:prstGeom prst="rect">
            <a:avLst/>
          </a:prstGeom>
          <a:solidFill>
            <a:schemeClr val="accent1"/>
          </a:solidFill>
          <a:ln>
            <a:noFill/>
          </a:ln>
        </p:spPr>
        <p:txBody>
          <a:bodyPr wrap="square" lIns="180000" tIns="180000" rIns="180000" bIns="180000" rtlCol="0" anchor="t">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Arial" panose="020B0604020202020204" pitchFamily="34" charset="0"/>
                <a:ea typeface="Inter"/>
                <a:cs typeface="Arial" panose="020B0604020202020204" pitchFamily="34" charset="0"/>
              </a:rPr>
              <a:t>Improving timeliness of guidance production and staff experience: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GB" sz="1000" b="0" i="0" u="none" strike="noStrike" kern="1200" cap="none" spc="0" normalizeH="0" baseline="0" noProof="0">
                <a:ln>
                  <a:noFill/>
                </a:ln>
                <a:solidFill>
                  <a:srgbClr val="FFFFFF"/>
                </a:solidFill>
                <a:effectLst/>
                <a:uLnTx/>
                <a:uFillTx/>
                <a:latin typeface="Arial" panose="020B0604020202020204" pitchFamily="34" charset="0"/>
                <a:ea typeface="Inter"/>
                <a:cs typeface="Arial" panose="020B0604020202020204" pitchFamily="34" charset="0"/>
              </a:rPr>
              <a:t>Business case approved by the NICE Board in July 2024</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GB" sz="1000" b="0" i="0" u="none" strike="noStrike" kern="1200" cap="none" spc="0" normalizeH="0" baseline="0" noProof="0">
                <a:ln>
                  <a:noFill/>
                </a:ln>
                <a:solidFill>
                  <a:srgbClr val="FFFFFF"/>
                </a:solidFill>
                <a:effectLst/>
                <a:uLnTx/>
                <a:uFillTx/>
                <a:latin typeface="Arial" panose="020B0604020202020204" pitchFamily="34" charset="0"/>
                <a:ea typeface="Inter"/>
                <a:cs typeface="Arial" panose="020B0604020202020204" pitchFamily="34" charset="0"/>
              </a:rPr>
              <a:t>Programme Manager role currently in development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GB" sz="1000" b="0" i="0" u="none" strike="noStrike" kern="1200" cap="none" spc="0" normalizeH="0" baseline="0" noProof="0">
                <a:ln>
                  <a:noFill/>
                </a:ln>
                <a:solidFill>
                  <a:srgbClr val="FFFFFF"/>
                </a:solidFill>
                <a:effectLst/>
                <a:uLnTx/>
                <a:uFillTx/>
                <a:latin typeface="Arial" panose="020B0604020202020204" pitchFamily="34" charset="0"/>
                <a:ea typeface="Inter"/>
                <a:cs typeface="Arial" panose="020B0604020202020204" pitchFamily="34" charset="0"/>
              </a:rPr>
              <a:t>Service owners and ET leads agreed for 3 of 4 initial services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GB" sz="1000" b="0" i="0" u="none" strike="noStrike" kern="1200" cap="none" spc="0" normalizeH="0" baseline="0" noProof="0">
                <a:ln>
                  <a:noFill/>
                </a:ln>
                <a:solidFill>
                  <a:srgbClr val="FFFFFF"/>
                </a:solidFill>
                <a:effectLst/>
                <a:uLnTx/>
                <a:uFillTx/>
                <a:latin typeface="Arial" panose="020B0604020202020204" pitchFamily="34" charset="0"/>
                <a:ea typeface="Inter"/>
                <a:cs typeface="Arial" panose="020B0604020202020204" pitchFamily="34" charset="0"/>
              </a:rPr>
              <a:t>Committee members surveyed on current practice and process 'pain points'</a:t>
            </a:r>
            <a:endParaRPr kumimoji="0" lang="en-GB" sz="1000" b="1" i="0" u="none" strike="noStrike" kern="1200" cap="none" spc="0" normalizeH="0" baseline="0" noProof="0">
              <a:ln>
                <a:noFill/>
              </a:ln>
              <a:solidFill>
                <a:srgbClr val="FFFFFF"/>
              </a:solidFill>
              <a:effectLst/>
              <a:uLnTx/>
              <a:uFillTx/>
              <a:latin typeface="Arial" panose="020B0604020202020204" pitchFamily="34" charset="0"/>
              <a:ea typeface="Inter"/>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Arial" panose="020B0604020202020204" pitchFamily="34" charset="0"/>
                <a:ea typeface="Inter"/>
                <a:cs typeface="Arial" panose="020B0604020202020204" pitchFamily="34" charset="0"/>
              </a:rPr>
              <a:t>Late Stage Assessment: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GB" sz="1000" b="0" i="0" u="none" strike="noStrike" kern="1200" cap="none" spc="0" normalizeH="0" baseline="0" noProof="0">
                <a:ln>
                  <a:noFill/>
                </a:ln>
                <a:solidFill>
                  <a:srgbClr val="FFFFFF"/>
                </a:solidFill>
                <a:effectLst/>
                <a:uLnTx/>
                <a:uFillTx/>
                <a:latin typeface="Arial" panose="020B0604020202020204" pitchFamily="34" charset="0"/>
                <a:ea typeface="Inter"/>
                <a:cs typeface="Arial" panose="020B0604020202020204" pitchFamily="34" charset="0"/>
              </a:rPr>
              <a:t>First topic (TAVI) went to committee in July</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Arial" panose="020B0604020202020204" pitchFamily="34" charset="0"/>
                <a:ea typeface="Inter"/>
                <a:cs typeface="Arial" panose="020B0604020202020204" pitchFamily="34" charset="0"/>
              </a:rPr>
              <a:t>Incorporation of TAs into guidelines: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FFFFFF"/>
                </a:solidFill>
                <a:effectLst/>
                <a:uLnTx/>
                <a:uFillTx/>
                <a:latin typeface="Arial" panose="020B0604020202020204" pitchFamily="34" charset="0"/>
                <a:ea typeface="Inter"/>
                <a:cs typeface="Arial" panose="020B0604020202020204" pitchFamily="34" charset="0"/>
              </a:rPr>
              <a:t>Plan Do Study Act (PDSA) cycle took place in July. Lessons learnt from initial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FFFFFF"/>
                </a:solidFill>
                <a:effectLst/>
                <a:uLnTx/>
                <a:uFillTx/>
                <a:latin typeface="Arial" panose="020B0604020202020204" pitchFamily="34" charset="0"/>
                <a:ea typeface="Inter"/>
                <a:cs typeface="Arial" panose="020B0604020202020204" pitchFamily="34" charset="0"/>
              </a:rPr>
              <a:t>Next batch of incorporated TAs ready for sign off prior to publication</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Arial" panose="020B0604020202020204" pitchFamily="34" charset="0"/>
                <a:ea typeface="Inter"/>
                <a:cs typeface="Arial" panose="020B0604020202020204" pitchFamily="34" charset="0"/>
              </a:rPr>
              <a:t>Rules Based Pathway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FFFFFF"/>
                </a:solidFill>
                <a:effectLst/>
                <a:uLnTx/>
                <a:uFillTx/>
                <a:latin typeface="Arial" panose="020B0604020202020204" pitchFamily="34" charset="0"/>
                <a:ea typeface="Inter"/>
                <a:cs typeface="Arial" panose="020B0604020202020204" pitchFamily="34" charset="0"/>
              </a:rPr>
              <a:t>Joint NICE/NHSE/DHSC Steering Group, Working Group, and Task and Finish Groups have been established and are operational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FFFFFF"/>
                </a:solidFill>
                <a:effectLst/>
                <a:uLnTx/>
                <a:uFillTx/>
                <a:latin typeface="Arial" panose="020B0604020202020204" pitchFamily="34" charset="0"/>
                <a:ea typeface="Inter"/>
                <a:cs typeface="Arial" panose="020B0604020202020204" pitchFamily="34" charset="0"/>
              </a:rPr>
              <a:t>NICE is leading on topic selection and NICE assessment. NICE has drafted hypotheses for how these processes need to be adapted and is iterating with other interested parties</a:t>
            </a:r>
            <a:endParaRPr kumimoji="0" lang="en-GB" sz="1000" b="0" i="0" u="none" strike="noStrike" kern="1200" cap="none" spc="0" normalizeH="0" baseline="0" noProof="0">
              <a:ln>
                <a:noFill/>
              </a:ln>
              <a:solidFill>
                <a:srgbClr val="FFFFFF"/>
              </a:solidFill>
              <a:effectLst/>
              <a:uLnTx/>
              <a:uFillTx/>
              <a:latin typeface="Arial" panose="020B0604020202020204" pitchFamily="34" charset="0"/>
              <a:ea typeface="Inter"/>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a:ln>
                <a:noFill/>
              </a:ln>
              <a:solidFill>
                <a:srgbClr val="FFFFFF"/>
              </a:solidFill>
              <a:effectLst/>
              <a:uLnTx/>
              <a:uFillTx/>
              <a:latin typeface="Arial" panose="020B0604020202020204" pitchFamily="34" charset="0"/>
              <a:ea typeface="Inter"/>
              <a:cs typeface="Arial" panose="020B0604020202020204" pitchFamily="34" charset="0"/>
            </a:endParaRPr>
          </a:p>
        </p:txBody>
      </p:sp>
      <p:sp>
        <p:nvSpPr>
          <p:cNvPr id="3" name="TextBox 2">
            <a:extLst>
              <a:ext uri="{FF2B5EF4-FFF2-40B4-BE49-F238E27FC236}">
                <a16:creationId xmlns:a16="http://schemas.microsoft.com/office/drawing/2014/main" id="{2EAA5DDD-1F04-9C2A-8A23-F8C24C026C00}"/>
              </a:ext>
            </a:extLst>
          </p:cNvPr>
          <p:cNvSpPr txBox="1"/>
          <p:nvPr/>
        </p:nvSpPr>
        <p:spPr>
          <a:xfrm>
            <a:off x="6779673" y="921956"/>
            <a:ext cx="327750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Inter"/>
                <a:ea typeface="+mn-ea"/>
                <a:cs typeface="+mn-cs"/>
              </a:rPr>
              <a:t>Key activities for next month</a:t>
            </a:r>
          </a:p>
        </p:txBody>
      </p:sp>
      <p:sp>
        <p:nvSpPr>
          <p:cNvPr id="24" name="TextBox 23">
            <a:extLst>
              <a:ext uri="{FF2B5EF4-FFF2-40B4-BE49-F238E27FC236}">
                <a16:creationId xmlns:a16="http://schemas.microsoft.com/office/drawing/2014/main" id="{D4D2D40D-5649-926E-52CB-C7E779CFB6BA}"/>
              </a:ext>
            </a:extLst>
          </p:cNvPr>
          <p:cNvSpPr txBox="1"/>
          <p:nvPr/>
        </p:nvSpPr>
        <p:spPr>
          <a:xfrm>
            <a:off x="6094428" y="1430853"/>
            <a:ext cx="5915422" cy="3100902"/>
          </a:xfrm>
          <a:prstGeom prst="rect">
            <a:avLst/>
          </a:prstGeom>
          <a:solidFill>
            <a:srgbClr val="228096"/>
          </a:solidFill>
          <a:ln>
            <a:noFill/>
          </a:ln>
        </p:spPr>
        <p:txBody>
          <a:bodyPr wrap="square" lIns="180000" tIns="180000" rIns="180000" bIns="180000" rtlCol="0" anchor="t">
            <a:noAutofit/>
          </a:bodyPr>
          <a:lstStyle/>
          <a:p>
            <a:pPr>
              <a:spcBef>
                <a:spcPts val="300"/>
              </a:spcBef>
            </a:pPr>
            <a:r>
              <a:rPr lang="en-GB" sz="900" b="1" u="sng">
                <a:solidFill>
                  <a:schemeClr val="bg1"/>
                </a:solidFill>
                <a:latin typeface="Arial"/>
                <a:ea typeface="Inter SemiBold"/>
                <a:cs typeface="Arial"/>
              </a:rPr>
              <a:t>Improving timeliness</a:t>
            </a:r>
            <a:r>
              <a:rPr lang="en-GB" sz="900">
                <a:solidFill>
                  <a:schemeClr val="bg1"/>
                </a:solidFill>
                <a:latin typeface="Arial"/>
                <a:ea typeface="Inter SemiBold"/>
                <a:cs typeface="Arial"/>
              </a:rPr>
              <a:t>:</a:t>
            </a:r>
            <a:endParaRPr lang="en-GB" sz="900">
              <a:solidFill>
                <a:schemeClr val="bg1"/>
              </a:solidFill>
              <a:latin typeface="Arial" panose="020B0604020202020204" pitchFamily="34" charset="0"/>
              <a:ea typeface="Inter SemiBold"/>
              <a:cs typeface="Arial" panose="020B0604020202020204" pitchFamily="34" charset="0"/>
            </a:endParaRPr>
          </a:p>
          <a:p>
            <a:pPr marL="171450" indent="-171450">
              <a:spcBef>
                <a:spcPts val="300"/>
              </a:spcBef>
              <a:buFont typeface="Arial" panose="020B0604020202020204" pitchFamily="34" charset="0"/>
              <a:buChar char="•"/>
            </a:pPr>
            <a:r>
              <a:rPr lang="en-GB" sz="900">
                <a:solidFill>
                  <a:schemeClr val="bg1"/>
                </a:solidFill>
                <a:latin typeface="Arial"/>
                <a:ea typeface="Inter SemiBold"/>
                <a:cs typeface="Arial"/>
              </a:rPr>
              <a:t>Teams to start testing change ideas. </a:t>
            </a:r>
          </a:p>
          <a:p>
            <a:pPr marL="171450" indent="-171450">
              <a:spcBef>
                <a:spcPts val="300"/>
              </a:spcBef>
              <a:buFont typeface="Arial" panose="020B0604020202020204" pitchFamily="34" charset="0"/>
              <a:buChar char="•"/>
            </a:pPr>
            <a:r>
              <a:rPr lang="en-GB" sz="900">
                <a:solidFill>
                  <a:schemeClr val="bg1"/>
                </a:solidFill>
                <a:latin typeface="Arial"/>
                <a:ea typeface="Inter SemiBold"/>
                <a:cs typeface="Arial"/>
              </a:rPr>
              <a:t>To develop operational definitions of the outcome measures of the programme. </a:t>
            </a:r>
          </a:p>
          <a:p>
            <a:pPr marL="171450" indent="-171450">
              <a:spcBef>
                <a:spcPts val="300"/>
              </a:spcBef>
              <a:buFont typeface="Arial" panose="020B0604020202020204" pitchFamily="34" charset="0"/>
              <a:buChar char="•"/>
            </a:pPr>
            <a:r>
              <a:rPr lang="en-GB" sz="900">
                <a:solidFill>
                  <a:schemeClr val="bg1"/>
                </a:solidFill>
                <a:latin typeface="Arial"/>
                <a:ea typeface="Inter SemiBold"/>
                <a:cs typeface="Arial"/>
              </a:rPr>
              <a:t>Process Hub set-up with example processes</a:t>
            </a:r>
          </a:p>
          <a:p>
            <a:pPr marL="171450" indent="-171450">
              <a:spcBef>
                <a:spcPts val="300"/>
              </a:spcBef>
              <a:buFont typeface="Arial" panose="020B0604020202020204" pitchFamily="34" charset="0"/>
              <a:buChar char="•"/>
            </a:pPr>
            <a:r>
              <a:rPr lang="en-GB" sz="900">
                <a:solidFill>
                  <a:schemeClr val="bg1"/>
                </a:solidFill>
                <a:latin typeface="Arial"/>
                <a:ea typeface="Inter SemiBold"/>
                <a:cs typeface="Arial"/>
              </a:rPr>
              <a:t>Further learning sessions led by Institute of Healthcare Improvement to take place</a:t>
            </a:r>
          </a:p>
          <a:p>
            <a:pPr marL="171450" indent="-171450">
              <a:spcBef>
                <a:spcPts val="300"/>
              </a:spcBef>
              <a:buFont typeface="Arial" panose="020B0604020202020204" pitchFamily="34" charset="0"/>
              <a:buChar char="•"/>
            </a:pPr>
            <a:r>
              <a:rPr lang="en-GB" sz="900">
                <a:solidFill>
                  <a:schemeClr val="bg1"/>
                </a:solidFill>
                <a:latin typeface="Arial"/>
                <a:ea typeface="Inter SemiBold"/>
                <a:cs typeface="Arial"/>
              </a:rPr>
              <a:t>Additional training events and communications for users of MS Project. Guidelines, </a:t>
            </a:r>
            <a:r>
              <a:rPr lang="en-GB" sz="900" err="1">
                <a:solidFill>
                  <a:schemeClr val="bg1"/>
                </a:solidFill>
                <a:latin typeface="Arial"/>
                <a:ea typeface="Inter SemiBold"/>
                <a:cs typeface="Arial"/>
              </a:rPr>
              <a:t>HealthTech</a:t>
            </a:r>
            <a:r>
              <a:rPr lang="en-GB" sz="900">
                <a:solidFill>
                  <a:schemeClr val="bg1"/>
                </a:solidFill>
                <a:latin typeface="Arial"/>
                <a:ea typeface="Inter SemiBold"/>
                <a:cs typeface="Arial"/>
              </a:rPr>
              <a:t> and Medicines preparing to formally implement MS Project Online for all remaining topic types</a:t>
            </a:r>
            <a:endParaRPr lang="en-GB" sz="900">
              <a:solidFill>
                <a:schemeClr val="bg1"/>
              </a:solidFill>
              <a:latin typeface="Inter"/>
              <a:ea typeface="Inter"/>
              <a:cs typeface="Arial" panose="020B0604020202020204" pitchFamily="34" charset="0"/>
            </a:endParaRPr>
          </a:p>
          <a:p>
            <a:pPr>
              <a:spcBef>
                <a:spcPts val="300"/>
              </a:spcBef>
            </a:pPr>
            <a:r>
              <a:rPr lang="en-GB" sz="900" b="1" u="sng">
                <a:solidFill>
                  <a:schemeClr val="bg1"/>
                </a:solidFill>
                <a:latin typeface="Inter"/>
                <a:ea typeface="Inter"/>
                <a:cs typeface="Arial"/>
              </a:rPr>
              <a:t>Methods</a:t>
            </a:r>
            <a:r>
              <a:rPr lang="en-GB" sz="900">
                <a:solidFill>
                  <a:schemeClr val="bg1"/>
                </a:solidFill>
                <a:latin typeface="Inter"/>
                <a:ea typeface="Inter"/>
                <a:cs typeface="Arial"/>
              </a:rPr>
              <a:t>:</a:t>
            </a:r>
            <a:endParaRPr lang="en-US" sz="900">
              <a:solidFill>
                <a:schemeClr val="bg1"/>
              </a:solidFill>
              <a:latin typeface="Inter"/>
              <a:ea typeface="Inter"/>
              <a:cs typeface="Arial"/>
            </a:endParaRPr>
          </a:p>
          <a:p>
            <a:pPr marL="171450" indent="-171450">
              <a:spcBef>
                <a:spcPts val="300"/>
              </a:spcBef>
              <a:buFont typeface="Arial" panose="020B0604020202020204" pitchFamily="34" charset="0"/>
              <a:buChar char="•"/>
            </a:pPr>
            <a:r>
              <a:rPr lang="en-GB" sz="900">
                <a:solidFill>
                  <a:schemeClr val="bg1"/>
                </a:solidFill>
                <a:latin typeface="Inter"/>
                <a:ea typeface="Inter"/>
                <a:cs typeface="Arial"/>
              </a:rPr>
              <a:t>Health inequalities modular update and supporting documentation to GE on 17th December</a:t>
            </a:r>
            <a:endParaRPr lang="en-GB" sz="900">
              <a:solidFill>
                <a:schemeClr val="bg1"/>
              </a:solidFill>
              <a:latin typeface="Inter"/>
              <a:ea typeface="Inter"/>
              <a:cs typeface="Arial" panose="020B0604020202020204" pitchFamily="34" charset="0"/>
            </a:endParaRPr>
          </a:p>
          <a:p>
            <a:pPr marL="171450" indent="-171450">
              <a:spcBef>
                <a:spcPts val="300"/>
              </a:spcBef>
              <a:buFont typeface="Arial" panose="020B0604020202020204" pitchFamily="34" charset="0"/>
              <a:buChar char="•"/>
            </a:pPr>
            <a:r>
              <a:rPr lang="en-GB" sz="900">
                <a:solidFill>
                  <a:schemeClr val="bg1"/>
                </a:solidFill>
                <a:latin typeface="Inter"/>
                <a:ea typeface="Inter"/>
                <a:cs typeface="Arial"/>
              </a:rPr>
              <a:t>Progress internal commentary on societal preference work and draft proposal for DHSC R&amp;D project on severity weighting</a:t>
            </a:r>
            <a:endParaRPr lang="en-GB" sz="900">
              <a:solidFill>
                <a:schemeClr val="bg1"/>
              </a:solidFill>
              <a:latin typeface="Inter"/>
              <a:ea typeface="Inter"/>
              <a:cs typeface="Arial" panose="020B0604020202020204" pitchFamily="34" charset="0"/>
            </a:endParaRPr>
          </a:p>
          <a:p>
            <a:pPr>
              <a:spcBef>
                <a:spcPts val="300"/>
              </a:spcBef>
            </a:pPr>
            <a:endParaRPr lang="en-GB" sz="900">
              <a:solidFill>
                <a:srgbClr val="000000"/>
              </a:solidFill>
              <a:latin typeface="Inter"/>
              <a:ea typeface="Inter"/>
              <a:cs typeface="Arial" panose="020B0604020202020204" pitchFamily="34" charset="0"/>
            </a:endParaRPr>
          </a:p>
          <a:p>
            <a:pPr>
              <a:spcBef>
                <a:spcPts val="300"/>
              </a:spcBef>
            </a:pPr>
            <a:r>
              <a:rPr lang="en-GB" sz="900" b="1" u="sng">
                <a:solidFill>
                  <a:schemeClr val="bg1"/>
                </a:solidFill>
                <a:latin typeface="Inter"/>
                <a:ea typeface="Inter"/>
                <a:cs typeface="Arial"/>
              </a:rPr>
              <a:t>Incorporation of TAs: </a:t>
            </a:r>
            <a:r>
              <a:rPr lang="en-GB" sz="900">
                <a:solidFill>
                  <a:schemeClr val="bg1"/>
                </a:solidFill>
                <a:latin typeface="Inter"/>
                <a:ea typeface="Inter"/>
                <a:cs typeface="Arial"/>
              </a:rPr>
              <a:t>We have engagements with NICE Board in December and then ABPI in January where we need to consider the case for complex incorporation in advance of business planning.  </a:t>
            </a:r>
            <a:endParaRPr lang="en-GB" sz="900">
              <a:solidFill>
                <a:schemeClr val="bg1"/>
              </a:solidFill>
              <a:ea typeface="Inter"/>
              <a:cs typeface="Arial"/>
            </a:endParaRPr>
          </a:p>
          <a:p>
            <a:pPr>
              <a:spcBef>
                <a:spcPts val="300"/>
              </a:spcBef>
            </a:pPr>
            <a:endParaRPr lang="en-GB" sz="900">
              <a:solidFill>
                <a:srgbClr val="000000"/>
              </a:solidFill>
              <a:latin typeface="Inter"/>
              <a:ea typeface="Inter"/>
              <a:cs typeface="Arial"/>
            </a:endParaRPr>
          </a:p>
          <a:p>
            <a:pPr marL="171450" indent="-171450">
              <a:spcBef>
                <a:spcPts val="300"/>
              </a:spcBef>
              <a:buFont typeface="Calibri" panose="020B0604020202020204" pitchFamily="34" charset="0"/>
              <a:buChar char="-"/>
            </a:pPr>
            <a:endParaRPr lang="en-GB" sz="900">
              <a:solidFill>
                <a:schemeClr val="bg1"/>
              </a:solidFill>
              <a:latin typeface="Arial" panose="020B0604020202020204" pitchFamily="34" charset="0"/>
              <a:ea typeface="Inter SemiBold"/>
              <a:cs typeface="Arial" panose="020B0604020202020204" pitchFamily="34" charset="0"/>
            </a:endParaRPr>
          </a:p>
          <a:p>
            <a:pPr marL="171450" indent="-171450">
              <a:spcBef>
                <a:spcPts val="300"/>
              </a:spcBef>
              <a:buFont typeface="Calibri" panose="020B0604020202020204" pitchFamily="34" charset="0"/>
              <a:buChar char="-"/>
            </a:pPr>
            <a:endParaRPr lang="en-GB" sz="900">
              <a:solidFill>
                <a:schemeClr val="bg1"/>
              </a:solidFill>
              <a:latin typeface="Arial" panose="020B0604020202020204" pitchFamily="34" charset="0"/>
              <a:ea typeface="Inter SemiBold"/>
              <a:cs typeface="Arial" panose="020B0604020202020204" pitchFamily="34" charset="0"/>
            </a:endParaRPr>
          </a:p>
          <a:p>
            <a:pPr marL="171450" indent="-171450">
              <a:spcBef>
                <a:spcPts val="300"/>
              </a:spcBef>
              <a:buFont typeface="Calibri" panose="020B0604020202020204" pitchFamily="34" charset="0"/>
              <a:buChar char="-"/>
            </a:pPr>
            <a:endParaRPr lang="en-GB" sz="900">
              <a:solidFill>
                <a:schemeClr val="bg1"/>
              </a:solidFill>
              <a:latin typeface="Arial" panose="020B0604020202020204" pitchFamily="34" charset="0"/>
              <a:ea typeface="Inter SemiBold"/>
              <a:cs typeface="Arial" panose="020B0604020202020204" pitchFamily="34" charset="0"/>
            </a:endParaRPr>
          </a:p>
        </p:txBody>
      </p:sp>
      <p:pic>
        <p:nvPicPr>
          <p:cNvPr id="34" name="Picture 33">
            <a:extLst>
              <a:ext uri="{FF2B5EF4-FFF2-40B4-BE49-F238E27FC236}">
                <a16:creationId xmlns:a16="http://schemas.microsoft.com/office/drawing/2014/main" id="{F3204ED9-12C2-F7F0-04B1-158EDE0AF2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5194" y="793896"/>
            <a:ext cx="743910" cy="563897"/>
          </a:xfrm>
          <a:prstGeom prst="rect">
            <a:avLst/>
          </a:prstGeom>
        </p:spPr>
      </p:pic>
      <p:pic>
        <p:nvPicPr>
          <p:cNvPr id="4" name="Picture 3">
            <a:extLst>
              <a:ext uri="{FF2B5EF4-FFF2-40B4-BE49-F238E27FC236}">
                <a16:creationId xmlns:a16="http://schemas.microsoft.com/office/drawing/2014/main" id="{4FFB4931-123D-433A-9360-B80E5A2E575A}"/>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6095999" y="793244"/>
            <a:ext cx="813174" cy="565200"/>
          </a:xfrm>
          <a:prstGeom prst="rect">
            <a:avLst/>
          </a:prstGeom>
        </p:spPr>
      </p:pic>
      <p:graphicFrame>
        <p:nvGraphicFramePr>
          <p:cNvPr id="5" name="Table 4">
            <a:extLst>
              <a:ext uri="{FF2B5EF4-FFF2-40B4-BE49-F238E27FC236}">
                <a16:creationId xmlns:a16="http://schemas.microsoft.com/office/drawing/2014/main" id="{C031A1B4-D1F9-968B-7DC3-472C20615E9A}"/>
              </a:ext>
            </a:extLst>
          </p:cNvPr>
          <p:cNvGraphicFramePr>
            <a:graphicFrameLocks noGrp="1"/>
          </p:cNvGraphicFramePr>
          <p:nvPr>
            <p:extLst>
              <p:ext uri="{D42A27DB-BD31-4B8C-83A1-F6EECF244321}">
                <p14:modId xmlns:p14="http://schemas.microsoft.com/office/powerpoint/2010/main" val="2083734995"/>
              </p:ext>
            </p:extLst>
          </p:nvPr>
        </p:nvGraphicFramePr>
        <p:xfrm>
          <a:off x="237597" y="4863962"/>
          <a:ext cx="11772253" cy="956310"/>
        </p:xfrm>
        <a:graphic>
          <a:graphicData uri="http://schemas.openxmlformats.org/drawingml/2006/table">
            <a:tbl>
              <a:tblPr firstRow="1" bandRow="1">
                <a:tableStyleId>{5C22544A-7EE6-4342-B048-85BDC9FD1C3A}</a:tableStyleId>
              </a:tblPr>
              <a:tblGrid>
                <a:gridCol w="1439298">
                  <a:extLst>
                    <a:ext uri="{9D8B030D-6E8A-4147-A177-3AD203B41FA5}">
                      <a16:colId xmlns:a16="http://schemas.microsoft.com/office/drawing/2014/main" val="1740715206"/>
                    </a:ext>
                  </a:extLst>
                </a:gridCol>
                <a:gridCol w="4500224">
                  <a:extLst>
                    <a:ext uri="{9D8B030D-6E8A-4147-A177-3AD203B41FA5}">
                      <a16:colId xmlns:a16="http://schemas.microsoft.com/office/drawing/2014/main" val="3799182394"/>
                    </a:ext>
                  </a:extLst>
                </a:gridCol>
                <a:gridCol w="327760">
                  <a:extLst>
                    <a:ext uri="{9D8B030D-6E8A-4147-A177-3AD203B41FA5}">
                      <a16:colId xmlns:a16="http://schemas.microsoft.com/office/drawing/2014/main" val="3984294952"/>
                    </a:ext>
                  </a:extLst>
                </a:gridCol>
                <a:gridCol w="304656">
                  <a:extLst>
                    <a:ext uri="{9D8B030D-6E8A-4147-A177-3AD203B41FA5}">
                      <a16:colId xmlns:a16="http://schemas.microsoft.com/office/drawing/2014/main" val="3838693969"/>
                    </a:ext>
                  </a:extLst>
                </a:gridCol>
                <a:gridCol w="396174">
                  <a:extLst>
                    <a:ext uri="{9D8B030D-6E8A-4147-A177-3AD203B41FA5}">
                      <a16:colId xmlns:a16="http://schemas.microsoft.com/office/drawing/2014/main" val="2760525615"/>
                    </a:ext>
                  </a:extLst>
                </a:gridCol>
                <a:gridCol w="4804141">
                  <a:extLst>
                    <a:ext uri="{9D8B030D-6E8A-4147-A177-3AD203B41FA5}">
                      <a16:colId xmlns:a16="http://schemas.microsoft.com/office/drawing/2014/main" val="1164021184"/>
                    </a:ext>
                  </a:extLst>
                </a:gridCol>
              </a:tblGrid>
              <a:tr h="0">
                <a:tc>
                  <a:txBody>
                    <a:bodyPr/>
                    <a:lstStyle/>
                    <a:p>
                      <a:r>
                        <a:rPr lang="en-GB" sz="1000">
                          <a:latin typeface="Arial"/>
                          <a:cs typeface="Arial"/>
                        </a:rPr>
                        <a:t>Workstream</a:t>
                      </a:r>
                    </a:p>
                  </a:txBody>
                  <a:tcPr/>
                </a:tc>
                <a:tc>
                  <a:txBody>
                    <a:bodyPr/>
                    <a:lstStyle/>
                    <a:p>
                      <a:r>
                        <a:rPr lang="en-GB" sz="1000">
                          <a:latin typeface="Arial"/>
                          <a:cs typeface="Arial"/>
                        </a:rPr>
                        <a:t>Risk</a:t>
                      </a:r>
                    </a:p>
                  </a:txBody>
                  <a:tcPr/>
                </a:tc>
                <a:tc>
                  <a:txBody>
                    <a:bodyPr/>
                    <a:lstStyle/>
                    <a:p>
                      <a:r>
                        <a:rPr lang="en-GB" sz="1000">
                          <a:latin typeface="Arial"/>
                          <a:cs typeface="Arial"/>
                        </a:rPr>
                        <a:t>I</a:t>
                      </a:r>
                    </a:p>
                  </a:txBody>
                  <a:tcPr/>
                </a:tc>
                <a:tc>
                  <a:txBody>
                    <a:bodyPr/>
                    <a:lstStyle/>
                    <a:p>
                      <a:r>
                        <a:rPr lang="en-GB" sz="1000">
                          <a:latin typeface="Arial"/>
                          <a:cs typeface="Arial"/>
                        </a:rPr>
                        <a:t>L</a:t>
                      </a:r>
                    </a:p>
                  </a:txBody>
                  <a:tcPr/>
                </a:tc>
                <a:tc>
                  <a:txBody>
                    <a:bodyPr/>
                    <a:lstStyle/>
                    <a:p>
                      <a:r>
                        <a:rPr lang="en-GB" sz="1000">
                          <a:latin typeface="Arial"/>
                          <a:cs typeface="Arial"/>
                        </a:rPr>
                        <a:t>S</a:t>
                      </a:r>
                    </a:p>
                  </a:txBody>
                  <a:tcPr/>
                </a:tc>
                <a:tc>
                  <a:txBody>
                    <a:bodyPr/>
                    <a:lstStyle/>
                    <a:p>
                      <a:r>
                        <a:rPr lang="en-GB" sz="1000">
                          <a:latin typeface="Arial"/>
                          <a:cs typeface="Arial"/>
                        </a:rPr>
                        <a:t>Key Controls</a:t>
                      </a:r>
                    </a:p>
                  </a:txBody>
                  <a:tcPr/>
                </a:tc>
                <a:extLst>
                  <a:ext uri="{0D108BD9-81ED-4DB2-BD59-A6C34878D82A}">
                    <a16:rowId xmlns:a16="http://schemas.microsoft.com/office/drawing/2014/main" val="1701266588"/>
                  </a:ext>
                </a:extLst>
              </a:tr>
              <a:tr h="0">
                <a:tc>
                  <a:txBody>
                    <a:bodyPr/>
                    <a:lstStyle/>
                    <a:p>
                      <a:pPr marL="0" marR="0" lvl="0" indent="0" algn="l" rtl="0" eaLnBrk="1" fontAlgn="auto" latinLnBrk="0" hangingPunct="1">
                        <a:lnSpc>
                          <a:spcPct val="100000"/>
                        </a:lnSpc>
                        <a:spcBef>
                          <a:spcPts val="0"/>
                        </a:spcBef>
                        <a:spcAft>
                          <a:spcPts val="0"/>
                        </a:spcAft>
                        <a:buClrTx/>
                        <a:buSzTx/>
                        <a:buFontTx/>
                        <a:buNone/>
                      </a:pPr>
                      <a:r>
                        <a:rPr lang="en-GB" sz="900" b="0" i="0" u="none" strike="noStrike" kern="1200" cap="none" spc="0" normalizeH="0" baseline="0" noProof="0">
                          <a:ln>
                            <a:noFill/>
                          </a:ln>
                          <a:solidFill>
                            <a:schemeClr val="tx1"/>
                          </a:solidFill>
                          <a:effectLst/>
                          <a:uLnTx/>
                          <a:uFillTx/>
                          <a:latin typeface="Arial"/>
                          <a:ea typeface="+mn-ea"/>
                          <a:cs typeface="Arial"/>
                        </a:rPr>
                        <a:t>Improving timeliness</a:t>
                      </a:r>
                    </a:p>
                  </a:txBody>
                  <a:tcPr marL="72000" marR="72000">
                    <a:solidFill>
                      <a:schemeClr val="accent1">
                        <a:lumMod val="40000"/>
                        <a:lumOff val="60000"/>
                      </a:schemeClr>
                    </a:solidFill>
                  </a:tcPr>
                </a:tc>
                <a:tc>
                  <a:txBody>
                    <a:bodyPr/>
                    <a:lstStyle/>
                    <a:p>
                      <a:pPr lvl="0" algn="l">
                        <a:lnSpc>
                          <a:spcPct val="100000"/>
                        </a:lnSpc>
                        <a:spcBef>
                          <a:spcPts val="0"/>
                        </a:spcBef>
                        <a:spcAft>
                          <a:spcPts val="0"/>
                        </a:spcAft>
                        <a:buNone/>
                      </a:pPr>
                      <a:r>
                        <a:rPr lang="en-GB" sz="900" b="0" i="0" u="none" strike="noStrike" kern="1200" noProof="0">
                          <a:solidFill>
                            <a:schemeClr val="tx1"/>
                          </a:solidFill>
                          <a:latin typeface="Arial"/>
                          <a:ea typeface="+mn-ea"/>
                          <a:cs typeface="+mn-cs"/>
                        </a:rPr>
                        <a:t>Some teams may constrain their thinking and change idea opportunity identification, which may lead to a lack of significant improvement without digital transformation.</a:t>
                      </a:r>
                      <a:endParaRPr lang="en-US" sz="900" b="0" i="0" u="none" strike="noStrike" kern="1200">
                        <a:solidFill>
                          <a:schemeClr val="tx1"/>
                        </a:solidFill>
                        <a:latin typeface="Arial"/>
                        <a:ea typeface="+mn-ea"/>
                        <a:cs typeface="+mn-cs"/>
                      </a:endParaRPr>
                    </a:p>
                  </a:txBody>
                  <a:tcPr>
                    <a:solidFill>
                      <a:schemeClr val="bg1">
                        <a:lumMod val="95000"/>
                      </a:schemeClr>
                    </a:solidFill>
                  </a:tcPr>
                </a:tc>
                <a:tc>
                  <a:txBody>
                    <a:bodyPr/>
                    <a:lstStyle/>
                    <a:p>
                      <a:r>
                        <a:rPr lang="en-GB" sz="900">
                          <a:solidFill>
                            <a:schemeClr val="tx1"/>
                          </a:solidFill>
                        </a:rPr>
                        <a:t>4</a:t>
                      </a:r>
                    </a:p>
                  </a:txBody>
                  <a:tcPr anchor="ctr">
                    <a:solidFill>
                      <a:srgbClr val="E8EDEF"/>
                    </a:solidFill>
                  </a:tcPr>
                </a:tc>
                <a:tc>
                  <a:txBody>
                    <a:bodyPr/>
                    <a:lstStyle/>
                    <a:p>
                      <a:r>
                        <a:rPr lang="en-GB" sz="900">
                          <a:solidFill>
                            <a:schemeClr val="tx1"/>
                          </a:solidFill>
                        </a:rPr>
                        <a:t>4</a:t>
                      </a:r>
                    </a:p>
                  </a:txBody>
                  <a:tcPr anchor="ctr">
                    <a:solidFill>
                      <a:srgbClr val="E8EDEF"/>
                    </a:solidFill>
                  </a:tcPr>
                </a:tc>
                <a:tc>
                  <a:txBody>
                    <a:bodyPr/>
                    <a:lstStyle/>
                    <a:p>
                      <a:r>
                        <a:rPr lang="en-GB" sz="900">
                          <a:solidFill>
                            <a:schemeClr val="tx1"/>
                          </a:solidFill>
                        </a:rPr>
                        <a:t>16</a:t>
                      </a:r>
                    </a:p>
                  </a:txBody>
                  <a:tcPr anchor="ctr">
                    <a:solidFill>
                      <a:srgbClr val="FFC000"/>
                    </a:solidFill>
                  </a:tcPr>
                </a:tc>
                <a:tc>
                  <a:txBody>
                    <a:bodyPr/>
                    <a:lstStyle/>
                    <a:p>
                      <a:pPr lvl="0" algn="l">
                        <a:lnSpc>
                          <a:spcPct val="100000"/>
                        </a:lnSpc>
                        <a:spcBef>
                          <a:spcPts val="0"/>
                        </a:spcBef>
                        <a:spcAft>
                          <a:spcPts val="0"/>
                        </a:spcAft>
                        <a:buNone/>
                      </a:pPr>
                      <a:r>
                        <a:rPr lang="en-GB" sz="900" b="0" i="0" u="none" strike="noStrike" noProof="0">
                          <a:solidFill>
                            <a:schemeClr val="tx1"/>
                          </a:solidFill>
                          <a:latin typeface="Arial"/>
                        </a:rPr>
                        <a:t>Review of the Planning Tools business continuity to help alleviate worries and shift the focus from digital solutions.</a:t>
                      </a:r>
                    </a:p>
                  </a:txBody>
                  <a:tcPr>
                    <a:solidFill>
                      <a:schemeClr val="bg1">
                        <a:lumMod val="95000"/>
                      </a:schemeClr>
                    </a:solidFill>
                  </a:tcPr>
                </a:tc>
                <a:extLst>
                  <a:ext uri="{0D108BD9-81ED-4DB2-BD59-A6C34878D82A}">
                    <a16:rowId xmlns:a16="http://schemas.microsoft.com/office/drawing/2014/main" val="163796276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sz="900" b="0" i="0" u="none" strike="noStrike" kern="1200" cap="none" spc="0" normalizeH="0" baseline="0">
                          <a:ln>
                            <a:noFill/>
                          </a:ln>
                          <a:solidFill>
                            <a:schemeClr val="tx1"/>
                          </a:solidFill>
                          <a:effectLst/>
                          <a:uLnTx/>
                          <a:uFillTx/>
                          <a:latin typeface="Arial"/>
                          <a:ea typeface="+mn-ea"/>
                          <a:cs typeface="Arial"/>
                        </a:rPr>
                        <a:t>Methods</a:t>
                      </a:r>
                    </a:p>
                  </a:txBody>
                  <a:tcPr marL="72000" marR="72000" marT="0" marB="0" horzOverflow="overflow">
                    <a:solidFill>
                      <a:srgbClr val="95D7E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tx1"/>
                          </a:solidFill>
                          <a:latin typeface="Arial"/>
                          <a:cs typeface="Arial"/>
                        </a:rPr>
                        <a:t>NICE’s decision around the severity modifier is not understood and is continually challenged by stakeholders</a:t>
                      </a:r>
                    </a:p>
                  </a:txBody>
                  <a:tcPr marT="36000" marB="36000">
                    <a:solidFill>
                      <a:schemeClr val="bg1">
                        <a:lumMod val="95000"/>
                      </a:schemeClr>
                    </a:solidFill>
                  </a:tcPr>
                </a:tc>
                <a:tc>
                  <a:txBody>
                    <a:bodyPr/>
                    <a:lstStyle/>
                    <a:p>
                      <a:r>
                        <a:rPr lang="en-GB" sz="900"/>
                        <a:t>3</a:t>
                      </a:r>
                    </a:p>
                  </a:txBody>
                  <a:tcPr marT="36000" marB="36000" anchor="ctr">
                    <a:solidFill>
                      <a:srgbClr val="E8EDEF"/>
                    </a:solidFill>
                  </a:tcPr>
                </a:tc>
                <a:tc>
                  <a:txBody>
                    <a:bodyPr/>
                    <a:lstStyle/>
                    <a:p>
                      <a:r>
                        <a:rPr lang="en-GB" sz="900"/>
                        <a:t>4</a:t>
                      </a:r>
                    </a:p>
                  </a:txBody>
                  <a:tcPr marT="36000" marB="36000" anchor="ctr">
                    <a:solidFill>
                      <a:srgbClr val="E8EDEF"/>
                    </a:solidFill>
                  </a:tcPr>
                </a:tc>
                <a:tc>
                  <a:txBody>
                    <a:bodyPr/>
                    <a:lstStyle/>
                    <a:p>
                      <a:r>
                        <a:rPr lang="en-GB" sz="900"/>
                        <a:t>12</a:t>
                      </a:r>
                    </a:p>
                  </a:txBody>
                  <a:tcPr marT="36000" marB="36000" anchor="ctr">
                    <a:solidFill>
                      <a:srgbClr val="FFFF00"/>
                    </a:solidFill>
                  </a:tcPr>
                </a:tc>
                <a:tc>
                  <a:txBody>
                    <a:bodyPr/>
                    <a:lstStyle/>
                    <a:p>
                      <a:pPr marL="0" lvl="0" algn="l" rtl="0" eaLnBrk="1" latinLnBrk="0" hangingPunct="1">
                        <a:lnSpc>
                          <a:spcPct val="100000"/>
                        </a:lnSpc>
                        <a:spcBef>
                          <a:spcPts val="0"/>
                        </a:spcBef>
                        <a:spcAft>
                          <a:spcPts val="0"/>
                        </a:spcAft>
                        <a:buNone/>
                      </a:pPr>
                      <a:r>
                        <a:rPr lang="en-GB" sz="900" b="0" i="0" u="none" strike="noStrike" kern="1200" dirty="0">
                          <a:solidFill>
                            <a:schemeClr val="tx1"/>
                          </a:solidFill>
                          <a:latin typeface="Arial"/>
                          <a:ea typeface="+mn-ea"/>
                          <a:cs typeface="+mn-cs"/>
                        </a:rPr>
                        <a:t>Continual monitoring of the use of the severity modifier. Engagement on industry-funded societal preference work. Launch NICE Listens severity weighting project</a:t>
                      </a:r>
                    </a:p>
                  </a:txBody>
                  <a:tcPr marT="36195" marB="36195">
                    <a:solidFill>
                      <a:schemeClr val="bg1">
                        <a:lumMod val="95000"/>
                      </a:schemeClr>
                    </a:solidFill>
                  </a:tcPr>
                </a:tc>
                <a:extLst>
                  <a:ext uri="{0D108BD9-81ED-4DB2-BD59-A6C34878D82A}">
                    <a16:rowId xmlns:a16="http://schemas.microsoft.com/office/drawing/2014/main" val="4255368104"/>
                  </a:ext>
                </a:extLst>
              </a:tr>
            </a:tbl>
          </a:graphicData>
        </a:graphic>
      </p:graphicFrame>
      <p:sp>
        <p:nvSpPr>
          <p:cNvPr id="11" name="TextBox 10">
            <a:extLst>
              <a:ext uri="{FF2B5EF4-FFF2-40B4-BE49-F238E27FC236}">
                <a16:creationId xmlns:a16="http://schemas.microsoft.com/office/drawing/2014/main" id="{584283C1-E200-1078-DE35-F9B842ACA7D8}"/>
              </a:ext>
            </a:extLst>
          </p:cNvPr>
          <p:cNvSpPr txBox="1"/>
          <p:nvPr/>
        </p:nvSpPr>
        <p:spPr>
          <a:xfrm>
            <a:off x="306697" y="1435055"/>
            <a:ext cx="5687179" cy="3096699"/>
          </a:xfrm>
          <a:prstGeom prst="rect">
            <a:avLst/>
          </a:prstGeom>
          <a:solidFill>
            <a:schemeClr val="accent1"/>
          </a:solidFill>
          <a:ln>
            <a:noFill/>
          </a:ln>
        </p:spPr>
        <p:txBody>
          <a:bodyPr wrap="square" lIns="180000" tIns="180000" rIns="180000" bIns="180000" rtlCol="0" anchor="t">
            <a:noAutofit/>
          </a:bodyPr>
          <a:lstStyle/>
          <a:p>
            <a:pPr>
              <a:spcBef>
                <a:spcPts val="300"/>
              </a:spcBef>
              <a:defRPr/>
            </a:pPr>
            <a:r>
              <a:rPr lang="en-GB" sz="900" b="1" u="sng" dirty="0">
                <a:solidFill>
                  <a:schemeClr val="bg1"/>
                </a:solidFill>
                <a:latin typeface="Arial"/>
                <a:ea typeface="Inter"/>
                <a:cs typeface="Arial"/>
              </a:rPr>
              <a:t>Improving timeliness</a:t>
            </a:r>
            <a:r>
              <a:rPr lang="en-GB" sz="900" dirty="0">
                <a:solidFill>
                  <a:schemeClr val="bg1"/>
                </a:solidFill>
                <a:latin typeface="Arial"/>
                <a:ea typeface="Inter"/>
                <a:cs typeface="Arial"/>
              </a:rPr>
              <a:t>:</a:t>
            </a:r>
          </a:p>
          <a:p>
            <a:pPr marL="171450" indent="-171450">
              <a:spcBef>
                <a:spcPts val="300"/>
              </a:spcBef>
              <a:buFont typeface="Arial" panose="020B0604020202020204" pitchFamily="34" charset="0"/>
              <a:buChar char="•"/>
              <a:defRPr/>
            </a:pPr>
            <a:r>
              <a:rPr lang="en-GB" sz="900" dirty="0">
                <a:solidFill>
                  <a:schemeClr val="bg1"/>
                </a:solidFill>
                <a:latin typeface="Arial"/>
                <a:ea typeface="Inter"/>
                <a:cs typeface="Arial"/>
              </a:rPr>
              <a:t>Interventional Procedures and Medicines team now using MS project for the planning of new and live topics.</a:t>
            </a:r>
          </a:p>
          <a:p>
            <a:pPr marL="171450" indent="-171450">
              <a:spcBef>
                <a:spcPts val="300"/>
              </a:spcBef>
              <a:buFont typeface="Arial" panose="020B0604020202020204" pitchFamily="34" charset="0"/>
              <a:buChar char="•"/>
              <a:defRPr/>
            </a:pPr>
            <a:r>
              <a:rPr lang="en-GB" sz="900" dirty="0">
                <a:solidFill>
                  <a:schemeClr val="bg1"/>
                </a:solidFill>
                <a:latin typeface="Arial"/>
                <a:ea typeface="Inter"/>
                <a:cs typeface="Arial"/>
              </a:rPr>
              <a:t>All teams have developed their theory of change and a set of prioritised change ideas for testing. </a:t>
            </a:r>
          </a:p>
          <a:p>
            <a:pPr marL="171450" indent="-171450">
              <a:spcBef>
                <a:spcPts val="300"/>
              </a:spcBef>
              <a:buFont typeface="Arial" panose="020B0604020202020204" pitchFamily="34" charset="0"/>
              <a:buChar char="•"/>
              <a:defRPr/>
            </a:pPr>
            <a:r>
              <a:rPr lang="en-GB" sz="900" dirty="0">
                <a:solidFill>
                  <a:schemeClr val="bg1"/>
                </a:solidFill>
                <a:latin typeface="Arial"/>
                <a:ea typeface="Inter"/>
                <a:cs typeface="Arial"/>
              </a:rPr>
              <a:t>Previous capacity issues being addressed with programme underspend.</a:t>
            </a:r>
          </a:p>
          <a:p>
            <a:pPr marL="171450" indent="-171450">
              <a:spcBef>
                <a:spcPts val="300"/>
              </a:spcBef>
              <a:buFont typeface="Arial" panose="020B0604020202020204" pitchFamily="34" charset="0"/>
              <a:buChar char="•"/>
              <a:defRPr/>
            </a:pPr>
            <a:r>
              <a:rPr lang="en-GB" sz="900" dirty="0">
                <a:solidFill>
                  <a:schemeClr val="bg1"/>
                </a:solidFill>
                <a:latin typeface="Arial"/>
                <a:ea typeface="Inter"/>
                <a:cs typeface="Arial"/>
              </a:rPr>
              <a:t>Programme lead recruited and starting on 2</a:t>
            </a:r>
            <a:r>
              <a:rPr lang="en-GB" sz="900" baseline="30000" dirty="0">
                <a:solidFill>
                  <a:schemeClr val="bg1"/>
                </a:solidFill>
                <a:latin typeface="Arial"/>
                <a:ea typeface="Inter"/>
                <a:cs typeface="Arial"/>
              </a:rPr>
              <a:t>nd</a:t>
            </a:r>
            <a:r>
              <a:rPr lang="en-GB" sz="900" dirty="0">
                <a:solidFill>
                  <a:schemeClr val="bg1"/>
                </a:solidFill>
                <a:latin typeface="Arial"/>
                <a:ea typeface="Inter"/>
                <a:cs typeface="Arial"/>
              </a:rPr>
              <a:t> December 2024.</a:t>
            </a:r>
          </a:p>
          <a:p>
            <a:pPr marL="171450" indent="-171450">
              <a:spcBef>
                <a:spcPts val="300"/>
              </a:spcBef>
              <a:buFont typeface="Arial" panose="020B0604020202020204" pitchFamily="34" charset="0"/>
              <a:buChar char="•"/>
              <a:defRPr/>
            </a:pPr>
            <a:r>
              <a:rPr lang="en-GB" sz="900" dirty="0">
                <a:solidFill>
                  <a:schemeClr val="bg1"/>
                </a:solidFill>
                <a:latin typeface="Arial"/>
                <a:ea typeface="Inter"/>
                <a:cs typeface="Arial"/>
              </a:rPr>
              <a:t>Clarification reached around DIT support for changes and some core deliverables. </a:t>
            </a:r>
            <a:endParaRPr lang="en-GB" sz="900" dirty="0">
              <a:solidFill>
                <a:schemeClr val="bg1"/>
              </a:solidFill>
              <a:latin typeface="Arial" panose="020B0604020202020204" pitchFamily="34" charset="0"/>
              <a:ea typeface="Inter"/>
              <a:cs typeface="Arial" panose="020B0604020202020204" pitchFamily="34" charset="0"/>
            </a:endParaRPr>
          </a:p>
          <a:p>
            <a:pPr>
              <a:spcBef>
                <a:spcPts val="300"/>
              </a:spcBef>
              <a:defRPr/>
            </a:pPr>
            <a:r>
              <a:rPr lang="en-GB" sz="900" b="1" u="sng" dirty="0">
                <a:solidFill>
                  <a:schemeClr val="bg1"/>
                </a:solidFill>
                <a:latin typeface="Arial"/>
                <a:ea typeface="Inter"/>
                <a:cs typeface="Arial"/>
              </a:rPr>
              <a:t>Methods</a:t>
            </a:r>
            <a:r>
              <a:rPr lang="en-GB" sz="900" dirty="0">
                <a:solidFill>
                  <a:schemeClr val="bg1"/>
                </a:solidFill>
                <a:latin typeface="Arial"/>
                <a:ea typeface="Inter"/>
                <a:cs typeface="Arial"/>
              </a:rPr>
              <a:t>:</a:t>
            </a:r>
          </a:p>
          <a:p>
            <a:pPr marL="171450" indent="-171450">
              <a:spcBef>
                <a:spcPts val="300"/>
              </a:spcBef>
              <a:buFont typeface="Arial" panose="020B0604020202020204" pitchFamily="34" charset="0"/>
              <a:buChar char="•"/>
              <a:defRPr/>
            </a:pPr>
            <a:r>
              <a:rPr lang="en-GB" sz="900" dirty="0">
                <a:solidFill>
                  <a:schemeClr val="bg1"/>
                </a:solidFill>
                <a:latin typeface="Arial"/>
                <a:ea typeface="Inter"/>
                <a:cs typeface="Arial"/>
              </a:rPr>
              <a:t>Health inequalities modular update reviewed internally, and external stakeholder engagement completed</a:t>
            </a:r>
            <a:endParaRPr lang="en-GB" sz="900" dirty="0">
              <a:solidFill>
                <a:schemeClr val="bg1"/>
              </a:solidFill>
              <a:latin typeface="Arial" panose="020B0604020202020204" pitchFamily="34" charset="0"/>
              <a:ea typeface="Inter"/>
              <a:cs typeface="Arial" panose="020B0604020202020204" pitchFamily="34" charset="0"/>
            </a:endParaRPr>
          </a:p>
          <a:p>
            <a:pPr marL="171450" indent="-171450">
              <a:spcBef>
                <a:spcPts val="300"/>
              </a:spcBef>
              <a:buFont typeface="Arial" panose="020B0604020202020204" pitchFamily="34" charset="0"/>
              <a:buChar char="•"/>
              <a:defRPr/>
            </a:pPr>
            <a:r>
              <a:rPr lang="en-GB" sz="900" dirty="0">
                <a:solidFill>
                  <a:schemeClr val="bg1"/>
                </a:solidFill>
                <a:latin typeface="Arial"/>
                <a:ea typeface="Inter"/>
                <a:cs typeface="Arial"/>
              </a:rPr>
              <a:t>NICE Listens severity project tender drafted, and work commenced on internal commentary on industry-funded societal preference work</a:t>
            </a:r>
          </a:p>
          <a:p>
            <a:pPr marL="171450" indent="-171450">
              <a:spcBef>
                <a:spcPts val="300"/>
              </a:spcBef>
              <a:buFont typeface="Calibri"/>
              <a:buChar char="-"/>
              <a:defRPr/>
            </a:pPr>
            <a:endParaRPr lang="en-GB" sz="900" dirty="0">
              <a:solidFill>
                <a:schemeClr val="bg1"/>
              </a:solidFill>
              <a:latin typeface="Arial" panose="020B0604020202020204" pitchFamily="34" charset="0"/>
              <a:ea typeface="Inter"/>
              <a:cs typeface="Arial" panose="020B0604020202020204" pitchFamily="34" charset="0"/>
            </a:endParaRPr>
          </a:p>
          <a:p>
            <a:pPr>
              <a:spcBef>
                <a:spcPts val="300"/>
              </a:spcBef>
              <a:defRPr/>
            </a:pPr>
            <a:r>
              <a:rPr lang="en-GB" sz="900" b="1" u="sng" dirty="0">
                <a:solidFill>
                  <a:schemeClr val="bg1"/>
                </a:solidFill>
                <a:latin typeface="Arial"/>
                <a:ea typeface="Inter"/>
                <a:cs typeface="Arial"/>
              </a:rPr>
              <a:t>Incorporation of TAs</a:t>
            </a:r>
            <a:r>
              <a:rPr lang="en-GB" sz="900" dirty="0">
                <a:solidFill>
                  <a:schemeClr val="bg1"/>
                </a:solidFill>
                <a:latin typeface="Arial"/>
                <a:ea typeface="Inter"/>
                <a:cs typeface="Arial"/>
              </a:rPr>
              <a:t>: We are now on track to have published 113 TAs into guidelines by the end of Q3 against a plan of 120.  December publications are all set to go out 19th December.</a:t>
            </a:r>
          </a:p>
          <a:p>
            <a:pPr>
              <a:spcBef>
                <a:spcPts val="300"/>
              </a:spcBef>
              <a:defRPr/>
            </a:pPr>
            <a:endParaRPr lang="en-GB" sz="900" dirty="0">
              <a:solidFill>
                <a:schemeClr val="bg1"/>
              </a:solidFill>
              <a:latin typeface="Arial" panose="020B0604020202020204" pitchFamily="34" charset="0"/>
              <a:ea typeface="Inter"/>
              <a:cs typeface="Arial" panose="020B0604020202020204" pitchFamily="34" charset="0"/>
            </a:endParaRPr>
          </a:p>
          <a:p>
            <a:pPr>
              <a:spcBef>
                <a:spcPts val="300"/>
              </a:spcBef>
              <a:defRPr/>
            </a:pPr>
            <a:r>
              <a:rPr lang="en-GB" sz="900" u="sng" dirty="0">
                <a:solidFill>
                  <a:schemeClr val="bg1"/>
                </a:solidFill>
                <a:latin typeface="Arial"/>
                <a:ea typeface="Inter"/>
                <a:cs typeface="Arial"/>
              </a:rPr>
              <a:t>Rules based pathway: </a:t>
            </a:r>
            <a:r>
              <a:rPr lang="en-GB" sz="900" dirty="0">
                <a:solidFill>
                  <a:schemeClr val="bg1"/>
                </a:solidFill>
                <a:latin typeface="Arial"/>
                <a:ea typeface="Inter"/>
                <a:cs typeface="Arial"/>
              </a:rPr>
              <a:t>Work underway to re-focus and work out next steps for future work between NICE and NHSE</a:t>
            </a:r>
          </a:p>
          <a:p>
            <a:pPr marL="171450" indent="-171450">
              <a:spcBef>
                <a:spcPts val="300"/>
              </a:spcBef>
              <a:buFont typeface="Calibri" panose="020B0604020202020204" pitchFamily="34" charset="0"/>
              <a:buChar char="-"/>
              <a:defRPr/>
            </a:pPr>
            <a:endParaRPr lang="en-GB" sz="900" dirty="0">
              <a:solidFill>
                <a:schemeClr val="bg1"/>
              </a:solidFill>
              <a:latin typeface="Arial" panose="020B0604020202020204" pitchFamily="34" charset="0"/>
              <a:ea typeface="Inter"/>
              <a:cs typeface="Arial" panose="020B0604020202020204" pitchFamily="34" charset="0"/>
            </a:endParaRPr>
          </a:p>
          <a:p>
            <a:pPr marL="171450" indent="-171450">
              <a:spcBef>
                <a:spcPts val="300"/>
              </a:spcBef>
              <a:buFont typeface="Calibri" panose="020B0604020202020204" pitchFamily="34" charset="0"/>
              <a:buChar char="-"/>
              <a:defRPr/>
            </a:pPr>
            <a:endParaRPr lang="en-GB" sz="900" dirty="0">
              <a:solidFill>
                <a:schemeClr val="bg1"/>
              </a:solidFill>
              <a:latin typeface="Arial" panose="020B0604020202020204" pitchFamily="34" charset="0"/>
              <a:ea typeface="Inter"/>
              <a:cs typeface="Arial" panose="020B0604020202020204" pitchFamily="34" charset="0"/>
            </a:endParaRPr>
          </a:p>
          <a:p>
            <a:pPr marL="171450" indent="-171450">
              <a:spcBef>
                <a:spcPts val="300"/>
              </a:spcBef>
              <a:buFont typeface="Calibri" panose="020B0604020202020204" pitchFamily="34" charset="0"/>
              <a:buChar char="-"/>
              <a:defRPr/>
            </a:pPr>
            <a:endParaRPr lang="en-GB" sz="900" dirty="0">
              <a:solidFill>
                <a:schemeClr val="bg1"/>
              </a:solidFill>
              <a:latin typeface="Arial" panose="020B0604020202020204" pitchFamily="34" charset="0"/>
              <a:ea typeface="Inter"/>
              <a:cs typeface="Arial" panose="020B0604020202020204" pitchFamily="34" charset="0"/>
            </a:endParaRPr>
          </a:p>
          <a:p>
            <a:pPr marL="171450" indent="-171450">
              <a:spcBef>
                <a:spcPts val="300"/>
              </a:spcBef>
              <a:buFont typeface="Calibri" panose="020B0604020202020204" pitchFamily="34" charset="0"/>
              <a:buChar char="-"/>
              <a:defRPr/>
            </a:pPr>
            <a:endParaRPr lang="en-GB" sz="900" dirty="0">
              <a:solidFill>
                <a:schemeClr val="bg1"/>
              </a:solidFill>
              <a:latin typeface="Arial" panose="020B0604020202020204" pitchFamily="34" charset="0"/>
              <a:ea typeface="Inter"/>
              <a:cs typeface="Arial" panose="020B0604020202020204" pitchFamily="34" charset="0"/>
            </a:endParaRPr>
          </a:p>
          <a:p>
            <a:pPr marL="171450" indent="-171450">
              <a:spcBef>
                <a:spcPts val="300"/>
              </a:spcBef>
              <a:buFont typeface="Calibri" panose="020B0604020202020204" pitchFamily="34" charset="0"/>
              <a:buChar char="-"/>
              <a:defRPr/>
            </a:pPr>
            <a:endParaRPr lang="en-GB" sz="900" dirty="0">
              <a:solidFill>
                <a:schemeClr val="bg1"/>
              </a:solidFill>
              <a:latin typeface="Arial" panose="020B0604020202020204" pitchFamily="34" charset="0"/>
              <a:ea typeface="Inter"/>
              <a:cs typeface="Arial" panose="020B0604020202020204" pitchFamily="34" charset="0"/>
            </a:endParaRPr>
          </a:p>
        </p:txBody>
      </p:sp>
      <p:sp>
        <p:nvSpPr>
          <p:cNvPr id="12" name="Rectangle 11">
            <a:extLst>
              <a:ext uri="{FF2B5EF4-FFF2-40B4-BE49-F238E27FC236}">
                <a16:creationId xmlns:a16="http://schemas.microsoft.com/office/drawing/2014/main" id="{0A785969-5FB7-C883-AC2A-3A74B50D095E}"/>
              </a:ext>
              <a:ext uri="{C183D7F6-B498-43B3-948B-1728B52AA6E4}">
                <adec:decorative xmlns:adec="http://schemas.microsoft.com/office/drawing/2017/decorative" val="1"/>
              </a:ext>
            </a:extLst>
          </p:cNvPr>
          <p:cNvSpPr/>
          <p:nvPr/>
        </p:nvSpPr>
        <p:spPr>
          <a:xfrm>
            <a:off x="247004" y="4614764"/>
            <a:ext cx="11762846" cy="2374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ndParaRPr>
          </a:p>
        </p:txBody>
      </p:sp>
      <p:sp>
        <p:nvSpPr>
          <p:cNvPr id="13" name="TextBox 12">
            <a:extLst>
              <a:ext uri="{FF2B5EF4-FFF2-40B4-BE49-F238E27FC236}">
                <a16:creationId xmlns:a16="http://schemas.microsoft.com/office/drawing/2014/main" id="{80D68BEE-7DF0-540E-4D4D-B22EB5A23EF2}"/>
              </a:ext>
            </a:extLst>
          </p:cNvPr>
          <p:cNvSpPr txBox="1"/>
          <p:nvPr/>
        </p:nvSpPr>
        <p:spPr>
          <a:xfrm>
            <a:off x="297644" y="4614764"/>
            <a:ext cx="3973462"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Inter"/>
              </a:rPr>
              <a:t>Key risks and mitigants</a:t>
            </a:r>
          </a:p>
        </p:txBody>
      </p:sp>
      <p:grpSp>
        <p:nvGrpSpPr>
          <p:cNvPr id="10" name="Group 9">
            <a:extLst>
              <a:ext uri="{FF2B5EF4-FFF2-40B4-BE49-F238E27FC236}">
                <a16:creationId xmlns:a16="http://schemas.microsoft.com/office/drawing/2014/main" id="{6B4B3C18-8EA3-A3EE-5DF7-CABB5BD28112}"/>
              </a:ext>
            </a:extLst>
          </p:cNvPr>
          <p:cNvGrpSpPr/>
          <p:nvPr/>
        </p:nvGrpSpPr>
        <p:grpSpPr>
          <a:xfrm>
            <a:off x="8871580" y="6635681"/>
            <a:ext cx="3138270" cy="215444"/>
            <a:chOff x="6420298" y="6183881"/>
            <a:chExt cx="3138270" cy="215444"/>
          </a:xfrm>
        </p:grpSpPr>
        <p:sp>
          <p:nvSpPr>
            <p:cNvPr id="14" name="TextBox 13">
              <a:extLst>
                <a:ext uri="{FF2B5EF4-FFF2-40B4-BE49-F238E27FC236}">
                  <a16:creationId xmlns:a16="http://schemas.microsoft.com/office/drawing/2014/main" id="{F1922C9C-ECDC-81F3-013B-F0C26E94B57E}"/>
                </a:ext>
              </a:extLst>
            </p:cNvPr>
            <p:cNvSpPr txBox="1"/>
            <p:nvPr/>
          </p:nvSpPr>
          <p:spPr>
            <a:xfrm>
              <a:off x="6529793"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Very low</a:t>
              </a:r>
            </a:p>
          </p:txBody>
        </p:sp>
        <p:sp>
          <p:nvSpPr>
            <p:cNvPr id="15" name="TextBox 14">
              <a:extLst>
                <a:ext uri="{FF2B5EF4-FFF2-40B4-BE49-F238E27FC236}">
                  <a16:creationId xmlns:a16="http://schemas.microsoft.com/office/drawing/2014/main" id="{CA86C7CC-9FE9-E4B5-B753-DB9788E01FC0}"/>
                </a:ext>
              </a:extLst>
            </p:cNvPr>
            <p:cNvSpPr txBox="1"/>
            <p:nvPr/>
          </p:nvSpPr>
          <p:spPr>
            <a:xfrm>
              <a:off x="7243284"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Low</a:t>
              </a:r>
            </a:p>
          </p:txBody>
        </p:sp>
        <p:sp>
          <p:nvSpPr>
            <p:cNvPr id="17" name="Rectangle 16">
              <a:extLst>
                <a:ext uri="{FF2B5EF4-FFF2-40B4-BE49-F238E27FC236}">
                  <a16:creationId xmlns:a16="http://schemas.microsoft.com/office/drawing/2014/main" id="{CF8826E9-F245-0AB4-18B1-48180FBB8BBD}"/>
                </a:ext>
              </a:extLst>
            </p:cNvPr>
            <p:cNvSpPr/>
            <p:nvPr/>
          </p:nvSpPr>
          <p:spPr>
            <a:xfrm>
              <a:off x="6420298" y="6255114"/>
              <a:ext cx="153909" cy="72978"/>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24BE436-34EB-78F5-085C-A3502DB9433C}"/>
                </a:ext>
              </a:extLst>
            </p:cNvPr>
            <p:cNvSpPr/>
            <p:nvPr/>
          </p:nvSpPr>
          <p:spPr>
            <a:xfrm>
              <a:off x="7120677" y="6255114"/>
              <a:ext cx="153909" cy="72978"/>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0B8C320-9564-E33B-3FE9-A8E98BA20B12}"/>
                </a:ext>
              </a:extLst>
            </p:cNvPr>
            <p:cNvSpPr txBox="1"/>
            <p:nvPr/>
          </p:nvSpPr>
          <p:spPr>
            <a:xfrm>
              <a:off x="7725912"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Medium</a:t>
              </a:r>
            </a:p>
          </p:txBody>
        </p:sp>
        <p:sp>
          <p:nvSpPr>
            <p:cNvPr id="20" name="Rectangle 19">
              <a:extLst>
                <a:ext uri="{FF2B5EF4-FFF2-40B4-BE49-F238E27FC236}">
                  <a16:creationId xmlns:a16="http://schemas.microsoft.com/office/drawing/2014/main" id="{05F356DC-B9DF-0E75-7AE9-D9F8092570FC}"/>
                </a:ext>
              </a:extLst>
            </p:cNvPr>
            <p:cNvSpPr/>
            <p:nvPr/>
          </p:nvSpPr>
          <p:spPr>
            <a:xfrm>
              <a:off x="7605505" y="6255114"/>
              <a:ext cx="153909" cy="7297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45DEC61-BD5A-8114-C7A1-A86F333F77E3}"/>
                </a:ext>
              </a:extLst>
            </p:cNvPr>
            <p:cNvSpPr/>
            <p:nvPr/>
          </p:nvSpPr>
          <p:spPr>
            <a:xfrm>
              <a:off x="8254192" y="6255114"/>
              <a:ext cx="153909" cy="7297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DC787781-EE0C-15AB-4D5A-A1DABD1AE925}"/>
                </a:ext>
              </a:extLst>
            </p:cNvPr>
            <p:cNvSpPr txBox="1"/>
            <p:nvPr/>
          </p:nvSpPr>
          <p:spPr>
            <a:xfrm>
              <a:off x="8403963"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High</a:t>
              </a:r>
            </a:p>
          </p:txBody>
        </p:sp>
        <p:sp>
          <p:nvSpPr>
            <p:cNvPr id="23" name="Rectangle 22">
              <a:extLst>
                <a:ext uri="{FF2B5EF4-FFF2-40B4-BE49-F238E27FC236}">
                  <a16:creationId xmlns:a16="http://schemas.microsoft.com/office/drawing/2014/main" id="{F1A129EF-8DCB-2AA4-28F2-E59E1DC817A7}"/>
                </a:ext>
              </a:extLst>
            </p:cNvPr>
            <p:cNvSpPr/>
            <p:nvPr/>
          </p:nvSpPr>
          <p:spPr>
            <a:xfrm>
              <a:off x="8782472" y="6255114"/>
              <a:ext cx="153909" cy="72978"/>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D010283D-5E21-DEEB-F8E3-88A1C05C7C96}"/>
                </a:ext>
              </a:extLst>
            </p:cNvPr>
            <p:cNvSpPr txBox="1"/>
            <p:nvPr/>
          </p:nvSpPr>
          <p:spPr>
            <a:xfrm>
              <a:off x="8922031"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Very high</a:t>
              </a:r>
            </a:p>
          </p:txBody>
        </p:sp>
      </p:grpSp>
    </p:spTree>
    <p:extLst>
      <p:ext uri="{BB962C8B-B14F-4D97-AF65-F5344CB8AC3E}">
        <p14:creationId xmlns:p14="http://schemas.microsoft.com/office/powerpoint/2010/main" val="1402128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5769-D3E4-001D-A197-2AAD0FD38595}"/>
              </a:ext>
            </a:extLst>
          </p:cNvPr>
          <p:cNvSpPr>
            <a:spLocks noGrp="1"/>
          </p:cNvSpPr>
          <p:nvPr>
            <p:ph type="ctrTitle"/>
          </p:nvPr>
        </p:nvSpPr>
        <p:spPr>
          <a:xfrm>
            <a:off x="322157" y="70106"/>
            <a:ext cx="11869844" cy="754053"/>
          </a:xfrm>
        </p:spPr>
        <p:txBody>
          <a:bodyPr>
            <a:normAutofit/>
          </a:bodyPr>
          <a:lstStyle/>
          <a:p>
            <a:r>
              <a:rPr lang="en-US" sz="2500">
                <a:latin typeface="Arial" panose="020B0604020202020204" pitchFamily="34" charset="0"/>
                <a:cs typeface="Arial" panose="020B0604020202020204" pitchFamily="34" charset="0"/>
              </a:rPr>
              <a:t>Timely &amp; High-Quality: High-level summary of performance (1 of 2)</a:t>
            </a:r>
          </a:p>
        </p:txBody>
      </p:sp>
      <p:sp>
        <p:nvSpPr>
          <p:cNvPr id="9" name="TextBox 8">
            <a:extLst>
              <a:ext uri="{FF2B5EF4-FFF2-40B4-BE49-F238E27FC236}">
                <a16:creationId xmlns:a16="http://schemas.microsoft.com/office/drawing/2014/main" id="{774E9B3A-6AEF-0D7D-8CDF-F8C5DB0418EE}"/>
              </a:ext>
            </a:extLst>
          </p:cNvPr>
          <p:cNvSpPr txBox="1"/>
          <p:nvPr/>
        </p:nvSpPr>
        <p:spPr>
          <a:xfrm>
            <a:off x="322397" y="5386408"/>
            <a:ext cx="11604053" cy="769441"/>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pPr>
              <a:spcAft>
                <a:spcPts val="600"/>
              </a:spcAft>
            </a:pPr>
            <a:r>
              <a:rPr lang="en-GB" sz="1200" b="1">
                <a:latin typeface="Arial"/>
                <a:ea typeface="Inter SemiBold"/>
                <a:cs typeface="Arial"/>
              </a:rPr>
              <a:t>Notes on RAG status:</a:t>
            </a:r>
            <a:endParaRPr lang="en-GB" sz="1200">
              <a:latin typeface="Arial"/>
              <a:ea typeface="Inter SemiBold" panose="02000503000000020004" pitchFamily="2" charset="0"/>
              <a:cs typeface="Arial"/>
            </a:endParaRPr>
          </a:p>
          <a:p>
            <a:pPr marL="171450" indent="-171450">
              <a:spcAft>
                <a:spcPts val="600"/>
              </a:spcAft>
              <a:buFont typeface="Arial" panose="020B0604020202020204" pitchFamily="34" charset="0"/>
              <a:buChar char="•"/>
            </a:pPr>
            <a:r>
              <a:rPr lang="en-GB" sz="1100">
                <a:latin typeface="Arial"/>
                <a:ea typeface="Inter"/>
                <a:cs typeface="Arial"/>
              </a:rPr>
              <a:t>Plans for handling prospective incorporation are in place and this process will commence in Q3. This was delayed from Q1 due to planned TAs not being published.  </a:t>
            </a:r>
          </a:p>
          <a:p>
            <a:pPr marL="171450" indent="-171450">
              <a:spcAft>
                <a:spcPts val="600"/>
              </a:spcAft>
              <a:buFont typeface="Arial" panose="020B0604020202020204" pitchFamily="34" charset="0"/>
              <a:buChar char="•"/>
            </a:pPr>
            <a:r>
              <a:rPr lang="en-GB" sz="1100">
                <a:latin typeface="Arial"/>
                <a:ea typeface="Inter"/>
                <a:cs typeface="Arial"/>
              </a:rPr>
              <a:t>Data being collected to establish baseline and further analysis required to bring this work back on track</a:t>
            </a:r>
          </a:p>
        </p:txBody>
      </p:sp>
      <p:graphicFrame>
        <p:nvGraphicFramePr>
          <p:cNvPr id="6" name="Table 5">
            <a:extLst>
              <a:ext uri="{FF2B5EF4-FFF2-40B4-BE49-F238E27FC236}">
                <a16:creationId xmlns:a16="http://schemas.microsoft.com/office/drawing/2014/main" id="{7A9D3AE2-79C3-EDDA-9E97-F4608FCCFA49}"/>
              </a:ext>
            </a:extLst>
          </p:cNvPr>
          <p:cNvGraphicFramePr>
            <a:graphicFrameLocks noGrp="1"/>
          </p:cNvGraphicFramePr>
          <p:nvPr>
            <p:extLst>
              <p:ext uri="{D42A27DB-BD31-4B8C-83A1-F6EECF244321}">
                <p14:modId xmlns:p14="http://schemas.microsoft.com/office/powerpoint/2010/main" val="3641067926"/>
              </p:ext>
            </p:extLst>
          </p:nvPr>
        </p:nvGraphicFramePr>
        <p:xfrm>
          <a:off x="306907" y="702151"/>
          <a:ext cx="7007547" cy="4491687"/>
        </p:xfrm>
        <a:graphic>
          <a:graphicData uri="http://schemas.openxmlformats.org/drawingml/2006/table">
            <a:tbl>
              <a:tblPr firstRow="1" bandRow="1">
                <a:tableStyleId>{5C22544A-7EE6-4342-B048-85BDC9FD1C3A}</a:tableStyleId>
              </a:tblPr>
              <a:tblGrid>
                <a:gridCol w="2224136">
                  <a:extLst>
                    <a:ext uri="{9D8B030D-6E8A-4147-A177-3AD203B41FA5}">
                      <a16:colId xmlns:a16="http://schemas.microsoft.com/office/drawing/2014/main" val="2304097070"/>
                    </a:ext>
                  </a:extLst>
                </a:gridCol>
                <a:gridCol w="1117559">
                  <a:extLst>
                    <a:ext uri="{9D8B030D-6E8A-4147-A177-3AD203B41FA5}">
                      <a16:colId xmlns:a16="http://schemas.microsoft.com/office/drawing/2014/main" val="3651755407"/>
                    </a:ext>
                  </a:extLst>
                </a:gridCol>
                <a:gridCol w="1117559">
                  <a:extLst>
                    <a:ext uri="{9D8B030D-6E8A-4147-A177-3AD203B41FA5}">
                      <a16:colId xmlns:a16="http://schemas.microsoft.com/office/drawing/2014/main" val="3301362150"/>
                    </a:ext>
                  </a:extLst>
                </a:gridCol>
                <a:gridCol w="1117559">
                  <a:extLst>
                    <a:ext uri="{9D8B030D-6E8A-4147-A177-3AD203B41FA5}">
                      <a16:colId xmlns:a16="http://schemas.microsoft.com/office/drawing/2014/main" val="3265154386"/>
                    </a:ext>
                  </a:extLst>
                </a:gridCol>
                <a:gridCol w="1430734">
                  <a:extLst>
                    <a:ext uri="{9D8B030D-6E8A-4147-A177-3AD203B41FA5}">
                      <a16:colId xmlns:a16="http://schemas.microsoft.com/office/drawing/2014/main" val="1255037757"/>
                    </a:ext>
                  </a:extLst>
                </a:gridCol>
              </a:tblGrid>
              <a:tr h="644379">
                <a:tc>
                  <a:txBody>
                    <a:bodyPr/>
                    <a:lstStyle/>
                    <a:p>
                      <a:pPr algn="ctr"/>
                      <a:r>
                        <a:rPr lang="en-GB" sz="1000">
                          <a:solidFill>
                            <a:schemeClr val="tx1"/>
                          </a:solidFill>
                          <a:latin typeface="Arial"/>
                          <a:ea typeface="Inter"/>
                          <a:cs typeface="Arial"/>
                        </a:rPr>
                        <a:t>NICE Board KPIs </a:t>
                      </a:r>
                      <a:r>
                        <a:rPr lang="en-GB" sz="1000" b="1">
                          <a:solidFill>
                            <a:srgbClr val="000000"/>
                          </a:solidFill>
                          <a:latin typeface="Arial"/>
                          <a:cs typeface="Arial"/>
                        </a:rPr>
                        <a:t>(this slide are all NICE Board level KPIs ) </a:t>
                      </a:r>
                      <a:endParaRPr lang="en-GB" sz="1000">
                        <a:solidFill>
                          <a:schemeClr val="tx1"/>
                        </a:solidFill>
                        <a:latin typeface="Arial"/>
                        <a:ea typeface="Inter" panose="02000503000000020004" pitchFamily="2"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000">
                          <a:solidFill>
                            <a:schemeClr val="tx1"/>
                          </a:solidFill>
                          <a:latin typeface="Arial"/>
                          <a:ea typeface="Inter"/>
                          <a:cs typeface="Arial"/>
                        </a:rPr>
                        <a:t>Actual YTD (Mean)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a:ea typeface="Inter"/>
                          <a:cs typeface="Arial"/>
                        </a:rPr>
                        <a:t>KPI performance target 24-25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a:solidFill>
                            <a:schemeClr val="tx1"/>
                          </a:solidFill>
                          <a:latin typeface="Arial"/>
                          <a:ea typeface="Inter"/>
                          <a:cs typeface="Arial"/>
                        </a:rPr>
                        <a:t>KPI starting performance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000">
                          <a:solidFill>
                            <a:schemeClr val="tx1"/>
                          </a:solidFill>
                          <a:latin typeface="Arial"/>
                          <a:ea typeface="Inter"/>
                          <a:cs typeface="Arial"/>
                        </a:rPr>
                        <a:t>% improvement  / decrease vs 23-24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917221365"/>
                  </a:ext>
                </a:extLst>
              </a:tr>
              <a:tr h="756028">
                <a:tc>
                  <a:txBody>
                    <a:bodyPr/>
                    <a:lstStyle/>
                    <a:p>
                      <a:pPr marL="0" indent="0">
                        <a:buFont typeface="Arial" panose="020B0604020202020204" pitchFamily="34" charset="0"/>
                        <a:buNone/>
                      </a:pPr>
                      <a:r>
                        <a:rPr lang="en-GB" sz="1000" b="1">
                          <a:solidFill>
                            <a:schemeClr val="tx1"/>
                          </a:solidFill>
                          <a:latin typeface="Arial"/>
                          <a:ea typeface="Inter"/>
                          <a:cs typeface="Arial"/>
                        </a:rPr>
                        <a:t>Medicines</a:t>
                      </a:r>
                      <a:r>
                        <a:rPr lang="en-GB" sz="1000">
                          <a:solidFill>
                            <a:schemeClr val="tx1"/>
                          </a:solidFill>
                          <a:latin typeface="Arial"/>
                          <a:ea typeface="Inter"/>
                          <a:cs typeface="Arial"/>
                        </a:rPr>
                        <a:t> - Mean time between marketing authorisation and NICE recommendation (optimal and divergent)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ea typeface="Inter"/>
                          <a:cs typeface="Arial"/>
                        </a:rPr>
                        <a:t>373 days </a:t>
                      </a:r>
                    </a:p>
                    <a:p>
                      <a:pPr algn="ctr"/>
                      <a:r>
                        <a:rPr lang="en-GB" sz="1000" b="1">
                          <a:solidFill>
                            <a:schemeClr val="tx1"/>
                          </a:solidFill>
                          <a:latin typeface="Arial"/>
                          <a:ea typeface="Inter"/>
                          <a:cs typeface="Arial"/>
                        </a:rPr>
                        <a:t>(N=30)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000" b="1">
                          <a:solidFill>
                            <a:schemeClr val="tx1"/>
                          </a:solidFill>
                          <a:latin typeface="Arial"/>
                          <a:ea typeface="Inter"/>
                          <a:cs typeface="Arial"/>
                        </a:rPr>
                        <a:t>Improvement on 23-24 baseline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latin typeface="Arial"/>
                          <a:ea typeface="Inter"/>
                          <a:cs typeface="Arial"/>
                        </a:rPr>
                        <a:t>452 days </a:t>
                      </a:r>
                    </a:p>
                    <a:p>
                      <a:pPr algn="ctr"/>
                      <a:endParaRPr lang="en-GB" sz="1000" b="1">
                        <a:latin typeface="Arial" panose="020B0604020202020204" pitchFamily="34" charset="0"/>
                        <a:ea typeface="Inter"/>
                        <a:cs typeface="Arial" panose="020B0604020202020204" pitchFamily="34" charset="0"/>
                      </a:endParaRPr>
                    </a:p>
                    <a:p>
                      <a:pPr lvl="0" algn="ctr">
                        <a:buNone/>
                      </a:pPr>
                      <a:endParaRPr lang="en-GB" sz="1000" b="1">
                        <a:latin typeface="Arial" panose="020B0604020202020204" pitchFamily="34" charset="0"/>
                        <a:ea typeface="Inter"/>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solidFill>
                            <a:schemeClr val="tx1"/>
                          </a:solidFill>
                          <a:latin typeface="Arial"/>
                          <a:ea typeface="Inter"/>
                          <a:cs typeface="Arial"/>
                        </a:rPr>
                        <a:t>17% </a:t>
                      </a:r>
                    </a:p>
                    <a:p>
                      <a:pPr algn="ctr"/>
                      <a:r>
                        <a:rPr lang="en-GB" sz="1000" b="1">
                          <a:solidFill>
                            <a:schemeClr val="tx1"/>
                          </a:solidFill>
                          <a:latin typeface="Arial"/>
                          <a:ea typeface="Inter"/>
                          <a:cs typeface="Arial"/>
                        </a:rPr>
                        <a:t>Improvement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3453577"/>
                  </a:ext>
                </a:extLst>
              </a:tr>
              <a:tr h="802457">
                <a:tc>
                  <a:txBody>
                    <a:bodyPr/>
                    <a:lstStyle/>
                    <a:p>
                      <a:pPr marL="0" lvl="0" indent="0">
                        <a:buNone/>
                      </a:pPr>
                      <a:r>
                        <a:rPr lang="en-GB" sz="1000" b="1" i="0" u="none" strike="noStrike" noProof="0">
                          <a:solidFill>
                            <a:schemeClr val="tx1"/>
                          </a:solidFill>
                          <a:latin typeface="Arial"/>
                          <a:cs typeface="Arial"/>
                        </a:rPr>
                        <a:t>Medicines</a:t>
                      </a:r>
                      <a:r>
                        <a:rPr lang="en-GB" sz="1000" b="0" i="0" u="none" strike="noStrike" noProof="0">
                          <a:solidFill>
                            <a:schemeClr val="tx1"/>
                          </a:solidFill>
                          <a:latin typeface="Arial"/>
                          <a:cs typeface="Arial"/>
                        </a:rPr>
                        <a:t> - Median time between marketing authorisation and NICE recommendation (optimal and divergent)</a:t>
                      </a:r>
                      <a:endParaRPr lang="en-US">
                        <a:latin typeface="Arial"/>
                        <a:cs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2"/>
                    </a:solidFill>
                  </a:tcPr>
                </a:tc>
                <a:tc>
                  <a:txBody>
                    <a:bodyPr/>
                    <a:lstStyle/>
                    <a:p>
                      <a:pPr lvl="0" algn="ctr">
                        <a:buNone/>
                      </a:pPr>
                      <a:r>
                        <a:rPr lang="en-GB" sz="1000" b="1" i="0" u="none" strike="noStrike" noProof="0">
                          <a:solidFill>
                            <a:schemeClr val="tx1"/>
                          </a:solidFill>
                          <a:latin typeface="Arial"/>
                          <a:cs typeface="Arial"/>
                        </a:rPr>
                        <a:t>332 days </a:t>
                      </a:r>
                    </a:p>
                    <a:p>
                      <a:pPr lvl="0" algn="ctr">
                        <a:buNone/>
                      </a:pPr>
                      <a:r>
                        <a:rPr lang="en-GB" sz="1000" b="1" i="0" u="none" strike="noStrike" noProof="0">
                          <a:solidFill>
                            <a:schemeClr val="tx1"/>
                          </a:solidFill>
                          <a:latin typeface="Arial"/>
                          <a:cs typeface="Arial"/>
                        </a:rPr>
                        <a:t>(N=30)</a:t>
                      </a:r>
                      <a:endParaRPr lang="en-GB">
                        <a:solidFill>
                          <a:schemeClr val="tx1"/>
                        </a:solidFill>
                        <a:latin typeface="Arial"/>
                        <a:cs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GB" sz="1000" b="1" i="0" u="none" strike="noStrike" noProof="0">
                          <a:solidFill>
                            <a:schemeClr val="tx1"/>
                          </a:solidFill>
                          <a:latin typeface="Arial"/>
                          <a:cs typeface="Arial"/>
                        </a:rPr>
                        <a:t>Improvement on 23-24 baseline</a:t>
                      </a:r>
                      <a:endParaRPr lang="en-US">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lvl="0" algn="ctr">
                        <a:buNone/>
                      </a:pPr>
                      <a:r>
                        <a:rPr lang="en-GB" sz="1000" b="1" i="0" u="none" strike="noStrike" noProof="0">
                          <a:solidFill>
                            <a:srgbClr val="000000"/>
                          </a:solidFill>
                          <a:latin typeface="Arial"/>
                          <a:cs typeface="Arial"/>
                        </a:rPr>
                        <a:t>322 days </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DED5CA"/>
                    </a:solidFill>
                  </a:tcPr>
                </a:tc>
                <a:tc>
                  <a:txBody>
                    <a:bodyPr/>
                    <a:lstStyle/>
                    <a:p>
                      <a:pPr lvl="0" algn="ctr">
                        <a:buNone/>
                      </a:pPr>
                      <a:r>
                        <a:rPr lang="en-GB" sz="1000" b="1" i="0" u="none" strike="noStrike" noProof="0">
                          <a:solidFill>
                            <a:schemeClr val="tx1"/>
                          </a:solidFill>
                          <a:latin typeface="Arial"/>
                          <a:cs typeface="Arial"/>
                        </a:rPr>
                        <a:t>3% </a:t>
                      </a:r>
                    </a:p>
                    <a:p>
                      <a:pPr lvl="0" algn="ctr">
                        <a:buNone/>
                      </a:pPr>
                      <a:r>
                        <a:rPr lang="en-GB" sz="1000" b="1" i="0" u="none" strike="noStrike" noProof="0">
                          <a:solidFill>
                            <a:schemeClr val="tx1"/>
                          </a:solidFill>
                          <a:latin typeface="Arial"/>
                          <a:cs typeface="Arial"/>
                        </a:rPr>
                        <a:t>decrease</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8775965"/>
                  </a:ext>
                </a:extLst>
              </a:tr>
              <a:tr h="1167805">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000" b="1">
                          <a:solidFill>
                            <a:schemeClr val="tx1"/>
                          </a:solidFill>
                          <a:latin typeface="Arial"/>
                          <a:ea typeface="Inter"/>
                          <a:cs typeface="Arial"/>
                        </a:rPr>
                        <a:t>Medicines</a:t>
                      </a:r>
                      <a:r>
                        <a:rPr lang="en-GB" sz="1000">
                          <a:solidFill>
                            <a:schemeClr val="tx1"/>
                          </a:solidFill>
                          <a:latin typeface="Arial"/>
                          <a:ea typeface="Inter"/>
                          <a:cs typeface="Arial"/>
                        </a:rPr>
                        <a:t> - Mean time between marketing authorisation and NICE recommendation (optimal)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ea typeface="Inter"/>
                          <a:cs typeface="Arial"/>
                        </a:rPr>
                        <a:t>52 days</a:t>
                      </a:r>
                    </a:p>
                    <a:p>
                      <a:pPr algn="ctr"/>
                      <a:r>
                        <a:rPr lang="en-GB" sz="1000" b="1">
                          <a:solidFill>
                            <a:schemeClr val="tx1"/>
                          </a:solidFill>
                          <a:latin typeface="Arial"/>
                          <a:ea typeface="Inter"/>
                          <a:cs typeface="Arial"/>
                        </a:rPr>
                        <a:t>(N=7)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kumimoji="0" lang="en-GB" sz="1000" b="1" i="0" u="none" strike="noStrike" kern="1200" cap="none" spc="0" normalizeH="0" baseline="0" noProof="0">
                          <a:ln>
                            <a:noFill/>
                          </a:ln>
                          <a:solidFill>
                            <a:srgbClr val="000000"/>
                          </a:solidFill>
                          <a:effectLst/>
                          <a:uLnTx/>
                          <a:uFillTx/>
                          <a:latin typeface="Arial"/>
                          <a:ea typeface="Inter"/>
                          <a:cs typeface="Arial"/>
                        </a:rPr>
                        <a:t>90 days</a:t>
                      </a:r>
                      <a:r>
                        <a:rPr lang="en-GB" sz="1000" b="1" i="0" u="none" strike="noStrike" kern="1200" cap="none" spc="0" normalizeH="0" baseline="0" noProof="0">
                          <a:ln>
                            <a:noFill/>
                          </a:ln>
                          <a:solidFill>
                            <a:srgbClr val="000000"/>
                          </a:solidFill>
                          <a:effectLst/>
                          <a:uLnTx/>
                          <a:uFillTx/>
                          <a:latin typeface="Arial"/>
                          <a:ea typeface="Inter"/>
                          <a:cs typeface="Arial"/>
                        </a:rPr>
                        <a:t> </a:t>
                      </a:r>
                      <a:endParaRPr kumimoji="0" lang="en-GB" sz="1000" b="1" i="0" u="none" strike="noStrike" kern="1200" cap="none" spc="0" normalizeH="0" baseline="0" noProof="0">
                        <a:ln>
                          <a:noFill/>
                        </a:ln>
                        <a:solidFill>
                          <a:srgbClr val="000000"/>
                        </a:solidFill>
                        <a:effectLst/>
                        <a:uLnTx/>
                        <a:uFillTx/>
                        <a:latin typeface="Arial"/>
                        <a:ea typeface="Inte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000000"/>
                        </a:solidFill>
                        <a:effectLst/>
                        <a:uLnTx/>
                        <a:uFillTx/>
                        <a:latin typeface="Arial" panose="020B0604020202020204" pitchFamily="34" charset="0"/>
                        <a:ea typeface="Inter"/>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latin typeface="Arial"/>
                          <a:ea typeface="Inter"/>
                          <a:cs typeface="Arial"/>
                        </a:rPr>
                        <a:t>36 days </a:t>
                      </a:r>
                    </a:p>
                    <a:p>
                      <a:pPr algn="ctr"/>
                      <a:endParaRPr lang="en-GB" sz="1000" b="1">
                        <a:latin typeface="Arial" panose="020B0604020202020204" pitchFamily="34" charset="0"/>
                        <a:ea typeface="Inter"/>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solidFill>
                            <a:schemeClr val="tx1"/>
                          </a:solidFill>
                          <a:latin typeface="Arial"/>
                          <a:ea typeface="Inter"/>
                          <a:cs typeface="Arial"/>
                        </a:rPr>
                        <a:t>Within target, but 44% above 23/24 mean</a:t>
                      </a:r>
                      <a:endParaRPr lang="en-GB" sz="1000" b="1" i="1" u="none" strike="noStrike" noProof="0">
                        <a:solidFill>
                          <a:schemeClr val="tx1"/>
                        </a:solidFill>
                        <a:latin typeface="Arial"/>
                        <a:cs typeface="Arial"/>
                      </a:endParaRPr>
                    </a:p>
                    <a:p>
                      <a:pPr algn="ctr"/>
                      <a:endParaRPr lang="en-GB" sz="1000" b="1">
                        <a:solidFill>
                          <a:srgbClr val="FF0000"/>
                        </a:solidFill>
                        <a:latin typeface="Arial" panose="020B0604020202020204" pitchFamily="34" charset="0"/>
                        <a:ea typeface="Inter"/>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2123710"/>
                  </a:ext>
                </a:extLst>
              </a:tr>
              <a:tr h="1121018">
                <a:tc>
                  <a:txBody>
                    <a:bodyPr/>
                    <a:lstStyle/>
                    <a:p>
                      <a:pPr marL="0" lvl="0" indent="0" algn="l">
                        <a:lnSpc>
                          <a:spcPct val="100000"/>
                        </a:lnSpc>
                        <a:spcBef>
                          <a:spcPts val="0"/>
                        </a:spcBef>
                        <a:spcAft>
                          <a:spcPts val="0"/>
                        </a:spcAft>
                        <a:buNone/>
                      </a:pPr>
                      <a:r>
                        <a:rPr lang="en-GB" sz="1000" b="1" i="0" u="none" strike="noStrike" noProof="0">
                          <a:solidFill>
                            <a:schemeClr val="tx1"/>
                          </a:solidFill>
                          <a:latin typeface="Arial"/>
                          <a:cs typeface="Arial"/>
                        </a:rPr>
                        <a:t>Medicines</a:t>
                      </a:r>
                      <a:r>
                        <a:rPr lang="en-GB" sz="1000" b="0" i="0" u="none" strike="noStrike" noProof="0">
                          <a:solidFill>
                            <a:schemeClr val="tx1"/>
                          </a:solidFill>
                          <a:latin typeface="Arial"/>
                          <a:cs typeface="Arial"/>
                        </a:rPr>
                        <a:t> - Median time between marketing authorisation and NICE recommendation (optimal)</a:t>
                      </a:r>
                      <a:endParaRPr lang="en-US">
                        <a:latin typeface="Arial"/>
                        <a:cs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2"/>
                    </a:solidFill>
                  </a:tcPr>
                </a:tc>
                <a:tc>
                  <a:txBody>
                    <a:bodyPr/>
                    <a:lstStyle/>
                    <a:p>
                      <a:pPr lvl="0" algn="ctr">
                        <a:lnSpc>
                          <a:spcPct val="100000"/>
                        </a:lnSpc>
                        <a:spcBef>
                          <a:spcPts val="0"/>
                        </a:spcBef>
                        <a:spcAft>
                          <a:spcPts val="0"/>
                        </a:spcAft>
                        <a:buNone/>
                      </a:pPr>
                      <a:r>
                        <a:rPr lang="en-GB" sz="1000" b="1" i="0" u="none" strike="noStrike" noProof="0">
                          <a:solidFill>
                            <a:schemeClr val="tx1"/>
                          </a:solidFill>
                          <a:latin typeface="Arial"/>
                          <a:cs typeface="Arial"/>
                        </a:rPr>
                        <a:t>49 days</a:t>
                      </a:r>
                    </a:p>
                    <a:p>
                      <a:pPr lvl="0" algn="ctr">
                        <a:lnSpc>
                          <a:spcPct val="100000"/>
                        </a:lnSpc>
                        <a:spcBef>
                          <a:spcPts val="0"/>
                        </a:spcBef>
                        <a:spcAft>
                          <a:spcPts val="0"/>
                        </a:spcAft>
                        <a:buNone/>
                      </a:pPr>
                      <a:r>
                        <a:rPr lang="en-GB" sz="1000" b="1" i="0" u="none" strike="noStrike" noProof="0">
                          <a:solidFill>
                            <a:schemeClr val="tx1"/>
                          </a:solidFill>
                          <a:latin typeface="Arial"/>
                          <a:cs typeface="Arial"/>
                        </a:rPr>
                        <a:t>(N=7) </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00B050"/>
                    </a:solidFill>
                  </a:tcPr>
                </a:tc>
                <a:tc>
                  <a:txBody>
                    <a:bodyPr/>
                    <a:lstStyle/>
                    <a:p>
                      <a:pPr lvl="0" algn="ctr">
                        <a:buNone/>
                      </a:pPr>
                      <a:r>
                        <a:rPr lang="en-GB" sz="1000" b="1" i="0" u="none" strike="noStrike" noProof="0">
                          <a:solidFill>
                            <a:srgbClr val="000000"/>
                          </a:solidFill>
                          <a:latin typeface="Arial"/>
                          <a:cs typeface="Arial"/>
                        </a:rPr>
                        <a:t>90 days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DED5CA"/>
                    </a:solidFill>
                  </a:tcPr>
                </a:tc>
                <a:tc>
                  <a:txBody>
                    <a:bodyPr/>
                    <a:lstStyle/>
                    <a:p>
                      <a:pPr lvl="0" algn="ctr">
                        <a:buNone/>
                      </a:pPr>
                      <a:r>
                        <a:rPr lang="en-GB" sz="1000" b="1" i="0" u="none" strike="noStrike" noProof="0">
                          <a:solidFill>
                            <a:srgbClr val="000000"/>
                          </a:solidFill>
                          <a:latin typeface="Arial"/>
                          <a:cs typeface="Arial"/>
                        </a:rPr>
                        <a:t>43 days</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tx1"/>
                          </a:solidFill>
                          <a:effectLst/>
                          <a:uLnTx/>
                          <a:uFillTx/>
                          <a:latin typeface="Arial"/>
                          <a:ea typeface="Inter"/>
                          <a:cs typeface="Arial"/>
                        </a:rPr>
                        <a:t>Within target, but </a:t>
                      </a:r>
                      <a:r>
                        <a:rPr lang="en-GB" sz="1000" b="1" i="0" u="none" strike="noStrike" kern="1200" cap="none" spc="0" normalizeH="0" baseline="0" noProof="0" dirty="0">
                          <a:ln>
                            <a:noFill/>
                          </a:ln>
                          <a:solidFill>
                            <a:schemeClr val="tx1"/>
                          </a:solidFill>
                          <a:effectLst/>
                          <a:uLnTx/>
                          <a:uFillTx/>
                          <a:latin typeface="Arial"/>
                          <a:ea typeface="Inter"/>
                          <a:cs typeface="Arial"/>
                        </a:rPr>
                        <a:t>14</a:t>
                      </a:r>
                      <a:r>
                        <a:rPr kumimoji="0" lang="en-GB" sz="1000" b="1" i="0" u="none" strike="noStrike" kern="1200" cap="none" spc="0" normalizeH="0" baseline="0" noProof="0" dirty="0">
                          <a:ln>
                            <a:noFill/>
                          </a:ln>
                          <a:solidFill>
                            <a:schemeClr val="tx1"/>
                          </a:solidFill>
                          <a:effectLst/>
                          <a:uLnTx/>
                          <a:uFillTx/>
                          <a:latin typeface="Arial"/>
                          <a:ea typeface="Inter"/>
                          <a:cs typeface="Arial"/>
                        </a:rPr>
                        <a:t>% above 23/24 mean</a:t>
                      </a:r>
                      <a:endParaRPr kumimoji="0" lang="en-GB" sz="1000" b="1" i="0" u="none" strike="noStrike" kern="1200" cap="none" spc="0" normalizeH="0" baseline="0" noProof="0" dirty="0">
                        <a:ln>
                          <a:noFill/>
                        </a:ln>
                        <a:solidFill>
                          <a:schemeClr val="tx1"/>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rtl="0" eaLnBrk="1" fontAlgn="auto" latinLnBrk="0" hangingPunct="1">
                        <a:lnSpc>
                          <a:spcPct val="100000"/>
                        </a:lnSpc>
                        <a:spcBef>
                          <a:spcPts val="0"/>
                        </a:spcBef>
                        <a:spcAft>
                          <a:spcPts val="0"/>
                        </a:spcAft>
                        <a:buClrTx/>
                        <a:buSzTx/>
                        <a:buFontTx/>
                        <a:buNone/>
                      </a:pPr>
                      <a:endParaRPr kumimoji="0" lang="en-GB" sz="1000" b="1" i="1" u="none" strike="noStrike" kern="1200" cap="none" spc="0" normalizeH="0" baseline="0" noProof="0" dirty="0">
                        <a:ln>
                          <a:noFill/>
                        </a:ln>
                        <a:solidFill>
                          <a:srgbClr val="FF0000"/>
                        </a:solidFill>
                        <a:effectLst/>
                        <a:uLnTx/>
                        <a:uFillTx/>
                        <a:latin typeface="Arial"/>
                        <a:ea typeface="+mn-ea"/>
                        <a:cs typeface="Aria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3620371564"/>
                  </a:ext>
                </a:extLst>
              </a:tr>
            </a:tbl>
          </a:graphicData>
        </a:graphic>
      </p:graphicFrame>
      <p:graphicFrame>
        <p:nvGraphicFramePr>
          <p:cNvPr id="5" name="Content Placeholder 4">
            <a:extLst>
              <a:ext uri="{FF2B5EF4-FFF2-40B4-BE49-F238E27FC236}">
                <a16:creationId xmlns:a16="http://schemas.microsoft.com/office/drawing/2014/main" id="{30916E19-851E-0495-00E6-B92ED0DD6FD0}"/>
              </a:ext>
            </a:extLst>
          </p:cNvPr>
          <p:cNvGraphicFramePr>
            <a:graphicFrameLocks noGrp="1"/>
          </p:cNvGraphicFramePr>
          <p:nvPr>
            <p:ph idx="4294967295"/>
            <p:extLst>
              <p:ext uri="{D42A27DB-BD31-4B8C-83A1-F6EECF244321}">
                <p14:modId xmlns:p14="http://schemas.microsoft.com/office/powerpoint/2010/main" val="810027403"/>
              </p:ext>
            </p:extLst>
          </p:nvPr>
        </p:nvGraphicFramePr>
        <p:xfrm>
          <a:off x="7454981" y="702151"/>
          <a:ext cx="4471469" cy="4479594"/>
        </p:xfrm>
        <a:graphic>
          <a:graphicData uri="http://schemas.openxmlformats.org/drawingml/2006/table">
            <a:tbl>
              <a:tblPr firstRow="1" bandRow="1">
                <a:tableStyleId>{5C22544A-7EE6-4342-B048-85BDC9FD1C3A}</a:tableStyleId>
              </a:tblPr>
              <a:tblGrid>
                <a:gridCol w="3349871">
                  <a:extLst>
                    <a:ext uri="{9D8B030D-6E8A-4147-A177-3AD203B41FA5}">
                      <a16:colId xmlns:a16="http://schemas.microsoft.com/office/drawing/2014/main" val="2727980484"/>
                    </a:ext>
                  </a:extLst>
                </a:gridCol>
                <a:gridCol w="554951">
                  <a:extLst>
                    <a:ext uri="{9D8B030D-6E8A-4147-A177-3AD203B41FA5}">
                      <a16:colId xmlns:a16="http://schemas.microsoft.com/office/drawing/2014/main" val="1637958658"/>
                    </a:ext>
                  </a:extLst>
                </a:gridCol>
                <a:gridCol w="566647">
                  <a:extLst>
                    <a:ext uri="{9D8B030D-6E8A-4147-A177-3AD203B41FA5}">
                      <a16:colId xmlns:a16="http://schemas.microsoft.com/office/drawing/2014/main" val="159653918"/>
                    </a:ext>
                  </a:extLst>
                </a:gridCol>
              </a:tblGrid>
              <a:tr h="275510">
                <a:tc>
                  <a:txBody>
                    <a:bodyPr/>
                    <a:lstStyle/>
                    <a:p>
                      <a:pPr algn="ctr"/>
                      <a:r>
                        <a:rPr lang="en-GB" sz="1000">
                          <a:solidFill>
                            <a:schemeClr val="tx1"/>
                          </a:solidFill>
                          <a:latin typeface="Arial" panose="020B0604020202020204" pitchFamily="34" charset="0"/>
                          <a:ea typeface="Inter"/>
                          <a:cs typeface="Arial" panose="020B0604020202020204" pitchFamily="34" charset="0"/>
                        </a:rPr>
                        <a:t>NICE Board Milestones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solidFill>
                            <a:schemeClr val="tx1"/>
                          </a:solidFill>
                          <a:latin typeface="Arial" panose="020B0604020202020204" pitchFamily="34" charset="0"/>
                          <a:ea typeface="Inter"/>
                          <a:cs typeface="Arial" panose="020B0604020202020204" pitchFamily="34" charset="0"/>
                        </a:rPr>
                        <a:t>Date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solidFill>
                            <a:schemeClr val="tx1"/>
                          </a:solidFill>
                          <a:latin typeface="Arial" panose="020B0604020202020204" pitchFamily="34" charset="0"/>
                          <a:ea typeface="Inter"/>
                          <a:cs typeface="Arial" panose="020B0604020202020204" pitchFamily="34" charset="0"/>
                        </a:rPr>
                        <a:t>RAG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3914420518"/>
                  </a:ext>
                </a:extLst>
              </a:tr>
              <a:tr h="448980">
                <a:tc>
                  <a:txBody>
                    <a:bodyPr/>
                    <a:lstStyle/>
                    <a:p>
                      <a:pPr marL="0" marR="0" lvl="0" indent="0" algn="l" rtl="0" eaLnBrk="1" fontAlgn="auto" latinLnBrk="0" hangingPunct="1">
                        <a:lnSpc>
                          <a:spcPct val="100000"/>
                        </a:lnSpc>
                        <a:spcBef>
                          <a:spcPts val="0"/>
                        </a:spcBef>
                        <a:spcAft>
                          <a:spcPts val="0"/>
                        </a:spcAft>
                        <a:buClrTx/>
                        <a:buSzTx/>
                        <a:buFontTx/>
                        <a:buNone/>
                      </a:pPr>
                      <a:r>
                        <a:rPr lang="en-GB" sz="1000" b="0" i="0" u="none" strike="noStrike" kern="1200" cap="none" spc="0" normalizeH="0" baseline="0" noProof="0">
                          <a:ln>
                            <a:noFill/>
                          </a:ln>
                          <a:effectLst/>
                          <a:uLnTx/>
                          <a:uFillTx/>
                          <a:latin typeface="Arial" panose="020B0604020202020204" pitchFamily="34" charset="0"/>
                          <a:ea typeface="Lato"/>
                          <a:cs typeface="Arial" panose="020B0604020202020204" pitchFamily="34" charset="0"/>
                        </a:rPr>
                        <a:t>Start routinely incorporating relevant medicine technology appraisals in guidelines</a:t>
                      </a:r>
                      <a:endParaRPr kumimoji="0" lang="en-GB" sz="1000" b="0" i="0" u="none" strike="noStrike" kern="1200" cap="none" spc="0" normalizeH="0" baseline="0" noProof="0">
                        <a:ln>
                          <a:noFill/>
                        </a:ln>
                        <a:effectLst/>
                        <a:uLnTx/>
                        <a:uFillTx/>
                        <a:latin typeface="Arial" panose="020B0604020202020204" pitchFamily="34" charset="0"/>
                        <a:ea typeface="Lato" panose="020F0502020204030203"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Arial" panose="020B0604020202020204" pitchFamily="34" charset="0"/>
                          <a:ea typeface="Inter"/>
                          <a:cs typeface="Arial" panose="020B0604020202020204" pitchFamily="34" charset="0"/>
                        </a:rPr>
                        <a:t>Q1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a:solidFill>
                            <a:schemeClr val="tx1"/>
                          </a:solidFill>
                          <a:latin typeface="Arial" panose="020B0604020202020204" pitchFamily="34" charset="0"/>
                          <a:ea typeface="Inter"/>
                          <a:cs typeface="Arial" panose="020B0604020202020204" pitchFamily="34"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409037"/>
                  </a:ext>
                </a:extLst>
              </a:tr>
              <a:tr h="4489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panose="020B0604020202020204" pitchFamily="34" charset="0"/>
                          <a:ea typeface="Inter"/>
                          <a:cs typeface="Arial" panose="020B0604020202020204" pitchFamily="34" charset="0"/>
                        </a:rPr>
                        <a:t>Understood baseline and opportunities for improvement</a:t>
                      </a:r>
                      <a:r>
                        <a:rPr kumimoji="0" lang="en-GB" sz="1000" b="0" i="0" u="none" strike="noStrike" kern="1200" cap="none" spc="0" normalizeH="0" baseline="0" noProof="0">
                          <a:ln>
                            <a:noFill/>
                          </a:ln>
                          <a:solidFill>
                            <a:schemeClr val="tx1"/>
                          </a:solidFill>
                          <a:effectLst/>
                          <a:uLnTx/>
                          <a:uFillTx/>
                          <a:latin typeface="Arial" panose="020B0604020202020204" pitchFamily="34" charset="0"/>
                          <a:ea typeface="Inter"/>
                          <a:cs typeface="Arial" panose="020B0604020202020204" pitchFamily="34" charset="0"/>
                        </a:rPr>
                        <a:t> in guidance producing processes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Arial" panose="020B0604020202020204" pitchFamily="34" charset="0"/>
                          <a:ea typeface="Inter"/>
                          <a:cs typeface="Arial" panose="020B0604020202020204" pitchFamily="34" charset="0"/>
                        </a:rPr>
                        <a:t>Q2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lvl="0" algn="ctr">
                        <a:buNone/>
                      </a:pPr>
                      <a:r>
                        <a:rPr lang="en-GB" sz="1000" b="1">
                          <a:latin typeface="Arial" panose="020B0604020202020204" pitchFamily="34" charset="0"/>
                          <a:ea typeface="Inter"/>
                          <a:cs typeface="Arial" panose="020B0604020202020204" pitchFamily="34"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971230206"/>
                  </a:ext>
                </a:extLst>
              </a:tr>
              <a:tr h="459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panose="020B0604020202020204" pitchFamily="34" charset="0"/>
                          <a:ea typeface="Inter"/>
                          <a:cs typeface="Arial" panose="020B0604020202020204" pitchFamily="34" charset="0"/>
                        </a:rPr>
                        <a:t>Rolled out digital tools that support planning and identified future planning/scheduling needs</a:t>
                      </a:r>
                      <a:endParaRPr lang="en-GB" sz="1000" b="0" i="0" u="none" strike="noStrike" kern="1200" cap="none" spc="0" normalizeH="0" baseline="0" noProof="0">
                        <a:ln>
                          <a:noFill/>
                        </a:ln>
                        <a:solidFill>
                          <a:schemeClr val="tx1"/>
                        </a:solidFill>
                        <a:effectLst/>
                        <a:uLnTx/>
                        <a:uFillTx/>
                        <a:latin typeface="Arial" panose="020B0604020202020204" pitchFamily="34" charset="0"/>
                        <a:ea typeface="Inter"/>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Arial" panose="020B0604020202020204" pitchFamily="34" charset="0"/>
                          <a:ea typeface="Inter"/>
                          <a:cs typeface="Arial" panose="020B0604020202020204" pitchFamily="34" charset="0"/>
                        </a:rPr>
                        <a:t>Q3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a:latin typeface="Arial" panose="020B0604020202020204" pitchFamily="34" charset="0"/>
                          <a:ea typeface="Inter"/>
                          <a:cs typeface="Arial" panose="020B0604020202020204" pitchFamily="34"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843138784"/>
                  </a:ext>
                </a:extLst>
              </a:tr>
              <a:tr h="418367">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1000" b="0" i="0" u="none" strike="noStrike" kern="1200" cap="none" spc="0" normalizeH="0" baseline="0" noProof="0">
                          <a:ln>
                            <a:noFill/>
                          </a:ln>
                          <a:solidFill>
                            <a:schemeClr val="tx1"/>
                          </a:solidFill>
                          <a:effectLst/>
                          <a:uLnTx/>
                          <a:uFillTx/>
                          <a:latin typeface="Arial" panose="020B0604020202020204" pitchFamily="34" charset="0"/>
                          <a:ea typeface="Inter"/>
                          <a:cs typeface="Arial" panose="020B0604020202020204" pitchFamily="34" charset="0"/>
                        </a:rPr>
                        <a:t>Aligned and digitised some key steps in guidance producing processes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Arial" panose="020B0604020202020204" pitchFamily="34" charset="0"/>
                          <a:ea typeface="Inter"/>
                          <a:cs typeface="Arial" panose="020B0604020202020204" pitchFamily="34" charset="0"/>
                        </a:rPr>
                        <a:t>Q4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panose="020B0604020202020204" pitchFamily="34" charset="0"/>
                          <a:ea typeface="Inter"/>
                          <a:cs typeface="Arial" panose="020B0604020202020204" pitchFamily="34" charset="0"/>
                        </a:rPr>
                        <a:t>G</a:t>
                      </a:r>
                    </a:p>
                    <a:p>
                      <a:pPr algn="ctr"/>
                      <a:endParaRPr lang="en-GB" sz="1000">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170541423"/>
                  </a:ext>
                </a:extLst>
              </a:tr>
              <a:tr h="5816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panose="020B0604020202020204" pitchFamily="34" charset="0"/>
                          <a:ea typeface="Inter"/>
                          <a:cs typeface="Arial" panose="020B0604020202020204" pitchFamily="34" charset="0"/>
                        </a:rPr>
                        <a:t>Reviewed the use of the severity modifier in medicines evaluation and identified remedial actions if needed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Arial" panose="020B0604020202020204" pitchFamily="34" charset="0"/>
                          <a:ea typeface="Inter"/>
                          <a:cs typeface="Arial" panose="020B0604020202020204" pitchFamily="34" charset="0"/>
                        </a:rPr>
                        <a:t>Q2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panose="020B0604020202020204" pitchFamily="34" charset="0"/>
                          <a:ea typeface="Inter"/>
                          <a:cs typeface="Arial" panose="020B0604020202020204" pitchFamily="34" charset="0"/>
                        </a:rPr>
                        <a:t>C</a:t>
                      </a:r>
                      <a:endParaRPr lang="en-GB" sz="1000">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516768234"/>
                  </a:ext>
                </a:extLst>
              </a:tr>
              <a:tr h="4183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panose="020B0604020202020204" pitchFamily="34" charset="0"/>
                          <a:ea typeface="Inter"/>
                          <a:cs typeface="Arial" panose="020B0604020202020204" pitchFamily="34" charset="0"/>
                        </a:rPr>
                        <a:t>Updated methods for assessing health inequalities in guidance production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Arial" panose="020B0604020202020204" pitchFamily="34" charset="0"/>
                          <a:ea typeface="Inter"/>
                          <a:cs typeface="Arial" panose="020B0604020202020204" pitchFamily="34" charset="0"/>
                        </a:rPr>
                        <a:t>Q4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a:latin typeface="Arial" panose="020B0604020202020204" pitchFamily="34" charset="0"/>
                          <a:ea typeface="Inter"/>
                          <a:cs typeface="Arial" panose="020B0604020202020204" pitchFamily="34"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304713143"/>
                  </a:ext>
                </a:extLst>
              </a:tr>
              <a:tr h="6530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panose="020B0604020202020204" pitchFamily="34" charset="0"/>
                          <a:ea typeface="Inter"/>
                          <a:cs typeface="Arial" panose="020B0604020202020204" pitchFamily="34" charset="0"/>
                        </a:rPr>
                        <a:t>Expanded HTA Lab capacity in line with new VPAG funding and delivered insightful outputs supporting high quality guidance</a:t>
                      </a:r>
                      <a:endParaRPr kumimoji="0" lang="en-GB" sz="1000" b="0" i="0" u="none" strike="noStrike" kern="1200" cap="none" spc="0" normalizeH="0" baseline="0" noProof="0">
                        <a:ln>
                          <a:noFill/>
                        </a:ln>
                        <a:solidFill>
                          <a:schemeClr val="tx1"/>
                        </a:solidFill>
                        <a:effectLst/>
                        <a:uLnTx/>
                        <a:uFillTx/>
                        <a:latin typeface="Arial" panose="020B0604020202020204" pitchFamily="34" charset="0"/>
                        <a:ea typeface="Inter"/>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Arial" panose="020B0604020202020204" pitchFamily="34" charset="0"/>
                          <a:ea typeface="Inter"/>
                          <a:cs typeface="Arial" panose="020B0604020202020204" pitchFamily="34" charset="0"/>
                        </a:rPr>
                        <a:t>Q4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panose="020B0604020202020204" pitchFamily="34" charset="0"/>
                          <a:ea typeface="Inter"/>
                          <a:cs typeface="Arial" panose="020B0604020202020204" pitchFamily="34" charset="0"/>
                        </a:rPr>
                        <a:t>G</a:t>
                      </a:r>
                    </a:p>
                    <a:p>
                      <a:pPr algn="ctr"/>
                      <a:endParaRPr lang="en-GB" sz="1000">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218367413"/>
                  </a:ext>
                </a:extLst>
              </a:tr>
              <a:tr h="326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panose="020B0604020202020204" pitchFamily="34" charset="0"/>
                          <a:ea typeface="Inter"/>
                          <a:cs typeface="Arial" panose="020B0604020202020204" pitchFamily="34" charset="0"/>
                        </a:rPr>
                        <a:t>Launched 8 Late-Stage Assessment topics</a:t>
                      </a:r>
                      <a:endParaRPr kumimoji="0" lang="en-GB" sz="1000" b="0" i="0" u="none" strike="noStrike" kern="1200" cap="none" spc="0" normalizeH="0" baseline="0" noProof="0">
                        <a:ln>
                          <a:noFill/>
                        </a:ln>
                        <a:effectLst/>
                        <a:uLnTx/>
                        <a:uFillTx/>
                        <a:latin typeface="Arial" panose="020B0604020202020204" pitchFamily="34" charset="0"/>
                        <a:ea typeface="Inter"/>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Arial" panose="020B0604020202020204" pitchFamily="34" charset="0"/>
                          <a:ea typeface="Inter"/>
                          <a:cs typeface="Arial" panose="020B0604020202020204" pitchFamily="34" charset="0"/>
                        </a:rPr>
                        <a:t>Q4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panose="020B0604020202020204" pitchFamily="34" charset="0"/>
                          <a:ea typeface="Inter"/>
                          <a:cs typeface="Arial" panose="020B0604020202020204" pitchFamily="34"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857675873"/>
                  </a:ext>
                </a:extLst>
              </a:tr>
              <a:tr h="4489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panose="020B0604020202020204" pitchFamily="34" charset="0"/>
                          <a:ea typeface="Lato"/>
                          <a:cs typeface="Arial" panose="020B0604020202020204" pitchFamily="34" charset="0"/>
                        </a:rPr>
                        <a:t>Consulted (with NHSE) on a medtech rules-based pathway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50">
                          <a:latin typeface="Arial" panose="020B0604020202020204" pitchFamily="34" charset="0"/>
                          <a:ea typeface="Inter"/>
                          <a:cs typeface="Arial" panose="020B0604020202020204" pitchFamily="34" charset="0"/>
                        </a:rPr>
                        <a:t>Q1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a:lnSpc>
                          <a:spcPct val="100000"/>
                        </a:lnSpc>
                        <a:spcBef>
                          <a:spcPts val="0"/>
                        </a:spcBef>
                        <a:spcAft>
                          <a:spcPts val="0"/>
                        </a:spcAft>
                        <a:buClrTx/>
                        <a:buSzTx/>
                        <a:buFontTx/>
                        <a:buNone/>
                        <a:tabLst/>
                        <a:defRPr/>
                      </a:pPr>
                      <a:r>
                        <a:rPr lang="en-GB" sz="1050" b="1" dirty="0">
                          <a:solidFill>
                            <a:schemeClr val="tx1"/>
                          </a:solidFill>
                          <a:latin typeface="Arial" panose="020B0604020202020204" pitchFamily="34" charset="0"/>
                          <a:ea typeface="Inter"/>
                          <a:cs typeface="Arial" panose="020B0604020202020204" pitchFamily="34"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019839227"/>
                  </a:ext>
                </a:extLst>
              </a:tr>
            </a:tbl>
          </a:graphicData>
        </a:graphic>
      </p:graphicFrame>
      <p:sp>
        <p:nvSpPr>
          <p:cNvPr id="4" name="TextBox 3">
            <a:extLst>
              <a:ext uri="{FF2B5EF4-FFF2-40B4-BE49-F238E27FC236}">
                <a16:creationId xmlns:a16="http://schemas.microsoft.com/office/drawing/2014/main" id="{4095BD0A-A83B-8F3D-683E-DCBA42086378}"/>
              </a:ext>
            </a:extLst>
          </p:cNvPr>
          <p:cNvSpPr txBox="1"/>
          <p:nvPr/>
        </p:nvSpPr>
        <p:spPr>
          <a:xfrm>
            <a:off x="7454981" y="5193838"/>
            <a:ext cx="4091008" cy="230832"/>
          </a:xfrm>
          <a:prstGeom prst="rect">
            <a:avLst/>
          </a:prstGeom>
          <a:noFill/>
        </p:spPr>
        <p:txBody>
          <a:bodyPr wrap="square">
            <a:spAutoFit/>
          </a:bodyPr>
          <a:lstStyle/>
          <a:p>
            <a:r>
              <a:rPr lang="en-GB" sz="900" b="1">
                <a:latin typeface="Arial" panose="020B0604020202020204" pitchFamily="34" charset="0"/>
                <a:cs typeface="Arial" panose="020B0604020202020204" pitchFamily="34" charset="0"/>
              </a:rPr>
              <a:t>RAG rating key: C= complete; G= green; A= amber; R= red</a:t>
            </a:r>
          </a:p>
        </p:txBody>
      </p:sp>
      <p:sp>
        <p:nvSpPr>
          <p:cNvPr id="7" name="Oval 6">
            <a:extLst>
              <a:ext uri="{FF2B5EF4-FFF2-40B4-BE49-F238E27FC236}">
                <a16:creationId xmlns:a16="http://schemas.microsoft.com/office/drawing/2014/main" id="{EB6C9DE0-23A5-61D7-37AB-C524C3A0C1B8}"/>
              </a:ext>
            </a:extLst>
          </p:cNvPr>
          <p:cNvSpPr/>
          <p:nvPr/>
        </p:nvSpPr>
        <p:spPr>
          <a:xfrm>
            <a:off x="11973838" y="1109665"/>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1</a:t>
            </a:r>
            <a:endParaRPr lang="en-GB" b="1">
              <a:solidFill>
                <a:schemeClr val="bg1"/>
              </a:solidFill>
            </a:endParaRPr>
          </a:p>
        </p:txBody>
      </p:sp>
      <p:sp>
        <p:nvSpPr>
          <p:cNvPr id="8" name="Oval 7">
            <a:extLst>
              <a:ext uri="{FF2B5EF4-FFF2-40B4-BE49-F238E27FC236}">
                <a16:creationId xmlns:a16="http://schemas.microsoft.com/office/drawing/2014/main" id="{91788976-A5C1-4BCD-6189-A04A2FC9FE5E}"/>
              </a:ext>
            </a:extLst>
          </p:cNvPr>
          <p:cNvSpPr/>
          <p:nvPr/>
        </p:nvSpPr>
        <p:spPr>
          <a:xfrm>
            <a:off x="369781" y="5722001"/>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1</a:t>
            </a:r>
          </a:p>
        </p:txBody>
      </p:sp>
      <p:sp>
        <p:nvSpPr>
          <p:cNvPr id="10" name="TextBox 9">
            <a:extLst>
              <a:ext uri="{FF2B5EF4-FFF2-40B4-BE49-F238E27FC236}">
                <a16:creationId xmlns:a16="http://schemas.microsoft.com/office/drawing/2014/main" id="{AD9A9EE0-7C48-E4B4-4DE6-0304CE0BB872}"/>
              </a:ext>
            </a:extLst>
          </p:cNvPr>
          <p:cNvSpPr txBox="1"/>
          <p:nvPr/>
        </p:nvSpPr>
        <p:spPr>
          <a:xfrm>
            <a:off x="9076720" y="6224973"/>
            <a:ext cx="2987118" cy="215444"/>
          </a:xfrm>
          <a:prstGeom prst="rect">
            <a:avLst/>
          </a:prstGeom>
          <a:noFill/>
        </p:spPr>
        <p:txBody>
          <a:bodyPr wrap="square" rtlCol="0">
            <a:spAutoFit/>
          </a:bodyPr>
          <a:lstStyle/>
          <a:p>
            <a:r>
              <a:rPr lang="en-GB" sz="800"/>
              <a:t>All figures as of 31 Oct 2024 unless otherwise stated</a:t>
            </a:r>
          </a:p>
        </p:txBody>
      </p:sp>
      <p:sp>
        <p:nvSpPr>
          <p:cNvPr id="3" name="Oval 2">
            <a:extLst>
              <a:ext uri="{FF2B5EF4-FFF2-40B4-BE49-F238E27FC236}">
                <a16:creationId xmlns:a16="http://schemas.microsoft.com/office/drawing/2014/main" id="{A1BADFF1-387E-2600-DA4E-1A5BB9AF52B3}"/>
              </a:ext>
            </a:extLst>
          </p:cNvPr>
          <p:cNvSpPr/>
          <p:nvPr/>
        </p:nvSpPr>
        <p:spPr>
          <a:xfrm>
            <a:off x="373996" y="5964926"/>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2</a:t>
            </a:r>
          </a:p>
        </p:txBody>
      </p:sp>
      <p:sp>
        <p:nvSpPr>
          <p:cNvPr id="11" name="Oval 10">
            <a:extLst>
              <a:ext uri="{FF2B5EF4-FFF2-40B4-BE49-F238E27FC236}">
                <a16:creationId xmlns:a16="http://schemas.microsoft.com/office/drawing/2014/main" id="{0711C0A0-ABB9-4478-81E4-F3EFB94CDB9A}"/>
              </a:ext>
            </a:extLst>
          </p:cNvPr>
          <p:cNvSpPr/>
          <p:nvPr/>
        </p:nvSpPr>
        <p:spPr>
          <a:xfrm>
            <a:off x="11969225" y="1575171"/>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2</a:t>
            </a:r>
          </a:p>
        </p:txBody>
      </p:sp>
    </p:spTree>
    <p:extLst>
      <p:ext uri="{BB962C8B-B14F-4D97-AF65-F5344CB8AC3E}">
        <p14:creationId xmlns:p14="http://schemas.microsoft.com/office/powerpoint/2010/main" val="2236227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5769-D3E4-001D-A197-2AAD0FD38595}"/>
              </a:ext>
            </a:extLst>
          </p:cNvPr>
          <p:cNvSpPr>
            <a:spLocks noGrp="1"/>
          </p:cNvSpPr>
          <p:nvPr>
            <p:ph type="ctrTitle"/>
          </p:nvPr>
        </p:nvSpPr>
        <p:spPr>
          <a:xfrm>
            <a:off x="333375" y="71837"/>
            <a:ext cx="11858625" cy="754053"/>
          </a:xfrm>
        </p:spPr>
        <p:txBody>
          <a:bodyPr>
            <a:normAutofit/>
          </a:bodyPr>
          <a:lstStyle/>
          <a:p>
            <a:r>
              <a:rPr lang="en-US" sz="2500">
                <a:latin typeface="Arial" panose="020B0604020202020204" pitchFamily="34" charset="0"/>
                <a:cs typeface="Arial" panose="020B0604020202020204" pitchFamily="34" charset="0"/>
              </a:rPr>
              <a:t>Timely &amp; High-Quality: High-level summary of performance (2 of 2)</a:t>
            </a:r>
          </a:p>
        </p:txBody>
      </p:sp>
      <p:graphicFrame>
        <p:nvGraphicFramePr>
          <p:cNvPr id="6" name="Table 5">
            <a:extLst>
              <a:ext uri="{FF2B5EF4-FFF2-40B4-BE49-F238E27FC236}">
                <a16:creationId xmlns:a16="http://schemas.microsoft.com/office/drawing/2014/main" id="{7A9D3AE2-79C3-EDDA-9E97-F4608FCCFA49}"/>
              </a:ext>
            </a:extLst>
          </p:cNvPr>
          <p:cNvGraphicFramePr>
            <a:graphicFrameLocks noGrp="1"/>
          </p:cNvGraphicFramePr>
          <p:nvPr>
            <p:extLst>
              <p:ext uri="{D42A27DB-BD31-4B8C-83A1-F6EECF244321}">
                <p14:modId xmlns:p14="http://schemas.microsoft.com/office/powerpoint/2010/main" val="4111203771"/>
              </p:ext>
            </p:extLst>
          </p:nvPr>
        </p:nvGraphicFramePr>
        <p:xfrm>
          <a:off x="312630" y="629091"/>
          <a:ext cx="11557214" cy="4156216"/>
        </p:xfrm>
        <a:graphic>
          <a:graphicData uri="http://schemas.openxmlformats.org/drawingml/2006/table">
            <a:tbl>
              <a:tblPr firstRow="1" bandRow="1">
                <a:tableStyleId>{5C22544A-7EE6-4342-B048-85BDC9FD1C3A}</a:tableStyleId>
              </a:tblPr>
              <a:tblGrid>
                <a:gridCol w="3644889">
                  <a:extLst>
                    <a:ext uri="{9D8B030D-6E8A-4147-A177-3AD203B41FA5}">
                      <a16:colId xmlns:a16="http://schemas.microsoft.com/office/drawing/2014/main" val="2304097070"/>
                    </a:ext>
                  </a:extLst>
                </a:gridCol>
                <a:gridCol w="1848575">
                  <a:extLst>
                    <a:ext uri="{9D8B030D-6E8A-4147-A177-3AD203B41FA5}">
                      <a16:colId xmlns:a16="http://schemas.microsoft.com/office/drawing/2014/main" val="3216036580"/>
                    </a:ext>
                  </a:extLst>
                </a:gridCol>
                <a:gridCol w="1848575">
                  <a:extLst>
                    <a:ext uri="{9D8B030D-6E8A-4147-A177-3AD203B41FA5}">
                      <a16:colId xmlns:a16="http://schemas.microsoft.com/office/drawing/2014/main" val="2313668231"/>
                    </a:ext>
                  </a:extLst>
                </a:gridCol>
                <a:gridCol w="1848575">
                  <a:extLst>
                    <a:ext uri="{9D8B030D-6E8A-4147-A177-3AD203B41FA5}">
                      <a16:colId xmlns:a16="http://schemas.microsoft.com/office/drawing/2014/main" val="3423311158"/>
                    </a:ext>
                  </a:extLst>
                </a:gridCol>
                <a:gridCol w="2366600">
                  <a:extLst>
                    <a:ext uri="{9D8B030D-6E8A-4147-A177-3AD203B41FA5}">
                      <a16:colId xmlns:a16="http://schemas.microsoft.com/office/drawing/2014/main" val="1255037757"/>
                    </a:ext>
                  </a:extLst>
                </a:gridCol>
              </a:tblGrid>
              <a:tr h="538513">
                <a:tc>
                  <a:txBody>
                    <a:bodyPr/>
                    <a:lstStyle/>
                    <a:p>
                      <a:pPr algn="ctr"/>
                      <a:r>
                        <a:rPr lang="en-GB" sz="1100">
                          <a:solidFill>
                            <a:schemeClr val="tx1"/>
                          </a:solidFill>
                          <a:latin typeface="Arial"/>
                          <a:ea typeface="Inter"/>
                          <a:cs typeface="Arial"/>
                        </a:rPr>
                        <a:t>NICE Board KPIs </a:t>
                      </a:r>
                      <a:r>
                        <a:rPr lang="en-GB" sz="1100" b="1">
                          <a:solidFill>
                            <a:srgbClr val="000000"/>
                          </a:solidFill>
                          <a:latin typeface="Arial"/>
                          <a:cs typeface="Arial"/>
                        </a:rPr>
                        <a:t>(this slide are all NICE Board level KPIs ) </a:t>
                      </a:r>
                      <a:endParaRPr lang="en-GB" sz="1100">
                        <a:solidFill>
                          <a:schemeClr val="tx1"/>
                        </a:solidFill>
                        <a:latin typeface="Arial"/>
                        <a:ea typeface="Inter" panose="02000503000000020004" pitchFamily="2"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100">
                          <a:solidFill>
                            <a:schemeClr val="tx1"/>
                          </a:solidFill>
                          <a:latin typeface="Arial"/>
                          <a:ea typeface="Inter"/>
                          <a:cs typeface="Arial"/>
                        </a:rPr>
                        <a:t>Actual YTD (Mean)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latin typeface="Arial"/>
                          <a:ea typeface="Inter"/>
                          <a:cs typeface="Arial"/>
                        </a:rPr>
                        <a:t>KPI performance target 24-25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100">
                          <a:solidFill>
                            <a:schemeClr val="tx1"/>
                          </a:solidFill>
                          <a:latin typeface="Arial"/>
                          <a:ea typeface="Inter"/>
                          <a:cs typeface="Arial"/>
                        </a:rPr>
                        <a:t>KPI starting performance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100">
                          <a:solidFill>
                            <a:schemeClr val="tx1"/>
                          </a:solidFill>
                          <a:latin typeface="Arial"/>
                          <a:ea typeface="Inter"/>
                          <a:cs typeface="Arial"/>
                        </a:rPr>
                        <a:t>% improvement  / decrease vs 23-24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917221365"/>
                  </a:ext>
                </a:extLst>
              </a:tr>
              <a:tr h="635169">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000" b="1">
                          <a:solidFill>
                            <a:schemeClr val="tx1"/>
                          </a:solidFill>
                          <a:latin typeface="Arial"/>
                          <a:ea typeface="Inter"/>
                          <a:cs typeface="Arial"/>
                        </a:rPr>
                        <a:t>Medicines</a:t>
                      </a:r>
                      <a:r>
                        <a:rPr lang="en-GB" sz="1000">
                          <a:solidFill>
                            <a:schemeClr val="tx1"/>
                          </a:solidFill>
                          <a:latin typeface="Arial"/>
                          <a:ea typeface="Inter"/>
                          <a:cs typeface="Arial"/>
                        </a:rPr>
                        <a:t> - Mean time between marketing authorisation and NICE recommendation (divergent)</a:t>
                      </a:r>
                    </a:p>
                    <a:p>
                      <a:pPr marL="0" indent="0">
                        <a:buFont typeface="Arial" panose="020B0604020202020204" pitchFamily="34" charset="0"/>
                        <a:buNone/>
                      </a:pPr>
                      <a:endParaRPr lang="en-GB" sz="1000">
                        <a:solidFill>
                          <a:schemeClr val="tx1"/>
                        </a:solidFill>
                        <a:latin typeface="Arial" panose="020B0604020202020204" pitchFamily="34" charset="0"/>
                        <a:ea typeface="Inter" panose="02000503000000020004" pitchFamily="2"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ea typeface="Inter"/>
                          <a:cs typeface="Arial"/>
                        </a:rPr>
                        <a:t>471 days</a:t>
                      </a:r>
                      <a:endParaRPr lang="en-US">
                        <a:solidFill>
                          <a:schemeClr val="tx1"/>
                        </a:solidFill>
                        <a:latin typeface="Arial"/>
                        <a:cs typeface="Arial"/>
                      </a:endParaRPr>
                    </a:p>
                    <a:p>
                      <a:pPr lvl="0" algn="ctr">
                        <a:buNone/>
                      </a:pPr>
                      <a:r>
                        <a:rPr lang="en-GB" sz="1000" b="1">
                          <a:solidFill>
                            <a:schemeClr val="tx1"/>
                          </a:solidFill>
                          <a:latin typeface="Arial"/>
                          <a:ea typeface="Inter"/>
                          <a:cs typeface="Arial"/>
                        </a:rPr>
                        <a:t>(N=23)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000" b="1">
                          <a:solidFill>
                            <a:schemeClr val="tx1"/>
                          </a:solidFill>
                          <a:latin typeface="Arial"/>
                          <a:ea typeface="Inter"/>
                          <a:cs typeface="Arial"/>
                        </a:rPr>
                        <a:t>Improvement on baseline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latin typeface="Arial"/>
                          <a:ea typeface="Inter"/>
                          <a:cs typeface="Arial"/>
                        </a:rPr>
                        <a:t>540 days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13% improvement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3662302"/>
                  </a:ext>
                </a:extLst>
              </a:tr>
              <a:tr h="497089">
                <a:tc>
                  <a:txBody>
                    <a:bodyPr/>
                    <a:lstStyle/>
                    <a:p>
                      <a:pPr marL="0" lvl="0" indent="0">
                        <a:buNone/>
                      </a:pPr>
                      <a:r>
                        <a:rPr lang="en-GB" sz="1000" b="1" i="0" u="none" strike="noStrike" noProof="0">
                          <a:solidFill>
                            <a:schemeClr val="tx1"/>
                          </a:solidFill>
                          <a:latin typeface="Arial"/>
                          <a:cs typeface="Arial"/>
                        </a:rPr>
                        <a:t>Medicines</a:t>
                      </a:r>
                      <a:r>
                        <a:rPr lang="en-GB" sz="1000" b="0" i="0" u="none" strike="noStrike" noProof="0">
                          <a:solidFill>
                            <a:schemeClr val="tx1"/>
                          </a:solidFill>
                          <a:latin typeface="Arial"/>
                          <a:cs typeface="Arial"/>
                        </a:rPr>
                        <a:t> - Median time between marketing authorisation and NICE recommendation (divergent)</a:t>
                      </a:r>
                      <a:endParaRPr lang="en-US">
                        <a:latin typeface="Arial"/>
                        <a:cs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2"/>
                    </a:solidFill>
                  </a:tcPr>
                </a:tc>
                <a:tc>
                  <a:txBody>
                    <a:bodyPr/>
                    <a:lstStyle/>
                    <a:p>
                      <a:pPr lvl="0" algn="ctr">
                        <a:buNone/>
                      </a:pPr>
                      <a:r>
                        <a:rPr lang="en-GB" sz="1000" b="1" i="0" u="none" strike="noStrike" noProof="0">
                          <a:solidFill>
                            <a:schemeClr val="tx1"/>
                          </a:solidFill>
                          <a:latin typeface="Arial"/>
                          <a:cs typeface="Arial"/>
                        </a:rPr>
                        <a:t>494 days</a:t>
                      </a:r>
                      <a:endParaRPr lang="en-US" sz="1000" b="0" i="0" u="none" strike="noStrike" noProof="0">
                        <a:solidFill>
                          <a:schemeClr val="tx1"/>
                        </a:solidFill>
                        <a:latin typeface="Arial"/>
                        <a:cs typeface="Arial"/>
                      </a:endParaRPr>
                    </a:p>
                    <a:p>
                      <a:pPr lvl="0" algn="ctr">
                        <a:buNone/>
                      </a:pPr>
                      <a:r>
                        <a:rPr lang="en-GB" sz="1000" b="1" i="0" u="none" strike="noStrike" noProof="0">
                          <a:solidFill>
                            <a:schemeClr val="tx1"/>
                          </a:solidFill>
                          <a:latin typeface="Arial"/>
                          <a:cs typeface="Arial"/>
                        </a:rPr>
                        <a:t>(N=23)</a:t>
                      </a:r>
                      <a:endParaRPr lang="en-GB">
                        <a:solidFill>
                          <a:schemeClr val="tx1"/>
                        </a:solidFill>
                        <a:latin typeface="Arial"/>
                        <a:cs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GB" sz="1000" b="1" i="0" u="none" strike="noStrike" noProof="0">
                          <a:solidFill>
                            <a:schemeClr val="tx1"/>
                          </a:solidFill>
                          <a:latin typeface="Arial"/>
                          <a:cs typeface="Arial"/>
                        </a:rPr>
                        <a:t>Improvement on baseline 23-24</a:t>
                      </a:r>
                      <a:endParaRPr lang="en-US">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lvl="0" algn="ctr">
                        <a:buNone/>
                      </a:pPr>
                      <a:r>
                        <a:rPr lang="en-GB" sz="1000" b="1" i="0" u="none" strike="noStrike" noProof="0">
                          <a:solidFill>
                            <a:srgbClr val="000000"/>
                          </a:solidFill>
                          <a:latin typeface="Arial"/>
                          <a:cs typeface="Arial"/>
                        </a:rPr>
                        <a:t>365 days </a:t>
                      </a:r>
                      <a:endParaRPr lang="en-US" sz="1000" b="0" i="0" u="none" strike="noStrike" noProof="0">
                        <a:solidFill>
                          <a:srgbClr val="000000"/>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000" b="1" i="0" u="none" strike="noStrike" noProof="0">
                          <a:solidFill>
                            <a:schemeClr val="tx1"/>
                          </a:solidFill>
                          <a:latin typeface="Arial"/>
                          <a:cs typeface="Arial"/>
                        </a:rPr>
                        <a:t>35% slower</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3081417"/>
                  </a:ext>
                </a:extLst>
              </a:tr>
              <a:tr h="4970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Medicines </a:t>
                      </a:r>
                      <a:r>
                        <a:rPr lang="en-GB" sz="1000">
                          <a:solidFill>
                            <a:schemeClr val="tx1"/>
                          </a:solidFill>
                          <a:latin typeface="Arial"/>
                          <a:ea typeface="Inter"/>
                          <a:cs typeface="Arial"/>
                        </a:rPr>
                        <a:t>- Percentage of optimal topics published in 2024/25 (year to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cs typeface="Arial"/>
                        </a:rPr>
                        <a:t>23%</a:t>
                      </a:r>
                    </a:p>
                    <a:p>
                      <a:pPr algn="ctr"/>
                      <a:endParaRPr lang="en-GB" sz="1000" b="1">
                        <a:solidFill>
                          <a:srgbClr val="FF0000"/>
                        </a:solidFill>
                        <a:highlight>
                          <a:srgbClr val="FFFF00"/>
                        </a:highligh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a:ea typeface="Inter"/>
                          <a:cs typeface="Arial"/>
                        </a:rPr>
                        <a:t>Improvement on 23-24 baseline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solidFill>
                            <a:schemeClr val="tx1"/>
                          </a:solidFill>
                          <a:latin typeface="Arial"/>
                          <a:ea typeface="Inter"/>
                          <a:cs typeface="Arial"/>
                        </a:rPr>
                        <a:t>17.5%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lvl="0" algn="ctr">
                        <a:buNone/>
                      </a:pPr>
                      <a:r>
                        <a:rPr lang="en-GB" sz="1000" b="1">
                          <a:solidFill>
                            <a:schemeClr val="tx1"/>
                          </a:solidFill>
                          <a:latin typeface="Arial"/>
                          <a:cs typeface="Arial"/>
                        </a:rPr>
                        <a:t>5.5% point improvement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9444244"/>
                  </a:ext>
                </a:extLst>
              </a:tr>
              <a:tr h="497089">
                <a:tc>
                  <a:txBody>
                    <a:bodyPr/>
                    <a:lstStyle/>
                    <a:p>
                      <a:pPr marL="0" indent="0">
                        <a:buFont typeface="Arial" panose="020B0604020202020204" pitchFamily="34" charset="0"/>
                        <a:buNone/>
                      </a:pPr>
                      <a:r>
                        <a:rPr lang="en-GB" sz="1000" b="1">
                          <a:solidFill>
                            <a:schemeClr val="tx1"/>
                          </a:solidFill>
                          <a:latin typeface="Arial"/>
                          <a:ea typeface="Inter"/>
                          <a:cs typeface="Arial"/>
                        </a:rPr>
                        <a:t>HealthTech </a:t>
                      </a:r>
                      <a:r>
                        <a:rPr lang="en-GB" sz="1000">
                          <a:solidFill>
                            <a:schemeClr val="tx1"/>
                          </a:solidFill>
                          <a:latin typeface="Arial"/>
                          <a:ea typeface="Inter"/>
                          <a:cs typeface="Arial"/>
                        </a:rPr>
                        <a:t>- Mean time to publish HealthTech guidance </a:t>
                      </a:r>
                      <a:endParaRPr lang="en-GB" sz="1000">
                        <a:solidFill>
                          <a:srgbClr val="FF0000"/>
                        </a:solidFill>
                        <a:latin typeface="Arial"/>
                        <a:ea typeface="Inter"/>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rgbClr val="222222"/>
                          </a:solidFill>
                          <a:latin typeface="Arial"/>
                          <a:cs typeface="Arial"/>
                        </a:rPr>
                        <a:t> 396 days</a:t>
                      </a:r>
                    </a:p>
                    <a:p>
                      <a:pPr algn="ctr"/>
                      <a:r>
                        <a:rPr lang="en-GB" sz="1000" b="1">
                          <a:solidFill>
                            <a:srgbClr val="222222"/>
                          </a:solidFill>
                          <a:latin typeface="Arial"/>
                          <a:cs typeface="Arial"/>
                        </a:rPr>
                        <a:t>(N=15)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000" b="1">
                          <a:solidFill>
                            <a:schemeClr val="tx1"/>
                          </a:solidFill>
                          <a:latin typeface="Arial"/>
                          <a:ea typeface="Inter"/>
                          <a:cs typeface="Arial"/>
                        </a:rPr>
                        <a:t>Improvement on 23-24 baseline</a:t>
                      </a:r>
                      <a:endParaRPr lang="en-US">
                        <a:latin typeface="Arial"/>
                        <a:ea typeface="Inter"/>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latin typeface="Arial"/>
                          <a:ea typeface="Inter"/>
                          <a:cs typeface="Arial"/>
                        </a:rPr>
                        <a:t> 490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solidFill>
                            <a:schemeClr val="tx1"/>
                          </a:solidFill>
                          <a:latin typeface="Arial"/>
                          <a:ea typeface="Inter"/>
                          <a:cs typeface="Arial"/>
                        </a:rPr>
                        <a:t>19% improvement</a:t>
                      </a:r>
                      <a:endParaRPr lang="en-GB" sz="1000" b="1">
                        <a:solidFill>
                          <a:schemeClr val="tx1"/>
                        </a:solidFill>
                        <a:latin typeface="Arial" panose="020B0604020202020204" pitchFamily="34" charset="0"/>
                        <a:ea typeface="Inter"/>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8123477"/>
                  </a:ext>
                </a:extLst>
              </a:tr>
              <a:tr h="497089">
                <a:tc>
                  <a:txBody>
                    <a:bodyPr/>
                    <a:lstStyle/>
                    <a:p>
                      <a:pPr marL="0" lvl="0" indent="0">
                        <a:buNone/>
                      </a:pPr>
                      <a:r>
                        <a:rPr lang="en-GB" sz="1000" b="1" i="0" u="none" strike="noStrike" noProof="0">
                          <a:solidFill>
                            <a:schemeClr val="tx1"/>
                          </a:solidFill>
                          <a:latin typeface="Arial"/>
                          <a:cs typeface="Arial"/>
                        </a:rPr>
                        <a:t>HealthTech </a:t>
                      </a:r>
                      <a:r>
                        <a:rPr lang="en-GB" sz="1000" b="0" i="0" u="none" strike="noStrike" noProof="0">
                          <a:solidFill>
                            <a:schemeClr val="tx1"/>
                          </a:solidFill>
                          <a:latin typeface="Arial"/>
                          <a:cs typeface="Arial"/>
                        </a:rPr>
                        <a:t>- Median time to publish HealthTech guidance </a:t>
                      </a:r>
                      <a:endParaRPr lang="en-US">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gn="ctr">
                        <a:buNone/>
                      </a:pPr>
                      <a:r>
                        <a:rPr lang="en-GB" sz="1000" b="1" i="0" u="none" strike="noStrike" noProof="0">
                          <a:solidFill>
                            <a:srgbClr val="222222"/>
                          </a:solidFill>
                          <a:latin typeface="Arial"/>
                          <a:cs typeface="Arial"/>
                        </a:rPr>
                        <a:t>  399 days</a:t>
                      </a:r>
                    </a:p>
                    <a:p>
                      <a:pPr lvl="0" algn="ctr">
                        <a:buNone/>
                      </a:pPr>
                      <a:r>
                        <a:rPr lang="en-GB" sz="1000" b="1" i="0" u="none" strike="noStrike" noProof="0">
                          <a:solidFill>
                            <a:srgbClr val="222222"/>
                          </a:solidFill>
                          <a:latin typeface="Arial"/>
                          <a:cs typeface="Arial"/>
                        </a:rPr>
                        <a:t>(N=15)</a:t>
                      </a:r>
                      <a:endParaRPr lang="en-US">
                        <a:solidFill>
                          <a:srgbClr val="222222"/>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lvl="0" algn="ctr">
                        <a:buNone/>
                      </a:pPr>
                      <a:r>
                        <a:rPr lang="en-GB" sz="1000" b="1" i="0" u="none" strike="noStrike" noProof="0">
                          <a:solidFill>
                            <a:schemeClr val="tx1"/>
                          </a:solidFill>
                          <a:latin typeface="Arial"/>
                          <a:cs typeface="Arial"/>
                        </a:rPr>
                        <a:t>Improvement on 23-24 baseline</a:t>
                      </a:r>
                      <a:endParaRPr lang="en-US">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lvl="0" algn="ctr">
                        <a:buNone/>
                      </a:pPr>
                      <a:r>
                        <a:rPr lang="en-GB" sz="1000" b="1" i="0" u="none" strike="noStrike" noProof="0">
                          <a:solidFill>
                            <a:srgbClr val="000000"/>
                          </a:solidFill>
                          <a:latin typeface="Arial"/>
                          <a:cs typeface="Arial"/>
                        </a:rPr>
                        <a:t>402 Days</a:t>
                      </a:r>
                      <a:endParaRPr lang="en-US">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lvl="0" algn="ctr">
                        <a:buNone/>
                      </a:pPr>
                      <a:r>
                        <a:rPr lang="en-GB" sz="1000" b="1" i="0" u="none" strike="noStrike" noProof="0">
                          <a:solidFill>
                            <a:schemeClr val="tx1"/>
                          </a:solidFill>
                          <a:latin typeface="Arial"/>
                          <a:cs typeface="Arial"/>
                        </a:rPr>
                        <a:t>1% improvement</a:t>
                      </a:r>
                      <a:endParaRPr lang="en-GB" sz="1000" b="1" i="0" u="none" strike="noStrike" noProof="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3678625"/>
                  </a:ext>
                </a:extLst>
              </a:tr>
              <a:tr h="4970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cs typeface="Arial"/>
                        </a:rPr>
                        <a:t>CfG</a:t>
                      </a:r>
                      <a:r>
                        <a:rPr lang="en-GB" sz="1000">
                          <a:solidFill>
                            <a:schemeClr val="tx1"/>
                          </a:solidFill>
                          <a:latin typeface="Arial"/>
                          <a:cs typeface="Arial"/>
                        </a:rPr>
                        <a:t> – % of quality standard updates published alongside guideline updates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a:lnSpc>
                          <a:spcPct val="100000"/>
                        </a:lnSpc>
                        <a:spcBef>
                          <a:spcPts val="0"/>
                        </a:spcBef>
                        <a:spcAft>
                          <a:spcPts val="0"/>
                        </a:spcAft>
                        <a:buClrTx/>
                        <a:buSzTx/>
                        <a:buFontTx/>
                        <a:buNone/>
                      </a:pPr>
                      <a:r>
                        <a:rPr lang="en-GB" sz="1000" b="1">
                          <a:solidFill>
                            <a:srgbClr val="222222"/>
                          </a:solidFill>
                          <a:latin typeface="Arial"/>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a:lnSpc>
                          <a:spcPct val="100000"/>
                        </a:lnSpc>
                        <a:spcBef>
                          <a:spcPts val="0"/>
                        </a:spcBef>
                        <a:spcAft>
                          <a:spcPts val="0"/>
                        </a:spcAft>
                        <a:buClrTx/>
                        <a:buSzTx/>
                        <a:buFontTx/>
                        <a:buNone/>
                      </a:pPr>
                      <a:r>
                        <a:rPr lang="en-GB" sz="1000" b="1">
                          <a:solidFill>
                            <a:schemeClr val="tx1"/>
                          </a:solidFill>
                          <a:latin typeface="Arial"/>
                          <a:cs typeface="Aria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a:ea typeface="Inter"/>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solidFill>
                            <a:schemeClr val="tx1"/>
                          </a:solidFill>
                          <a:latin typeface="Arial"/>
                          <a:ea typeface="Inter"/>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5481727"/>
                  </a:ext>
                </a:extLst>
              </a:tr>
              <a:tr h="4970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a:ea typeface="Inter"/>
                          <a:cs typeface="Arial"/>
                        </a:rPr>
                        <a:t>% of TAs retrospectively incorporated by end of 24/25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rgbClr val="222222"/>
                          </a:solidFill>
                          <a:latin typeface="Arial"/>
                          <a:ea typeface="Inter"/>
                          <a:cs typeface="Arial"/>
                        </a:rPr>
                        <a:t>66%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rgbClr val="222222"/>
                          </a:solidFill>
                          <a:latin typeface="Arial"/>
                          <a:ea typeface="Inter"/>
                          <a:cs typeface="Arial"/>
                        </a:rPr>
                        <a:t>(N=113)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33% (170 out of 517)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a:ea typeface="Inter"/>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lvl="0" algn="ctr">
                        <a:buNone/>
                      </a:pPr>
                      <a:r>
                        <a:rPr lang="en-GB" sz="1000" b="1" i="0" u="none" strike="noStrike" noProof="0" dirty="0">
                          <a:solidFill>
                            <a:schemeClr val="tx1"/>
                          </a:solidFill>
                          <a:latin typeface="Arial"/>
                          <a:cs typeface="Aria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3986993"/>
                  </a:ext>
                </a:extLst>
              </a:tr>
            </a:tbl>
          </a:graphicData>
        </a:graphic>
      </p:graphicFrame>
      <p:sp>
        <p:nvSpPr>
          <p:cNvPr id="7" name="TextBox 6">
            <a:extLst>
              <a:ext uri="{FF2B5EF4-FFF2-40B4-BE49-F238E27FC236}">
                <a16:creationId xmlns:a16="http://schemas.microsoft.com/office/drawing/2014/main" id="{EA5A8773-C902-FBD0-8980-0C365FE80FC8}"/>
              </a:ext>
            </a:extLst>
          </p:cNvPr>
          <p:cNvSpPr txBox="1"/>
          <p:nvPr/>
        </p:nvSpPr>
        <p:spPr>
          <a:xfrm>
            <a:off x="312630" y="5030515"/>
            <a:ext cx="10619129" cy="461665"/>
          </a:xfrm>
          <a:prstGeom prst="rect">
            <a:avLst/>
          </a:prstGeom>
          <a:noFill/>
        </p:spPr>
        <p:txBody>
          <a:bodyPr wrap="square">
            <a:spAutoFit/>
          </a:bodyPr>
          <a:lstStyle/>
          <a:p>
            <a:r>
              <a:rPr lang="en-GB" sz="800" b="1">
                <a:latin typeface="Arial" panose="020B0604020202020204" pitchFamily="34" charset="0"/>
                <a:cs typeface="Arial" panose="020B0604020202020204" pitchFamily="34" charset="0"/>
              </a:rPr>
              <a:t>KPIs reflect Q1 figures; </a:t>
            </a:r>
            <a:r>
              <a:rPr lang="en-GB" sz="800">
                <a:latin typeface="Arial" panose="020B0604020202020204" pitchFamily="34" charset="0"/>
                <a:cs typeface="Arial" panose="020B0604020202020204" pitchFamily="34" charset="0"/>
              </a:rPr>
              <a:t>Two KPIs have not been included here:</a:t>
            </a:r>
          </a:p>
          <a:p>
            <a:r>
              <a:rPr lang="en-GB" sz="800">
                <a:latin typeface="Arial" panose="020B0604020202020204" pitchFamily="34" charset="0"/>
                <a:cs typeface="Arial" panose="020B0604020202020204" pitchFamily="34" charset="0"/>
              </a:rPr>
              <a:t> 1) “</a:t>
            </a:r>
            <a:r>
              <a:rPr lang="en-GB" sz="800">
                <a:effectLst/>
                <a:latin typeface="Arial" panose="020B0604020202020204" pitchFamily="34" charset="0"/>
                <a:ea typeface="Times New Roman" panose="02020603050405020304" pitchFamily="18" charset="0"/>
                <a:cs typeface="Arial" panose="020B0604020202020204" pitchFamily="34" charset="0"/>
              </a:rPr>
              <a:t>Mean and median time to produce new guideline and guideline update” - data is being captured to establish a baseline for future measurement in 25-26;</a:t>
            </a:r>
          </a:p>
          <a:p>
            <a:r>
              <a:rPr lang="en-GB" sz="800">
                <a:effectLst/>
                <a:latin typeface="Arial" panose="020B0604020202020204" pitchFamily="34" charset="0"/>
                <a:ea typeface="Times New Roman" panose="02020603050405020304" pitchFamily="18" charset="0"/>
                <a:cs typeface="Arial" panose="020B0604020202020204" pitchFamily="34" charset="0"/>
              </a:rPr>
              <a:t> 2) “New NICE guidance within topic suites published within 6 months of Prioritisation Board's decision to update” - baseline data will start to be collected from August, and will be captured on a quarterly basis</a:t>
            </a:r>
            <a:endParaRPr lang="en-GB" sz="80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A937F42-0137-12FD-D5F1-9E1FE662C3B6}"/>
              </a:ext>
            </a:extLst>
          </p:cNvPr>
          <p:cNvSpPr txBox="1"/>
          <p:nvPr/>
        </p:nvSpPr>
        <p:spPr>
          <a:xfrm>
            <a:off x="8907309" y="6199054"/>
            <a:ext cx="2987118" cy="215444"/>
          </a:xfrm>
          <a:prstGeom prst="rect">
            <a:avLst/>
          </a:prstGeom>
          <a:noFill/>
        </p:spPr>
        <p:txBody>
          <a:bodyPr wrap="square" lIns="91440" tIns="45720" rIns="91440" bIns="45720" rtlCol="0" anchor="t">
            <a:spAutoFit/>
          </a:bodyPr>
          <a:lstStyle/>
          <a:p>
            <a:r>
              <a:rPr lang="en-GB" sz="800"/>
              <a:t>All figures as of 31 Oct 2024 unless otherwise stated</a:t>
            </a:r>
          </a:p>
        </p:txBody>
      </p:sp>
    </p:spTree>
    <p:extLst>
      <p:ext uri="{BB962C8B-B14F-4D97-AF65-F5344CB8AC3E}">
        <p14:creationId xmlns:p14="http://schemas.microsoft.com/office/powerpoint/2010/main" val="441281640"/>
      </p:ext>
    </p:extLst>
  </p:cSld>
  <p:clrMapOvr>
    <a:masterClrMapping/>
  </p:clrMapOvr>
</p:sld>
</file>

<file path=ppt/theme/theme1.xml><?xml version="1.0" encoding="utf-8"?>
<a:theme xmlns:a="http://schemas.openxmlformats.org/drawingml/2006/main" name="NIC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Custom 1">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Presentation1" id="{F185A7E4-78E5-4BE0-9BEF-9C12F0CDF1FA}" vid="{24CA821E-553C-4BFA-A3D0-5C527EE24A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E2F098893DC34484FEBB01E743F540" ma:contentTypeVersion="15" ma:contentTypeDescription="Create a new document." ma:contentTypeScope="" ma:versionID="8b6e5f3d63751665857e4728c8991a82">
  <xsd:schema xmlns:xsd="http://www.w3.org/2001/XMLSchema" xmlns:xs="http://www.w3.org/2001/XMLSchema" xmlns:p="http://schemas.microsoft.com/office/2006/metadata/properties" xmlns:ns2="5adc4af7-6c61-4d83-a8fe-e6380333cf6e" xmlns:ns3="d882c45d-a7ed-40e7-aeed-44a62b97a77e" xmlns:ns4="0eb656aa-4e79-4e95-9076-bc119a23e0cc" targetNamespace="http://schemas.microsoft.com/office/2006/metadata/properties" ma:root="true" ma:fieldsID="f3148cae1e578c7cfdd8b5d8b46b25cc" ns2:_="" ns3:_="" ns4:_="">
    <xsd:import namespace="5adc4af7-6c61-4d83-a8fe-e6380333cf6e"/>
    <xsd:import namespace="d882c45d-a7ed-40e7-aeed-44a62b97a77e"/>
    <xsd:import namespace="0eb656aa-4e79-4e95-9076-bc119a23e0c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4: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dc4af7-6c61-4d83-a8fe-e6380333cf6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82c45d-a7ed-40e7-aeed-44a62b97a77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abb4586-6e39-4769-a9e9-e64cee0e77fc"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b656aa-4e79-4e95-9076-bc119a23e0c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5bc1b7c-c3fe-485e-9a31-d1f03cec93d9}" ma:internalName="TaxCatchAll" ma:showField="CatchAllData" ma:web="5adc4af7-6c61-4d83-a8fe-e6380333c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882c45d-a7ed-40e7-aeed-44a62b97a77e">
      <Terms xmlns="http://schemas.microsoft.com/office/infopath/2007/PartnerControls"/>
    </lcf76f155ced4ddcb4097134ff3c332f>
    <TaxCatchAll xmlns="0eb656aa-4e79-4e95-9076-bc119a23e0cc" xsi:nil="true"/>
  </documentManagement>
</p:properties>
</file>

<file path=customXml/itemProps1.xml><?xml version="1.0" encoding="utf-8"?>
<ds:datastoreItem xmlns:ds="http://schemas.openxmlformats.org/officeDocument/2006/customXml" ds:itemID="{045E46EF-87D8-4140-98E6-4EC463FCE09E}"/>
</file>

<file path=customXml/itemProps2.xml><?xml version="1.0" encoding="utf-8"?>
<ds:datastoreItem xmlns:ds="http://schemas.openxmlformats.org/officeDocument/2006/customXml" ds:itemID="{A230B3F3-D34B-4823-92B8-34D7132ED4E6}"/>
</file>

<file path=customXml/itemProps3.xml><?xml version="1.0" encoding="utf-8"?>
<ds:datastoreItem xmlns:ds="http://schemas.openxmlformats.org/officeDocument/2006/customXml" ds:itemID="{808713B2-5CF1-4318-B98B-6B91E6F2068E}"/>
</file>

<file path=docProps/app.xml><?xml version="1.0" encoding="utf-8"?>
<Properties xmlns="http://schemas.openxmlformats.org/officeDocument/2006/extended-properties" xmlns:vt="http://schemas.openxmlformats.org/officeDocument/2006/docPropsVTypes">
  <Template/>
  <TotalTime>0</TotalTime>
  <Words>6555</Words>
  <Application>Microsoft Office PowerPoint</Application>
  <PresentationFormat>Widescreen</PresentationFormat>
  <Paragraphs>893</Paragraphs>
  <Slides>19</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Arial,Sans-Serif</vt:lpstr>
      <vt:lpstr>Lato</vt:lpstr>
      <vt:lpstr>Calibri</vt:lpstr>
      <vt:lpstr>Inter</vt:lpstr>
      <vt:lpstr>Wingdings</vt:lpstr>
      <vt:lpstr>Lora SemiBold</vt:lpstr>
      <vt:lpstr>Arial</vt:lpstr>
      <vt:lpstr>Inter SemiBold</vt:lpstr>
      <vt:lpstr>NICE</vt:lpstr>
      <vt:lpstr>Integrated Performance  Report (IPR)     </vt:lpstr>
      <vt:lpstr>NICE Guidance highlights  </vt:lpstr>
      <vt:lpstr>Dec 2024 IPR contents page</vt:lpstr>
      <vt:lpstr>Executive summary on NICE Business Plan progress 2024-25 (Dec 2024) </vt:lpstr>
      <vt:lpstr>Relevance: Exception report </vt:lpstr>
      <vt:lpstr>Relevance: High-level summary of performance</vt:lpstr>
      <vt:lpstr>Timely &amp; High-Quality: Exception report </vt:lpstr>
      <vt:lpstr>Timely &amp; High-Quality: High-level summary of performance (1 of 2)</vt:lpstr>
      <vt:lpstr>Timely &amp; High-Quality: High-level summary of performance (2 of 2)</vt:lpstr>
      <vt:lpstr>Useable: Exception report </vt:lpstr>
      <vt:lpstr>Useable: High-level summary of performance </vt:lpstr>
      <vt:lpstr>Impactful: Exception report </vt:lpstr>
      <vt:lpstr>Impactful: High-level summary of performance</vt:lpstr>
      <vt:lpstr>Brilliant Organisation: Exception report </vt:lpstr>
      <vt:lpstr>Brilliant organisation: High-level summary of performance</vt:lpstr>
      <vt:lpstr>Financial performance as at 31 October 2024</vt:lpstr>
      <vt:lpstr>Appendix to Brilliant organisation</vt:lpstr>
      <vt:lpstr>Appendix to Brilliant organisation</vt:lpstr>
      <vt:lpstr>Headline description of key projects to deliver NICE aims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2024-12-05T07:36:30Z</dcterms:created>
  <dcterms:modified xsi:type="dcterms:W3CDTF">2024-12-05T07:36:34Z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2024-12-05T07:36:33Z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1e1cc960-77b7-4446-886f-30191b460698</vt:lpwstr>
  </property>
  <property fmtid="{D5CDD505-2E9C-101B-9397-08002B2CF9AE}" pid="8" name="MSIP_Label_c69d85d5-6d9e-4305-a294-1f636ec0f2d6_ContentBits">
    <vt:lpwstr>0</vt:lpwstr>
  </property>
  <property fmtid="{D5CDD505-2E9C-101B-9397-08002B2CF9AE}" pid="9" name="MediaServiceImageTags">
    <vt:lpwstr/>
  </property>
  <property fmtid="{D5CDD505-2E9C-101B-9397-08002B2CF9AE}" pid="10" name="ContentTypeId">
    <vt:lpwstr>0x01010026E2F098893DC34484FEBB01E743F540</vt:lpwstr>
  </property>
  <property fmtid="{D5CDD505-2E9C-101B-9397-08002B2CF9AE}" pid="11" name="Display Status0">
    <vt:lpwstr/>
  </property>
  <property fmtid="{D5CDD505-2E9C-101B-9397-08002B2CF9AE}" pid="12" name="Policy Status">
    <vt:lpwstr/>
  </property>
  <property fmtid="{D5CDD505-2E9C-101B-9397-08002B2CF9AE}" pid="13" name="Service area">
    <vt:lpwstr/>
  </property>
  <property fmtid="{D5CDD505-2E9C-101B-9397-08002B2CF9AE}" pid="14" name="c3e9b32804b143caaf778522fda46369">
    <vt:lpwstr/>
  </property>
  <property fmtid="{D5CDD505-2E9C-101B-9397-08002B2CF9AE}" pid="15" name="p4ffb7e704744a2fb360efac02e8e56e">
    <vt:lpwstr/>
  </property>
  <property fmtid="{D5CDD505-2E9C-101B-9397-08002B2CF9AE}" pid="16" name="j31c8abf4698464c99deb46d7432c918">
    <vt:lpwstr/>
  </property>
  <property fmtid="{D5CDD505-2E9C-101B-9397-08002B2CF9AE}" pid="17" name="Display Status">
    <vt:lpwstr/>
  </property>
</Properties>
</file>