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4"/>
    <p:sldMasterId id="2147483752" r:id="rId5"/>
  </p:sldMasterIdLst>
  <p:notesMasterIdLst>
    <p:notesMasterId r:id="rId22"/>
  </p:notesMasterIdLst>
  <p:sldIdLst>
    <p:sldId id="257" r:id="rId6"/>
    <p:sldId id="2147474237" r:id="rId7"/>
    <p:sldId id="2147474244" r:id="rId8"/>
    <p:sldId id="2147474245" r:id="rId9"/>
    <p:sldId id="2147474242" r:id="rId10"/>
    <p:sldId id="2147474236" r:id="rId11"/>
    <p:sldId id="256" r:id="rId12"/>
    <p:sldId id="258" r:id="rId13"/>
    <p:sldId id="2147474246" r:id="rId14"/>
    <p:sldId id="2147474243" r:id="rId15"/>
    <p:sldId id="2147474232" r:id="rId16"/>
    <p:sldId id="2147474247" r:id="rId17"/>
    <p:sldId id="2147474248" r:id="rId18"/>
    <p:sldId id="2147471871" r:id="rId19"/>
    <p:sldId id="4080" r:id="rId20"/>
    <p:sldId id="214747209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0B462D-CDB8-17E7-15BE-AD42CD94957D}" name="Lesley Owen" initials="LO" userId="S::lesley.owen@nice.org.uk::305fb555-3dcd-45da-b724-a9bb9c944b7b" providerId="AD"/>
  <p188:author id="{FAC6C63A-8D37-ECD3-2DEE-E3BA5C9985C8}" name="Louise Edwards" initials="LE" userId="S::Louise.Edwards@nice.org.uk::b98b5334-27d2-4f7d-b117-a8e51b569993" providerId="AD"/>
  <p188:author id="{41D8454E-7AC0-DF1E-7DC9-8D913EAA86E2}" name="Koonal Shah" initials="KS" userId="S::Koonal.Shah@nice.org.uk::bae289f5-96dc-4a13-8232-b1a46c56ed5d" providerId="AD"/>
  <p188:author id="{FF8C9D6A-7CE4-223F-AA3C-5E966426D019}" name="Louise Edwards" initials="LE" userId="S::louise.edwards@nice.org.uk::b98b5334-27d2-4f7d-b117-a8e51b569993" providerId="AD"/>
  <p188:author id="{0D94A8B0-B387-48FA-2115-14FA4556C0E0}" name="Alexa Forrester" initials="AF" userId="S::Alexa.Forrester@nice.org.uk::1410e491-cc35-4822-a081-cebbff135d9f" providerId="AD"/>
  <p188:author id="{B0AB5BB7-0E46-7150-96B8-CB71CDD07D41}" name="Louisa Regan" initials="LR" userId="S::louisa.regan@nice.org.uk::d3e412c2-e6a2-497a-b483-1bf94e597635" providerId="AD"/>
  <p188:author id="{E5D665B7-CCEA-CEF6-E5F7-EC8C3BB8CFDF}" name="Clare Morgan" initials="CM" userId="S::Clare.Morgan@nice.org.uk::2839e4b1-0f17-4338-8f95-1993dc91e5f7" providerId="AD"/>
  <p188:author id="{5D3616FA-0311-0C76-45DC-31A61F14364B}" name="David Coombs" initials="DC" userId="S::David.Coombs@nice.org.uk::7880e5f9-4692-4389-ae43-e8af7a21d04a" providerId="AD"/>
  <p188:author id="{5D7F3CFA-09F4-F3DE-6103-9E418C5E3FD2}" name="Lesley Owen" initials="" userId="S::Lesley.Owen@nice.org.uk::305fb555-3dcd-45da-b724-a9bb9c944b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44"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 Woodward" userId="618c2155-77b8-4d50-a4cd-d8818db741fc" providerId="ADAL" clId="{632E590D-7179-4950-A4FC-73C3D15DEC71}"/>
    <pc:docChg chg="modSld">
      <pc:chgData name="Lynn Woodward" userId="618c2155-77b8-4d50-a4cd-d8818db741fc" providerId="ADAL" clId="{632E590D-7179-4950-A4FC-73C3D15DEC71}" dt="2025-05-14T08:55:24.662" v="14" actId="13244"/>
      <pc:docMkLst>
        <pc:docMk/>
      </pc:docMkLst>
      <pc:sldChg chg="modSp mod">
        <pc:chgData name="Lynn Woodward" userId="618c2155-77b8-4d50-a4cd-d8818db741fc" providerId="ADAL" clId="{632E590D-7179-4950-A4FC-73C3D15DEC71}" dt="2025-05-14T08:54:11.748" v="0" actId="962"/>
        <pc:sldMkLst>
          <pc:docMk/>
          <pc:sldMk cId="2060923291" sldId="257"/>
        </pc:sldMkLst>
        <pc:picChg chg="mod">
          <ac:chgData name="Lynn Woodward" userId="618c2155-77b8-4d50-a4cd-d8818db741fc" providerId="ADAL" clId="{632E590D-7179-4950-A4FC-73C3D15DEC71}" dt="2025-05-14T08:54:11.748" v="0" actId="962"/>
          <ac:picMkLst>
            <pc:docMk/>
            <pc:sldMk cId="2060923291" sldId="257"/>
            <ac:picMk id="6" creationId="{B9C0845C-80E1-95DE-FAE1-F009F65073BC}"/>
          </ac:picMkLst>
        </pc:picChg>
      </pc:sldChg>
      <pc:sldChg chg="modSp mod">
        <pc:chgData name="Lynn Woodward" userId="618c2155-77b8-4d50-a4cd-d8818db741fc" providerId="ADAL" clId="{632E590D-7179-4950-A4FC-73C3D15DEC71}" dt="2025-05-14T08:55:24.662" v="14" actId="13244"/>
        <pc:sldMkLst>
          <pc:docMk/>
          <pc:sldMk cId="1179896472" sldId="4080"/>
        </pc:sldMkLst>
        <pc:spChg chg="ord">
          <ac:chgData name="Lynn Woodward" userId="618c2155-77b8-4d50-a4cd-d8818db741fc" providerId="ADAL" clId="{632E590D-7179-4950-A4FC-73C3D15DEC71}" dt="2025-05-14T08:55:24.662" v="14" actId="13244"/>
          <ac:spMkLst>
            <pc:docMk/>
            <pc:sldMk cId="1179896472" sldId="4080"/>
            <ac:spMk id="5" creationId="{96BEFD4F-9F4A-2D1F-2966-3B3C0020A570}"/>
          </ac:spMkLst>
        </pc:spChg>
        <pc:spChg chg="mod">
          <ac:chgData name="Lynn Woodward" userId="618c2155-77b8-4d50-a4cd-d8818db741fc" providerId="ADAL" clId="{632E590D-7179-4950-A4FC-73C3D15DEC71}" dt="2025-05-14T08:55:22.282" v="13" actId="962"/>
          <ac:spMkLst>
            <pc:docMk/>
            <pc:sldMk cId="1179896472" sldId="4080"/>
            <ac:spMk id="19" creationId="{CC34D8D7-2BE6-8471-6DF7-E45C5A90CFF9}"/>
          </ac:spMkLst>
        </pc:spChg>
        <pc:spChg chg="mod">
          <ac:chgData name="Lynn Woodward" userId="618c2155-77b8-4d50-a4cd-d8818db741fc" providerId="ADAL" clId="{632E590D-7179-4950-A4FC-73C3D15DEC71}" dt="2025-05-14T08:55:18.641" v="10" actId="962"/>
          <ac:spMkLst>
            <pc:docMk/>
            <pc:sldMk cId="1179896472" sldId="4080"/>
            <ac:spMk id="47" creationId="{A70ACF52-5F33-198E-C09E-BCE77A6D1405}"/>
          </ac:spMkLst>
        </pc:spChg>
        <pc:spChg chg="mod">
          <ac:chgData name="Lynn Woodward" userId="618c2155-77b8-4d50-a4cd-d8818db741fc" providerId="ADAL" clId="{632E590D-7179-4950-A4FC-73C3D15DEC71}" dt="2025-05-14T08:55:20.086" v="11" actId="962"/>
          <ac:spMkLst>
            <pc:docMk/>
            <pc:sldMk cId="1179896472" sldId="4080"/>
            <ac:spMk id="48" creationId="{7860F38E-AD7C-6CDD-2026-928F5BD9D603}"/>
          </ac:spMkLst>
        </pc:spChg>
        <pc:spChg chg="mod">
          <ac:chgData name="Lynn Woodward" userId="618c2155-77b8-4d50-a4cd-d8818db741fc" providerId="ADAL" clId="{632E590D-7179-4950-A4FC-73C3D15DEC71}" dt="2025-05-14T08:55:21.152" v="12" actId="962"/>
          <ac:spMkLst>
            <pc:docMk/>
            <pc:sldMk cId="1179896472" sldId="4080"/>
            <ac:spMk id="49" creationId="{F0198A72-F163-CAE9-C2AF-138512032C2A}"/>
          </ac:spMkLst>
        </pc:spChg>
      </pc:sldChg>
      <pc:sldChg chg="modSp mod">
        <pc:chgData name="Lynn Woodward" userId="618c2155-77b8-4d50-a4cd-d8818db741fc" providerId="ADAL" clId="{632E590D-7179-4950-A4FC-73C3D15DEC71}" dt="2025-05-14T08:54:38.322" v="5" actId="13244"/>
        <pc:sldMkLst>
          <pc:docMk/>
          <pc:sldMk cId="4171140897" sldId="2147474237"/>
        </pc:sldMkLst>
        <pc:spChg chg="ord">
          <ac:chgData name="Lynn Woodward" userId="618c2155-77b8-4d50-a4cd-d8818db741fc" providerId="ADAL" clId="{632E590D-7179-4950-A4FC-73C3D15DEC71}" dt="2025-05-14T08:54:38.322" v="5" actId="13244"/>
          <ac:spMkLst>
            <pc:docMk/>
            <pc:sldMk cId="4171140897" sldId="2147474237"/>
            <ac:spMk id="3" creationId="{5ADFD266-AE10-75AD-C286-771ABEA31AE8}"/>
          </ac:spMkLst>
        </pc:spChg>
      </pc:sldChg>
      <pc:sldChg chg="modSp mod">
        <pc:chgData name="Lynn Woodward" userId="618c2155-77b8-4d50-a4cd-d8818db741fc" providerId="ADAL" clId="{632E590D-7179-4950-A4FC-73C3D15DEC71}" dt="2025-05-14T08:54:28.040" v="2" actId="962"/>
        <pc:sldMkLst>
          <pc:docMk/>
          <pc:sldMk cId="3980883758" sldId="2147474242"/>
        </pc:sldMkLst>
        <pc:grpChg chg="mod">
          <ac:chgData name="Lynn Woodward" userId="618c2155-77b8-4d50-a4cd-d8818db741fc" providerId="ADAL" clId="{632E590D-7179-4950-A4FC-73C3D15DEC71}" dt="2025-05-14T08:54:20.033" v="1" actId="962"/>
          <ac:grpSpMkLst>
            <pc:docMk/>
            <pc:sldMk cId="3980883758" sldId="2147474242"/>
            <ac:grpSpMk id="19" creationId="{2C2FBA63-CC19-F9EE-7FD7-78676F0A62B4}"/>
          </ac:grpSpMkLst>
        </pc:grpChg>
        <pc:grpChg chg="mod">
          <ac:chgData name="Lynn Woodward" userId="618c2155-77b8-4d50-a4cd-d8818db741fc" providerId="ADAL" clId="{632E590D-7179-4950-A4FC-73C3D15DEC71}" dt="2025-05-14T08:54:28.040" v="2" actId="962"/>
          <ac:grpSpMkLst>
            <pc:docMk/>
            <pc:sldMk cId="3980883758" sldId="2147474242"/>
            <ac:grpSpMk id="38" creationId="{776CEBF0-7DDB-AFCB-764B-2D69411AF4B7}"/>
          </ac:grpSpMkLst>
        </pc:grpChg>
      </pc:sldChg>
      <pc:sldChg chg="modSp mod">
        <pc:chgData name="Lynn Woodward" userId="618c2155-77b8-4d50-a4cd-d8818db741fc" providerId="ADAL" clId="{632E590D-7179-4950-A4FC-73C3D15DEC71}" dt="2025-05-14T08:54:29.435" v="3" actId="962"/>
        <pc:sldMkLst>
          <pc:docMk/>
          <pc:sldMk cId="2595251677" sldId="2147474243"/>
        </pc:sldMkLst>
        <pc:picChg chg="mod">
          <ac:chgData name="Lynn Woodward" userId="618c2155-77b8-4d50-a4cd-d8818db741fc" providerId="ADAL" clId="{632E590D-7179-4950-A4FC-73C3D15DEC71}" dt="2025-05-14T08:54:29.435" v="3" actId="962"/>
          <ac:picMkLst>
            <pc:docMk/>
            <pc:sldMk cId="2595251677" sldId="2147474243"/>
            <ac:picMk id="7" creationId="{B348A36F-BD19-ECE0-46EF-5FD8E791335E}"/>
          </ac:picMkLst>
        </pc:picChg>
      </pc:sldChg>
      <pc:sldChg chg="modSp mod">
        <pc:chgData name="Lynn Woodward" userId="618c2155-77b8-4d50-a4cd-d8818db741fc" providerId="ADAL" clId="{632E590D-7179-4950-A4FC-73C3D15DEC71}" dt="2025-05-14T08:54:30.981" v="4" actId="962"/>
        <pc:sldMkLst>
          <pc:docMk/>
          <pc:sldMk cId="2020081932" sldId="2147474247"/>
        </pc:sldMkLst>
        <pc:grpChg chg="mod">
          <ac:chgData name="Lynn Woodward" userId="618c2155-77b8-4d50-a4cd-d8818db741fc" providerId="ADAL" clId="{632E590D-7179-4950-A4FC-73C3D15DEC71}" dt="2025-05-14T08:54:30.981" v="4" actId="962"/>
          <ac:grpSpMkLst>
            <pc:docMk/>
            <pc:sldMk cId="2020081932" sldId="2147474247"/>
            <ac:grpSpMk id="11" creationId="{66805298-D559-9F1F-5B40-B3338654F1E5}"/>
          </ac:grpSpMkLst>
        </pc:grpChg>
      </pc:sldChg>
      <pc:sldChg chg="modSp mod">
        <pc:chgData name="Lynn Woodward" userId="618c2155-77b8-4d50-a4cd-d8818db741fc" providerId="ADAL" clId="{632E590D-7179-4950-A4FC-73C3D15DEC71}" dt="2025-05-14T08:55:08.139" v="9" actId="13244"/>
        <pc:sldMkLst>
          <pc:docMk/>
          <pc:sldMk cId="3593920050" sldId="2147474248"/>
        </pc:sldMkLst>
        <pc:spChg chg="ord">
          <ac:chgData name="Lynn Woodward" userId="618c2155-77b8-4d50-a4cd-d8818db741fc" providerId="ADAL" clId="{632E590D-7179-4950-A4FC-73C3D15DEC71}" dt="2025-05-14T08:55:08.139" v="9" actId="13244"/>
          <ac:spMkLst>
            <pc:docMk/>
            <pc:sldMk cId="3593920050" sldId="2147474248"/>
            <ac:spMk id="2" creationId="{BAA5F812-78CB-1E8A-F651-D127C6956C94}"/>
          </ac:spMkLst>
        </pc:spChg>
        <pc:spChg chg="ord">
          <ac:chgData name="Lynn Woodward" userId="618c2155-77b8-4d50-a4cd-d8818db741fc" providerId="ADAL" clId="{632E590D-7179-4950-A4FC-73C3D15DEC71}" dt="2025-05-14T08:54:52.163" v="6" actId="13244"/>
          <ac:spMkLst>
            <pc:docMk/>
            <pc:sldMk cId="3593920050" sldId="2147474248"/>
            <ac:spMk id="5" creationId="{63DE3CB3-C0DF-0013-8363-F51DFCE38904}"/>
          </ac:spMkLst>
        </pc:spChg>
        <pc:spChg chg="ord">
          <ac:chgData name="Lynn Woodward" userId="618c2155-77b8-4d50-a4cd-d8818db741fc" providerId="ADAL" clId="{632E590D-7179-4950-A4FC-73C3D15DEC71}" dt="2025-05-14T08:54:54.059" v="7" actId="13244"/>
          <ac:spMkLst>
            <pc:docMk/>
            <pc:sldMk cId="3593920050" sldId="2147474248"/>
            <ac:spMk id="6" creationId="{254520C1-7B15-FA73-65BF-0102569227E6}"/>
          </ac:spMkLst>
        </pc:spChg>
        <pc:spChg chg="ord">
          <ac:chgData name="Lynn Woodward" userId="618c2155-77b8-4d50-a4cd-d8818db741fc" providerId="ADAL" clId="{632E590D-7179-4950-A4FC-73C3D15DEC71}" dt="2025-05-14T08:54:58.206" v="8" actId="13244"/>
          <ac:spMkLst>
            <pc:docMk/>
            <pc:sldMk cId="3593920050" sldId="2147474248"/>
            <ac:spMk id="7" creationId="{1A610196-B9B2-8998-1D1F-CF90EF192F5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386E3-2BD6-4D36-BD4C-8A8985D64520}" type="datetimeFigureOut">
              <a:rPr lang="en-GB" smtClean="0"/>
              <a:t>14/05/2025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4AD397-CFA5-470E-BD30-65E909B870DD}" type="slidenum">
              <a:rPr lang="en-GB" smtClean="0"/>
              <a:t>‹#›</a:t>
            </a:fld>
            <a:endParaRPr lang="en-GB"/>
          </a:p>
        </p:txBody>
      </p:sp>
    </p:spTree>
    <p:extLst>
      <p:ext uri="{BB962C8B-B14F-4D97-AF65-F5344CB8AC3E}">
        <p14:creationId xmlns:p14="http://schemas.microsoft.com/office/powerpoint/2010/main" val="2688918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Arial" panose="020B0604020202020204" pitchFamily="34" charset="0"/>
                <a:ea typeface="Times New Roman" panose="02020603050405020304" pitchFamily="18" charset="0"/>
                <a:cs typeface="Times New Roman" panose="02020603050405020304" pitchFamily="18" charset="0"/>
              </a:rPr>
              <a:t>A commitment to reducing health inequalities is enshrined in our principles, our processes and our ethos. This is a longstanding focus.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Arial" panose="020B0604020202020204" pitchFamily="34" charset="0"/>
                <a:ea typeface="Times New Roman" panose="02020603050405020304" pitchFamily="18" charset="0"/>
                <a:cs typeface="Times New Roman" panose="02020603050405020304" pitchFamily="18" charset="0"/>
              </a:rPr>
              <a:t>Principle 1: </a:t>
            </a:r>
            <a:r>
              <a:rPr lang="en-GB" sz="1200">
                <a:effectLst/>
                <a:latin typeface="+mn-lt"/>
                <a:ea typeface="Times New Roman" panose="02020603050405020304" pitchFamily="18" charset="0"/>
                <a:cs typeface="Times New Roman" panose="02020603050405020304" pitchFamily="18" charset="0"/>
              </a:rPr>
              <a:t>Topic prioritisation considers impact on health and wellbeing, variation in current service provision….and the potential to reduce health inequalities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mn-lt"/>
                <a:ea typeface="Times New Roman" panose="02020603050405020304" pitchFamily="18" charset="0"/>
                <a:cs typeface="Times New Roman" panose="02020603050405020304" pitchFamily="18" charset="0"/>
              </a:rPr>
              <a:t>Principle 4: NICE's Public Involvement Programme supports people who use services, their families, carers and the public to take part in our work. It promotes their involvement regardless of disability, language, or other potential barriers.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Arial" panose="020B0604020202020204" pitchFamily="34" charset="0"/>
                <a:ea typeface="Times New Roman" panose="02020603050405020304" pitchFamily="18" charset="0"/>
                <a:cs typeface="Times New Roman" panose="02020603050405020304" pitchFamily="18" charset="0"/>
              </a:rPr>
              <a:t>Principle 5: </a:t>
            </a:r>
            <a:r>
              <a:rPr lang="en-GB" sz="1200">
                <a:effectLst/>
                <a:latin typeface="+mn-lt"/>
                <a:ea typeface="Times New Roman" panose="02020603050405020304" pitchFamily="18" charset="0"/>
                <a:cs typeface="Times New Roman" panose="02020603050405020304" pitchFamily="18" charset="0"/>
              </a:rPr>
              <a:t>As part of the consultation stakeholders have an opportunity to comment on the potential impact of our guidance on health inequalities, as well as on the content of the recommendations.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mn-lt"/>
                <a:ea typeface="Times New Roman" panose="02020603050405020304" pitchFamily="18" charset="0"/>
                <a:cs typeface="Times New Roman" panose="02020603050405020304" pitchFamily="18" charset="0"/>
              </a:rPr>
              <a:t>Principle 9: </a:t>
            </a:r>
            <a:r>
              <a:rPr lang="en-GB" sz="1200">
                <a:effectLst/>
                <a:latin typeface="Arial" panose="020B0604020202020204" pitchFamily="34" charset="0"/>
                <a:ea typeface="Times New Roman" panose="02020603050405020304" pitchFamily="18" charset="0"/>
                <a:cs typeface="Times New Roman" panose="02020603050405020304" pitchFamily="18" charset="0"/>
              </a:rPr>
              <a:t>Our guidance should support strategies that improve population health as a whole, while offering particular benefit to the most disadvantaged.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Arial" panose="020B0604020202020204" pitchFamily="34" charset="0"/>
                <a:ea typeface="Times New Roman" panose="02020603050405020304" pitchFamily="18" charset="0"/>
                <a:cs typeface="Times New Roman" panose="02020603050405020304" pitchFamily="18" charset="0"/>
              </a:rPr>
              <a:t>In addition to the protected characteristics stated in the Equality Act 2010, we also take into account inequalities arising from socioeconomic factors and the circumstances of certain groups of people, such as looked-after children and people who are homeless. Our guidance aims to reduce and not increase identified health inequalities. This may mean making recommendations for specific groups of people (see principle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mn-lt"/>
                <a:ea typeface="Times New Roman" panose="02020603050405020304" pitchFamily="18" charset="0"/>
                <a:cs typeface="Times New Roman" panose="02020603050405020304" pitchFamily="18" charset="0"/>
              </a:rPr>
              <a:t>Principle 10: </a:t>
            </a:r>
            <a:r>
              <a:rPr lang="en-GB" sz="1200">
                <a:effectLst/>
                <a:latin typeface="Arial" panose="020B0604020202020204" pitchFamily="34" charset="0"/>
                <a:ea typeface="Times New Roman" panose="02020603050405020304" pitchFamily="18" charset="0"/>
                <a:cs typeface="Times New Roman" panose="02020603050405020304" pitchFamily="18" charset="0"/>
              </a:rPr>
              <a:t>NICE’s guidance aims to serve the interests of the population as a whole. But sometimes the available evidence shows differences in the effectiveness and cost effectiveness of an intervention for a particular group of people. Certain groups may also be at a disadvantage compared with others. In such cases, it may be appropriate for us to make recommendations for specific groups of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endParaRPr lang="en-GB"/>
          </a:p>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3</a:t>
            </a:fld>
            <a:endParaRPr lang="en-US"/>
          </a:p>
        </p:txBody>
      </p:sp>
    </p:spTree>
    <p:extLst>
      <p:ext uri="{BB962C8B-B14F-4D97-AF65-F5344CB8AC3E}">
        <p14:creationId xmlns:p14="http://schemas.microsoft.com/office/powerpoint/2010/main" val="3157184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E4F83-4551-7D89-F4C7-5F6862B65C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8A6EFC-9CB3-E05D-6B12-303F943F03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E9614E-0648-2032-8CCD-9868D3252D6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81D8749-11C7-93C4-E3C8-6A2D609422D2}"/>
              </a:ext>
            </a:extLst>
          </p:cNvPr>
          <p:cNvSpPr>
            <a:spLocks noGrp="1"/>
          </p:cNvSpPr>
          <p:nvPr>
            <p:ph type="sldNum" sz="quarter" idx="5"/>
          </p:nvPr>
        </p:nvSpPr>
        <p:spPr/>
        <p:txBody>
          <a:bodyPr/>
          <a:lstStyle/>
          <a:p>
            <a:fld id="{2FED7CC9-49FE-4B75-BD44-9419DE433DF1}" type="slidenum">
              <a:rPr lang="en-GB" smtClean="0"/>
              <a:t>5</a:t>
            </a:fld>
            <a:endParaRPr lang="en-GB"/>
          </a:p>
        </p:txBody>
      </p:sp>
    </p:spTree>
    <p:extLst>
      <p:ext uri="{BB962C8B-B14F-4D97-AF65-F5344CB8AC3E}">
        <p14:creationId xmlns:p14="http://schemas.microsoft.com/office/powerpoint/2010/main" val="1923221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40000"/>
              </a:lnSpc>
              <a:spcBef>
                <a:spcPts val="1000"/>
              </a:spcBef>
              <a:spcAft>
                <a:spcPts val="1000"/>
              </a:spcAft>
            </a:pPr>
            <a:r>
              <a:rPr lang="en-GB" i="1"/>
              <a:t>PRIORITY 1: </a:t>
            </a:r>
            <a:r>
              <a:rPr lang="en-GB"/>
              <a:t>RHO to inform NICE topic prioritisation to ensure reducing ethnic and racial inequalities is central to topics selected. </a:t>
            </a:r>
            <a:endParaRPr lang="en-US"/>
          </a:p>
          <a:p>
            <a:pPr>
              <a:lnSpc>
                <a:spcPct val="140000"/>
              </a:lnSpc>
              <a:spcBef>
                <a:spcPts val="1000"/>
              </a:spcBef>
              <a:spcAft>
                <a:spcPts val="1000"/>
              </a:spcAft>
            </a:pPr>
            <a:r>
              <a:rPr lang="en-GB" i="1"/>
              <a:t>PRIORITY 2: </a:t>
            </a:r>
            <a:r>
              <a:rPr lang="en-GB"/>
              <a:t>NICE to develop and embed processes and strategic approaches within its programmes of work to address ethnic and racial inequalities with advice from RHO. </a:t>
            </a:r>
            <a:endParaRPr lang="en-US"/>
          </a:p>
          <a:p>
            <a:pPr>
              <a:lnSpc>
                <a:spcPct val="140000"/>
              </a:lnSpc>
              <a:spcBef>
                <a:spcPts val="1000"/>
              </a:spcBef>
              <a:spcAft>
                <a:spcPts val="1000"/>
              </a:spcAft>
            </a:pPr>
            <a:r>
              <a:rPr lang="en-GB" i="1"/>
              <a:t>PRIORITY 3: </a:t>
            </a:r>
            <a:r>
              <a:rPr lang="en-GB"/>
              <a:t>Review current NICE Guidance and provide strategic input into the development of new and emerging NICE guidance on mutually prioritised topics – with a focus on eliminating the risk of racial bias and inequity</a:t>
            </a:r>
            <a:endParaRPr lang="en-US"/>
          </a:p>
          <a:p>
            <a:pPr>
              <a:lnSpc>
                <a:spcPct val="140000"/>
              </a:lnSpc>
              <a:spcBef>
                <a:spcPts val="1000"/>
              </a:spcBef>
              <a:spcAft>
                <a:spcPts val="1000"/>
              </a:spcAft>
            </a:pPr>
            <a:r>
              <a:rPr lang="en-GB" i="1"/>
              <a:t>PRIORITY 4: </a:t>
            </a:r>
            <a:r>
              <a:rPr lang="en-GB"/>
              <a:t>RHO to support NICE in its implementation of guidance on mutually prioritised topics – with a focus on eliminating the risk of racial bias and inequity</a:t>
            </a:r>
            <a:endParaRPr lang="en-US"/>
          </a:p>
          <a:p>
            <a:pPr>
              <a:lnSpc>
                <a:spcPct val="140000"/>
              </a:lnSpc>
              <a:spcBef>
                <a:spcPts val="1000"/>
              </a:spcBef>
              <a:spcAft>
                <a:spcPts val="1000"/>
              </a:spcAft>
            </a:pPr>
            <a:r>
              <a:rPr lang="en-GB" i="1"/>
              <a:t>PRIORITY 5: </a:t>
            </a:r>
            <a:r>
              <a:rPr lang="en-GB"/>
              <a:t>Shape research recommendations and projects to ensure they address and eliminate the risk of racial bias and inequity</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C54AD397-CFA5-470E-BD30-65E909B870DD}" type="slidenum">
              <a:rPr lang="en-GB" smtClean="0"/>
              <a:t>11</a:t>
            </a:fld>
            <a:endParaRPr lang="en-GB"/>
          </a:p>
        </p:txBody>
      </p:sp>
    </p:spTree>
    <p:extLst>
      <p:ext uri="{BB962C8B-B14F-4D97-AF65-F5344CB8AC3E}">
        <p14:creationId xmlns:p14="http://schemas.microsoft.com/office/powerpoint/2010/main" val="3857670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382A58-B8ED-431A-9C77-24A8BA24D7CA}" type="slidenum">
              <a:rPr lang="en-GB" smtClean="0"/>
              <a:t>12</a:t>
            </a:fld>
            <a:endParaRPr lang="en-GB"/>
          </a:p>
        </p:txBody>
      </p:sp>
    </p:spTree>
    <p:extLst>
      <p:ext uri="{BB962C8B-B14F-4D97-AF65-F5344CB8AC3E}">
        <p14:creationId xmlns:p14="http://schemas.microsoft.com/office/powerpoint/2010/main" val="967582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382A58-B8ED-431A-9C77-24A8BA24D7CA}" type="slidenum">
              <a:rPr lang="en-GB" smtClean="0"/>
              <a:t>13</a:t>
            </a:fld>
            <a:endParaRPr lang="en-GB"/>
          </a:p>
        </p:txBody>
      </p:sp>
    </p:spTree>
    <p:extLst>
      <p:ext uri="{BB962C8B-B14F-4D97-AF65-F5344CB8AC3E}">
        <p14:creationId xmlns:p14="http://schemas.microsoft.com/office/powerpoint/2010/main" val="3995942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000"/>
              </a:spcBef>
            </a:pPr>
            <a:r>
              <a:rPr lang="en-US">
                <a:ea typeface="Calibri"/>
                <a:cs typeface="Calibri"/>
              </a:rPr>
              <a:t>Our progress will be measured by:</a:t>
            </a:r>
            <a:endParaRPr lang="en-US"/>
          </a:p>
          <a:p>
            <a:pPr marL="171450" indent="-171450">
              <a:lnSpc>
                <a:spcPct val="150000"/>
              </a:lnSpc>
              <a:spcBef>
                <a:spcPts val="1000"/>
              </a:spcBef>
              <a:buFont typeface="Arial"/>
              <a:buChar char="•"/>
            </a:pPr>
            <a:r>
              <a:rPr lang="en-US"/>
              <a:t>Increase in perception that NICE is an </a:t>
            </a:r>
            <a:r>
              <a:rPr lang="en-US" err="1"/>
              <a:t>organisation</a:t>
            </a:r>
            <a:r>
              <a:rPr lang="en-US"/>
              <a:t> that addresses health inequalities (measured in NICE annual reputation survey)</a:t>
            </a:r>
            <a:endParaRPr lang="en-US">
              <a:ea typeface="Calibri"/>
              <a:cs typeface="Calibri"/>
            </a:endParaRPr>
          </a:p>
          <a:p>
            <a:pPr marL="171450" indent="-171450">
              <a:lnSpc>
                <a:spcPct val="150000"/>
              </a:lnSpc>
              <a:spcBef>
                <a:spcPts val="1000"/>
              </a:spcBef>
              <a:buFont typeface="Arial"/>
              <a:buChar char="•"/>
            </a:pPr>
            <a:r>
              <a:rPr lang="en-US"/>
              <a:t>Reduction in health inequalities in uptake of our guidance in priority areas </a:t>
            </a:r>
            <a:endParaRPr lang="en-US">
              <a:ea typeface="Calibri"/>
              <a:cs typeface="Calibri"/>
            </a:endParaRPr>
          </a:p>
          <a:p>
            <a:pPr marL="171450" indent="-171450">
              <a:lnSpc>
                <a:spcPct val="150000"/>
              </a:lnSpc>
              <a:spcBef>
                <a:spcPts val="1000"/>
              </a:spcBef>
              <a:buFont typeface="Arial"/>
              <a:buChar char="•"/>
            </a:pPr>
            <a:r>
              <a:rPr lang="en-US"/>
              <a:t>Number of priority partnerships that deliver measurable reduction in health inequalities in uptake and adoption of NICE guidance</a:t>
            </a:r>
            <a:endParaRPr lang="en-US">
              <a:ea typeface="Calibri"/>
              <a:cs typeface="Calibri"/>
            </a:endParaRPr>
          </a:p>
          <a:p>
            <a:pPr marL="171450" indent="-171450">
              <a:lnSpc>
                <a:spcPct val="150000"/>
              </a:lnSpc>
              <a:spcBef>
                <a:spcPts val="1000"/>
              </a:spcBef>
              <a:buFont typeface="Arial"/>
              <a:buChar char="•"/>
            </a:pPr>
            <a:r>
              <a:rPr lang="en-US"/>
              <a:t>Impact and outcomes from VCSE shared workplan </a:t>
            </a:r>
            <a:endParaRPr lang="en-US">
              <a:ea typeface="Calibri"/>
              <a:cs typeface="Calibri"/>
            </a:endParaRPr>
          </a:p>
          <a:p>
            <a:pPr marL="171450" indent="-171450">
              <a:lnSpc>
                <a:spcPct val="150000"/>
              </a:lnSpc>
              <a:spcBef>
                <a:spcPts val="1000"/>
              </a:spcBef>
              <a:buFont typeface="Arial"/>
              <a:buChar char="•"/>
            </a:pPr>
            <a:r>
              <a:rPr lang="en-US"/>
              <a:t>Staff survey indicators relating to health inequalities</a:t>
            </a:r>
            <a:endParaRPr lang="en-US">
              <a:ea typeface="Calibri"/>
              <a:cs typeface="Calibri"/>
            </a:endParaRPr>
          </a:p>
        </p:txBody>
      </p:sp>
      <p:sp>
        <p:nvSpPr>
          <p:cNvPr id="4" name="Slide Number Placeholder 3"/>
          <p:cNvSpPr>
            <a:spLocks noGrp="1"/>
          </p:cNvSpPr>
          <p:nvPr>
            <p:ph type="sldNum" sz="quarter" idx="5"/>
          </p:nvPr>
        </p:nvSpPr>
        <p:spPr/>
        <p:txBody>
          <a:bodyPr/>
          <a:lstStyle/>
          <a:p>
            <a:fld id="{BA382A58-B8ED-431A-9C77-24A8BA24D7CA}" type="slidenum">
              <a:rPr lang="en-GB" smtClean="0"/>
              <a:t>15</a:t>
            </a:fld>
            <a:endParaRPr lang="en-GB"/>
          </a:p>
        </p:txBody>
      </p:sp>
    </p:spTree>
    <p:extLst>
      <p:ext uri="{BB962C8B-B14F-4D97-AF65-F5344CB8AC3E}">
        <p14:creationId xmlns:p14="http://schemas.microsoft.com/office/powerpoint/2010/main" val="768367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96198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ample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149964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454268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Column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83F6716-9677-BC44-EBCC-8332D8B3340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5F25595-A923-F1B4-03CE-8D2DAF4D421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314285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 Column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78443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97073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(2 columns)</a:t>
            </a:r>
            <a:br>
              <a:rPr lang="en-US"/>
            </a:br>
            <a:endParaRPr lang="en-US"/>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4" name="Title 1">
            <a:extLst>
              <a:ext uri="{FF2B5EF4-FFF2-40B4-BE49-F238E27FC236}">
                <a16:creationId xmlns:a16="http://schemas.microsoft.com/office/drawing/2014/main" id="{4A20C810-11A7-12CE-B50A-96B7E975780F}"/>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782750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(2 columns)</a:t>
            </a:r>
            <a:br>
              <a:rPr lang="en-US"/>
            </a:br>
            <a:endParaRPr lang="en-US"/>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80698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34325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mj-lt"/>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915518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(3 columns)</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089591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653937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404667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907402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510971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722289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mple Layout Page (Cre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816090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643064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487096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969879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Page (Blu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017074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99077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2747132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414087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08984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101674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5371471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1246046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6596897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tables according to the style below</a:t>
            </a:r>
            <a:endParaRPr lang="en-US"/>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834044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charts according to the style below</a:t>
            </a:r>
            <a:endParaRPr lang="en-US"/>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4910059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Tree>
    <p:extLst>
      <p:ext uri="{BB962C8B-B14F-4D97-AF65-F5344CB8AC3E}">
        <p14:creationId xmlns:p14="http://schemas.microsoft.com/office/powerpoint/2010/main" val="35188447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855450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4400652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506593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4145228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252BF-E519-FE37-9209-48BB969D9D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AF5F03F-44B5-9A9C-E55C-B30B71DD0A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27DA689-1FB8-E3B3-9F27-E42BCB575C5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A7179CC-388F-3A9E-64F5-024750625E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0504BC-99CF-F681-92D6-4073EE6AF58A}"/>
              </a:ext>
            </a:extLst>
          </p:cNvPr>
          <p:cNvSpPr>
            <a:spLocks noGrp="1"/>
          </p:cNvSpPr>
          <p:nvPr>
            <p:ph type="sldNum" sz="quarter" idx="12"/>
          </p:nvPr>
        </p:nvSpPr>
        <p:spPr/>
        <p:txBody>
          <a:bodyPr/>
          <a:lstStyle/>
          <a:p>
            <a:endParaRPr lang="en-GB"/>
          </a:p>
        </p:txBody>
      </p:sp>
    </p:spTree>
    <p:extLst>
      <p:ext uri="{BB962C8B-B14F-4D97-AF65-F5344CB8AC3E}">
        <p14:creationId xmlns:p14="http://schemas.microsoft.com/office/powerpoint/2010/main" val="6616429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One Column (Cream)">
    <p:bg>
      <p:bgPr>
        <a:solidFill>
          <a:schemeClr val="bg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16DA97C-8AD0-0F2B-94D8-EA26450EFD04}"/>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D3AB4C61-D4D1-F699-0D0F-05486A98DD98}"/>
              </a:ext>
            </a:extLst>
          </p:cNvPr>
          <p:cNvSpPr>
            <a:spLocks noGrp="1"/>
          </p:cNvSpPr>
          <p:nvPr>
            <p:ph type="body" sz="quarter" idx="12" hasCustomPrompt="1"/>
          </p:nvPr>
        </p:nvSpPr>
        <p:spPr>
          <a:xfrm>
            <a:off x="539923" y="1886325"/>
            <a:ext cx="11076689" cy="3973299"/>
          </a:xfrm>
        </p:spPr>
        <p:txBody>
          <a:bodyPr>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E878DB2B-2EF2-9098-0EEF-491AC4F569E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8003723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a:solidFill>
                  <a:srgbClr val="FFFFFF"/>
                </a:solidFill>
              </a:defRPr>
            </a:lvl1pPr>
          </a:lstStyle>
          <a:p>
            <a:r>
              <a:rPr lang="en-US"/>
              <a:t>This is a sample page layout</a:t>
            </a:r>
            <a:br>
              <a:rPr lang="en-US"/>
            </a:br>
            <a:endParaRPr lang="en-US"/>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1774143"/>
            <a:ext cx="8416708" cy="4074812"/>
          </a:xfrm>
          <a:prstGeom prst="rect">
            <a:avLst/>
          </a:prstGeom>
        </p:spPr>
        <p:txBody>
          <a:bodyPr>
            <a:normAutofit/>
          </a:bodyPr>
          <a:lstStyle>
            <a:lvl1pPr marL="285750" indent="-285750" algn="l">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chemeClr val="bg1"/>
              </a:solidFill>
              <a:latin typeface="Lato" panose="020F0502020204030203" pitchFamily="34" charset="77"/>
            </a:endParaRP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a:p>
        </p:txBody>
      </p:sp>
      <p:pic>
        <p:nvPicPr>
          <p:cNvPr id="10" name="Picture 9">
            <a:extLst>
              <a:ext uri="{FF2B5EF4-FFF2-40B4-BE49-F238E27FC236}">
                <a16:creationId xmlns:a16="http://schemas.microsoft.com/office/drawing/2014/main" id="{DFFFA366-D5B5-F246-BC40-BFD8DCE281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Tree>
    <p:extLst>
      <p:ext uri="{BB962C8B-B14F-4D97-AF65-F5344CB8AC3E}">
        <p14:creationId xmlns:p14="http://schemas.microsoft.com/office/powerpoint/2010/main" val="5674110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392F5AD-C7D7-152B-D52F-A27D09A2B15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0FB7ED6-2C5E-E7ED-0987-7A8EA2068C6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3864515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6" name="Slide Number Placeholder 3">
            <a:extLst>
              <a:ext uri="{FF2B5EF4-FFF2-40B4-BE49-F238E27FC236}">
                <a16:creationId xmlns:a16="http://schemas.microsoft.com/office/drawing/2014/main" id="{20FFD34A-9C21-8BEA-028E-509C920DC0E3}"/>
              </a:ext>
            </a:extLst>
          </p:cNvPr>
          <p:cNvSpPr txBox="1">
            <a:spLocks/>
          </p:cNvSpPr>
          <p:nvPr userDrawn="1"/>
        </p:nvSpPr>
        <p:spPr>
          <a:xfrm>
            <a:off x="4724400" y="634357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072908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lide (Cream)">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96190"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4" name="Slide Number Placeholder 3">
            <a:extLst>
              <a:ext uri="{FF2B5EF4-FFF2-40B4-BE49-F238E27FC236}">
                <a16:creationId xmlns:a16="http://schemas.microsoft.com/office/drawing/2014/main" id="{374F3933-4A03-BFBA-997D-22337C16BE8C}"/>
              </a:ext>
            </a:extLst>
          </p:cNvPr>
          <p:cNvSpPr txBox="1">
            <a:spLocks/>
          </p:cNvSpPr>
          <p:nvPr userDrawn="1"/>
        </p:nvSpPr>
        <p:spPr>
          <a:xfrm>
            <a:off x="4724400" y="634357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7303193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Slide (Teal)">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3" name="Slide Number Placeholder 3">
            <a:extLst>
              <a:ext uri="{FF2B5EF4-FFF2-40B4-BE49-F238E27FC236}">
                <a16:creationId xmlns:a16="http://schemas.microsoft.com/office/drawing/2014/main" id="{AE4980C0-B033-D1D7-EF1F-4CE017DB1B4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5785729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Slide (Blue)">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4015"/>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3" name="Slide Number Placeholder 3">
            <a:extLst>
              <a:ext uri="{FF2B5EF4-FFF2-40B4-BE49-F238E27FC236}">
                <a16:creationId xmlns:a16="http://schemas.microsoft.com/office/drawing/2014/main" id="{31C71BE3-635F-CC53-5CD7-9944AA353D9A}"/>
              </a:ext>
            </a:extLst>
          </p:cNvPr>
          <p:cNvSpPr txBox="1">
            <a:spLocks/>
          </p:cNvSpPr>
          <p:nvPr userDrawn="1"/>
        </p:nvSpPr>
        <p:spPr>
          <a:xfrm>
            <a:off x="4724400" y="634573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5962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17809032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ivider Slide (Teal)">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5153298"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divider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5153298"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5" name="Slide Number Placeholder 3">
            <a:extLst>
              <a:ext uri="{FF2B5EF4-FFF2-40B4-BE49-F238E27FC236}">
                <a16:creationId xmlns:a16="http://schemas.microsoft.com/office/drawing/2014/main" id="{67A6C757-4606-EF50-6E63-BAA994D3300A}"/>
              </a:ext>
            </a:extLst>
          </p:cNvPr>
          <p:cNvSpPr txBox="1">
            <a:spLocks/>
          </p:cNvSpPr>
          <p:nvPr userDrawn="1"/>
        </p:nvSpPr>
        <p:spPr>
          <a:xfrm>
            <a:off x="4724400" y="630000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6314475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chemeClr val="accent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1" name="Slide Number Placeholder 3">
            <a:extLst>
              <a:ext uri="{FF2B5EF4-FFF2-40B4-BE49-F238E27FC236}">
                <a16:creationId xmlns:a16="http://schemas.microsoft.com/office/drawing/2014/main" id="{F1CCFDDA-763F-1BFD-9435-41DDEEB30AC5}"/>
              </a:ext>
            </a:extLst>
          </p:cNvPr>
          <p:cNvSpPr txBox="1">
            <a:spLocks/>
          </p:cNvSpPr>
          <p:nvPr userDrawn="1"/>
        </p:nvSpPr>
        <p:spPr>
          <a:xfrm>
            <a:off x="4724400" y="629067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2" name="Title 1">
            <a:extLst>
              <a:ext uri="{FF2B5EF4-FFF2-40B4-BE49-F238E27FC236}">
                <a16:creationId xmlns:a16="http://schemas.microsoft.com/office/drawing/2014/main" id="{65204AC1-C763-50A7-1CE0-11C663C67ADA}"/>
              </a:ext>
            </a:extLst>
          </p:cNvPr>
          <p:cNvSpPr>
            <a:spLocks noGrp="1"/>
          </p:cNvSpPr>
          <p:nvPr>
            <p:ph type="ctrTitle" hasCustomPrompt="1"/>
          </p:nvPr>
        </p:nvSpPr>
        <p:spPr>
          <a:xfrm>
            <a:off x="724988" y="722208"/>
            <a:ext cx="5153298"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divider page layout</a:t>
            </a:r>
          </a:p>
        </p:txBody>
      </p:sp>
      <p:sp>
        <p:nvSpPr>
          <p:cNvPr id="3" name="Subtitle 2">
            <a:extLst>
              <a:ext uri="{FF2B5EF4-FFF2-40B4-BE49-F238E27FC236}">
                <a16:creationId xmlns:a16="http://schemas.microsoft.com/office/drawing/2014/main" id="{1F0BAC17-BE77-E19E-1714-F6E413823A4D}"/>
              </a:ext>
            </a:extLst>
          </p:cNvPr>
          <p:cNvSpPr>
            <a:spLocks noGrp="1"/>
          </p:cNvSpPr>
          <p:nvPr>
            <p:ph type="subTitle" idx="1" hasCustomPrompt="1"/>
          </p:nvPr>
        </p:nvSpPr>
        <p:spPr>
          <a:xfrm>
            <a:off x="724988" y="2241489"/>
            <a:ext cx="5153298"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Tree>
    <p:extLst>
      <p:ext uri="{BB962C8B-B14F-4D97-AF65-F5344CB8AC3E}">
        <p14:creationId xmlns:p14="http://schemas.microsoft.com/office/powerpoint/2010/main" val="40999627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076689" cy="3945308"/>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mn-lt"/>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Slide Number Placeholder 3">
            <a:extLst>
              <a:ext uri="{FF2B5EF4-FFF2-40B4-BE49-F238E27FC236}">
                <a16:creationId xmlns:a16="http://schemas.microsoft.com/office/drawing/2014/main" id="{007FBE87-93AD-A655-FBFA-C4D04D43620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064473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ample Page (Cream)">
    <p:bg>
      <p:bgPr>
        <a:solidFill>
          <a:schemeClr val="bg2"/>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076689" cy="3954638"/>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D1F115A-42ED-BC53-4763-434037347E1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4" name="Slide Number Placeholder 3">
            <a:extLst>
              <a:ext uri="{FF2B5EF4-FFF2-40B4-BE49-F238E27FC236}">
                <a16:creationId xmlns:a16="http://schemas.microsoft.com/office/drawing/2014/main" id="{363883FE-366A-A46C-FF0D-9CF02E17EBB0}"/>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2925363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ample Page (Teal)">
    <p:bg>
      <p:bgPr>
        <a:solidFill>
          <a:schemeClr val="accent1"/>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076689" cy="393597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0" name="Slide Number Placeholder 3">
            <a:extLst>
              <a:ext uri="{FF2B5EF4-FFF2-40B4-BE49-F238E27FC236}">
                <a16:creationId xmlns:a16="http://schemas.microsoft.com/office/drawing/2014/main" id="{EC556465-A7E6-47AC-E137-7531B42F5538}"/>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2" name="Title 1">
            <a:extLst>
              <a:ext uri="{FF2B5EF4-FFF2-40B4-BE49-F238E27FC236}">
                <a16:creationId xmlns:a16="http://schemas.microsoft.com/office/drawing/2014/main" id="{A4FC3E31-B160-DF89-AFCA-94CC882CA71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br>
              <a:rPr lang="en-US"/>
            </a:br>
            <a:endParaRPr lang="en-US"/>
          </a:p>
        </p:txBody>
      </p:sp>
    </p:spTree>
    <p:extLst>
      <p:ext uri="{BB962C8B-B14F-4D97-AF65-F5344CB8AC3E}">
        <p14:creationId xmlns:p14="http://schemas.microsoft.com/office/powerpoint/2010/main" val="35402202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ample Page (Blue)">
    <p:bg>
      <p:bgPr>
        <a:solidFill>
          <a:schemeClr val="tx2"/>
        </a:solidFill>
        <a:effectLst/>
      </p:bgPr>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076689" cy="3917316"/>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1" name="Slide Number Placeholder 3">
            <a:extLst>
              <a:ext uri="{FF2B5EF4-FFF2-40B4-BE49-F238E27FC236}">
                <a16:creationId xmlns:a16="http://schemas.microsoft.com/office/drawing/2014/main" id="{7112B9A0-2D22-CC9C-2C74-9FAADD979AC8}"/>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4" name="Title 1">
            <a:extLst>
              <a:ext uri="{FF2B5EF4-FFF2-40B4-BE49-F238E27FC236}">
                <a16:creationId xmlns:a16="http://schemas.microsoft.com/office/drawing/2014/main" id="{A255643D-7709-7FAC-801F-BBB2E85C767B}"/>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br>
              <a:rPr lang="en-US"/>
            </a:br>
            <a:endParaRPr lang="en-US"/>
          </a:p>
        </p:txBody>
      </p:sp>
    </p:spTree>
    <p:extLst>
      <p:ext uri="{BB962C8B-B14F-4D97-AF65-F5344CB8AC3E}">
        <p14:creationId xmlns:p14="http://schemas.microsoft.com/office/powerpoint/2010/main" val="13720332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ne Column (White)">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886325"/>
            <a:ext cx="11076689" cy="3963969"/>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itle 1">
            <a:extLst>
              <a:ext uri="{FF2B5EF4-FFF2-40B4-BE49-F238E27FC236}">
                <a16:creationId xmlns:a16="http://schemas.microsoft.com/office/drawing/2014/main" id="{C11D22C3-50AF-B20D-B8B3-769C6A972DEA}"/>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8" name="Slide Number Placeholder 3">
            <a:extLst>
              <a:ext uri="{FF2B5EF4-FFF2-40B4-BE49-F238E27FC236}">
                <a16:creationId xmlns:a16="http://schemas.microsoft.com/office/drawing/2014/main" id="{C24E063D-5B4E-9BA5-4B1C-9B2F037829D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4820949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ne Column (Cream)">
    <p:bg>
      <p:bgPr>
        <a:solidFill>
          <a:schemeClr val="bg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16DA97C-8AD0-0F2B-94D8-EA26450EFD04}"/>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D3AB4C61-D4D1-F699-0D0F-05486A98DD98}"/>
              </a:ext>
            </a:extLst>
          </p:cNvPr>
          <p:cNvSpPr>
            <a:spLocks noGrp="1"/>
          </p:cNvSpPr>
          <p:nvPr>
            <p:ph type="body" sz="quarter" idx="12" hasCustomPrompt="1"/>
          </p:nvPr>
        </p:nvSpPr>
        <p:spPr>
          <a:xfrm>
            <a:off x="539923" y="1886325"/>
            <a:ext cx="11076689" cy="3973299"/>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E878DB2B-2EF2-9098-0EEF-491AC4F569E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2488175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ne Column (Teal)">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A4A63403-E6E7-6A7E-0116-031E9A02C5D0}"/>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4588F39A-E349-2859-37CF-EAD076BE2A17}"/>
              </a:ext>
            </a:extLst>
          </p:cNvPr>
          <p:cNvSpPr>
            <a:spLocks noGrp="1"/>
          </p:cNvSpPr>
          <p:nvPr>
            <p:ph type="body" sz="quarter" idx="12" hasCustomPrompt="1"/>
          </p:nvPr>
        </p:nvSpPr>
        <p:spPr>
          <a:xfrm>
            <a:off x="539923" y="1886325"/>
            <a:ext cx="11076689" cy="3954638"/>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6F91CA1B-91D7-939C-BC12-CB179A9C14CD}"/>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360537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ne Column (Blue)">
    <p:bg>
      <p:bgPr>
        <a:solidFill>
          <a:schemeClr val="accent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4C0C5722-7644-4FFB-B750-69ADE687164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EBD61234-20D8-FF06-ECF9-E129BE6359A6}"/>
              </a:ext>
            </a:extLst>
          </p:cNvPr>
          <p:cNvSpPr>
            <a:spLocks noGrp="1"/>
          </p:cNvSpPr>
          <p:nvPr>
            <p:ph type="body" sz="quarter" idx="12" hasCustomPrompt="1"/>
          </p:nvPr>
        </p:nvSpPr>
        <p:spPr>
          <a:xfrm>
            <a:off x="539923" y="1886325"/>
            <a:ext cx="11076689" cy="3954638"/>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FB9BF55F-8109-487A-52C2-71E58A34A02D}"/>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822467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2756266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umn (Whi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64BC445-0FC5-55B4-E99B-9CF1CA21FA2F}"/>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(2 columns)</a:t>
            </a:r>
            <a:br>
              <a:rPr lang="en-US"/>
            </a:br>
            <a:endParaRPr lang="en-US"/>
          </a:p>
        </p:txBody>
      </p:sp>
      <p:sp>
        <p:nvSpPr>
          <p:cNvPr id="3" name="Text Placeholder 3">
            <a:extLst>
              <a:ext uri="{FF2B5EF4-FFF2-40B4-BE49-F238E27FC236}">
                <a16:creationId xmlns:a16="http://schemas.microsoft.com/office/drawing/2014/main" id="{A6968D31-F2A6-F9B1-DB75-A1C428C81491}"/>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8D830DC0-053D-D9FB-4449-823A1836C13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9923007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Cream)">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itle 1">
            <a:extLst>
              <a:ext uri="{FF2B5EF4-FFF2-40B4-BE49-F238E27FC236}">
                <a16:creationId xmlns:a16="http://schemas.microsoft.com/office/drawing/2014/main" id="{A6DE679C-224C-CFD6-224A-B8E47A78CA8F}"/>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(2 columns)</a:t>
            </a:r>
            <a:br>
              <a:rPr lang="en-US"/>
            </a:br>
            <a:endParaRPr lang="en-US"/>
          </a:p>
        </p:txBody>
      </p:sp>
      <p:sp>
        <p:nvSpPr>
          <p:cNvPr id="5" name="Text Placeholder 3">
            <a:extLst>
              <a:ext uri="{FF2B5EF4-FFF2-40B4-BE49-F238E27FC236}">
                <a16:creationId xmlns:a16="http://schemas.microsoft.com/office/drawing/2014/main" id="{5258E5A4-AFAA-D4C2-05ED-EC9889355391}"/>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B3664AA3-2FFB-270B-71C7-C7A685F0154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981718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Teal)">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103C0E11-98BC-F085-F206-D614846AE8C7}"/>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(2 columns)</a:t>
            </a:r>
            <a:br>
              <a:rPr lang="en-US"/>
            </a:br>
            <a:endParaRPr lang="en-US"/>
          </a:p>
        </p:txBody>
      </p:sp>
      <p:sp>
        <p:nvSpPr>
          <p:cNvPr id="3" name="Text Placeholder 3">
            <a:extLst>
              <a:ext uri="{FF2B5EF4-FFF2-40B4-BE49-F238E27FC236}">
                <a16:creationId xmlns:a16="http://schemas.microsoft.com/office/drawing/2014/main" id="{95F2F691-5106-F44F-E3CE-B6001B6CE00D}"/>
              </a:ext>
            </a:extLst>
          </p:cNvPr>
          <p:cNvSpPr>
            <a:spLocks noGrp="1"/>
          </p:cNvSpPr>
          <p:nvPr>
            <p:ph type="body" sz="quarter" idx="12" hasCustomPrompt="1"/>
          </p:nvPr>
        </p:nvSpPr>
        <p:spPr>
          <a:xfrm>
            <a:off x="539923" y="1886325"/>
            <a:ext cx="11076689" cy="395463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endParaRPr lang="en-GB"/>
          </a:p>
        </p:txBody>
      </p:sp>
      <p:sp>
        <p:nvSpPr>
          <p:cNvPr id="4" name="Slide Number Placeholder 3">
            <a:extLst>
              <a:ext uri="{FF2B5EF4-FFF2-40B4-BE49-F238E27FC236}">
                <a16:creationId xmlns:a16="http://schemas.microsoft.com/office/drawing/2014/main" id="{DB0FD39E-1264-C253-D4BE-4ABF9EB2F44F}"/>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281837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Blue)">
    <p:bg>
      <p:bgPr>
        <a:solidFill>
          <a:schemeClr val="accent2"/>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609A43BA-5EF5-FC41-DC44-8FB9FBD46302}"/>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(2 columns)</a:t>
            </a:r>
            <a:br>
              <a:rPr lang="en-US"/>
            </a:br>
            <a:endParaRPr lang="en-US"/>
          </a:p>
        </p:txBody>
      </p:sp>
      <p:sp>
        <p:nvSpPr>
          <p:cNvPr id="4" name="Text Placeholder 3">
            <a:extLst>
              <a:ext uri="{FF2B5EF4-FFF2-40B4-BE49-F238E27FC236}">
                <a16:creationId xmlns:a16="http://schemas.microsoft.com/office/drawing/2014/main" id="{61132A94-BB16-A22E-C45B-883E59ABFE6A}"/>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endParaRPr lang="en-GB"/>
          </a:p>
        </p:txBody>
      </p:sp>
      <p:sp>
        <p:nvSpPr>
          <p:cNvPr id="5" name="Slide Number Placeholder 3">
            <a:extLst>
              <a:ext uri="{FF2B5EF4-FFF2-40B4-BE49-F238E27FC236}">
                <a16:creationId xmlns:a16="http://schemas.microsoft.com/office/drawing/2014/main" id="{C8D99491-E2C3-80C2-ACFE-D01DC1DFD8A2}"/>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1123047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ree Column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EAB8CE9C-00C4-C49F-14E2-66F62CFF4F51}"/>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C1232F1A-BEAC-C648-3224-D1F2F2236F2C}"/>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FC8F0A31-FE34-5C66-09E9-F21C76FCDBA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4488119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Column (Cream)">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8013913-AFD9-24BA-34AA-E8AABDE20F19}"/>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3BAE6388-1E3E-7AD6-BD30-641C97E50407}"/>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FF36E949-7C22-D4F3-1279-518D6BC5F7E8}"/>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0233501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hree Column (Teal)">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ext Placeholder 3">
            <a:extLst>
              <a:ext uri="{FF2B5EF4-FFF2-40B4-BE49-F238E27FC236}">
                <a16:creationId xmlns:a16="http://schemas.microsoft.com/office/drawing/2014/main" id="{4C572295-B26B-1152-F20E-C99128921248}"/>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3" name="Title 1">
            <a:extLst>
              <a:ext uri="{FF2B5EF4-FFF2-40B4-BE49-F238E27FC236}">
                <a16:creationId xmlns:a16="http://schemas.microsoft.com/office/drawing/2014/main" id="{A2E39B2C-0BF4-5EFB-0305-B5722D484288}"/>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4" name="Slide Number Placeholder 3">
            <a:extLst>
              <a:ext uri="{FF2B5EF4-FFF2-40B4-BE49-F238E27FC236}">
                <a16:creationId xmlns:a16="http://schemas.microsoft.com/office/drawing/2014/main" id="{403B6054-3A9A-0518-6F5B-24941D83C949}"/>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367887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Column (Blue)">
    <p:bg>
      <p:bgPr>
        <a:solidFill>
          <a:schemeClr val="accent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697B2FC6-1364-119F-F871-11091A4E0567}"/>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DC11BE5C-28DF-9449-4DE3-8B661C143398}"/>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8B6840D3-2041-CEAB-C1BD-4971D54F7A23}"/>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7559056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ample Page Layout Im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5" name="Slide Number Placeholder 3">
            <a:extLst>
              <a:ext uri="{FF2B5EF4-FFF2-40B4-BE49-F238E27FC236}">
                <a16:creationId xmlns:a16="http://schemas.microsoft.com/office/drawing/2014/main" id="{1094BBC9-1DFF-DA5E-9260-794FD67CCFB8}"/>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0692081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ample Page Layout Image (Cream)">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ext Placeholder 3">
            <a:extLst>
              <a:ext uri="{FF2B5EF4-FFF2-40B4-BE49-F238E27FC236}">
                <a16:creationId xmlns:a16="http://schemas.microsoft.com/office/drawing/2014/main" id="{8E8EF5E4-ED37-C644-91AC-BB34262FAAC6}"/>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Title 1">
            <a:extLst>
              <a:ext uri="{FF2B5EF4-FFF2-40B4-BE49-F238E27FC236}">
                <a16:creationId xmlns:a16="http://schemas.microsoft.com/office/drawing/2014/main" id="{AAFD347C-AC2F-599D-4E76-41D7B37E5FC6}"/>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8" name="Slide Number Placeholder 3">
            <a:extLst>
              <a:ext uri="{FF2B5EF4-FFF2-40B4-BE49-F238E27FC236}">
                <a16:creationId xmlns:a16="http://schemas.microsoft.com/office/drawing/2014/main" id="{4E008D62-2439-B42C-E1BC-40697655493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21096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mn-lt"/>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7891685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ample Page Layout Image (Teal)">
    <p:bg>
      <p:bgPr>
        <a:solidFill>
          <a:schemeClr val="accent1"/>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3E743DBA-A44C-4CD5-8CFC-55269F9460ED}"/>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582DC434-54B2-D295-47D2-FE9F81C16C28}"/>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2AA73EEF-FB9D-BCDA-F573-6945DBB00E52}"/>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8199083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ample Page Layout Image (Blue)">
    <p:bg>
      <p:bgPr>
        <a:solidFill>
          <a:schemeClr val="accent2"/>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AFE82A10-132E-6FDC-1697-C0EA7D08B898}"/>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AD899940-3D0D-DCE8-F96F-DC92A7A37B2B}"/>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01464920-F1B7-CF66-4E1F-4A15D9B07515}"/>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0845075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ample Layout Page (Teal)">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marL="0" indent="0">
              <a:buFont typeface="Arial" panose="020B0604020202020204" pitchFamily="34" charset="0"/>
              <a:buNone/>
              <a:defRPr sz="1800">
                <a:latin typeface="+mn-lt"/>
                <a:ea typeface="Inter SemiBold" panose="02000503000000020004" pitchFamily="2" charset="0"/>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vert="horz" lIns="91440" tIns="45720" rIns="91440" bIns="45720" rtlCol="0">
            <a:normAutofit/>
          </a:bodyPr>
          <a:lstStyle>
            <a:lvl1pPr>
              <a:defRPr lang="en-GB" sz="1800" dirty="0">
                <a:solidFill>
                  <a:srgbClr val="0E0E0E"/>
                </a:solidFill>
                <a:latin typeface="+mn-lt"/>
                <a:ea typeface="Inter SemiBold" panose="02000503000000020004" pitchFamily="2" charset="0"/>
              </a:defRPr>
            </a:lvl1pPr>
          </a:lstStyle>
          <a:p>
            <a:pPr lvl="0"/>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6" name="Slide Number Placeholder 3">
            <a:extLst>
              <a:ext uri="{FF2B5EF4-FFF2-40B4-BE49-F238E27FC236}">
                <a16:creationId xmlns:a16="http://schemas.microsoft.com/office/drawing/2014/main" id="{D6E832F3-DE44-117C-596E-0C622612C31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9469525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ample Layout Page (Blue)">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8" name="Text Placeholder 4">
            <a:extLst>
              <a:ext uri="{FF2B5EF4-FFF2-40B4-BE49-F238E27FC236}">
                <a16:creationId xmlns:a16="http://schemas.microsoft.com/office/drawing/2014/main" id="{A2A0BDD5-27D4-3128-5193-80C4DFF73FFF}"/>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ea typeface="Inter SemiBold" panose="02000503000000020004" pitchFamily="2" charset="0"/>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30" name="Text Placeholder 4">
            <a:extLst>
              <a:ext uri="{FF2B5EF4-FFF2-40B4-BE49-F238E27FC236}">
                <a16:creationId xmlns:a16="http://schemas.microsoft.com/office/drawing/2014/main" id="{C943901F-1B66-43BA-F592-D233A8B6F7AE}"/>
              </a:ext>
            </a:extLst>
          </p:cNvPr>
          <p:cNvSpPr>
            <a:spLocks noGrp="1"/>
          </p:cNvSpPr>
          <p:nvPr>
            <p:ph type="body" sz="quarter" idx="12" hasCustomPrompt="1"/>
          </p:nvPr>
        </p:nvSpPr>
        <p:spPr>
          <a:xfrm>
            <a:off x="4018518" y="3155384"/>
            <a:ext cx="7496175" cy="1117600"/>
          </a:xfrm>
        </p:spPr>
        <p:txBody>
          <a:bodyPr vert="horz" lIns="91440" tIns="45720" rIns="91440" bIns="45720" rtlCol="0">
            <a:normAutofit/>
          </a:bodyPr>
          <a:lstStyle>
            <a:lvl1pPr>
              <a:defRPr lang="en-GB" sz="1800" dirty="0">
                <a:solidFill>
                  <a:srgbClr val="0E0E0E"/>
                </a:solidFill>
                <a:latin typeface="+mn-lt"/>
                <a:ea typeface="Inter SemiBold" panose="02000503000000020004" pitchFamily="2" charset="0"/>
              </a:defRPr>
            </a:lvl1pPr>
          </a:lstStyle>
          <a:p>
            <a:pPr lvl="0"/>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32" name="Text Placeholder 4">
            <a:extLst>
              <a:ext uri="{FF2B5EF4-FFF2-40B4-BE49-F238E27FC236}">
                <a16:creationId xmlns:a16="http://schemas.microsoft.com/office/drawing/2014/main" id="{DF95E135-FDFD-BA6C-B4FA-547D55835895}"/>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4" name="Slide Number Placeholder 3">
            <a:extLst>
              <a:ext uri="{FF2B5EF4-FFF2-40B4-BE49-F238E27FC236}">
                <a16:creationId xmlns:a16="http://schemas.microsoft.com/office/drawing/2014/main" id="{CA0CE1FB-B1AB-6227-CED7-2069727E96D5}"/>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0130519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name and job title here</a:t>
            </a:r>
          </a:p>
          <a:p>
            <a:endParaRPr lang="en-GB">
              <a:solidFill>
                <a:srgbClr val="0E0E0E"/>
              </a:solidFill>
              <a:latin typeface="Lato" panose="020F0502020204030203" pitchFamily="34" charset="77"/>
            </a:endParaRP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5" name="Slide Number Placeholder 3">
            <a:extLst>
              <a:ext uri="{FF2B5EF4-FFF2-40B4-BE49-F238E27FC236}">
                <a16:creationId xmlns:a16="http://schemas.microsoft.com/office/drawing/2014/main" id="{E091A5FD-DE51-7D8F-4AC8-62B9DB8577DA}"/>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4035198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3" name="Text Placeholder 4">
            <a:extLst>
              <a:ext uri="{FF2B5EF4-FFF2-40B4-BE49-F238E27FC236}">
                <a16:creationId xmlns:a16="http://schemas.microsoft.com/office/drawing/2014/main" id="{76407579-E86A-AE02-6226-DB1307313EA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quote or other important information to highlight here.”</a:t>
            </a:r>
          </a:p>
        </p:txBody>
      </p:sp>
      <p:sp>
        <p:nvSpPr>
          <p:cNvPr id="18" name="Text Placeholder 4">
            <a:extLst>
              <a:ext uri="{FF2B5EF4-FFF2-40B4-BE49-F238E27FC236}">
                <a16:creationId xmlns:a16="http://schemas.microsoft.com/office/drawing/2014/main" id="{72692D05-3C72-A127-0E6A-B193CDCC6008}"/>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name and job title here</a:t>
            </a:r>
          </a:p>
          <a:p>
            <a:endParaRPr lang="en-GB">
              <a:solidFill>
                <a:srgbClr val="0E0E0E"/>
              </a:solidFill>
              <a:latin typeface="Lato" panose="020F0502020204030203" pitchFamily="34" charset="77"/>
            </a:endParaRPr>
          </a:p>
        </p:txBody>
      </p:sp>
      <p:sp>
        <p:nvSpPr>
          <p:cNvPr id="5" name="Slide Number Placeholder 3">
            <a:extLst>
              <a:ext uri="{FF2B5EF4-FFF2-40B4-BE49-F238E27FC236}">
                <a16:creationId xmlns:a16="http://schemas.microsoft.com/office/drawing/2014/main" id="{934B09F7-FA91-2376-5164-457A8BF62DF6}"/>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1004456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11" name="Text Placeholder 4">
            <a:extLst>
              <a:ext uri="{FF2B5EF4-FFF2-40B4-BE49-F238E27FC236}">
                <a16:creationId xmlns:a16="http://schemas.microsoft.com/office/drawing/2014/main" id="{5E236098-C915-0533-0191-5EBDF88E0BB6}"/>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 </a:t>
            </a:r>
          </a:p>
        </p:txBody>
      </p:sp>
      <p:sp>
        <p:nvSpPr>
          <p:cNvPr id="12" name="Text Placeholder 4">
            <a:extLst>
              <a:ext uri="{FF2B5EF4-FFF2-40B4-BE49-F238E27FC236}">
                <a16:creationId xmlns:a16="http://schemas.microsoft.com/office/drawing/2014/main" id="{FFB2A313-9F49-955D-B3D2-D53804BF653D}"/>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a:t>
            </a:r>
          </a:p>
        </p:txBody>
      </p:sp>
      <p:sp>
        <p:nvSpPr>
          <p:cNvPr id="5" name="Slide Number Placeholder 3">
            <a:extLst>
              <a:ext uri="{FF2B5EF4-FFF2-40B4-BE49-F238E27FC236}">
                <a16:creationId xmlns:a16="http://schemas.microsoft.com/office/drawing/2014/main" id="{0A0E0E6C-B125-4C35-766B-79A925BCF132}"/>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584788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6" name="Slide Number Placeholder 3">
            <a:extLst>
              <a:ext uri="{FF2B5EF4-FFF2-40B4-BE49-F238E27FC236}">
                <a16:creationId xmlns:a16="http://schemas.microsoft.com/office/drawing/2014/main" id="{96E6A66E-23EC-6913-E442-88B6B8737129}"/>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2277622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tatist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539922" y="4419978"/>
            <a:ext cx="2750515"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539923" y="5204667"/>
            <a:ext cx="2750515" cy="766578"/>
          </a:xfrm>
        </p:spPr>
        <p:txBody>
          <a:bodyPr>
            <a:normAutofit/>
          </a:bodyPr>
          <a:lstStyle>
            <a:lvl1pPr>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Use this space for more info</a:t>
            </a:r>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517490"/>
            <a:ext cx="3272085" cy="766578"/>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t>Use this space for more info</a:t>
            </a:r>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139826" y="441997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139827" y="5204667"/>
            <a:ext cx="3431567" cy="766578"/>
          </a:xfrm>
        </p:spPr>
        <p:txBody>
          <a:bodyPr/>
          <a:lstStyle>
            <a:lvl1pPr>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Use this space for more info</a:t>
            </a:r>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6" name="Slide Number Placeholder 3">
            <a:extLst>
              <a:ext uri="{FF2B5EF4-FFF2-40B4-BE49-F238E27FC236}">
                <a16:creationId xmlns:a16="http://schemas.microsoft.com/office/drawing/2014/main" id="{B93F16DA-2054-CFC3-D292-F3E1B2D143B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994994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20742"/>
            <a:ext cx="1063517"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21633"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6" name="Slide Number Placeholder 3">
            <a:extLst>
              <a:ext uri="{FF2B5EF4-FFF2-40B4-BE49-F238E27FC236}">
                <a16:creationId xmlns:a16="http://schemas.microsoft.com/office/drawing/2014/main" id="{7A206468-C1ED-D637-A766-E39A719614B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021986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mple Page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392F5AD-C7D7-152B-D52F-A27D09A2B15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0FB7ED6-2C5E-E7ED-0987-7A8EA2068C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8246688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5" name="Slide Number Placeholder 3">
            <a:extLst>
              <a:ext uri="{FF2B5EF4-FFF2-40B4-BE49-F238E27FC236}">
                <a16:creationId xmlns:a16="http://schemas.microsoft.com/office/drawing/2014/main" id="{A716D985-654E-51D4-B249-1AF283413AC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5424647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392465"/>
            <a:ext cx="7531197" cy="443337"/>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t>Please insert tables according to the style below</a:t>
            </a:r>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7" name="Slide Number Placeholder 3">
            <a:extLst>
              <a:ext uri="{FF2B5EF4-FFF2-40B4-BE49-F238E27FC236}">
                <a16:creationId xmlns:a16="http://schemas.microsoft.com/office/drawing/2014/main" id="{24A3F8F4-AD5B-3ED8-59A2-7C8C507E6F7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6579621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220686"/>
            <a:ext cx="4964520" cy="3463234"/>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096001" y="2220685"/>
            <a:ext cx="4964520" cy="3463234"/>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400660"/>
            <a:ext cx="7540433" cy="411422"/>
          </a:xfrm>
        </p:spPr>
        <p:txBody>
          <a:bodyPr>
            <a:normAutofit/>
          </a:bodyPr>
          <a:lstStyle>
            <a:lvl1pPr>
              <a:defRPr sz="1800" b="0" i="0">
                <a:latin typeface="+mn-lt"/>
                <a:ea typeface="Inter" panose="02000503000000020004" pitchFamily="2" charset="0"/>
              </a:defRPr>
            </a:lvl1pPr>
          </a:lstStyle>
          <a:p>
            <a:pPr lvl="0"/>
            <a:r>
              <a:rPr lang="en-GB"/>
              <a:t>Please insert charts according to the style below</a:t>
            </a:r>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7" name="Slide Number Placeholder 3">
            <a:extLst>
              <a:ext uri="{FF2B5EF4-FFF2-40B4-BE49-F238E27FC236}">
                <a16:creationId xmlns:a16="http://schemas.microsoft.com/office/drawing/2014/main" id="{43BB00F2-6803-0776-7894-9BECFF18A7B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8279942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0888BA42-A0B3-361B-EC55-F98F07EC829A}"/>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8410671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ign Off (Cream)">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4" name="Slide Number Placeholder 3">
            <a:extLst>
              <a:ext uri="{FF2B5EF4-FFF2-40B4-BE49-F238E27FC236}">
                <a16:creationId xmlns:a16="http://schemas.microsoft.com/office/drawing/2014/main" id="{B30C914A-8112-641E-33AA-39566D63FFD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2679544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Sign Off (Teal)">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2" name="Slide Number Placeholder 3">
            <a:extLst>
              <a:ext uri="{FF2B5EF4-FFF2-40B4-BE49-F238E27FC236}">
                <a16:creationId xmlns:a16="http://schemas.microsoft.com/office/drawing/2014/main" id="{9D2861EA-1A3B-1914-50E5-9E4978600104}"/>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0700376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Sign Off (Blue)">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2" name="Slide Number Placeholder 3">
            <a:extLst>
              <a:ext uri="{FF2B5EF4-FFF2-40B4-BE49-F238E27FC236}">
                <a16:creationId xmlns:a16="http://schemas.microsoft.com/office/drawing/2014/main" id="{C9F38A4A-1916-2EC3-4331-ABE3DD5E2056}"/>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9063520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2287463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Sample Layout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886842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9385197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9" Type="http://schemas.openxmlformats.org/officeDocument/2006/relationships/slideLayout" Target="../slideLayouts/slideLayout84.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42" Type="http://schemas.openxmlformats.org/officeDocument/2006/relationships/slideLayout" Target="../slideLayouts/slideLayout87.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41" Type="http://schemas.openxmlformats.org/officeDocument/2006/relationships/slideLayout" Target="../slideLayouts/slideLayout86.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40" Type="http://schemas.openxmlformats.org/officeDocument/2006/relationships/slideLayout" Target="../slideLayouts/slideLayout85.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4" Type="http://schemas.openxmlformats.org/officeDocument/2006/relationships/theme" Target="../theme/theme2.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 Id="rId43" Type="http://schemas.openxmlformats.org/officeDocument/2006/relationships/slideLayout" Target="../slideLayouts/slideLayout88.xml"/><Relationship Id="rId8" Type="http://schemas.openxmlformats.org/officeDocument/2006/relationships/slideLayout" Target="../slideLayouts/slideLayout53.xml"/><Relationship Id="rId3" Type="http://schemas.openxmlformats.org/officeDocument/2006/relationships/slideLayout" Target="../slideLayouts/slideLayout48.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
        <p:nvSpPr>
          <p:cNvPr id="13"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5"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6" name="Slide Number Placeholder 3">
            <a:extLst>
              <a:ext uri="{FF2B5EF4-FFF2-40B4-BE49-F238E27FC236}">
                <a16:creationId xmlns:a16="http://schemas.microsoft.com/office/drawing/2014/main" id="{92150014-01A6-5B4B-E588-92E6B23993A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A995030A-F0D3-F004-3FF4-60F89D1F86A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3295624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 id="2147483740" r:id="rId31"/>
    <p:sldLayoutId id="2147483741" r:id="rId32"/>
    <p:sldLayoutId id="2147483742" r:id="rId33"/>
    <p:sldLayoutId id="2147483743" r:id="rId34"/>
    <p:sldLayoutId id="2147483744" r:id="rId35"/>
    <p:sldLayoutId id="2147483745" r:id="rId36"/>
    <p:sldLayoutId id="2147483746" r:id="rId37"/>
    <p:sldLayoutId id="2147483747" r:id="rId38"/>
    <p:sldLayoutId id="2147483748" r:id="rId39"/>
    <p:sldLayoutId id="2147483749" r:id="rId40"/>
    <p:sldLayoutId id="2147483750" r:id="rId41"/>
    <p:sldLayoutId id="2147483751" r:id="rId42"/>
    <p:sldLayoutId id="2147483847" r:id="rId43"/>
    <p:sldLayoutId id="2147483848" r:id="rId44"/>
    <p:sldLayoutId id="2147483849" r:id="rId45"/>
  </p:sldLayoutIdLst>
  <p:txStyles>
    <p:titleStyle>
      <a:lvl1pPr algn="l" defTabSz="914400" rtl="0" eaLnBrk="1" latinLnBrk="0" hangingPunct="1">
        <a:lnSpc>
          <a:spcPct val="9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Tree>
    <p:extLst>
      <p:ext uri="{BB962C8B-B14F-4D97-AF65-F5344CB8AC3E}">
        <p14:creationId xmlns:p14="http://schemas.microsoft.com/office/powerpoint/2010/main" val="128119538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 id="2147483780" r:id="rId28"/>
    <p:sldLayoutId id="2147483781" r:id="rId29"/>
    <p:sldLayoutId id="2147483782" r:id="rId30"/>
    <p:sldLayoutId id="2147483783" r:id="rId31"/>
    <p:sldLayoutId id="2147483784" r:id="rId32"/>
    <p:sldLayoutId id="2147483785" r:id="rId33"/>
    <p:sldLayoutId id="2147483786" r:id="rId34"/>
    <p:sldLayoutId id="2147483787" r:id="rId35"/>
    <p:sldLayoutId id="2147483788" r:id="rId36"/>
    <p:sldLayoutId id="2147483789" r:id="rId37"/>
    <p:sldLayoutId id="2147483790" r:id="rId38"/>
    <p:sldLayoutId id="2147483791" r:id="rId39"/>
    <p:sldLayoutId id="2147483792" r:id="rId40"/>
    <p:sldLayoutId id="2147483793" r:id="rId41"/>
    <p:sldLayoutId id="2147483796" r:id="rId42"/>
    <p:sldLayoutId id="2147483800" r:id="rId43"/>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20">
          <p15:clr>
            <a:srgbClr val="F26B43"/>
          </p15:clr>
        </p15:guide>
        <p15:guide id="2" pos="3840">
          <p15:clr>
            <a:srgbClr val="F26B43"/>
          </p15:clr>
        </p15:guide>
        <p15:guide id="3" orient="horz" pos="4088">
          <p15:clr>
            <a:srgbClr val="F26B43"/>
          </p15:clr>
        </p15:guide>
        <p15:guide id="4" orient="horz" pos="411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hyperlink" Target="https://www.nhsrho.org/research/review-of-neonatal-assessment-and-practice-in-black-asian-and-minority-ethnic-newborns-exploring-the-apgar-score-the-detection-of-cyanosis-and-jaundic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hyperlink" Target="https://www.nice.org.uk/about/what-we-do/nice-and-health-inequalitie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nice.org.uk/guidance/dg59" TargetMode="External"/><Relationship Id="rId2" Type="http://schemas.openxmlformats.org/officeDocument/2006/relationships/hyperlink" Target="https://www.nice.org.uk/guidance/ng201/resources/implementation-support-toolkit-15242806765/chapter/Introduction" TargetMode="External"/><Relationship Id="rId1" Type="http://schemas.openxmlformats.org/officeDocument/2006/relationships/slideLayout" Target="../slideLayouts/slideLayout7.xml"/><Relationship Id="rId5" Type="http://schemas.openxmlformats.org/officeDocument/2006/relationships/hyperlink" Target="https://www.nice.org.uk/guidance/ta1026/resources/injectable-antiobesity-medications-in-specialist-weight-management-services-supporting-people-with-complex-needs-15305080861/chapter/Overview" TargetMode="External"/><Relationship Id="rId4" Type="http://schemas.openxmlformats.org/officeDocument/2006/relationships/hyperlink" Target="https://www.nice.org.uk/guidance/ng246/resour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4A760-9084-3897-FDED-B2859C94D266}"/>
              </a:ext>
            </a:extLst>
          </p:cNvPr>
          <p:cNvSpPr>
            <a:spLocks noGrp="1"/>
          </p:cNvSpPr>
          <p:nvPr>
            <p:ph type="ctrTitle"/>
          </p:nvPr>
        </p:nvSpPr>
        <p:spPr>
          <a:xfrm>
            <a:off x="724988" y="722208"/>
            <a:ext cx="6164910" cy="1276350"/>
          </a:xfrm>
        </p:spPr>
        <p:txBody>
          <a:bodyPr>
            <a:normAutofit fontScale="90000"/>
          </a:bodyPr>
          <a:lstStyle/>
          <a:p>
            <a:r>
              <a:rPr lang="en-GB"/>
              <a:t>Annual Update:</a:t>
            </a:r>
            <a:br>
              <a:rPr lang="en-GB"/>
            </a:br>
            <a:r>
              <a:rPr lang="en-GB"/>
              <a:t>NICE’s role in addressing health inequalities</a:t>
            </a:r>
          </a:p>
        </p:txBody>
      </p:sp>
      <p:sp>
        <p:nvSpPr>
          <p:cNvPr id="3" name="Subtitle 2">
            <a:extLst>
              <a:ext uri="{FF2B5EF4-FFF2-40B4-BE49-F238E27FC236}">
                <a16:creationId xmlns:a16="http://schemas.microsoft.com/office/drawing/2014/main" id="{07F5DB35-7B01-B529-1E83-EDEF32A88B4A}"/>
              </a:ext>
            </a:extLst>
          </p:cNvPr>
          <p:cNvSpPr>
            <a:spLocks noGrp="1"/>
          </p:cNvSpPr>
          <p:nvPr>
            <p:ph type="subTitle" idx="1"/>
          </p:nvPr>
        </p:nvSpPr>
        <p:spPr>
          <a:xfrm>
            <a:off x="724988" y="2954721"/>
            <a:ext cx="3924300" cy="2329660"/>
          </a:xfrm>
        </p:spPr>
        <p:txBody>
          <a:bodyPr>
            <a:normAutofit lnSpcReduction="10000"/>
          </a:bodyPr>
          <a:lstStyle/>
          <a:p>
            <a:r>
              <a:rPr lang="en-GB"/>
              <a:t>May 2025</a:t>
            </a:r>
          </a:p>
          <a:p>
            <a:endParaRPr lang="en-GB"/>
          </a:p>
          <a:p>
            <a:r>
              <a:rPr lang="en-GB"/>
              <a:t>Clare Morgan</a:t>
            </a:r>
          </a:p>
          <a:p>
            <a:r>
              <a:rPr lang="en-GB"/>
              <a:t>Nick Crabb</a:t>
            </a:r>
          </a:p>
          <a:p>
            <a:r>
              <a:rPr lang="en-GB"/>
              <a:t>Louise Edwards</a:t>
            </a:r>
          </a:p>
          <a:p>
            <a:r>
              <a:rPr lang="en-GB"/>
              <a:t>Koonal Shah</a:t>
            </a:r>
          </a:p>
        </p:txBody>
      </p:sp>
      <p:pic>
        <p:nvPicPr>
          <p:cNvPr id="6" name="Picture Placeholder 5">
            <a:extLst>
              <a:ext uri="{FF2B5EF4-FFF2-40B4-BE49-F238E27FC236}">
                <a16:creationId xmlns:a16="http://schemas.microsoft.com/office/drawing/2014/main" id="{B9C0845C-80E1-95DE-FAE1-F009F65073BC}"/>
              </a:ext>
              <a:ext uri="{C183D7F6-B498-43B3-948B-1728B52AA6E4}">
                <adec:decorative xmlns:adec="http://schemas.microsoft.com/office/drawing/2017/decorative" val="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184" r="19184"/>
          <a:stretch>
            <a:fillRect/>
          </a:stretch>
        </p:blipFill>
        <p:spPr/>
      </p:pic>
    </p:spTree>
    <p:extLst>
      <p:ext uri="{BB962C8B-B14F-4D97-AF65-F5344CB8AC3E}">
        <p14:creationId xmlns:p14="http://schemas.microsoft.com/office/powerpoint/2010/main" val="2060923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7DB73C4-1534-9E7F-12E0-84F4007E7F0C}"/>
              </a:ext>
            </a:extLst>
          </p:cNvPr>
          <p:cNvSpPr>
            <a:spLocks noGrp="1"/>
          </p:cNvSpPr>
          <p:nvPr>
            <p:ph type="ctrTitle"/>
          </p:nvPr>
        </p:nvSpPr>
        <p:spPr>
          <a:xfrm>
            <a:off x="496384" y="487510"/>
            <a:ext cx="8629143" cy="1276350"/>
          </a:xfrm>
        </p:spPr>
        <p:txBody>
          <a:bodyPr vert="horz" lIns="91440" tIns="45720" rIns="91440" bIns="45720" rtlCol="0" anchor="t" anchorCtr="0">
            <a:normAutofit/>
          </a:bodyPr>
          <a:lstStyle/>
          <a:p>
            <a:r>
              <a:rPr lang="en-US" sz="2000" b="1" i="0" kern="1200">
                <a:solidFill>
                  <a:schemeClr val="bg1">
                    <a:lumMod val="65000"/>
                  </a:schemeClr>
                </a:solidFill>
                <a:latin typeface="+mj-lt"/>
              </a:rPr>
              <a:t>3. Developing partnerships to support action on health inequalities</a:t>
            </a:r>
          </a:p>
        </p:txBody>
      </p:sp>
      <p:pic>
        <p:nvPicPr>
          <p:cNvPr id="7" name="Picture 6">
            <a:extLst>
              <a:ext uri="{FF2B5EF4-FFF2-40B4-BE49-F238E27FC236}">
                <a16:creationId xmlns:a16="http://schemas.microsoft.com/office/drawing/2014/main" id="{B348A36F-BD19-ECE0-46EF-5FD8E791335E}"/>
              </a:ext>
              <a:ext uri="{C183D7F6-B498-43B3-948B-1728B52AA6E4}">
                <adec:decorative xmlns:adec="http://schemas.microsoft.com/office/drawing/2017/decorative" val="1"/>
              </a:ext>
            </a:extLst>
          </p:cNvPr>
          <p:cNvPicPr>
            <a:picLocks noChangeAspect="1"/>
          </p:cNvPicPr>
          <p:nvPr/>
        </p:nvPicPr>
        <p:blipFill>
          <a:blip r:embed="rId2"/>
          <a:srcRect l="548" r="6027"/>
          <a:stretch/>
        </p:blipFill>
        <p:spPr>
          <a:xfrm>
            <a:off x="7646689" y="10"/>
            <a:ext cx="4549038" cy="685799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a:noFill/>
        </p:spPr>
      </p:pic>
      <p:sp>
        <p:nvSpPr>
          <p:cNvPr id="8" name="TextBox 7">
            <a:extLst>
              <a:ext uri="{FF2B5EF4-FFF2-40B4-BE49-F238E27FC236}">
                <a16:creationId xmlns:a16="http://schemas.microsoft.com/office/drawing/2014/main" id="{130646A3-0748-FEBB-154D-A1D34BE824F5}"/>
              </a:ext>
            </a:extLst>
          </p:cNvPr>
          <p:cNvSpPr txBox="1"/>
          <p:nvPr/>
        </p:nvSpPr>
        <p:spPr>
          <a:xfrm>
            <a:off x="581099" y="1608426"/>
            <a:ext cx="6460025" cy="364114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85000" lnSpcReduction="10000"/>
          </a:bodyPr>
          <a:lstStyle/>
          <a:p>
            <a:pPr>
              <a:lnSpc>
                <a:spcPct val="150000"/>
              </a:lnSpc>
              <a:spcBef>
                <a:spcPts val="1000"/>
              </a:spcBef>
            </a:pPr>
            <a:r>
              <a:rPr lang="en-GB" sz="2400" b="1" dirty="0">
                <a:latin typeface="Lora SemiBold"/>
              </a:rPr>
              <a:t>Innovation for Health Care Inequalities Programme (</a:t>
            </a:r>
            <a:r>
              <a:rPr lang="en-GB" sz="2400" b="1" dirty="0" err="1">
                <a:latin typeface="Lora SemiBold"/>
              </a:rPr>
              <a:t>InHIP</a:t>
            </a:r>
            <a:r>
              <a:rPr lang="en-GB" sz="2400" b="1" dirty="0">
                <a:latin typeface="Lora SemiBold"/>
              </a:rPr>
              <a:t>)</a:t>
            </a:r>
            <a:endParaRPr lang="en-US" sz="2400" b="1" dirty="0">
              <a:latin typeface="Lora SemiBold"/>
            </a:endParaRPr>
          </a:p>
          <a:p>
            <a:pPr marL="285750" indent="-285750">
              <a:lnSpc>
                <a:spcPct val="150000"/>
              </a:lnSpc>
              <a:spcBef>
                <a:spcPts val="1000"/>
              </a:spcBef>
              <a:buFont typeface="Arial" charset="0"/>
              <a:buChar char="•"/>
            </a:pPr>
            <a:r>
              <a:rPr lang="en-GB" sz="1900" dirty="0">
                <a:latin typeface="Inter"/>
              </a:rPr>
              <a:t>NICE has been an active partner in the Innovation for Health Care Inequalities Programme (</a:t>
            </a:r>
            <a:r>
              <a:rPr lang="en-GB" sz="1900" dirty="0" err="1">
                <a:latin typeface="Inter"/>
              </a:rPr>
              <a:t>InHIP</a:t>
            </a:r>
            <a:r>
              <a:rPr lang="en-GB" sz="1900" dirty="0">
                <a:latin typeface="Inter"/>
              </a:rPr>
              <a:t>), hosted by NHSE Health Inequalities team and Health Innovation Networks.</a:t>
            </a:r>
            <a:endParaRPr lang="en-GB" sz="1900" dirty="0"/>
          </a:p>
          <a:p>
            <a:pPr marL="285750" indent="-285750">
              <a:lnSpc>
                <a:spcPct val="150000"/>
              </a:lnSpc>
              <a:spcBef>
                <a:spcPts val="1000"/>
              </a:spcBef>
              <a:buFont typeface="Arial" charset="0"/>
              <a:buChar char="•"/>
            </a:pPr>
            <a:r>
              <a:rPr lang="en-GB" sz="1900" dirty="0">
                <a:latin typeface="Inter"/>
              </a:rPr>
              <a:t>In the first wave, NICE-recommended innovations in cardiovascular disease (CVD), maternity, cancer diagnosis and respiratory care have been increased across 38 Integrated Care Systems.</a:t>
            </a:r>
          </a:p>
          <a:p>
            <a:pPr marL="285750" indent="-285750">
              <a:lnSpc>
                <a:spcPct val="150000"/>
              </a:lnSpc>
              <a:spcBef>
                <a:spcPts val="1000"/>
              </a:spcBef>
              <a:buFont typeface="Arial" charset="0"/>
              <a:buChar char="•"/>
            </a:pPr>
            <a:endParaRPr lang="en-GB" sz="1900" dirty="0">
              <a:latin typeface="Inter" panose="02000503000000020004" pitchFamily="2" charset="0"/>
            </a:endParaRPr>
          </a:p>
          <a:p>
            <a:pPr marL="285750" indent="-285750">
              <a:lnSpc>
                <a:spcPct val="150000"/>
              </a:lnSpc>
              <a:spcBef>
                <a:spcPts val="1000"/>
              </a:spcBef>
              <a:buFont typeface="Arial" charset="0"/>
              <a:buChar char="•"/>
            </a:pPr>
            <a:endParaRPr lang="en-GB" dirty="0">
              <a:latin typeface="Inter" panose="02000503000000020004" pitchFamily="2" charset="0"/>
            </a:endParaRPr>
          </a:p>
          <a:p>
            <a:pPr marL="285750" indent="-285750">
              <a:lnSpc>
                <a:spcPct val="150000"/>
              </a:lnSpc>
              <a:spcBef>
                <a:spcPts val="1000"/>
              </a:spcBef>
              <a:buFont typeface="Arial" charset="0"/>
              <a:buChar char="•"/>
            </a:pPr>
            <a:endParaRPr lang="en-GB" dirty="0">
              <a:latin typeface="Inter" panose="02000503000000020004" pitchFamily="2" charset="0"/>
            </a:endParaRPr>
          </a:p>
        </p:txBody>
      </p:sp>
    </p:spTree>
    <p:extLst>
      <p:ext uri="{BB962C8B-B14F-4D97-AF65-F5344CB8AC3E}">
        <p14:creationId xmlns:p14="http://schemas.microsoft.com/office/powerpoint/2010/main" val="2595251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6871C-829F-A0CF-959F-324F740DB4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50BC35-F500-6898-4563-4CBAE61295C0}"/>
              </a:ext>
            </a:extLst>
          </p:cNvPr>
          <p:cNvSpPr>
            <a:spLocks noGrp="1"/>
          </p:cNvSpPr>
          <p:nvPr>
            <p:ph type="ctrTitle"/>
          </p:nvPr>
        </p:nvSpPr>
        <p:spPr>
          <a:xfrm>
            <a:off x="690663" y="555686"/>
            <a:ext cx="11178381" cy="1160319"/>
          </a:xfrm>
        </p:spPr>
        <p:txBody>
          <a:bodyPr anchor="t">
            <a:normAutofit fontScale="90000"/>
          </a:bodyPr>
          <a:lstStyle/>
          <a:p>
            <a:r>
              <a:rPr lang="en-US" sz="2200">
                <a:solidFill>
                  <a:schemeClr val="bg1">
                    <a:lumMod val="65000"/>
                  </a:schemeClr>
                </a:solidFill>
                <a:latin typeface="Lora SemiBold"/>
              </a:rPr>
              <a:t>3. Developing partnerships to support action on health inequalities</a:t>
            </a:r>
            <a:br>
              <a:rPr lang="en-GB" sz="3200"/>
            </a:br>
            <a:br>
              <a:rPr lang="en-GB" sz="3200">
                <a:latin typeface="Lora SemiBold"/>
              </a:rPr>
            </a:br>
            <a:r>
              <a:rPr lang="en-GB" sz="2700">
                <a:latin typeface="Lora SemiBold"/>
              </a:rPr>
              <a:t>Partnership with the Race and Health Observatory</a:t>
            </a:r>
            <a:endParaRPr lang="en-GB" sz="2700"/>
          </a:p>
        </p:txBody>
      </p:sp>
      <p:sp>
        <p:nvSpPr>
          <p:cNvPr id="3" name="Text Placeholder 2">
            <a:extLst>
              <a:ext uri="{FF2B5EF4-FFF2-40B4-BE49-F238E27FC236}">
                <a16:creationId xmlns:a16="http://schemas.microsoft.com/office/drawing/2014/main" id="{348CCEE6-FCEF-630E-A19B-1EEF56F8FE2B}"/>
              </a:ext>
            </a:extLst>
          </p:cNvPr>
          <p:cNvSpPr>
            <a:spLocks noGrp="1"/>
          </p:cNvSpPr>
          <p:nvPr>
            <p:ph type="body" sz="quarter" idx="12"/>
          </p:nvPr>
        </p:nvSpPr>
        <p:spPr>
          <a:xfrm>
            <a:off x="557655" y="1846476"/>
            <a:ext cx="11076689" cy="3945308"/>
          </a:xfrm>
        </p:spPr>
        <p:txBody>
          <a:bodyPr vert="horz" lIns="91440" tIns="45720" rIns="91440" bIns="45720" rtlCol="0" anchor="t">
            <a:normAutofit lnSpcReduction="10000"/>
          </a:bodyPr>
          <a:lstStyle/>
          <a:p>
            <a:pPr marL="285750" indent="-285750">
              <a:lnSpc>
                <a:spcPct val="140000"/>
              </a:lnSpc>
              <a:buFont typeface="Arial" panose="020B0604020202020204" pitchFamily="34" charset="0"/>
              <a:buChar char="•"/>
            </a:pPr>
            <a:r>
              <a:rPr lang="en-GB">
                <a:latin typeface="Inter"/>
                <a:ea typeface="Inter"/>
              </a:rPr>
              <a:t>First engagement with the Race and Health Observatory (RHO) came from responding to recommendations for NICE in </a:t>
            </a:r>
            <a:r>
              <a:rPr lang="en-GB">
                <a:latin typeface="Inter"/>
                <a:ea typeface="Inter"/>
                <a:hlinkClick r:id="rId3"/>
              </a:rPr>
              <a:t>Review of neonatal assessment and practice in black </a:t>
            </a:r>
            <a:r>
              <a:rPr lang="en-GB" err="1">
                <a:latin typeface="Inter"/>
                <a:ea typeface="Inter"/>
                <a:hlinkClick r:id="rId3"/>
              </a:rPr>
              <a:t>asian</a:t>
            </a:r>
            <a:r>
              <a:rPr lang="en-GB">
                <a:latin typeface="Inter"/>
                <a:ea typeface="Inter"/>
                <a:hlinkClick r:id="rId3"/>
              </a:rPr>
              <a:t> and minority ethnic newborns exploring the </a:t>
            </a:r>
            <a:r>
              <a:rPr lang="en-GB" err="1">
                <a:latin typeface="Inter"/>
                <a:ea typeface="Inter"/>
                <a:hlinkClick r:id="rId3"/>
              </a:rPr>
              <a:t>apgar</a:t>
            </a:r>
            <a:r>
              <a:rPr lang="en-GB">
                <a:latin typeface="Inter"/>
                <a:ea typeface="Inter"/>
                <a:hlinkClick r:id="rId3"/>
              </a:rPr>
              <a:t> score the detection of cyanosis and jaundice</a:t>
            </a:r>
            <a:r>
              <a:rPr lang="en-GB">
                <a:latin typeface="Inter"/>
                <a:ea typeface="Inter"/>
              </a:rPr>
              <a:t> 2023.</a:t>
            </a:r>
          </a:p>
          <a:p>
            <a:pPr marL="285750" indent="-285750">
              <a:lnSpc>
                <a:spcPct val="140000"/>
              </a:lnSpc>
              <a:buFont typeface="Arial" panose="020B0604020202020204" pitchFamily="34" charset="0"/>
              <a:buChar char="•"/>
            </a:pPr>
            <a:r>
              <a:rPr lang="en-GB">
                <a:latin typeface="Inter"/>
              </a:rPr>
              <a:t>Regular engagement with their Director of Implementation and Senior Research and Policy Manager led to a 2-year collaboration agreement being developed.</a:t>
            </a:r>
          </a:p>
          <a:p>
            <a:pPr marL="285750" indent="-285750">
              <a:lnSpc>
                <a:spcPct val="140000"/>
              </a:lnSpc>
              <a:buFont typeface="Arial" panose="020B0604020202020204" pitchFamily="34" charset="0"/>
              <a:buChar char="•"/>
            </a:pPr>
            <a:r>
              <a:rPr lang="en-GB">
                <a:latin typeface="Inter"/>
                <a:ea typeface="Inter"/>
              </a:rPr>
              <a:t>First agreement signed in Nov 24, refreshed for April 25, and mutually agreed topics identified and a work programme is in development.</a:t>
            </a:r>
          </a:p>
          <a:p>
            <a:pPr marL="285750" indent="-285750">
              <a:lnSpc>
                <a:spcPct val="140000"/>
              </a:lnSpc>
              <a:buFont typeface="Arial" panose="020B0604020202020204" pitchFamily="34" charset="0"/>
              <a:buChar char="•"/>
            </a:pPr>
            <a:r>
              <a:rPr lang="en-GB">
                <a:latin typeface="Inter"/>
              </a:rPr>
              <a:t>RHO have been guest speakers at the NICE All Staff Meeting, and at the NICE Clinical Network meeting.</a:t>
            </a:r>
          </a:p>
          <a:p>
            <a:pPr marL="285750" indent="-285750">
              <a:lnSpc>
                <a:spcPct val="140000"/>
              </a:lnSpc>
              <a:buFont typeface="Arial,Sans-Serif" panose="020B0604020202020204" pitchFamily="34" charset="0"/>
              <a:buChar char="•"/>
            </a:pPr>
            <a:r>
              <a:rPr lang="en-GB">
                <a:latin typeface="Inter"/>
                <a:ea typeface="Inter"/>
              </a:rPr>
              <a:t>Planned comms work for 2025 includes podcasts, blogs, press releases and journal articles.</a:t>
            </a:r>
          </a:p>
        </p:txBody>
      </p:sp>
      <p:pic>
        <p:nvPicPr>
          <p:cNvPr id="1026" name="Picture 2" descr="A blue and grey text">
            <a:extLst>
              <a:ext uri="{FF2B5EF4-FFF2-40B4-BE49-F238E27FC236}">
                <a16:creationId xmlns:a16="http://schemas.microsoft.com/office/drawing/2014/main" id="{3BED6475-28B0-C3A2-52B9-252BBA89BE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8462" y="5922256"/>
            <a:ext cx="2183130" cy="760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784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121E9-B3C3-E506-7FA6-0E796973FC0D}"/>
              </a:ext>
            </a:extLst>
          </p:cNvPr>
          <p:cNvSpPr>
            <a:spLocks noGrp="1"/>
          </p:cNvSpPr>
          <p:nvPr>
            <p:ph type="ctrTitle"/>
          </p:nvPr>
        </p:nvSpPr>
        <p:spPr>
          <a:xfrm>
            <a:off x="580916" y="903767"/>
            <a:ext cx="11390417" cy="256552"/>
          </a:xfrm>
        </p:spPr>
        <p:txBody>
          <a:bodyPr>
            <a:normAutofit fontScale="90000"/>
          </a:bodyPr>
          <a:lstStyle/>
          <a:p>
            <a:r>
              <a:rPr lang="en-GB" sz="2700">
                <a:latin typeface="+mn-lt"/>
              </a:rPr>
              <a:t>Health inequalities and our Equality Diversity and Inclusion Roadmap</a:t>
            </a:r>
            <a:br>
              <a:rPr lang="en-GB" sz="3200">
                <a:latin typeface="+mn-lt"/>
              </a:rPr>
            </a:br>
            <a:br>
              <a:rPr lang="en-GB">
                <a:latin typeface="+mn-lt"/>
              </a:rPr>
            </a:br>
            <a:endParaRPr lang="en-GB">
              <a:latin typeface="+mn-lt"/>
            </a:endParaRPr>
          </a:p>
        </p:txBody>
      </p:sp>
      <p:sp>
        <p:nvSpPr>
          <p:cNvPr id="3" name="Text Placeholder 2">
            <a:extLst>
              <a:ext uri="{FF2B5EF4-FFF2-40B4-BE49-F238E27FC236}">
                <a16:creationId xmlns:a16="http://schemas.microsoft.com/office/drawing/2014/main" id="{6FBC37DC-D5B6-C800-1519-7A6B7000439F}"/>
              </a:ext>
            </a:extLst>
          </p:cNvPr>
          <p:cNvSpPr>
            <a:spLocks noGrp="1"/>
          </p:cNvSpPr>
          <p:nvPr>
            <p:ph type="body" sz="quarter" idx="12"/>
          </p:nvPr>
        </p:nvSpPr>
        <p:spPr>
          <a:xfrm>
            <a:off x="453339" y="1155317"/>
            <a:ext cx="11122429" cy="3384194"/>
          </a:xfrm>
        </p:spPr>
        <p:txBody>
          <a:bodyPr vert="horz" lIns="91440" tIns="45720" rIns="91440" bIns="45720" rtlCol="0" anchor="t">
            <a:noAutofit/>
          </a:bodyPr>
          <a:lstStyle/>
          <a:p>
            <a:pPr marL="0" indent="0">
              <a:lnSpc>
                <a:spcPct val="100000"/>
              </a:lnSpc>
              <a:buNone/>
            </a:pPr>
            <a:endParaRPr lang="en-GB" sz="1600">
              <a:latin typeface="+mn-lt"/>
            </a:endParaRPr>
          </a:p>
          <a:p>
            <a:pPr marL="0" indent="0">
              <a:lnSpc>
                <a:spcPct val="100000"/>
              </a:lnSpc>
              <a:buNone/>
            </a:pPr>
            <a:r>
              <a:rPr lang="en-GB" sz="1600">
                <a:latin typeface="+mn-lt"/>
              </a:rPr>
              <a:t>We know that if we are to meet the needs of our key users, NICE needs a talented and committed workforce who can work together, and with our stakeholders, to find innovative, user-focused solutions to the complex challenges the health and care system is facing.</a:t>
            </a:r>
          </a:p>
          <a:p>
            <a:pPr marL="0" indent="0">
              <a:lnSpc>
                <a:spcPct val="100000"/>
              </a:lnSpc>
              <a:buNone/>
            </a:pPr>
            <a:r>
              <a:rPr lang="en-GB" sz="1600">
                <a:latin typeface="+mn-lt"/>
              </a:rPr>
              <a:t>This includes the challenge of working with the system to address health inequalities, both through the products and services we collectively deliver, and the actions we take as Anchor organisations and employers to improve the health and wealth of our local communities.</a:t>
            </a:r>
          </a:p>
          <a:p>
            <a:pPr>
              <a:lnSpc>
                <a:spcPct val="100000"/>
              </a:lnSpc>
            </a:pPr>
            <a:r>
              <a:rPr lang="en-GB" sz="1600">
                <a:latin typeface="+mn-lt"/>
              </a:rPr>
              <a:t>To meet our challenges and achieve our transformation goals, NICE needs to maximise the benefits and assets that a focus on diversity and inclusion brings, including improved innovation, engagement, productivity and quality, and our ability to attract talent.</a:t>
            </a:r>
          </a:p>
          <a:p>
            <a:pPr>
              <a:lnSpc>
                <a:spcPct val="100000"/>
              </a:lnSpc>
            </a:pPr>
            <a:r>
              <a:rPr lang="en-GB" sz="1600">
                <a:latin typeface="+mn-lt"/>
              </a:rPr>
              <a:t>To do this, we need to actively ‘embrace difference’ by:</a:t>
            </a:r>
            <a:endParaRPr lang="en-GB" sz="1600">
              <a:solidFill>
                <a:schemeClr val="tx1"/>
              </a:solidFill>
              <a:latin typeface="+mn-lt"/>
            </a:endParaRPr>
          </a:p>
          <a:p>
            <a:pPr lvl="1"/>
            <a:endParaRPr lang="en-GB" sz="1200" b="1"/>
          </a:p>
        </p:txBody>
      </p:sp>
      <p:grpSp>
        <p:nvGrpSpPr>
          <p:cNvPr id="11" name="Group 10">
            <a:extLst>
              <a:ext uri="{FF2B5EF4-FFF2-40B4-BE49-F238E27FC236}">
                <a16:creationId xmlns:a16="http://schemas.microsoft.com/office/drawing/2014/main" id="{66805298-D559-9F1F-5B40-B3338654F1E5}"/>
              </a:ext>
              <a:ext uri="{C183D7F6-B498-43B3-948B-1728B52AA6E4}">
                <adec:decorative xmlns:adec="http://schemas.microsoft.com/office/drawing/2017/decorative" val="1"/>
              </a:ext>
            </a:extLst>
          </p:cNvPr>
          <p:cNvGrpSpPr/>
          <p:nvPr/>
        </p:nvGrpSpPr>
        <p:grpSpPr>
          <a:xfrm>
            <a:off x="495771" y="4477482"/>
            <a:ext cx="11242890" cy="1892824"/>
            <a:chOff x="584376" y="4103657"/>
            <a:chExt cx="10973363" cy="1892824"/>
          </a:xfrm>
        </p:grpSpPr>
        <p:sp>
          <p:nvSpPr>
            <p:cNvPr id="7" name="TextBox 6">
              <a:extLst>
                <a:ext uri="{FF2B5EF4-FFF2-40B4-BE49-F238E27FC236}">
                  <a16:creationId xmlns:a16="http://schemas.microsoft.com/office/drawing/2014/main" id="{33B04210-4054-8AC8-0F01-BEBA2E19E3D1}"/>
                </a:ext>
              </a:extLst>
            </p:cNvPr>
            <p:cNvSpPr txBox="1"/>
            <p:nvPr/>
          </p:nvSpPr>
          <p:spPr>
            <a:xfrm>
              <a:off x="584376" y="4103657"/>
              <a:ext cx="2500749" cy="1877437"/>
            </a:xfrm>
            <a:prstGeom prst="rect">
              <a:avLst/>
            </a:prstGeom>
            <a:solidFill>
              <a:srgbClr val="CDE3DA"/>
            </a:solidFill>
            <a:ln>
              <a:solidFill>
                <a:schemeClr val="tx1"/>
              </a:solidFill>
            </a:ln>
          </p:spPr>
          <p:txBody>
            <a:bodyPr wrap="square" lIns="91440" tIns="45720" rIns="91440" bIns="45720" rtlCol="0" anchor="t">
              <a:spAutoFit/>
            </a:bodyPr>
            <a:lstStyle/>
            <a:p>
              <a:pPr algn="ctr">
                <a:lnSpc>
                  <a:spcPct val="100000"/>
                </a:lnSpc>
              </a:pPr>
              <a:endParaRPr lang="en-GB" sz="1600">
                <a:latin typeface="+mn-lt"/>
              </a:endParaRPr>
            </a:p>
            <a:p>
              <a:pPr algn="ctr">
                <a:lnSpc>
                  <a:spcPct val="100000"/>
                </a:lnSpc>
              </a:pPr>
              <a:endParaRPr lang="en-GB" sz="1600">
                <a:latin typeface="+mn-lt"/>
              </a:endParaRPr>
            </a:p>
            <a:p>
              <a:pPr algn="ctr">
                <a:lnSpc>
                  <a:spcPct val="100000"/>
                </a:lnSpc>
              </a:pPr>
              <a:r>
                <a:rPr lang="en-GB" sz="1400" b="1">
                  <a:latin typeface="+mn-lt"/>
                </a:rPr>
                <a:t>Recruiting and retaining a workforce which is representative of the UK population</a:t>
              </a:r>
            </a:p>
            <a:p>
              <a:pPr algn="ctr">
                <a:lnSpc>
                  <a:spcPct val="100000"/>
                </a:lnSpc>
              </a:pPr>
              <a:endParaRPr lang="en-GB" sz="1400" b="1">
                <a:latin typeface="+mn-lt"/>
              </a:endParaRPr>
            </a:p>
            <a:p>
              <a:pPr algn="ctr">
                <a:lnSpc>
                  <a:spcPct val="100000"/>
                </a:lnSpc>
              </a:pPr>
              <a:endParaRPr lang="en-GB" sz="1400" b="1">
                <a:latin typeface="+mn-lt"/>
              </a:endParaRPr>
            </a:p>
          </p:txBody>
        </p:sp>
        <p:sp>
          <p:nvSpPr>
            <p:cNvPr id="8" name="TextBox 7">
              <a:extLst>
                <a:ext uri="{FF2B5EF4-FFF2-40B4-BE49-F238E27FC236}">
                  <a16:creationId xmlns:a16="http://schemas.microsoft.com/office/drawing/2014/main" id="{4810F815-3C53-44F2-BC6C-85E9FA6DBF01}"/>
                </a:ext>
              </a:extLst>
            </p:cNvPr>
            <p:cNvSpPr txBox="1"/>
            <p:nvPr/>
          </p:nvSpPr>
          <p:spPr>
            <a:xfrm>
              <a:off x="3191411" y="4119044"/>
              <a:ext cx="2690191" cy="1877437"/>
            </a:xfrm>
            <a:prstGeom prst="rect">
              <a:avLst/>
            </a:prstGeom>
            <a:solidFill>
              <a:srgbClr val="CDE3DA"/>
            </a:solidFill>
            <a:ln>
              <a:solidFill>
                <a:schemeClr val="tx1"/>
              </a:solidFill>
            </a:ln>
          </p:spPr>
          <p:txBody>
            <a:bodyPr wrap="square" lIns="91440" tIns="45720" rIns="91440" bIns="45720" rtlCol="0" anchor="t">
              <a:spAutoFit/>
            </a:bodyPr>
            <a:lstStyle/>
            <a:p>
              <a:pPr algn="ctr">
                <a:lnSpc>
                  <a:spcPct val="100000"/>
                </a:lnSpc>
              </a:pPr>
              <a:endParaRPr lang="en-GB" sz="1600"/>
            </a:p>
            <a:p>
              <a:pPr algn="ctr">
                <a:lnSpc>
                  <a:spcPct val="100000"/>
                </a:lnSpc>
              </a:pPr>
              <a:endParaRPr lang="en-GB" sz="1600"/>
            </a:p>
            <a:p>
              <a:pPr algn="ctr">
                <a:lnSpc>
                  <a:spcPct val="100000"/>
                </a:lnSpc>
              </a:pPr>
              <a:r>
                <a:rPr lang="en-GB" sz="1400" b="1"/>
                <a:t>Creating an inclusive and fair workplace where everyone can contribute to their full potential and thrive</a:t>
              </a:r>
            </a:p>
            <a:p>
              <a:pPr algn="ctr">
                <a:lnSpc>
                  <a:spcPct val="100000"/>
                </a:lnSpc>
              </a:pPr>
              <a:endParaRPr lang="en-GB" sz="1400" b="1"/>
            </a:p>
            <a:p>
              <a:pPr algn="ctr">
                <a:lnSpc>
                  <a:spcPct val="100000"/>
                </a:lnSpc>
              </a:pPr>
              <a:endParaRPr lang="en-GB" sz="1400" b="1"/>
            </a:p>
          </p:txBody>
        </p:sp>
        <p:sp>
          <p:nvSpPr>
            <p:cNvPr id="9" name="TextBox 8">
              <a:extLst>
                <a:ext uri="{FF2B5EF4-FFF2-40B4-BE49-F238E27FC236}">
                  <a16:creationId xmlns:a16="http://schemas.microsoft.com/office/drawing/2014/main" id="{40FCFC85-6DCF-DEAF-D96B-D2688A726AF1}"/>
                </a:ext>
              </a:extLst>
            </p:cNvPr>
            <p:cNvSpPr txBox="1"/>
            <p:nvPr/>
          </p:nvSpPr>
          <p:spPr>
            <a:xfrm>
              <a:off x="6165097" y="4119044"/>
              <a:ext cx="2690191" cy="1877437"/>
            </a:xfrm>
            <a:prstGeom prst="rect">
              <a:avLst/>
            </a:prstGeom>
            <a:solidFill>
              <a:srgbClr val="CDE3DA"/>
            </a:solidFill>
            <a:ln>
              <a:solidFill>
                <a:schemeClr val="tx1"/>
              </a:solidFill>
            </a:ln>
          </p:spPr>
          <p:txBody>
            <a:bodyPr wrap="square" lIns="91440" tIns="45720" rIns="91440" bIns="45720" rtlCol="0" anchor="t">
              <a:spAutoFit/>
            </a:bodyPr>
            <a:lstStyle/>
            <a:p>
              <a:pPr algn="ctr">
                <a:lnSpc>
                  <a:spcPct val="100000"/>
                </a:lnSpc>
              </a:pPr>
              <a:endParaRPr lang="en-GB" sz="1600"/>
            </a:p>
            <a:p>
              <a:pPr algn="ctr">
                <a:lnSpc>
                  <a:spcPct val="100000"/>
                </a:lnSpc>
              </a:pPr>
              <a:r>
                <a:rPr lang="en-GB" sz="1400" b="1"/>
                <a:t>Ensuring our workforce can confidently play its part in promoting equality and addressing health inequalities through our products and services</a:t>
              </a:r>
            </a:p>
            <a:p>
              <a:pPr algn="ctr">
                <a:lnSpc>
                  <a:spcPct val="100000"/>
                </a:lnSpc>
              </a:pPr>
              <a:endParaRPr lang="en-GB" sz="1600"/>
            </a:p>
          </p:txBody>
        </p:sp>
        <p:sp>
          <p:nvSpPr>
            <p:cNvPr id="10" name="TextBox 9">
              <a:extLst>
                <a:ext uri="{FF2B5EF4-FFF2-40B4-BE49-F238E27FC236}">
                  <a16:creationId xmlns:a16="http://schemas.microsoft.com/office/drawing/2014/main" id="{81B63B72-85C7-2035-50D0-C33F31FA0B95}"/>
                </a:ext>
              </a:extLst>
            </p:cNvPr>
            <p:cNvSpPr txBox="1"/>
            <p:nvPr/>
          </p:nvSpPr>
          <p:spPr>
            <a:xfrm>
              <a:off x="9138782" y="4119044"/>
              <a:ext cx="2418957" cy="1815882"/>
            </a:xfrm>
            <a:prstGeom prst="rect">
              <a:avLst/>
            </a:prstGeom>
            <a:solidFill>
              <a:srgbClr val="CDE3DA"/>
            </a:solidFill>
            <a:ln>
              <a:solidFill>
                <a:schemeClr val="tx1"/>
              </a:solidFill>
            </a:ln>
          </p:spPr>
          <p:txBody>
            <a:bodyPr wrap="square" lIns="91440" tIns="45720" rIns="91440" bIns="45720" rtlCol="0" anchor="t">
              <a:spAutoFit/>
            </a:bodyPr>
            <a:lstStyle/>
            <a:p>
              <a:pPr algn="ctr">
                <a:lnSpc>
                  <a:spcPct val="100000"/>
                </a:lnSpc>
              </a:pPr>
              <a:endParaRPr lang="en-GB" sz="1400" b="1"/>
            </a:p>
            <a:p>
              <a:pPr algn="ctr">
                <a:lnSpc>
                  <a:spcPct val="100000"/>
                </a:lnSpc>
              </a:pPr>
              <a:r>
                <a:rPr lang="en-GB" sz="1400" b="1"/>
                <a:t>Widening access to work, so we can contribute to our local communities and increase opportunities to attract diverse talent</a:t>
              </a:r>
            </a:p>
            <a:p>
              <a:pPr algn="ctr">
                <a:lnSpc>
                  <a:spcPct val="100000"/>
                </a:lnSpc>
              </a:pPr>
              <a:endParaRPr lang="en-GB" sz="1400" b="1"/>
            </a:p>
            <a:p>
              <a:pPr algn="ctr">
                <a:lnSpc>
                  <a:spcPct val="100000"/>
                </a:lnSpc>
              </a:pPr>
              <a:endParaRPr lang="en-GB" sz="1400" b="1"/>
            </a:p>
          </p:txBody>
        </p:sp>
      </p:grpSp>
      <p:sp>
        <p:nvSpPr>
          <p:cNvPr id="5" name="TextBox 4">
            <a:extLst>
              <a:ext uri="{FF2B5EF4-FFF2-40B4-BE49-F238E27FC236}">
                <a16:creationId xmlns:a16="http://schemas.microsoft.com/office/drawing/2014/main" id="{75ECFAA3-92A8-30D5-996B-113C0B724FF1}"/>
              </a:ext>
            </a:extLst>
          </p:cNvPr>
          <p:cNvSpPr txBox="1"/>
          <p:nvPr/>
        </p:nvSpPr>
        <p:spPr>
          <a:xfrm>
            <a:off x="533400" y="303028"/>
            <a:ext cx="817466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bg1"/>
                </a:solidFill>
                <a:latin typeface="Lora SemiBold"/>
              </a:rPr>
              <a:t>4. Having a health inequalities focus in our </a:t>
            </a:r>
            <a:r>
              <a:rPr lang="en-US" sz="2000" b="1" err="1">
                <a:solidFill>
                  <a:schemeClr val="bg1"/>
                </a:solidFill>
                <a:latin typeface="Lora SemiBold"/>
              </a:rPr>
              <a:t>organisation</a:t>
            </a:r>
            <a:endParaRPr lang="en-US" sz="2000">
              <a:solidFill>
                <a:schemeClr val="bg1"/>
              </a:solidFill>
            </a:endParaRPr>
          </a:p>
        </p:txBody>
      </p:sp>
    </p:spTree>
    <p:extLst>
      <p:ext uri="{BB962C8B-B14F-4D97-AF65-F5344CB8AC3E}">
        <p14:creationId xmlns:p14="http://schemas.microsoft.com/office/powerpoint/2010/main" val="2020081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5F812-78CB-1E8A-F651-D127C6956C94}"/>
              </a:ext>
            </a:extLst>
          </p:cNvPr>
          <p:cNvSpPr>
            <a:spLocks noGrp="1"/>
          </p:cNvSpPr>
          <p:nvPr>
            <p:ph type="ctrTitle"/>
          </p:nvPr>
        </p:nvSpPr>
        <p:spPr>
          <a:xfrm>
            <a:off x="352972" y="534701"/>
            <a:ext cx="11178381" cy="1040609"/>
          </a:xfrm>
        </p:spPr>
        <p:txBody>
          <a:bodyPr>
            <a:normAutofit/>
          </a:bodyPr>
          <a:lstStyle/>
          <a:p>
            <a:r>
              <a:rPr lang="en-GB" sz="2400">
                <a:latin typeface="+mn-lt"/>
              </a:rPr>
              <a:t>Our staff networks have increased our understanding of health inequalities</a:t>
            </a:r>
          </a:p>
        </p:txBody>
      </p:sp>
      <p:sp>
        <p:nvSpPr>
          <p:cNvPr id="7" name="TextBox 6">
            <a:extLst>
              <a:ext uri="{FF2B5EF4-FFF2-40B4-BE49-F238E27FC236}">
                <a16:creationId xmlns:a16="http://schemas.microsoft.com/office/drawing/2014/main" id="{1A610196-B9B2-8998-1D1F-CF90EF192F57}"/>
              </a:ext>
            </a:extLst>
          </p:cNvPr>
          <p:cNvSpPr txBox="1"/>
          <p:nvPr/>
        </p:nvSpPr>
        <p:spPr>
          <a:xfrm>
            <a:off x="352972" y="30736"/>
            <a:ext cx="971558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bg1">
                    <a:lumMod val="65000"/>
                  </a:schemeClr>
                </a:solidFill>
                <a:latin typeface="Lora SemiBold"/>
              </a:rPr>
              <a:t>4. Having a health inequalities focus in our </a:t>
            </a:r>
            <a:r>
              <a:rPr lang="en-US" sz="2000" b="1" err="1">
                <a:solidFill>
                  <a:schemeClr val="bg1">
                    <a:lumMod val="65000"/>
                  </a:schemeClr>
                </a:solidFill>
                <a:latin typeface="Lora SemiBold"/>
              </a:rPr>
              <a:t>organisation</a:t>
            </a:r>
            <a:endParaRPr lang="en-US" sz="2000">
              <a:solidFill>
                <a:schemeClr val="bg1">
                  <a:lumMod val="65000"/>
                </a:schemeClr>
              </a:solidFill>
            </a:endParaRPr>
          </a:p>
        </p:txBody>
      </p:sp>
      <p:sp>
        <p:nvSpPr>
          <p:cNvPr id="3" name="TextBox 2">
            <a:extLst>
              <a:ext uri="{FF2B5EF4-FFF2-40B4-BE49-F238E27FC236}">
                <a16:creationId xmlns:a16="http://schemas.microsoft.com/office/drawing/2014/main" id="{74CD75DE-24DA-1A60-AD36-1AE846133FAA}"/>
              </a:ext>
            </a:extLst>
          </p:cNvPr>
          <p:cNvSpPr txBox="1"/>
          <p:nvPr/>
        </p:nvSpPr>
        <p:spPr>
          <a:xfrm>
            <a:off x="279309" y="1083617"/>
            <a:ext cx="5662855" cy="3416320"/>
          </a:xfrm>
          <a:prstGeom prst="rect">
            <a:avLst/>
          </a:prstGeom>
          <a:solidFill>
            <a:schemeClr val="bg1"/>
          </a:solidFill>
          <a:ln w="28575">
            <a:solidFill>
              <a:schemeClr val="accent1"/>
            </a:solidFill>
          </a:ln>
        </p:spPr>
        <p:txBody>
          <a:bodyPr wrap="square" rtlCol="0">
            <a:spAutoFit/>
          </a:bodyPr>
          <a:lstStyle/>
          <a:p>
            <a:r>
              <a:rPr lang="en-GB" sz="2000" b="1"/>
              <a:t>                Race Equality Network (REN)</a:t>
            </a:r>
          </a:p>
          <a:p>
            <a:endParaRPr lang="en-GB" sz="2000" b="1"/>
          </a:p>
          <a:p>
            <a:pPr marL="285750" indent="-285750" algn="ctr">
              <a:buFont typeface="Arial" panose="020B0604020202020204" pitchFamily="34" charset="0"/>
              <a:buChar char="•"/>
            </a:pPr>
            <a:r>
              <a:rPr lang="en-GB" sz="1600"/>
              <a:t>Has ensured that the interests of ethnic minority colleagues are heard and are represented in policies and processes </a:t>
            </a:r>
          </a:p>
          <a:p>
            <a:pPr marL="285750" indent="-285750" algn="ctr">
              <a:buFont typeface="Arial" panose="020B0604020202020204" pitchFamily="34" charset="0"/>
              <a:buChar char="•"/>
            </a:pPr>
            <a:r>
              <a:rPr lang="en-GB" sz="1600"/>
              <a:t> Provides a safe environment where colleagues can raise concerns</a:t>
            </a:r>
          </a:p>
          <a:p>
            <a:pPr marL="285750" indent="-285750" algn="ctr">
              <a:buFont typeface="Arial" panose="020B0604020202020204" pitchFamily="34" charset="0"/>
              <a:buChar char="•"/>
            </a:pPr>
            <a:r>
              <a:rPr lang="en-GB" sz="1600"/>
              <a:t>Organises events to celebrate the diverse cultures of colleagues across NICE</a:t>
            </a:r>
          </a:p>
          <a:p>
            <a:pPr marL="285750" indent="-285750" algn="ctr">
              <a:buFont typeface="Arial" panose="020B0604020202020204" pitchFamily="34" charset="0"/>
              <a:buChar char="•"/>
            </a:pPr>
            <a:r>
              <a:rPr lang="en-GB" sz="1600"/>
              <a:t>Works with senior management to address employment inequalities, achieving tangible improvements in our interview to appointment conversion rates</a:t>
            </a:r>
          </a:p>
        </p:txBody>
      </p:sp>
      <p:sp>
        <p:nvSpPr>
          <p:cNvPr id="5" name="TextBox 4">
            <a:extLst>
              <a:ext uri="{FF2B5EF4-FFF2-40B4-BE49-F238E27FC236}">
                <a16:creationId xmlns:a16="http://schemas.microsoft.com/office/drawing/2014/main" id="{63DE3CB3-C0DF-0013-8363-F51DFCE38904}"/>
              </a:ext>
            </a:extLst>
          </p:cNvPr>
          <p:cNvSpPr txBox="1"/>
          <p:nvPr/>
        </p:nvSpPr>
        <p:spPr>
          <a:xfrm>
            <a:off x="279308" y="4603792"/>
            <a:ext cx="5662855" cy="1938992"/>
          </a:xfrm>
          <a:prstGeom prst="rect">
            <a:avLst/>
          </a:prstGeom>
          <a:solidFill>
            <a:schemeClr val="bg1"/>
          </a:solidFill>
          <a:ln w="28575">
            <a:solidFill>
              <a:schemeClr val="accent1"/>
            </a:solidFill>
          </a:ln>
        </p:spPr>
        <p:txBody>
          <a:bodyPr wrap="square" rtlCol="0">
            <a:spAutoFit/>
          </a:bodyPr>
          <a:lstStyle/>
          <a:p>
            <a:r>
              <a:rPr lang="en-GB" sz="2000" b="1"/>
              <a:t>                          NICE and Proud (NAP)</a:t>
            </a:r>
          </a:p>
          <a:p>
            <a:endParaRPr lang="en-GB" sz="2000" b="1"/>
          </a:p>
          <a:p>
            <a:pPr marL="342900" indent="-342900" algn="ctr">
              <a:buFont typeface="Arial" panose="020B0604020202020204" pitchFamily="34" charset="0"/>
              <a:buChar char="•"/>
            </a:pPr>
            <a:r>
              <a:rPr lang="en-GB" sz="1600"/>
              <a:t>Has scoped the organisation’s learning needs with regard to LGBTQ+ issues and hosted events to support this</a:t>
            </a:r>
            <a:endParaRPr lang="en-GB" sz="1600" b="1"/>
          </a:p>
          <a:p>
            <a:pPr marL="342900" indent="-342900" algn="ctr">
              <a:buFont typeface="Arial" panose="020B0604020202020204" pitchFamily="34" charset="0"/>
              <a:buChar char="•"/>
            </a:pPr>
            <a:r>
              <a:rPr lang="en-GB" sz="1600"/>
              <a:t>Has worked with the editorial team to review and update the NICE style guide</a:t>
            </a:r>
          </a:p>
        </p:txBody>
      </p:sp>
      <p:sp>
        <p:nvSpPr>
          <p:cNvPr id="6" name="TextBox 5">
            <a:extLst>
              <a:ext uri="{FF2B5EF4-FFF2-40B4-BE49-F238E27FC236}">
                <a16:creationId xmlns:a16="http://schemas.microsoft.com/office/drawing/2014/main" id="{254520C1-7B15-FA73-65BF-0102569227E6}"/>
              </a:ext>
            </a:extLst>
          </p:cNvPr>
          <p:cNvSpPr txBox="1"/>
          <p:nvPr/>
        </p:nvSpPr>
        <p:spPr>
          <a:xfrm>
            <a:off x="6032739" y="1083617"/>
            <a:ext cx="5601931" cy="2600712"/>
          </a:xfrm>
          <a:prstGeom prst="rect">
            <a:avLst/>
          </a:prstGeom>
          <a:solidFill>
            <a:schemeClr val="bg1"/>
          </a:solidFill>
          <a:ln w="28575">
            <a:solidFill>
              <a:schemeClr val="accent1"/>
            </a:solidFill>
          </a:ln>
        </p:spPr>
        <p:txBody>
          <a:bodyPr wrap="square" rtlCol="0">
            <a:spAutoFit/>
          </a:bodyPr>
          <a:lstStyle/>
          <a:p>
            <a:pPr algn="ctr"/>
            <a:r>
              <a:rPr lang="en-GB" sz="2000" b="1"/>
              <a:t>Women in NICE (WIN)</a:t>
            </a:r>
          </a:p>
          <a:p>
            <a:pPr algn="ctr"/>
            <a:endParaRPr lang="en-GB" sz="2000" b="1"/>
          </a:p>
          <a:p>
            <a:pPr marL="285750" indent="-285750" algn="ctr">
              <a:buFont typeface="Arial" panose="020B0604020202020204" pitchFamily="34" charset="0"/>
              <a:buChar char="•"/>
            </a:pPr>
            <a:r>
              <a:rPr lang="en-GB" sz="1600"/>
              <a:t>Has spear-headed awareness-raising, taboo-busting menopause events and campaigns </a:t>
            </a:r>
          </a:p>
          <a:p>
            <a:pPr marL="285750" indent="-285750" algn="ctr">
              <a:buFont typeface="Arial" panose="020B0604020202020204" pitchFamily="34" charset="0"/>
              <a:buChar char="•"/>
            </a:pPr>
            <a:r>
              <a:rPr lang="en-GB" sz="1600"/>
              <a:t>Hosts monthly menopause support coffee breaks </a:t>
            </a:r>
          </a:p>
          <a:p>
            <a:pPr marL="285750" indent="-285750" algn="ctr">
              <a:buFont typeface="Arial" panose="020B0604020202020204" pitchFamily="34" charset="0"/>
              <a:buChar char="•"/>
            </a:pPr>
            <a:r>
              <a:rPr lang="en-GB" sz="1600"/>
              <a:t>Provided input into the updated Parent Policy</a:t>
            </a:r>
          </a:p>
          <a:p>
            <a:pPr marL="285750" indent="-285750" algn="ctr">
              <a:buFont typeface="Arial" panose="020B0604020202020204" pitchFamily="34" charset="0"/>
              <a:buChar char="•"/>
            </a:pPr>
            <a:r>
              <a:rPr lang="en-GB" sz="1600"/>
              <a:t>Has undertaken inquiry work to learn more about the experiences of colleagues experiencing miscarriage or undergoing fertility treatment </a:t>
            </a:r>
          </a:p>
          <a:p>
            <a:pPr algn="ctr"/>
            <a:endParaRPr lang="en-GB" sz="1100"/>
          </a:p>
        </p:txBody>
      </p:sp>
      <p:sp>
        <p:nvSpPr>
          <p:cNvPr id="4" name="TextBox 3">
            <a:extLst>
              <a:ext uri="{FF2B5EF4-FFF2-40B4-BE49-F238E27FC236}">
                <a16:creationId xmlns:a16="http://schemas.microsoft.com/office/drawing/2014/main" id="{BA6F2808-BE01-38FB-0F4B-DD5D0F1BAB33}"/>
              </a:ext>
            </a:extLst>
          </p:cNvPr>
          <p:cNvSpPr txBox="1"/>
          <p:nvPr/>
        </p:nvSpPr>
        <p:spPr>
          <a:xfrm>
            <a:off x="6026988" y="3772795"/>
            <a:ext cx="5601931" cy="2769989"/>
          </a:xfrm>
          <a:prstGeom prst="rect">
            <a:avLst/>
          </a:prstGeom>
          <a:solidFill>
            <a:srgbClr val="FFFFFF"/>
          </a:solidFill>
          <a:ln w="28575">
            <a:solidFill>
              <a:schemeClr val="accent1"/>
            </a:solidFill>
          </a:ln>
        </p:spPr>
        <p:txBody>
          <a:bodyPr wrap="square" rtlCol="0">
            <a:spAutoFit/>
          </a:bodyPr>
          <a:lstStyle/>
          <a:p>
            <a:pPr algn="ctr"/>
            <a:r>
              <a:rPr lang="en-GB" b="1"/>
              <a:t>Disability Advocacy and Wellbeing Network (DAWN)</a:t>
            </a:r>
          </a:p>
          <a:p>
            <a:pPr algn="ctr"/>
            <a:endParaRPr lang="en-GB"/>
          </a:p>
          <a:p>
            <a:pPr marL="285750" indent="-285750" algn="ctr">
              <a:buFont typeface="Arial" panose="020B0604020202020204" pitchFamily="34" charset="0"/>
              <a:buChar char="•"/>
            </a:pPr>
            <a:r>
              <a:rPr lang="en-GB" sz="1600"/>
              <a:t>Has introduced Disability Passports and the ‘Quiet and Calm’ office area</a:t>
            </a:r>
          </a:p>
          <a:p>
            <a:pPr marL="285750" indent="-285750" algn="ctr">
              <a:buFont typeface="Arial" panose="020B0604020202020204" pitchFamily="34" charset="0"/>
              <a:buChar char="•"/>
            </a:pPr>
            <a:r>
              <a:rPr lang="en-GB" sz="1600"/>
              <a:t>Collaborated with People and Places on an improved reasonable adjustments process</a:t>
            </a:r>
          </a:p>
          <a:p>
            <a:pPr marL="285750" indent="-285750" algn="ctr">
              <a:buFont typeface="Arial" panose="020B0604020202020204" pitchFamily="34" charset="0"/>
              <a:buChar char="•"/>
            </a:pPr>
            <a:r>
              <a:rPr lang="en-GB" sz="1600"/>
              <a:t>Raises awareness (Disability Pride and Disability History Month)</a:t>
            </a:r>
          </a:p>
          <a:p>
            <a:pPr marL="285750" indent="-285750" algn="ctr">
              <a:buFont typeface="Arial" panose="020B0604020202020204" pitchFamily="34" charset="0"/>
              <a:buChar char="•"/>
            </a:pPr>
            <a:r>
              <a:rPr lang="en-GB" sz="1600"/>
              <a:t>Provides support to colleagues</a:t>
            </a:r>
          </a:p>
          <a:p>
            <a:pPr marL="285750" indent="-285750" algn="ctr">
              <a:buFont typeface="Arial" panose="020B0604020202020204" pitchFamily="34" charset="0"/>
              <a:buChar char="•"/>
            </a:pPr>
            <a:endParaRPr lang="en-GB" sz="800"/>
          </a:p>
        </p:txBody>
      </p:sp>
    </p:spTree>
    <p:extLst>
      <p:ext uri="{BB962C8B-B14F-4D97-AF65-F5344CB8AC3E}">
        <p14:creationId xmlns:p14="http://schemas.microsoft.com/office/powerpoint/2010/main" val="3593920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8606-EE3B-4162-BCBC-3B9A47EEE8A5}"/>
              </a:ext>
            </a:extLst>
          </p:cNvPr>
          <p:cNvSpPr>
            <a:spLocks noGrp="1"/>
          </p:cNvSpPr>
          <p:nvPr>
            <p:ph type="ctrTitle"/>
          </p:nvPr>
        </p:nvSpPr>
        <p:spPr/>
        <p:txBody>
          <a:bodyPr/>
          <a:lstStyle/>
          <a:p>
            <a:r>
              <a:rPr lang="en-GB">
                <a:latin typeface="Lora SemiBold"/>
              </a:rPr>
              <a:t>Our plan for 2025-26</a:t>
            </a:r>
            <a:endParaRPr lang="en-US"/>
          </a:p>
        </p:txBody>
      </p:sp>
    </p:spTree>
    <p:extLst>
      <p:ext uri="{BB962C8B-B14F-4D97-AF65-F5344CB8AC3E}">
        <p14:creationId xmlns:p14="http://schemas.microsoft.com/office/powerpoint/2010/main" val="1179511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6BEFD4F-9F4A-2D1F-2966-3B3C0020A570}"/>
              </a:ext>
            </a:extLst>
          </p:cNvPr>
          <p:cNvSpPr>
            <a:spLocks noGrp="1"/>
          </p:cNvSpPr>
          <p:nvPr>
            <p:ph type="ctrTitle"/>
          </p:nvPr>
        </p:nvSpPr>
        <p:spPr>
          <a:xfrm>
            <a:off x="514454" y="308729"/>
            <a:ext cx="8586335" cy="754081"/>
          </a:xfrm>
        </p:spPr>
        <p:txBody>
          <a:bodyPr>
            <a:noAutofit/>
          </a:bodyPr>
          <a:lstStyle/>
          <a:p>
            <a:r>
              <a:rPr lang="en-GB" sz="3200"/>
              <a:t>Our health inequalities plan for 2025-26</a:t>
            </a:r>
          </a:p>
        </p:txBody>
      </p:sp>
      <p:graphicFrame>
        <p:nvGraphicFramePr>
          <p:cNvPr id="3" name="Table 2">
            <a:extLst>
              <a:ext uri="{FF2B5EF4-FFF2-40B4-BE49-F238E27FC236}">
                <a16:creationId xmlns:a16="http://schemas.microsoft.com/office/drawing/2014/main" id="{71237172-BBEF-C31D-F66C-960ACEC25CBD}"/>
              </a:ext>
            </a:extLst>
          </p:cNvPr>
          <p:cNvGraphicFramePr>
            <a:graphicFrameLocks noGrp="1"/>
          </p:cNvGraphicFramePr>
          <p:nvPr>
            <p:extLst>
              <p:ext uri="{D42A27DB-BD31-4B8C-83A1-F6EECF244321}">
                <p14:modId xmlns:p14="http://schemas.microsoft.com/office/powerpoint/2010/main" val="3373142304"/>
              </p:ext>
            </p:extLst>
          </p:nvPr>
        </p:nvGraphicFramePr>
        <p:xfrm>
          <a:off x="355681" y="744264"/>
          <a:ext cx="11667339" cy="6114092"/>
        </p:xfrm>
        <a:graphic>
          <a:graphicData uri="http://schemas.openxmlformats.org/drawingml/2006/table">
            <a:tbl>
              <a:tblPr firstRow="1" bandRow="1">
                <a:tableStyleId>{2D5ABB26-0587-4C30-8999-92F81FD0307C}</a:tableStyleId>
              </a:tblPr>
              <a:tblGrid>
                <a:gridCol w="894989">
                  <a:extLst>
                    <a:ext uri="{9D8B030D-6E8A-4147-A177-3AD203B41FA5}">
                      <a16:colId xmlns:a16="http://schemas.microsoft.com/office/drawing/2014/main" val="3791334160"/>
                    </a:ext>
                  </a:extLst>
                </a:gridCol>
                <a:gridCol w="2527461">
                  <a:extLst>
                    <a:ext uri="{9D8B030D-6E8A-4147-A177-3AD203B41FA5}">
                      <a16:colId xmlns:a16="http://schemas.microsoft.com/office/drawing/2014/main" val="4195329703"/>
                    </a:ext>
                  </a:extLst>
                </a:gridCol>
                <a:gridCol w="698904">
                  <a:extLst>
                    <a:ext uri="{9D8B030D-6E8A-4147-A177-3AD203B41FA5}">
                      <a16:colId xmlns:a16="http://schemas.microsoft.com/office/drawing/2014/main" val="3981301415"/>
                    </a:ext>
                  </a:extLst>
                </a:gridCol>
                <a:gridCol w="698904">
                  <a:extLst>
                    <a:ext uri="{9D8B030D-6E8A-4147-A177-3AD203B41FA5}">
                      <a16:colId xmlns:a16="http://schemas.microsoft.com/office/drawing/2014/main" val="15180747"/>
                    </a:ext>
                  </a:extLst>
                </a:gridCol>
                <a:gridCol w="6847081">
                  <a:extLst>
                    <a:ext uri="{9D8B030D-6E8A-4147-A177-3AD203B41FA5}">
                      <a16:colId xmlns:a16="http://schemas.microsoft.com/office/drawing/2014/main" val="2680738041"/>
                    </a:ext>
                  </a:extLst>
                </a:gridCol>
              </a:tblGrid>
              <a:tr h="1798487">
                <a:tc>
                  <a:txBody>
                    <a:bodyPr/>
                    <a:lstStyle/>
                    <a:p>
                      <a:endParaRPr lang="en-US"/>
                    </a:p>
                  </a:txBody>
                  <a:tcPr>
                    <a:solidFill>
                      <a:srgbClr val="FFFFFF"/>
                    </a:solidFill>
                  </a:tcPr>
                </a:tc>
                <a:tc>
                  <a:txBody>
                    <a:bodyPr/>
                    <a:lstStyle/>
                    <a:p>
                      <a:r>
                        <a:rPr lang="en-US" sz="1400" b="1" u="none" strike="noStrike"/>
                        <a:t>A targeted approach to health inequalities in our methods and guidance production</a:t>
                      </a:r>
                      <a:endParaRPr lang="en-GB" sz="1400" u="none" strike="noStrike"/>
                    </a:p>
                  </a:txBody>
                  <a:tcPr anchor="ctr">
                    <a:solidFill>
                      <a:srgbClr val="FFFFFF"/>
                    </a:solidFill>
                  </a:tcPr>
                </a:tc>
                <a:tc>
                  <a:txBody>
                    <a:bodyPr/>
                    <a:lstStyle/>
                    <a:p>
                      <a:endParaRPr lang="en-US" sz="1400"/>
                    </a:p>
                  </a:txBody>
                  <a:tcPr anchor="ctr">
                    <a:solidFill>
                      <a:srgbClr val="FFFFFF"/>
                    </a:solidFill>
                  </a:tcPr>
                </a:tc>
                <a:tc>
                  <a:txBody>
                    <a:bodyPr/>
                    <a:lstStyle/>
                    <a:p>
                      <a:pPr lvl="0">
                        <a:buNone/>
                      </a:pPr>
                      <a:endParaRPr lang="en-US" sz="1400"/>
                    </a:p>
                  </a:txBody>
                  <a:tcPr anchor="ctr">
                    <a:solidFill>
                      <a:srgbClr val="FFFFFF"/>
                    </a:solidFill>
                  </a:tcPr>
                </a:tc>
                <a:tc>
                  <a:txBody>
                    <a:bodyPr/>
                    <a:lstStyle/>
                    <a:p>
                      <a:pPr lvl="0">
                        <a:buNone/>
                      </a:pPr>
                      <a:endParaRPr lang="en-GB" sz="1200" b="0" u="none">
                        <a:solidFill>
                          <a:schemeClr val="tx1"/>
                        </a:solidFill>
                        <a:effectLst/>
                      </a:endParaRPr>
                    </a:p>
                    <a:p>
                      <a:pPr lvl="0">
                        <a:buNone/>
                      </a:pPr>
                      <a:r>
                        <a:rPr lang="en-GB" sz="1200" b="1" u="none">
                          <a:solidFill>
                            <a:schemeClr val="tx1"/>
                          </a:solidFill>
                          <a:effectLst/>
                        </a:rPr>
                        <a:t>We plan to:</a:t>
                      </a:r>
                      <a:endParaRPr lang="en-GB" b="1"/>
                    </a:p>
                    <a:p>
                      <a:pPr marL="0" indent="0">
                        <a:buNone/>
                      </a:pPr>
                      <a:r>
                        <a:rPr lang="en-US" sz="1200" b="0" u="none">
                          <a:solidFill>
                            <a:schemeClr val="tx1"/>
                          </a:solidFill>
                          <a:effectLst/>
                        </a:rPr>
                        <a:t>1. T</a:t>
                      </a:r>
                      <a:r>
                        <a:rPr lang="en-US" sz="1200">
                          <a:solidFill>
                            <a:schemeClr val="tx1"/>
                          </a:solidFill>
                        </a:rPr>
                        <a:t>arget health inequalities briefings where we can have the most impact</a:t>
                      </a:r>
                      <a:r>
                        <a:rPr lang="en-US" sz="1200">
                          <a:solidFill>
                            <a:schemeClr val="tx1"/>
                          </a:solidFill>
                          <a:ea typeface="Inter"/>
                        </a:rPr>
                        <a:t>. </a:t>
                      </a:r>
                    </a:p>
                    <a:p>
                      <a:pPr marL="0" indent="0">
                        <a:buNone/>
                      </a:pPr>
                      <a:r>
                        <a:rPr lang="en-US" sz="1200">
                          <a:solidFill>
                            <a:schemeClr val="tx1"/>
                          </a:solidFill>
                          <a:ea typeface="Inter"/>
                        </a:rPr>
                        <a:t>2. </a:t>
                      </a:r>
                      <a:r>
                        <a:rPr lang="en-US" sz="1200">
                          <a:solidFill>
                            <a:schemeClr val="tx1"/>
                          </a:solidFill>
                        </a:rPr>
                        <a:t>Continue to improve health inequalities lens in NICE methods</a:t>
                      </a:r>
                      <a:endParaRPr lang="en-US" sz="1200">
                        <a:solidFill>
                          <a:schemeClr val="tx1"/>
                        </a:solidFill>
                        <a:ea typeface="Inter"/>
                      </a:endParaRPr>
                    </a:p>
                    <a:p>
                      <a:r>
                        <a:rPr lang="en-US" sz="1200">
                          <a:solidFill>
                            <a:schemeClr val="tx1"/>
                          </a:solidFill>
                        </a:rPr>
                        <a:t>3. Improve health inequalities information into Prioritisation Board and topic selection</a:t>
                      </a:r>
                      <a:endParaRPr lang="en-US" sz="1200">
                        <a:solidFill>
                          <a:schemeClr val="tx1"/>
                        </a:solidFill>
                        <a:ea typeface="Inter"/>
                      </a:endParaRPr>
                    </a:p>
                    <a:p>
                      <a:r>
                        <a:rPr lang="en-US" sz="1200">
                          <a:solidFill>
                            <a:schemeClr val="tx1"/>
                          </a:solidFill>
                          <a:ea typeface="Inter"/>
                        </a:rPr>
                        <a:t>4. Highlight evidence gaps and research opportunities linked to further development of NICE methods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ea typeface="Inter"/>
                        </a:rPr>
                        <a:t>5. </a:t>
                      </a:r>
                      <a:r>
                        <a:rPr lang="en-GB" sz="1200">
                          <a:latin typeface="Inter"/>
                          <a:ea typeface="Inter" panose="02000503000000020004" pitchFamily="2" charset="0"/>
                        </a:rPr>
                        <a:t>Support consideration of health inequalities as part of the Whole Lifecycle Approach to NICE guidance</a:t>
                      </a:r>
                    </a:p>
                    <a:p>
                      <a:endParaRPr lang="en-US" sz="1200">
                        <a:solidFill>
                          <a:schemeClr val="tx1"/>
                        </a:solidFill>
                        <a:ea typeface="Inter"/>
                      </a:endParaRPr>
                    </a:p>
                  </a:txBody>
                  <a:tcPr>
                    <a:solidFill>
                      <a:srgbClr val="FFFFFF"/>
                    </a:solidFill>
                  </a:tcPr>
                </a:tc>
                <a:extLst>
                  <a:ext uri="{0D108BD9-81ED-4DB2-BD59-A6C34878D82A}">
                    <a16:rowId xmlns:a16="http://schemas.microsoft.com/office/drawing/2014/main" val="936900028"/>
                  </a:ext>
                </a:extLst>
              </a:tr>
              <a:tr h="1226658">
                <a:tc>
                  <a:txBody>
                    <a:bodyPr/>
                    <a:lstStyle/>
                    <a:p>
                      <a:endParaRPr lang="en-US"/>
                    </a:p>
                  </a:txBody>
                  <a:tcPr>
                    <a:solidFill>
                      <a:srgbClr val="FFFFFF"/>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kern="1200">
                          <a:solidFill>
                            <a:schemeClr val="dk1"/>
                          </a:solidFill>
                        </a:rPr>
                        <a:t>Addressing health inequalities through uptake and adoption of NICE guidance</a:t>
                      </a:r>
                      <a:endParaRPr lang="en-GB" sz="1400" kern="1200">
                        <a:solidFill>
                          <a:schemeClr val="dk1"/>
                        </a:solidFill>
                        <a:latin typeface="+mn-lt"/>
                        <a:ea typeface="+mn-ea"/>
                        <a:cs typeface="+mn-cs"/>
                      </a:endParaRPr>
                    </a:p>
                  </a:txBody>
                  <a:tcPr anchor="ctr">
                    <a:solidFill>
                      <a:srgbClr val="FFFFFF"/>
                    </a:solidFill>
                  </a:tcPr>
                </a:tc>
                <a:tc>
                  <a:txBody>
                    <a:bodyPr/>
                    <a:lstStyle/>
                    <a:p>
                      <a:endParaRPr lang="en-US" sz="1400"/>
                    </a:p>
                  </a:txBody>
                  <a:tcPr anchor="ctr">
                    <a:solidFill>
                      <a:srgbClr val="FFFFFF"/>
                    </a:solidFill>
                  </a:tcPr>
                </a:tc>
                <a:tc>
                  <a:txBody>
                    <a:bodyPr/>
                    <a:lstStyle/>
                    <a:p>
                      <a:pPr lvl="0">
                        <a:buNone/>
                      </a:pPr>
                      <a:endParaRPr lang="en-US" sz="1400"/>
                    </a:p>
                  </a:txBody>
                  <a:tcPr anchor="ctr">
                    <a:solidFill>
                      <a:srgbClr val="FFFFFF"/>
                    </a:solidFill>
                  </a:tcPr>
                </a:tc>
                <a:tc>
                  <a:txBody>
                    <a:bodyPr/>
                    <a:lstStyle/>
                    <a:p>
                      <a:r>
                        <a:rPr lang="en-US" sz="1200" b="1">
                          <a:solidFill>
                            <a:schemeClr val="tx1"/>
                          </a:solidFill>
                          <a:ea typeface="Inter"/>
                        </a:rPr>
                        <a:t>We plan to:</a:t>
                      </a:r>
                    </a:p>
                    <a:p>
                      <a:r>
                        <a:rPr lang="en-US" sz="1200">
                          <a:solidFill>
                            <a:schemeClr val="tx1"/>
                          </a:solidFill>
                          <a:ea typeface="Inter"/>
                        </a:rPr>
                        <a:t>1. Provide a single programme of support to improve uptake of NICE guidance </a:t>
                      </a:r>
                      <a:r>
                        <a:rPr lang="en-US" sz="1200">
                          <a:solidFill>
                            <a:schemeClr val="tx1"/>
                          </a:solidFill>
                        </a:rPr>
                        <a:t>focused on CORE20Plus5 </a:t>
                      </a:r>
                      <a:endParaRPr lang="en-US" sz="1200">
                        <a:solidFill>
                          <a:schemeClr val="tx1"/>
                        </a:solidFill>
                        <a:ea typeface="Inter"/>
                      </a:endParaRPr>
                    </a:p>
                    <a:p>
                      <a:r>
                        <a:rPr lang="en-US" sz="1200">
                          <a:solidFill>
                            <a:schemeClr val="tx1"/>
                          </a:solidFill>
                          <a:ea typeface="Inter"/>
                        </a:rPr>
                        <a:t>2. Partner with ICSs to optimize use of NICE guidance in population health management </a:t>
                      </a:r>
                      <a:endParaRPr lang="en-GB" sz="1200">
                        <a:solidFill>
                          <a:schemeClr val="tx1"/>
                        </a:solidFill>
                        <a:ea typeface="Inter"/>
                      </a:endParaRPr>
                    </a:p>
                    <a:p>
                      <a:r>
                        <a:rPr lang="en-US" sz="1200">
                          <a:solidFill>
                            <a:schemeClr val="tx1"/>
                          </a:solidFill>
                        </a:rPr>
                        <a:t>3. Collaborate with other agencies to share data and provide greater understanding of opportunities to address health inequalities.</a:t>
                      </a:r>
                      <a:endParaRPr lang="en-GB" sz="1200">
                        <a:solidFill>
                          <a:schemeClr val="tx1"/>
                        </a:solidFill>
                        <a:ea typeface="Inter"/>
                      </a:endParaRPr>
                    </a:p>
                    <a:p>
                      <a:pPr algn="l" rtl="0" fontAlgn="base">
                        <a:lnSpc>
                          <a:spcPct val="100000"/>
                        </a:lnSpc>
                        <a:spcAft>
                          <a:spcPts val="1200"/>
                        </a:spcAft>
                      </a:pPr>
                      <a:endParaRPr lang="en-US" sz="1200" b="0" i="0">
                        <a:solidFill>
                          <a:schemeClr val="tx1"/>
                        </a:solidFill>
                        <a:effectLst/>
                        <a:latin typeface="+mn-lt"/>
                      </a:endParaRPr>
                    </a:p>
                  </a:txBody>
                  <a:tcPr>
                    <a:solidFill>
                      <a:srgbClr val="FFFFFF"/>
                    </a:solidFill>
                  </a:tcPr>
                </a:tc>
                <a:extLst>
                  <a:ext uri="{0D108BD9-81ED-4DB2-BD59-A6C34878D82A}">
                    <a16:rowId xmlns:a16="http://schemas.microsoft.com/office/drawing/2014/main" val="2837234654"/>
                  </a:ext>
                </a:extLst>
              </a:tr>
              <a:tr h="1411126">
                <a:tc>
                  <a:txBody>
                    <a:bodyPr/>
                    <a:lstStyle/>
                    <a:p>
                      <a:endParaRPr lang="en-US"/>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chemeClr val="dk1"/>
                          </a:solidFill>
                        </a:rPr>
                        <a:t>Developing partnerships to support action on health inequalities</a:t>
                      </a:r>
                      <a:endParaRPr lang="en-GB" sz="1400" kern="1200">
                        <a:solidFill>
                          <a:schemeClr val="dk1"/>
                        </a:solidFill>
                        <a:latin typeface="+mn-lt"/>
                        <a:ea typeface="+mn-ea"/>
                        <a:cs typeface="+mn-cs"/>
                      </a:endParaRPr>
                    </a:p>
                  </a:txBody>
                  <a:tcPr anchor="ctr">
                    <a:solidFill>
                      <a:srgbClr val="FFFFFF"/>
                    </a:solidFill>
                  </a:tcPr>
                </a:tc>
                <a:tc>
                  <a:txBody>
                    <a:bodyPr/>
                    <a:lstStyle/>
                    <a:p>
                      <a:endParaRPr lang="en-US" sz="1400"/>
                    </a:p>
                  </a:txBody>
                  <a:tcPr anchor="ctr">
                    <a:solidFill>
                      <a:srgbClr val="FFFFFF"/>
                    </a:solidFill>
                  </a:tcPr>
                </a:tc>
                <a:tc>
                  <a:txBody>
                    <a:bodyPr/>
                    <a:lstStyle/>
                    <a:p>
                      <a:pPr lvl="0">
                        <a:buNone/>
                      </a:pPr>
                      <a:endParaRPr lang="en-US" sz="1400"/>
                    </a:p>
                  </a:txBody>
                  <a:tcPr anchor="ctr">
                    <a:solidFill>
                      <a:srgbClr val="FFFFFF"/>
                    </a:solidFill>
                  </a:tcPr>
                </a:tc>
                <a:tc>
                  <a:txBody>
                    <a:bodyPr/>
                    <a:lstStyle/>
                    <a:p>
                      <a:r>
                        <a:rPr lang="en-US" sz="1200" b="1">
                          <a:solidFill>
                            <a:srgbClr val="000000"/>
                          </a:solidFill>
                          <a:effectLst/>
                        </a:rPr>
                        <a:t>We plan to:</a:t>
                      </a:r>
                      <a:endParaRPr lang="en-US" sz="1200" b="1">
                        <a:solidFill>
                          <a:schemeClr val="tx1"/>
                        </a:solidFill>
                        <a:ea typeface="Inter"/>
                      </a:endParaRPr>
                    </a:p>
                    <a:p>
                      <a:r>
                        <a:rPr lang="en-US" sz="1200">
                          <a:solidFill>
                            <a:schemeClr val="tx1"/>
                          </a:solidFill>
                        </a:rPr>
                        <a:t>1. Implement agreed shared work plan with Race Health Observatory </a:t>
                      </a:r>
                      <a:endParaRPr lang="en-US" sz="1200">
                        <a:solidFill>
                          <a:schemeClr val="tx1"/>
                        </a:solidFill>
                        <a:ea typeface="Inter"/>
                      </a:endParaRPr>
                    </a:p>
                    <a:p>
                      <a:r>
                        <a:rPr lang="en-US" sz="1200">
                          <a:solidFill>
                            <a:schemeClr val="tx1"/>
                          </a:solidFill>
                        </a:rPr>
                        <a:t>2. Work with ICS’ to support place-based work on health inequalities</a:t>
                      </a:r>
                      <a:endParaRPr lang="en-US" sz="1200">
                        <a:solidFill>
                          <a:schemeClr val="tx1"/>
                        </a:solidFill>
                        <a:ea typeface="Inter"/>
                      </a:endParaRPr>
                    </a:p>
                    <a:p>
                      <a:r>
                        <a:rPr lang="en-US" sz="1200">
                          <a:solidFill>
                            <a:schemeClr val="tx1"/>
                          </a:solidFill>
                        </a:rPr>
                        <a:t>3. Implement shared work plan on health inequalities with NICE VCSE network </a:t>
                      </a:r>
                      <a:endParaRPr lang="en-GB" sz="1200">
                        <a:solidFill>
                          <a:schemeClr val="tx1"/>
                        </a:solidFill>
                        <a:ea typeface="Inter"/>
                      </a:endParaRPr>
                    </a:p>
                    <a:p>
                      <a:r>
                        <a:rPr lang="en-US" sz="1200">
                          <a:solidFill>
                            <a:schemeClr val="tx1"/>
                          </a:solidFill>
                          <a:ea typeface="Inter"/>
                        </a:rPr>
                        <a:t>4. </a:t>
                      </a:r>
                      <a:r>
                        <a:rPr lang="en-US" sz="1200">
                          <a:solidFill>
                            <a:srgbClr val="222222"/>
                          </a:solidFill>
                          <a:ea typeface="Inter"/>
                        </a:rPr>
                        <a:t>Align health inequalities activities across oversight &amp; regulatory Arms Length Bodies (CQC, NHSE, NIHR, MHRA) </a:t>
                      </a:r>
                      <a:endParaRPr lang="en-GB" sz="1200">
                        <a:solidFill>
                          <a:srgbClr val="000000"/>
                        </a:solidFill>
                        <a:ea typeface="Inter"/>
                      </a:endParaRPr>
                    </a:p>
                    <a:p>
                      <a:pPr>
                        <a:lnSpc>
                          <a:spcPct val="100000"/>
                        </a:lnSpc>
                      </a:pPr>
                      <a:endParaRPr lang="en-US" sz="1200">
                        <a:solidFill>
                          <a:schemeClr val="tx1"/>
                        </a:solidFill>
                        <a:latin typeface="+mn-lt"/>
                      </a:endParaRPr>
                    </a:p>
                  </a:txBody>
                  <a:tcPr>
                    <a:solidFill>
                      <a:srgbClr val="FFFFFF"/>
                    </a:solidFill>
                  </a:tcPr>
                </a:tc>
                <a:extLst>
                  <a:ext uri="{0D108BD9-81ED-4DB2-BD59-A6C34878D82A}">
                    <a16:rowId xmlns:a16="http://schemas.microsoft.com/office/drawing/2014/main" val="2944379769"/>
                  </a:ext>
                </a:extLst>
              </a:tr>
              <a:tr h="1411126">
                <a:tc>
                  <a:txBody>
                    <a:bodyPr/>
                    <a:lstStyle/>
                    <a:p>
                      <a:endParaRPr lang="en-US"/>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Having a health inequalities focus in our </a:t>
                      </a:r>
                      <a:r>
                        <a:rPr lang="en-US" sz="1400" b="1" kern="1200" err="1">
                          <a:solidFill>
                            <a:schemeClr val="dk1"/>
                          </a:solidFill>
                          <a:latin typeface="+mn-lt"/>
                          <a:ea typeface="+mn-ea"/>
                          <a:cs typeface="+mn-cs"/>
                        </a:rPr>
                        <a:t>organisation</a:t>
                      </a:r>
                      <a:endParaRPr lang="en-GB" sz="1400" b="1" kern="1200">
                        <a:solidFill>
                          <a:schemeClr val="dk1"/>
                        </a:solidFill>
                        <a:latin typeface="+mn-lt"/>
                        <a:ea typeface="+mn-ea"/>
                        <a:cs typeface="+mn-cs"/>
                      </a:endParaRPr>
                    </a:p>
                  </a:txBody>
                  <a:tcPr anchor="ctr">
                    <a:solidFill>
                      <a:srgbClr val="FFFFFF"/>
                    </a:solidFill>
                  </a:tcPr>
                </a:tc>
                <a:tc>
                  <a:txBody>
                    <a:bodyPr/>
                    <a:lstStyle/>
                    <a:p>
                      <a:endParaRPr lang="en-US" sz="1400"/>
                    </a:p>
                  </a:txBody>
                  <a:tcPr anchor="ctr">
                    <a:solidFill>
                      <a:srgbClr val="FFFFFF"/>
                    </a:solidFill>
                  </a:tcPr>
                </a:tc>
                <a:tc>
                  <a:txBody>
                    <a:bodyPr/>
                    <a:lstStyle/>
                    <a:p>
                      <a:pPr lvl="0">
                        <a:buNone/>
                      </a:pPr>
                      <a:endParaRPr lang="en-US" sz="1400"/>
                    </a:p>
                  </a:txBody>
                  <a:tcPr anchor="ctr">
                    <a:solidFill>
                      <a:srgbClr val="FFFFFF"/>
                    </a:solidFill>
                  </a:tcPr>
                </a:tc>
                <a:tc>
                  <a:txBody>
                    <a:bodyPr/>
                    <a:lstStyle/>
                    <a:p>
                      <a:pPr>
                        <a:lnSpc>
                          <a:spcPct val="100000"/>
                        </a:lnSpc>
                      </a:pPr>
                      <a:r>
                        <a:rPr lang="en-US" sz="1200" b="1" dirty="0">
                          <a:solidFill>
                            <a:schemeClr val="tx1"/>
                          </a:solidFill>
                          <a:latin typeface="+mn-lt"/>
                        </a:rPr>
                        <a:t>We plan to:</a:t>
                      </a:r>
                      <a:endParaRPr lang="en-US" sz="1200" b="1" dirty="0">
                        <a:solidFill>
                          <a:schemeClr val="tx1"/>
                        </a:solidFill>
                        <a:ea typeface="Inter"/>
                      </a:endParaRPr>
                    </a:p>
                    <a:p>
                      <a:r>
                        <a:rPr lang="en-US" sz="1200" dirty="0">
                          <a:solidFill>
                            <a:schemeClr val="tx1"/>
                          </a:solidFill>
                        </a:rPr>
                        <a:t>1. Create work opportunities, apprenticeships and community outreach for people experiencing socio-economic disadvantage</a:t>
                      </a:r>
                      <a:endParaRPr lang="en-US" sz="1200" dirty="0">
                        <a:solidFill>
                          <a:schemeClr val="tx1"/>
                        </a:solidFill>
                        <a:ea typeface="Inter"/>
                      </a:endParaRPr>
                    </a:p>
                    <a:p>
                      <a:r>
                        <a:rPr lang="en-US" sz="1200" dirty="0">
                          <a:solidFill>
                            <a:schemeClr val="tx1"/>
                          </a:solidFill>
                        </a:rPr>
                        <a:t>2. Explore opportunities for social value procurement </a:t>
                      </a:r>
                      <a:endParaRPr lang="en-US" sz="1200" dirty="0">
                        <a:solidFill>
                          <a:schemeClr val="tx1"/>
                        </a:solidFill>
                        <a:ea typeface="Inter"/>
                      </a:endParaRPr>
                    </a:p>
                    <a:p>
                      <a:r>
                        <a:rPr lang="en-US" sz="1200" dirty="0">
                          <a:solidFill>
                            <a:schemeClr val="tx1"/>
                          </a:solidFill>
                        </a:rPr>
                        <a:t>3. Enhance staff networks focus on socio-economic disadvantage</a:t>
                      </a:r>
                      <a:endParaRPr lang="en-US" sz="1200" dirty="0">
                        <a:solidFill>
                          <a:schemeClr val="tx1"/>
                        </a:solidFill>
                        <a:ea typeface="Inter"/>
                      </a:endParaRPr>
                    </a:p>
                    <a:p>
                      <a:r>
                        <a:rPr lang="en-US" sz="1200" dirty="0">
                          <a:solidFill>
                            <a:schemeClr val="tx1"/>
                          </a:solidFill>
                          <a:ea typeface="Inter"/>
                        </a:rPr>
                        <a:t>5. Update HI content on the NICE website and intranet</a:t>
                      </a:r>
                    </a:p>
                    <a:p>
                      <a:pPr>
                        <a:lnSpc>
                          <a:spcPct val="100000"/>
                        </a:lnSpc>
                      </a:pPr>
                      <a:endParaRPr lang="en-US" sz="1200" dirty="0">
                        <a:solidFill>
                          <a:schemeClr val="tx1"/>
                        </a:solidFill>
                        <a:latin typeface="+mn-lt"/>
                      </a:endParaRPr>
                    </a:p>
                  </a:txBody>
                  <a:tcPr>
                    <a:solidFill>
                      <a:srgbClr val="FFFFFF"/>
                    </a:solidFill>
                  </a:tcPr>
                </a:tc>
                <a:extLst>
                  <a:ext uri="{0D108BD9-81ED-4DB2-BD59-A6C34878D82A}">
                    <a16:rowId xmlns:a16="http://schemas.microsoft.com/office/drawing/2014/main" val="4026123736"/>
                  </a:ext>
                </a:extLst>
              </a:tr>
            </a:tbl>
          </a:graphicData>
        </a:graphic>
      </p:graphicFrame>
      <p:grpSp>
        <p:nvGrpSpPr>
          <p:cNvPr id="45" name="Group 44">
            <a:extLst>
              <a:ext uri="{FF2B5EF4-FFF2-40B4-BE49-F238E27FC236}">
                <a16:creationId xmlns:a16="http://schemas.microsoft.com/office/drawing/2014/main" id="{A3E4B9B6-074C-8B5A-4DEC-B048AD7F0054}"/>
              </a:ext>
              <a:ext uri="{C183D7F6-B498-43B3-948B-1728B52AA6E4}">
                <adec:decorative xmlns:adec="http://schemas.microsoft.com/office/drawing/2017/decorative" val="1"/>
              </a:ext>
            </a:extLst>
          </p:cNvPr>
          <p:cNvGrpSpPr/>
          <p:nvPr/>
        </p:nvGrpSpPr>
        <p:grpSpPr>
          <a:xfrm>
            <a:off x="460327" y="1455472"/>
            <a:ext cx="432000" cy="525918"/>
            <a:chOff x="772160" y="3169707"/>
            <a:chExt cx="432000" cy="525918"/>
          </a:xfrm>
        </p:grpSpPr>
        <p:sp>
          <p:nvSpPr>
            <p:cNvPr id="4" name="Freeform 3">
              <a:extLst>
                <a:ext uri="{FF2B5EF4-FFF2-40B4-BE49-F238E27FC236}">
                  <a16:creationId xmlns:a16="http://schemas.microsoft.com/office/drawing/2014/main" id="{CBA6F604-52A3-362C-B408-D92438900BFA}"/>
                </a:ext>
              </a:extLst>
            </p:cNvPr>
            <p:cNvSpPr>
              <a:spLocks noChangeAspect="1" noChangeArrowheads="1"/>
            </p:cNvSpPr>
            <p:nvPr/>
          </p:nvSpPr>
          <p:spPr bwMode="auto">
            <a:xfrm>
              <a:off x="772160" y="3169707"/>
              <a:ext cx="432000" cy="525918"/>
            </a:xfrm>
            <a:custGeom>
              <a:avLst/>
              <a:gdLst>
                <a:gd name="T0" fmla="*/ 3864 w 4424"/>
                <a:gd name="T1" fmla="*/ 0 h 7286"/>
                <a:gd name="T2" fmla="*/ 559 w 4424"/>
                <a:gd name="T3" fmla="*/ 0 h 7286"/>
                <a:gd name="T4" fmla="*/ 559 w 4424"/>
                <a:gd name="T5" fmla="*/ 0 h 7286"/>
                <a:gd name="T6" fmla="*/ 0 w 4424"/>
                <a:gd name="T7" fmla="*/ 559 h 7286"/>
                <a:gd name="T8" fmla="*/ 0 w 4424"/>
                <a:gd name="T9" fmla="*/ 5348 h 7286"/>
                <a:gd name="T10" fmla="*/ 0 w 4424"/>
                <a:gd name="T11" fmla="*/ 5348 h 7286"/>
                <a:gd name="T12" fmla="*/ 559 w 4424"/>
                <a:gd name="T13" fmla="*/ 5908 h 7286"/>
                <a:gd name="T14" fmla="*/ 1323 w 4424"/>
                <a:gd name="T15" fmla="*/ 5908 h 7286"/>
                <a:gd name="T16" fmla="*/ 2044 w 4424"/>
                <a:gd name="T17" fmla="*/ 7157 h 7286"/>
                <a:gd name="T18" fmla="*/ 2044 w 4424"/>
                <a:gd name="T19" fmla="*/ 7157 h 7286"/>
                <a:gd name="T20" fmla="*/ 2378 w 4424"/>
                <a:gd name="T21" fmla="*/ 7157 h 7286"/>
                <a:gd name="T22" fmla="*/ 3099 w 4424"/>
                <a:gd name="T23" fmla="*/ 5908 h 7286"/>
                <a:gd name="T24" fmla="*/ 3864 w 4424"/>
                <a:gd name="T25" fmla="*/ 5908 h 7286"/>
                <a:gd name="T26" fmla="*/ 3864 w 4424"/>
                <a:gd name="T27" fmla="*/ 5908 h 7286"/>
                <a:gd name="T28" fmla="*/ 4423 w 4424"/>
                <a:gd name="T29" fmla="*/ 5348 h 7286"/>
                <a:gd name="T30" fmla="*/ 4423 w 4424"/>
                <a:gd name="T31" fmla="*/ 559 h 7286"/>
                <a:gd name="T32" fmla="*/ 4423 w 4424"/>
                <a:gd name="T33" fmla="*/ 559 h 7286"/>
                <a:gd name="T34" fmla="*/ 3864 w 4424"/>
                <a:gd name="T35" fmla="*/ 0 h 7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4" h="7286">
                  <a:moveTo>
                    <a:pt x="3864" y="0"/>
                  </a:moveTo>
                  <a:lnTo>
                    <a:pt x="559" y="0"/>
                  </a:lnTo>
                  <a:lnTo>
                    <a:pt x="559" y="0"/>
                  </a:lnTo>
                  <a:cubicBezTo>
                    <a:pt x="250" y="0"/>
                    <a:pt x="0" y="250"/>
                    <a:pt x="0" y="559"/>
                  </a:cubicBezTo>
                  <a:lnTo>
                    <a:pt x="0" y="5348"/>
                  </a:lnTo>
                  <a:lnTo>
                    <a:pt x="0" y="5348"/>
                  </a:lnTo>
                  <a:cubicBezTo>
                    <a:pt x="0" y="5657"/>
                    <a:pt x="250" y="5908"/>
                    <a:pt x="559" y="5908"/>
                  </a:cubicBezTo>
                  <a:lnTo>
                    <a:pt x="1323" y="5908"/>
                  </a:lnTo>
                  <a:lnTo>
                    <a:pt x="2044" y="7157"/>
                  </a:lnTo>
                  <a:lnTo>
                    <a:pt x="2044" y="7157"/>
                  </a:lnTo>
                  <a:cubicBezTo>
                    <a:pt x="2119" y="7285"/>
                    <a:pt x="2304" y="7285"/>
                    <a:pt x="2378" y="7157"/>
                  </a:cubicBezTo>
                  <a:lnTo>
                    <a:pt x="3099" y="5908"/>
                  </a:lnTo>
                  <a:lnTo>
                    <a:pt x="3864" y="5908"/>
                  </a:lnTo>
                  <a:lnTo>
                    <a:pt x="3864" y="5908"/>
                  </a:lnTo>
                  <a:cubicBezTo>
                    <a:pt x="4172" y="5908"/>
                    <a:pt x="4423" y="5657"/>
                    <a:pt x="4423" y="5348"/>
                  </a:cubicBezTo>
                  <a:lnTo>
                    <a:pt x="4423" y="559"/>
                  </a:lnTo>
                  <a:lnTo>
                    <a:pt x="4423" y="559"/>
                  </a:lnTo>
                  <a:cubicBezTo>
                    <a:pt x="4423" y="250"/>
                    <a:pt x="4172" y="0"/>
                    <a:pt x="3864" y="0"/>
                  </a:cubicBezTo>
                </a:path>
              </a:pathLst>
            </a:custGeom>
            <a:solidFill>
              <a:schemeClr val="accent1"/>
            </a:solidFill>
            <a:ln>
              <a:noFill/>
            </a:ln>
            <a:effectLst/>
          </p:spPr>
          <p:txBody>
            <a:bodyPr wrap="none" anchor="ctr"/>
            <a:lstStyle/>
            <a:p>
              <a:pPr algn="ctr"/>
              <a:endParaRPr lang="en-US" sz="1100" b="1">
                <a:solidFill>
                  <a:schemeClr val="bg1"/>
                </a:solidFill>
                <a:latin typeface="Lato Light" panose="020F0502020204030203" pitchFamily="34" charset="0"/>
              </a:endParaRPr>
            </a:p>
          </p:txBody>
        </p:sp>
        <p:sp>
          <p:nvSpPr>
            <p:cNvPr id="7" name="TextBox 6">
              <a:extLst>
                <a:ext uri="{FF2B5EF4-FFF2-40B4-BE49-F238E27FC236}">
                  <a16:creationId xmlns:a16="http://schemas.microsoft.com/office/drawing/2014/main" id="{993008AE-7259-E3C4-D500-555A459373BE}"/>
                </a:ext>
              </a:extLst>
            </p:cNvPr>
            <p:cNvSpPr txBox="1"/>
            <p:nvPr/>
          </p:nvSpPr>
          <p:spPr>
            <a:xfrm>
              <a:off x="772160" y="3193302"/>
              <a:ext cx="432000" cy="369332"/>
            </a:xfrm>
            <a:prstGeom prst="rect">
              <a:avLst/>
            </a:prstGeom>
            <a:noFill/>
          </p:spPr>
          <p:txBody>
            <a:bodyPr wrap="square" anchor="ctr">
              <a:spAutoFit/>
            </a:bodyPr>
            <a:lstStyle/>
            <a:p>
              <a:pPr algn="ctr"/>
              <a:r>
                <a:rPr lang="en-GB" sz="1800" b="1">
                  <a:solidFill>
                    <a:schemeClr val="bg1"/>
                  </a:solidFill>
                </a:rPr>
                <a:t>1</a:t>
              </a:r>
              <a:endParaRPr lang="en-US" b="1">
                <a:solidFill>
                  <a:schemeClr val="bg1"/>
                </a:solidFill>
              </a:endParaRPr>
            </a:p>
          </p:txBody>
        </p:sp>
      </p:grpSp>
      <p:grpSp>
        <p:nvGrpSpPr>
          <p:cNvPr id="46" name="Group 45">
            <a:extLst>
              <a:ext uri="{FF2B5EF4-FFF2-40B4-BE49-F238E27FC236}">
                <a16:creationId xmlns:a16="http://schemas.microsoft.com/office/drawing/2014/main" id="{A90E1A91-941B-D360-7A75-1357019E989B}"/>
              </a:ext>
              <a:ext uri="{C183D7F6-B498-43B3-948B-1728B52AA6E4}">
                <adec:decorative xmlns:adec="http://schemas.microsoft.com/office/drawing/2017/decorative" val="1"/>
              </a:ext>
            </a:extLst>
          </p:cNvPr>
          <p:cNvGrpSpPr/>
          <p:nvPr/>
        </p:nvGrpSpPr>
        <p:grpSpPr>
          <a:xfrm>
            <a:off x="460327" y="2862237"/>
            <a:ext cx="432000" cy="525918"/>
            <a:chOff x="772160" y="3107489"/>
            <a:chExt cx="432000" cy="525918"/>
          </a:xfrm>
          <a:solidFill>
            <a:schemeClr val="tx2"/>
          </a:solidFill>
        </p:grpSpPr>
        <p:sp>
          <p:nvSpPr>
            <p:cNvPr id="8" name="Freeform 7">
              <a:extLst>
                <a:ext uri="{FF2B5EF4-FFF2-40B4-BE49-F238E27FC236}">
                  <a16:creationId xmlns:a16="http://schemas.microsoft.com/office/drawing/2014/main" id="{6FDBE1B7-8398-FA40-D317-5318D87D7006}"/>
                </a:ext>
              </a:extLst>
            </p:cNvPr>
            <p:cNvSpPr>
              <a:spLocks noChangeAspect="1" noChangeArrowheads="1"/>
            </p:cNvSpPr>
            <p:nvPr/>
          </p:nvSpPr>
          <p:spPr bwMode="auto">
            <a:xfrm>
              <a:off x="772160" y="3107489"/>
              <a:ext cx="432000" cy="525918"/>
            </a:xfrm>
            <a:custGeom>
              <a:avLst/>
              <a:gdLst>
                <a:gd name="T0" fmla="*/ 3864 w 4424"/>
                <a:gd name="T1" fmla="*/ 0 h 7286"/>
                <a:gd name="T2" fmla="*/ 559 w 4424"/>
                <a:gd name="T3" fmla="*/ 0 h 7286"/>
                <a:gd name="T4" fmla="*/ 559 w 4424"/>
                <a:gd name="T5" fmla="*/ 0 h 7286"/>
                <a:gd name="T6" fmla="*/ 0 w 4424"/>
                <a:gd name="T7" fmla="*/ 559 h 7286"/>
                <a:gd name="T8" fmla="*/ 0 w 4424"/>
                <a:gd name="T9" fmla="*/ 5348 h 7286"/>
                <a:gd name="T10" fmla="*/ 0 w 4424"/>
                <a:gd name="T11" fmla="*/ 5348 h 7286"/>
                <a:gd name="T12" fmla="*/ 559 w 4424"/>
                <a:gd name="T13" fmla="*/ 5908 h 7286"/>
                <a:gd name="T14" fmla="*/ 1323 w 4424"/>
                <a:gd name="T15" fmla="*/ 5908 h 7286"/>
                <a:gd name="T16" fmla="*/ 2044 w 4424"/>
                <a:gd name="T17" fmla="*/ 7157 h 7286"/>
                <a:gd name="T18" fmla="*/ 2044 w 4424"/>
                <a:gd name="T19" fmla="*/ 7157 h 7286"/>
                <a:gd name="T20" fmla="*/ 2378 w 4424"/>
                <a:gd name="T21" fmla="*/ 7157 h 7286"/>
                <a:gd name="T22" fmla="*/ 3099 w 4424"/>
                <a:gd name="T23" fmla="*/ 5908 h 7286"/>
                <a:gd name="T24" fmla="*/ 3864 w 4424"/>
                <a:gd name="T25" fmla="*/ 5908 h 7286"/>
                <a:gd name="T26" fmla="*/ 3864 w 4424"/>
                <a:gd name="T27" fmla="*/ 5908 h 7286"/>
                <a:gd name="T28" fmla="*/ 4423 w 4424"/>
                <a:gd name="T29" fmla="*/ 5348 h 7286"/>
                <a:gd name="T30" fmla="*/ 4423 w 4424"/>
                <a:gd name="T31" fmla="*/ 559 h 7286"/>
                <a:gd name="T32" fmla="*/ 4423 w 4424"/>
                <a:gd name="T33" fmla="*/ 559 h 7286"/>
                <a:gd name="T34" fmla="*/ 3864 w 4424"/>
                <a:gd name="T35" fmla="*/ 0 h 7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4" h="7286">
                  <a:moveTo>
                    <a:pt x="3864" y="0"/>
                  </a:moveTo>
                  <a:lnTo>
                    <a:pt x="559" y="0"/>
                  </a:lnTo>
                  <a:lnTo>
                    <a:pt x="559" y="0"/>
                  </a:lnTo>
                  <a:cubicBezTo>
                    <a:pt x="250" y="0"/>
                    <a:pt x="0" y="250"/>
                    <a:pt x="0" y="559"/>
                  </a:cubicBezTo>
                  <a:lnTo>
                    <a:pt x="0" y="5348"/>
                  </a:lnTo>
                  <a:lnTo>
                    <a:pt x="0" y="5348"/>
                  </a:lnTo>
                  <a:cubicBezTo>
                    <a:pt x="0" y="5657"/>
                    <a:pt x="250" y="5908"/>
                    <a:pt x="559" y="5908"/>
                  </a:cubicBezTo>
                  <a:lnTo>
                    <a:pt x="1323" y="5908"/>
                  </a:lnTo>
                  <a:lnTo>
                    <a:pt x="2044" y="7157"/>
                  </a:lnTo>
                  <a:lnTo>
                    <a:pt x="2044" y="7157"/>
                  </a:lnTo>
                  <a:cubicBezTo>
                    <a:pt x="2119" y="7285"/>
                    <a:pt x="2304" y="7285"/>
                    <a:pt x="2378" y="7157"/>
                  </a:cubicBezTo>
                  <a:lnTo>
                    <a:pt x="3099" y="5908"/>
                  </a:lnTo>
                  <a:lnTo>
                    <a:pt x="3864" y="5908"/>
                  </a:lnTo>
                  <a:lnTo>
                    <a:pt x="3864" y="5908"/>
                  </a:lnTo>
                  <a:cubicBezTo>
                    <a:pt x="4172" y="5908"/>
                    <a:pt x="4423" y="5657"/>
                    <a:pt x="4423" y="5348"/>
                  </a:cubicBezTo>
                  <a:lnTo>
                    <a:pt x="4423" y="559"/>
                  </a:lnTo>
                  <a:lnTo>
                    <a:pt x="4423" y="559"/>
                  </a:lnTo>
                  <a:cubicBezTo>
                    <a:pt x="4423" y="250"/>
                    <a:pt x="4172" y="0"/>
                    <a:pt x="3864" y="0"/>
                  </a:cubicBezTo>
                </a:path>
              </a:pathLst>
            </a:custGeom>
            <a:grpFill/>
            <a:ln>
              <a:noFill/>
            </a:ln>
            <a:effectLst/>
          </p:spPr>
          <p:txBody>
            <a:bodyPr wrap="none" anchor="ctr"/>
            <a:lstStyle/>
            <a:p>
              <a:pPr algn="ctr"/>
              <a:endParaRPr lang="en-US" sz="1100" b="1">
                <a:solidFill>
                  <a:schemeClr val="bg1"/>
                </a:solidFill>
                <a:latin typeface="Lato Light" panose="020F0502020204030203" pitchFamily="34" charset="0"/>
              </a:endParaRPr>
            </a:p>
          </p:txBody>
        </p:sp>
        <p:sp>
          <p:nvSpPr>
            <p:cNvPr id="9" name="TextBox 8">
              <a:extLst>
                <a:ext uri="{FF2B5EF4-FFF2-40B4-BE49-F238E27FC236}">
                  <a16:creationId xmlns:a16="http://schemas.microsoft.com/office/drawing/2014/main" id="{732E33BF-B97E-5C87-34BD-80422DE5EA9F}"/>
                </a:ext>
              </a:extLst>
            </p:cNvPr>
            <p:cNvSpPr txBox="1"/>
            <p:nvPr/>
          </p:nvSpPr>
          <p:spPr>
            <a:xfrm>
              <a:off x="772160" y="3139646"/>
              <a:ext cx="432000" cy="369332"/>
            </a:xfrm>
            <a:prstGeom prst="rect">
              <a:avLst/>
            </a:prstGeom>
            <a:grpFill/>
          </p:spPr>
          <p:txBody>
            <a:bodyPr wrap="square" anchor="ctr">
              <a:spAutoFit/>
            </a:bodyPr>
            <a:lstStyle/>
            <a:p>
              <a:pPr algn="ctr"/>
              <a:r>
                <a:rPr lang="en-US" b="1">
                  <a:solidFill>
                    <a:schemeClr val="bg1"/>
                  </a:solidFill>
                </a:rPr>
                <a:t>2</a:t>
              </a:r>
            </a:p>
          </p:txBody>
        </p:sp>
      </p:grpSp>
      <p:grpSp>
        <p:nvGrpSpPr>
          <p:cNvPr id="12" name="Group 11">
            <a:extLst>
              <a:ext uri="{FF2B5EF4-FFF2-40B4-BE49-F238E27FC236}">
                <a16:creationId xmlns:a16="http://schemas.microsoft.com/office/drawing/2014/main" id="{3D69C32A-EF74-88B4-42C9-F2853B6189A6}"/>
              </a:ext>
              <a:ext uri="{C183D7F6-B498-43B3-948B-1728B52AA6E4}">
                <adec:decorative xmlns:adec="http://schemas.microsoft.com/office/drawing/2017/decorative" val="1"/>
              </a:ext>
            </a:extLst>
          </p:cNvPr>
          <p:cNvGrpSpPr/>
          <p:nvPr/>
        </p:nvGrpSpPr>
        <p:grpSpPr>
          <a:xfrm>
            <a:off x="460327" y="4377905"/>
            <a:ext cx="432000" cy="525918"/>
            <a:chOff x="772160" y="3926466"/>
            <a:chExt cx="432000" cy="525918"/>
          </a:xfrm>
          <a:solidFill>
            <a:schemeClr val="accent6"/>
          </a:solidFill>
        </p:grpSpPr>
        <p:sp>
          <p:nvSpPr>
            <p:cNvPr id="10" name="Freeform 9">
              <a:extLst>
                <a:ext uri="{FF2B5EF4-FFF2-40B4-BE49-F238E27FC236}">
                  <a16:creationId xmlns:a16="http://schemas.microsoft.com/office/drawing/2014/main" id="{2D9D4122-7EE6-AFC6-6D92-CAA719D5861D}"/>
                </a:ext>
              </a:extLst>
            </p:cNvPr>
            <p:cNvSpPr>
              <a:spLocks noChangeAspect="1" noChangeArrowheads="1"/>
            </p:cNvSpPr>
            <p:nvPr/>
          </p:nvSpPr>
          <p:spPr bwMode="auto">
            <a:xfrm>
              <a:off x="772160" y="3926466"/>
              <a:ext cx="432000" cy="525918"/>
            </a:xfrm>
            <a:custGeom>
              <a:avLst/>
              <a:gdLst>
                <a:gd name="T0" fmla="*/ 3864 w 4424"/>
                <a:gd name="T1" fmla="*/ 0 h 7286"/>
                <a:gd name="T2" fmla="*/ 559 w 4424"/>
                <a:gd name="T3" fmla="*/ 0 h 7286"/>
                <a:gd name="T4" fmla="*/ 559 w 4424"/>
                <a:gd name="T5" fmla="*/ 0 h 7286"/>
                <a:gd name="T6" fmla="*/ 0 w 4424"/>
                <a:gd name="T7" fmla="*/ 559 h 7286"/>
                <a:gd name="T8" fmla="*/ 0 w 4424"/>
                <a:gd name="T9" fmla="*/ 5348 h 7286"/>
                <a:gd name="T10" fmla="*/ 0 w 4424"/>
                <a:gd name="T11" fmla="*/ 5348 h 7286"/>
                <a:gd name="T12" fmla="*/ 559 w 4424"/>
                <a:gd name="T13" fmla="*/ 5908 h 7286"/>
                <a:gd name="T14" fmla="*/ 1323 w 4424"/>
                <a:gd name="T15" fmla="*/ 5908 h 7286"/>
                <a:gd name="T16" fmla="*/ 2044 w 4424"/>
                <a:gd name="T17" fmla="*/ 7157 h 7286"/>
                <a:gd name="T18" fmla="*/ 2044 w 4424"/>
                <a:gd name="T19" fmla="*/ 7157 h 7286"/>
                <a:gd name="T20" fmla="*/ 2378 w 4424"/>
                <a:gd name="T21" fmla="*/ 7157 h 7286"/>
                <a:gd name="T22" fmla="*/ 3099 w 4424"/>
                <a:gd name="T23" fmla="*/ 5908 h 7286"/>
                <a:gd name="T24" fmla="*/ 3864 w 4424"/>
                <a:gd name="T25" fmla="*/ 5908 h 7286"/>
                <a:gd name="T26" fmla="*/ 3864 w 4424"/>
                <a:gd name="T27" fmla="*/ 5908 h 7286"/>
                <a:gd name="T28" fmla="*/ 4423 w 4424"/>
                <a:gd name="T29" fmla="*/ 5348 h 7286"/>
                <a:gd name="T30" fmla="*/ 4423 w 4424"/>
                <a:gd name="T31" fmla="*/ 559 h 7286"/>
                <a:gd name="T32" fmla="*/ 4423 w 4424"/>
                <a:gd name="T33" fmla="*/ 559 h 7286"/>
                <a:gd name="T34" fmla="*/ 3864 w 4424"/>
                <a:gd name="T35" fmla="*/ 0 h 7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4" h="7286">
                  <a:moveTo>
                    <a:pt x="3864" y="0"/>
                  </a:moveTo>
                  <a:lnTo>
                    <a:pt x="559" y="0"/>
                  </a:lnTo>
                  <a:lnTo>
                    <a:pt x="559" y="0"/>
                  </a:lnTo>
                  <a:cubicBezTo>
                    <a:pt x="250" y="0"/>
                    <a:pt x="0" y="250"/>
                    <a:pt x="0" y="559"/>
                  </a:cubicBezTo>
                  <a:lnTo>
                    <a:pt x="0" y="5348"/>
                  </a:lnTo>
                  <a:lnTo>
                    <a:pt x="0" y="5348"/>
                  </a:lnTo>
                  <a:cubicBezTo>
                    <a:pt x="0" y="5657"/>
                    <a:pt x="250" y="5908"/>
                    <a:pt x="559" y="5908"/>
                  </a:cubicBezTo>
                  <a:lnTo>
                    <a:pt x="1323" y="5908"/>
                  </a:lnTo>
                  <a:lnTo>
                    <a:pt x="2044" y="7157"/>
                  </a:lnTo>
                  <a:lnTo>
                    <a:pt x="2044" y="7157"/>
                  </a:lnTo>
                  <a:cubicBezTo>
                    <a:pt x="2119" y="7285"/>
                    <a:pt x="2304" y="7285"/>
                    <a:pt x="2378" y="7157"/>
                  </a:cubicBezTo>
                  <a:lnTo>
                    <a:pt x="3099" y="5908"/>
                  </a:lnTo>
                  <a:lnTo>
                    <a:pt x="3864" y="5908"/>
                  </a:lnTo>
                  <a:lnTo>
                    <a:pt x="3864" y="5908"/>
                  </a:lnTo>
                  <a:cubicBezTo>
                    <a:pt x="4172" y="5908"/>
                    <a:pt x="4423" y="5657"/>
                    <a:pt x="4423" y="5348"/>
                  </a:cubicBezTo>
                  <a:lnTo>
                    <a:pt x="4423" y="559"/>
                  </a:lnTo>
                  <a:lnTo>
                    <a:pt x="4423" y="559"/>
                  </a:lnTo>
                  <a:cubicBezTo>
                    <a:pt x="4423" y="250"/>
                    <a:pt x="4172" y="0"/>
                    <a:pt x="3864" y="0"/>
                  </a:cubicBezTo>
                </a:path>
              </a:pathLst>
            </a:custGeom>
            <a:grpFill/>
            <a:ln>
              <a:noFill/>
            </a:ln>
            <a:effectLst/>
          </p:spPr>
          <p:txBody>
            <a:bodyPr wrap="none" anchor="ctr"/>
            <a:lstStyle/>
            <a:p>
              <a:pPr algn="ctr"/>
              <a:endParaRPr lang="en-US" sz="1100" b="1">
                <a:solidFill>
                  <a:schemeClr val="bg1"/>
                </a:solidFill>
                <a:latin typeface="Lato Light" panose="020F0502020204030203" pitchFamily="34" charset="0"/>
              </a:endParaRPr>
            </a:p>
          </p:txBody>
        </p:sp>
        <p:sp>
          <p:nvSpPr>
            <p:cNvPr id="11" name="TextBox 10">
              <a:extLst>
                <a:ext uri="{FF2B5EF4-FFF2-40B4-BE49-F238E27FC236}">
                  <a16:creationId xmlns:a16="http://schemas.microsoft.com/office/drawing/2014/main" id="{B12B7492-1807-F7E2-8552-C57C8769D703}"/>
                </a:ext>
              </a:extLst>
            </p:cNvPr>
            <p:cNvSpPr txBox="1"/>
            <p:nvPr/>
          </p:nvSpPr>
          <p:spPr>
            <a:xfrm>
              <a:off x="772160" y="3958623"/>
              <a:ext cx="432000" cy="369332"/>
            </a:xfrm>
            <a:prstGeom prst="rect">
              <a:avLst/>
            </a:prstGeom>
            <a:grpFill/>
          </p:spPr>
          <p:txBody>
            <a:bodyPr wrap="square" anchor="ctr">
              <a:spAutoFit/>
            </a:bodyPr>
            <a:lstStyle/>
            <a:p>
              <a:pPr algn="ctr"/>
              <a:r>
                <a:rPr lang="en-US" b="1">
                  <a:solidFill>
                    <a:schemeClr val="bg1"/>
                  </a:solidFill>
                </a:rPr>
                <a:t>3</a:t>
              </a:r>
            </a:p>
          </p:txBody>
        </p:sp>
      </p:grpSp>
      <p:sp>
        <p:nvSpPr>
          <p:cNvPr id="47" name="Striped Right Arrow 46">
            <a:extLst>
              <a:ext uri="{FF2B5EF4-FFF2-40B4-BE49-F238E27FC236}">
                <a16:creationId xmlns:a16="http://schemas.microsoft.com/office/drawing/2014/main" id="{A70ACF52-5F33-198E-C09E-BCE77A6D1405}"/>
              </a:ext>
              <a:ext uri="{C183D7F6-B498-43B3-948B-1728B52AA6E4}">
                <adec:decorative xmlns:adec="http://schemas.microsoft.com/office/drawing/2017/decorative" val="1"/>
              </a:ext>
            </a:extLst>
          </p:cNvPr>
          <p:cNvSpPr/>
          <p:nvPr/>
        </p:nvSpPr>
        <p:spPr>
          <a:xfrm>
            <a:off x="4164703" y="1714582"/>
            <a:ext cx="432000" cy="285965"/>
          </a:xfrm>
          <a:prstGeom prst="stripedRightArrow">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triped Right Arrow 47">
            <a:extLst>
              <a:ext uri="{FF2B5EF4-FFF2-40B4-BE49-F238E27FC236}">
                <a16:creationId xmlns:a16="http://schemas.microsoft.com/office/drawing/2014/main" id="{7860F38E-AD7C-6CDD-2026-928F5BD9D603}"/>
              </a:ext>
              <a:ext uri="{C183D7F6-B498-43B3-948B-1728B52AA6E4}">
                <adec:decorative xmlns:adec="http://schemas.microsoft.com/office/drawing/2017/decorative" val="1"/>
              </a:ext>
            </a:extLst>
          </p:cNvPr>
          <p:cNvSpPr/>
          <p:nvPr/>
        </p:nvSpPr>
        <p:spPr>
          <a:xfrm>
            <a:off x="4209040" y="2862237"/>
            <a:ext cx="432000" cy="285965"/>
          </a:xfrm>
          <a:prstGeom prst="stripedRigh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triped Right Arrow 48">
            <a:extLst>
              <a:ext uri="{FF2B5EF4-FFF2-40B4-BE49-F238E27FC236}">
                <a16:creationId xmlns:a16="http://schemas.microsoft.com/office/drawing/2014/main" id="{F0198A72-F163-CAE9-C2AF-138512032C2A}"/>
              </a:ext>
              <a:ext uri="{C183D7F6-B498-43B3-948B-1728B52AA6E4}">
                <adec:decorative xmlns:adec="http://schemas.microsoft.com/office/drawing/2017/decorative" val="1"/>
              </a:ext>
            </a:extLst>
          </p:cNvPr>
          <p:cNvSpPr/>
          <p:nvPr/>
        </p:nvSpPr>
        <p:spPr>
          <a:xfrm>
            <a:off x="4181827" y="4451745"/>
            <a:ext cx="432000" cy="285965"/>
          </a:xfrm>
          <a:prstGeom prst="stripedRightArrow">
            <a:avLst/>
          </a:prstGeom>
          <a:solidFill>
            <a:schemeClr val="accent6"/>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215825A1-920F-20E7-4AE3-5099A56972B6}"/>
              </a:ext>
              <a:ext uri="{C183D7F6-B498-43B3-948B-1728B52AA6E4}">
                <adec:decorative xmlns:adec="http://schemas.microsoft.com/office/drawing/2017/decorative" val="1"/>
              </a:ext>
            </a:extLst>
          </p:cNvPr>
          <p:cNvGrpSpPr/>
          <p:nvPr/>
        </p:nvGrpSpPr>
        <p:grpSpPr>
          <a:xfrm>
            <a:off x="514454" y="5940268"/>
            <a:ext cx="432000" cy="525918"/>
            <a:chOff x="772160" y="3926466"/>
            <a:chExt cx="432000" cy="525918"/>
          </a:xfrm>
          <a:solidFill>
            <a:schemeClr val="accent5"/>
          </a:solidFill>
        </p:grpSpPr>
        <p:sp>
          <p:nvSpPr>
            <p:cNvPr id="17" name="Freeform 9">
              <a:extLst>
                <a:ext uri="{FF2B5EF4-FFF2-40B4-BE49-F238E27FC236}">
                  <a16:creationId xmlns:a16="http://schemas.microsoft.com/office/drawing/2014/main" id="{33C514C7-58C2-008B-72E1-12C0A263E611}"/>
                </a:ext>
              </a:extLst>
            </p:cNvPr>
            <p:cNvSpPr>
              <a:spLocks noChangeAspect="1" noChangeArrowheads="1"/>
            </p:cNvSpPr>
            <p:nvPr/>
          </p:nvSpPr>
          <p:spPr bwMode="auto">
            <a:xfrm>
              <a:off x="772160" y="3926466"/>
              <a:ext cx="432000" cy="525918"/>
            </a:xfrm>
            <a:custGeom>
              <a:avLst/>
              <a:gdLst>
                <a:gd name="T0" fmla="*/ 3864 w 4424"/>
                <a:gd name="T1" fmla="*/ 0 h 7286"/>
                <a:gd name="T2" fmla="*/ 559 w 4424"/>
                <a:gd name="T3" fmla="*/ 0 h 7286"/>
                <a:gd name="T4" fmla="*/ 559 w 4424"/>
                <a:gd name="T5" fmla="*/ 0 h 7286"/>
                <a:gd name="T6" fmla="*/ 0 w 4424"/>
                <a:gd name="T7" fmla="*/ 559 h 7286"/>
                <a:gd name="T8" fmla="*/ 0 w 4424"/>
                <a:gd name="T9" fmla="*/ 5348 h 7286"/>
                <a:gd name="T10" fmla="*/ 0 w 4424"/>
                <a:gd name="T11" fmla="*/ 5348 h 7286"/>
                <a:gd name="T12" fmla="*/ 559 w 4424"/>
                <a:gd name="T13" fmla="*/ 5908 h 7286"/>
                <a:gd name="T14" fmla="*/ 1323 w 4424"/>
                <a:gd name="T15" fmla="*/ 5908 h 7286"/>
                <a:gd name="T16" fmla="*/ 2044 w 4424"/>
                <a:gd name="T17" fmla="*/ 7157 h 7286"/>
                <a:gd name="T18" fmla="*/ 2044 w 4424"/>
                <a:gd name="T19" fmla="*/ 7157 h 7286"/>
                <a:gd name="T20" fmla="*/ 2378 w 4424"/>
                <a:gd name="T21" fmla="*/ 7157 h 7286"/>
                <a:gd name="T22" fmla="*/ 3099 w 4424"/>
                <a:gd name="T23" fmla="*/ 5908 h 7286"/>
                <a:gd name="T24" fmla="*/ 3864 w 4424"/>
                <a:gd name="T25" fmla="*/ 5908 h 7286"/>
                <a:gd name="T26" fmla="*/ 3864 w 4424"/>
                <a:gd name="T27" fmla="*/ 5908 h 7286"/>
                <a:gd name="T28" fmla="*/ 4423 w 4424"/>
                <a:gd name="T29" fmla="*/ 5348 h 7286"/>
                <a:gd name="T30" fmla="*/ 4423 w 4424"/>
                <a:gd name="T31" fmla="*/ 559 h 7286"/>
                <a:gd name="T32" fmla="*/ 4423 w 4424"/>
                <a:gd name="T33" fmla="*/ 559 h 7286"/>
                <a:gd name="T34" fmla="*/ 3864 w 4424"/>
                <a:gd name="T35" fmla="*/ 0 h 7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4" h="7286">
                  <a:moveTo>
                    <a:pt x="3864" y="0"/>
                  </a:moveTo>
                  <a:lnTo>
                    <a:pt x="559" y="0"/>
                  </a:lnTo>
                  <a:lnTo>
                    <a:pt x="559" y="0"/>
                  </a:lnTo>
                  <a:cubicBezTo>
                    <a:pt x="250" y="0"/>
                    <a:pt x="0" y="250"/>
                    <a:pt x="0" y="559"/>
                  </a:cubicBezTo>
                  <a:lnTo>
                    <a:pt x="0" y="5348"/>
                  </a:lnTo>
                  <a:lnTo>
                    <a:pt x="0" y="5348"/>
                  </a:lnTo>
                  <a:cubicBezTo>
                    <a:pt x="0" y="5657"/>
                    <a:pt x="250" y="5908"/>
                    <a:pt x="559" y="5908"/>
                  </a:cubicBezTo>
                  <a:lnTo>
                    <a:pt x="1323" y="5908"/>
                  </a:lnTo>
                  <a:lnTo>
                    <a:pt x="2044" y="7157"/>
                  </a:lnTo>
                  <a:lnTo>
                    <a:pt x="2044" y="7157"/>
                  </a:lnTo>
                  <a:cubicBezTo>
                    <a:pt x="2119" y="7285"/>
                    <a:pt x="2304" y="7285"/>
                    <a:pt x="2378" y="7157"/>
                  </a:cubicBezTo>
                  <a:lnTo>
                    <a:pt x="3099" y="5908"/>
                  </a:lnTo>
                  <a:lnTo>
                    <a:pt x="3864" y="5908"/>
                  </a:lnTo>
                  <a:lnTo>
                    <a:pt x="3864" y="5908"/>
                  </a:lnTo>
                  <a:cubicBezTo>
                    <a:pt x="4172" y="5908"/>
                    <a:pt x="4423" y="5657"/>
                    <a:pt x="4423" y="5348"/>
                  </a:cubicBezTo>
                  <a:lnTo>
                    <a:pt x="4423" y="559"/>
                  </a:lnTo>
                  <a:lnTo>
                    <a:pt x="4423" y="559"/>
                  </a:lnTo>
                  <a:cubicBezTo>
                    <a:pt x="4423" y="250"/>
                    <a:pt x="4172" y="0"/>
                    <a:pt x="3864" y="0"/>
                  </a:cubicBezTo>
                </a:path>
              </a:pathLst>
            </a:custGeom>
            <a:grpFill/>
            <a:ln>
              <a:noFill/>
            </a:ln>
            <a:effectLst/>
          </p:spPr>
          <p:txBody>
            <a:bodyPr wrap="none" anchor="ctr"/>
            <a:lstStyle/>
            <a:p>
              <a:pPr algn="ctr"/>
              <a:endParaRPr lang="en-US" sz="1100" b="1">
                <a:solidFill>
                  <a:schemeClr val="bg1"/>
                </a:solidFill>
                <a:latin typeface="Lato Light" panose="020F0502020204030203" pitchFamily="34" charset="0"/>
              </a:endParaRPr>
            </a:p>
          </p:txBody>
        </p:sp>
        <p:sp>
          <p:nvSpPr>
            <p:cNvPr id="18" name="TextBox 17">
              <a:extLst>
                <a:ext uri="{FF2B5EF4-FFF2-40B4-BE49-F238E27FC236}">
                  <a16:creationId xmlns:a16="http://schemas.microsoft.com/office/drawing/2014/main" id="{6E513FD5-F1A9-064C-1FF4-A2EC9AF3239C}"/>
                </a:ext>
              </a:extLst>
            </p:cNvPr>
            <p:cNvSpPr txBox="1"/>
            <p:nvPr/>
          </p:nvSpPr>
          <p:spPr>
            <a:xfrm>
              <a:off x="772160" y="3958623"/>
              <a:ext cx="432000" cy="369332"/>
            </a:xfrm>
            <a:prstGeom prst="rect">
              <a:avLst/>
            </a:prstGeom>
            <a:grpFill/>
          </p:spPr>
          <p:txBody>
            <a:bodyPr wrap="square" anchor="ctr">
              <a:spAutoFit/>
            </a:bodyPr>
            <a:lstStyle/>
            <a:p>
              <a:pPr algn="ctr"/>
              <a:r>
                <a:rPr lang="en-US" b="1">
                  <a:solidFill>
                    <a:schemeClr val="bg1"/>
                  </a:solidFill>
                </a:rPr>
                <a:t>4</a:t>
              </a:r>
            </a:p>
          </p:txBody>
        </p:sp>
      </p:grpSp>
      <p:sp>
        <p:nvSpPr>
          <p:cNvPr id="19" name="Striped Right Arrow 48">
            <a:extLst>
              <a:ext uri="{FF2B5EF4-FFF2-40B4-BE49-F238E27FC236}">
                <a16:creationId xmlns:a16="http://schemas.microsoft.com/office/drawing/2014/main" id="{CC34D8D7-2BE6-8471-6DF7-E45C5A90CFF9}"/>
              </a:ext>
              <a:ext uri="{C183D7F6-B498-43B3-948B-1728B52AA6E4}">
                <adec:decorative xmlns:adec="http://schemas.microsoft.com/office/drawing/2017/decorative" val="1"/>
              </a:ext>
            </a:extLst>
          </p:cNvPr>
          <p:cNvSpPr/>
          <p:nvPr/>
        </p:nvSpPr>
        <p:spPr>
          <a:xfrm>
            <a:off x="4176383" y="6014108"/>
            <a:ext cx="432000" cy="285965"/>
          </a:xfrm>
          <a:prstGeom prst="stripedRightArrow">
            <a:avLst/>
          </a:prstGeom>
          <a:solidFill>
            <a:schemeClr val="accent5"/>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9896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58F8-DC1D-6C8C-A0FD-DE0F77D4A3F8}"/>
              </a:ext>
            </a:extLst>
          </p:cNvPr>
          <p:cNvSpPr>
            <a:spLocks noGrp="1"/>
          </p:cNvSpPr>
          <p:nvPr>
            <p:ph type="ctrTitle"/>
          </p:nvPr>
        </p:nvSpPr>
        <p:spPr/>
        <p:txBody>
          <a:bodyPr/>
          <a:lstStyle/>
          <a:p>
            <a:r>
              <a:rPr lang="en-GB"/>
              <a:t>Thank you.</a:t>
            </a:r>
          </a:p>
        </p:txBody>
      </p:sp>
    </p:spTree>
    <p:extLst>
      <p:ext uri="{BB962C8B-B14F-4D97-AF65-F5344CB8AC3E}">
        <p14:creationId xmlns:p14="http://schemas.microsoft.com/office/powerpoint/2010/main" val="3512130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DFD266-AE10-75AD-C286-771ABEA31AE8}"/>
              </a:ext>
            </a:extLst>
          </p:cNvPr>
          <p:cNvSpPr>
            <a:spLocks noGrp="1"/>
          </p:cNvSpPr>
          <p:nvPr>
            <p:ph type="ctrTitle"/>
          </p:nvPr>
        </p:nvSpPr>
        <p:spPr>
          <a:xfrm>
            <a:off x="539923" y="545526"/>
            <a:ext cx="11076689" cy="651903"/>
          </a:xfrm>
        </p:spPr>
        <p:txBody>
          <a:bodyPr>
            <a:normAutofit/>
          </a:bodyPr>
          <a:lstStyle/>
          <a:p>
            <a:r>
              <a:rPr lang="en-US" sz="3200"/>
              <a:t>Executive Summary</a:t>
            </a:r>
            <a:endParaRPr lang="en-GB" sz="3200"/>
          </a:p>
        </p:txBody>
      </p:sp>
      <p:sp>
        <p:nvSpPr>
          <p:cNvPr id="2" name="Text Placeholder 1">
            <a:extLst>
              <a:ext uri="{FF2B5EF4-FFF2-40B4-BE49-F238E27FC236}">
                <a16:creationId xmlns:a16="http://schemas.microsoft.com/office/drawing/2014/main" id="{6A81CBDA-EB8A-C013-6E41-EC6779BDB15A}"/>
              </a:ext>
            </a:extLst>
          </p:cNvPr>
          <p:cNvSpPr>
            <a:spLocks noGrp="1"/>
          </p:cNvSpPr>
          <p:nvPr>
            <p:ph type="body" sz="quarter" idx="12"/>
          </p:nvPr>
        </p:nvSpPr>
        <p:spPr>
          <a:xfrm>
            <a:off x="539922" y="1488319"/>
            <a:ext cx="11076690" cy="4992136"/>
          </a:xfrm>
          <a:solidFill>
            <a:schemeClr val="bg2"/>
          </a:solidFill>
        </p:spPr>
        <p:txBody>
          <a:bodyPr vert="horz" lIns="91440" tIns="45720" rIns="91440" bIns="45720" rtlCol="0" anchor="t">
            <a:normAutofit/>
          </a:bodyPr>
          <a:lstStyle/>
          <a:p>
            <a:pPr marL="263525" lvl="1" indent="0">
              <a:buNone/>
            </a:pPr>
            <a:r>
              <a:rPr lang="en-US" dirty="0">
                <a:solidFill>
                  <a:srgbClr val="000000"/>
                </a:solidFill>
              </a:rPr>
              <a:t>NICE is in its fifth year of a cross-institute approach to strengthen our focus on </a:t>
            </a:r>
            <a:r>
              <a:rPr lang="en-GB" b="0" i="0" dirty="0">
                <a:solidFill>
                  <a:srgbClr val="000000"/>
                </a:solidFill>
                <a:effectLst/>
              </a:rPr>
              <a:t>addressing health inequalities.</a:t>
            </a:r>
            <a:r>
              <a:rPr lang="en-GB" dirty="0">
                <a:solidFill>
                  <a:srgbClr val="000000"/>
                </a:solidFill>
              </a:rPr>
              <a:t> </a:t>
            </a:r>
            <a:r>
              <a:rPr lang="en-US" dirty="0">
                <a:solidFill>
                  <a:srgbClr val="000000"/>
                </a:solidFill>
              </a:rPr>
              <a:t>We have taken a targeted</a:t>
            </a:r>
            <a:r>
              <a:rPr lang="en-US" b="0" i="0" dirty="0">
                <a:solidFill>
                  <a:srgbClr val="000000"/>
                </a:solidFill>
                <a:effectLst/>
              </a:rPr>
              <a:t> </a:t>
            </a:r>
            <a:r>
              <a:rPr lang="en-US" b="0" i="0" dirty="0" err="1">
                <a:solidFill>
                  <a:srgbClr val="000000"/>
                </a:solidFill>
                <a:effectLst/>
              </a:rPr>
              <a:t>programme</a:t>
            </a:r>
            <a:r>
              <a:rPr lang="en-US" b="0" i="0" dirty="0">
                <a:solidFill>
                  <a:srgbClr val="000000"/>
                </a:solidFill>
                <a:effectLst/>
              </a:rPr>
              <a:t> approach to considering health inequalities in guidance production and ensuring NICE focuses its efforts to support the health and care system to reduce health inequalities, where it will have the highest impact. </a:t>
            </a:r>
            <a:endParaRPr lang="en-US" dirty="0">
              <a:solidFill>
                <a:srgbClr val="000000"/>
              </a:solidFill>
            </a:endParaRPr>
          </a:p>
          <a:p>
            <a:pPr>
              <a:buNone/>
            </a:pPr>
            <a:r>
              <a:rPr lang="en-US" b="0" i="0" dirty="0">
                <a:solidFill>
                  <a:srgbClr val="000000"/>
                </a:solidFill>
                <a:effectLst/>
              </a:rPr>
              <a:t>	The priorities and objectives of the </a:t>
            </a:r>
            <a:r>
              <a:rPr lang="en-US" b="0" i="0" dirty="0" err="1">
                <a:solidFill>
                  <a:srgbClr val="000000"/>
                </a:solidFill>
                <a:effectLst/>
              </a:rPr>
              <a:t>programme</a:t>
            </a:r>
            <a:r>
              <a:rPr lang="en-US" b="0" i="0" dirty="0">
                <a:solidFill>
                  <a:srgbClr val="000000"/>
                </a:solidFill>
                <a:effectLst/>
              </a:rPr>
              <a:t> are informed by stakeholder, public and internal engagement.</a:t>
            </a:r>
            <a:r>
              <a:rPr lang="en-US" dirty="0">
                <a:solidFill>
                  <a:srgbClr val="000000"/>
                </a:solidFill>
              </a:rPr>
              <a:t> </a:t>
            </a:r>
            <a:r>
              <a:rPr lang="en-US" b="0" i="0" dirty="0">
                <a:solidFill>
                  <a:srgbClr val="000000"/>
                </a:solidFill>
                <a:effectLst/>
              </a:rPr>
              <a:t>Progress so far has been achieved through collaborative working</a:t>
            </a:r>
            <a:r>
              <a:rPr lang="en-US" dirty="0">
                <a:solidFill>
                  <a:srgbClr val="000000"/>
                </a:solidFill>
              </a:rPr>
              <a:t> across teams in NICE</a:t>
            </a:r>
            <a:r>
              <a:rPr lang="en-US" b="0" i="0" dirty="0">
                <a:solidFill>
                  <a:srgbClr val="000000"/>
                </a:solidFill>
                <a:effectLst/>
              </a:rPr>
              <a:t>. </a:t>
            </a:r>
            <a:r>
              <a:rPr lang="en-US" dirty="0">
                <a:solidFill>
                  <a:srgbClr val="000000"/>
                </a:solidFill>
              </a:rPr>
              <a:t>To further increase our impact on addressing health inequalities, we will increase engagement with the health and care system, and work in partnership with the voluntary and community sector.</a:t>
            </a:r>
            <a:endParaRPr lang="en-US" b="0" i="0" dirty="0">
              <a:solidFill>
                <a:srgbClr val="000000"/>
              </a:solidFill>
              <a:effectLst/>
            </a:endParaRPr>
          </a:p>
          <a:p>
            <a:pPr algn="l">
              <a:buNone/>
            </a:pPr>
            <a:r>
              <a:rPr lang="en-US" b="0" i="0" dirty="0">
                <a:solidFill>
                  <a:srgbClr val="000000"/>
                </a:solidFill>
                <a:effectLst/>
              </a:rPr>
              <a:t> 	This presentation </a:t>
            </a:r>
            <a:r>
              <a:rPr lang="en-US" dirty="0">
                <a:solidFill>
                  <a:srgbClr val="000000"/>
                </a:solidFill>
              </a:rPr>
              <a:t>provides</a:t>
            </a:r>
            <a:r>
              <a:rPr lang="en-US" b="0" i="0" dirty="0">
                <a:solidFill>
                  <a:srgbClr val="000000"/>
                </a:solidFill>
                <a:effectLst/>
              </a:rPr>
              <a:t> an annual update for 24/25, lessons learned and proposed plan and approach for 25/26.</a:t>
            </a:r>
          </a:p>
          <a:p>
            <a:pPr>
              <a:buAutoNum type="arabicPeriod"/>
            </a:pPr>
            <a:endParaRPr lang="en-GB" dirty="0"/>
          </a:p>
        </p:txBody>
      </p:sp>
    </p:spTree>
    <p:extLst>
      <p:ext uri="{BB962C8B-B14F-4D97-AF65-F5344CB8AC3E}">
        <p14:creationId xmlns:p14="http://schemas.microsoft.com/office/powerpoint/2010/main" val="4171140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619BCC-0148-45D1-9FF6-300BE8A348ED}"/>
              </a:ext>
            </a:extLst>
          </p:cNvPr>
          <p:cNvSpPr>
            <a:spLocks noGrp="1"/>
          </p:cNvSpPr>
          <p:nvPr>
            <p:ph type="ctrTitle"/>
          </p:nvPr>
        </p:nvSpPr>
        <p:spPr/>
        <p:txBody>
          <a:bodyPr>
            <a:normAutofit/>
          </a:bodyPr>
          <a:lstStyle/>
          <a:p>
            <a:r>
              <a:rPr lang="en-GB" sz="2800"/>
              <a:t>Health Inequalities are reflected in NICE principles</a:t>
            </a:r>
          </a:p>
        </p:txBody>
      </p:sp>
      <p:sp>
        <p:nvSpPr>
          <p:cNvPr id="5" name="Subtitle 4">
            <a:extLst>
              <a:ext uri="{FF2B5EF4-FFF2-40B4-BE49-F238E27FC236}">
                <a16:creationId xmlns:a16="http://schemas.microsoft.com/office/drawing/2014/main" id="{55D90260-D57E-4781-B3B3-E88B9225F3BD}"/>
              </a:ext>
            </a:extLst>
          </p:cNvPr>
          <p:cNvSpPr>
            <a:spLocks noGrp="1"/>
          </p:cNvSpPr>
          <p:nvPr>
            <p:ph type="subTitle" idx="1"/>
          </p:nvPr>
        </p:nvSpPr>
        <p:spPr>
          <a:xfrm>
            <a:off x="718062" y="1389907"/>
            <a:ext cx="7973349" cy="3580181"/>
          </a:xfrm>
        </p:spPr>
        <p:txBody>
          <a:bodyPr>
            <a:normAutofit fontScale="25000" lnSpcReduction="20000"/>
          </a:bodyPr>
          <a:lstStyle/>
          <a:p>
            <a:pPr marL="0" indent="0">
              <a:lnSpc>
                <a:spcPct val="120000"/>
              </a:lnSpc>
              <a:buNone/>
            </a:pPr>
            <a:r>
              <a:rPr lang="en-GB" sz="6400" b="1" dirty="0">
                <a:effectLst/>
                <a:latin typeface="+mn-lt"/>
                <a:ea typeface="Times New Roman" panose="02020603050405020304" pitchFamily="18" charset="0"/>
              </a:rPr>
              <a:t>The principles that guide the development of NICE guidance and standards include consideration of health inequalities throughout the guideline prioritisation, development, consultation and implementation pathway:</a:t>
            </a:r>
          </a:p>
          <a:p>
            <a:pPr marL="0" indent="0">
              <a:lnSpc>
                <a:spcPct val="120000"/>
              </a:lnSpc>
              <a:buNone/>
            </a:pPr>
            <a:endParaRPr lang="en-GB" sz="6400" dirty="0">
              <a:effectLst/>
              <a:latin typeface="+mn-lt"/>
              <a:ea typeface="Times New Roman" panose="02020603050405020304" pitchFamily="18" charset="0"/>
            </a:endParaRPr>
          </a:p>
          <a:p>
            <a:pPr>
              <a:lnSpc>
                <a:spcPct val="120000"/>
              </a:lnSpc>
              <a:spcAft>
                <a:spcPts val="1200"/>
              </a:spcAft>
            </a:pPr>
            <a:r>
              <a:rPr lang="en-GB" sz="6400" b="1" dirty="0">
                <a:effectLst/>
                <a:latin typeface="+mn-lt"/>
                <a:ea typeface="Times New Roman" panose="02020603050405020304" pitchFamily="18" charset="0"/>
                <a:cs typeface="Times New Roman" panose="02020603050405020304" pitchFamily="18" charset="0"/>
              </a:rPr>
              <a:t>Principle 1. </a:t>
            </a:r>
            <a:r>
              <a:rPr lang="en-GB" sz="6400" dirty="0">
                <a:effectLst/>
                <a:latin typeface="+mn-lt"/>
                <a:ea typeface="Times New Roman" panose="02020603050405020304" pitchFamily="18" charset="0"/>
                <a:cs typeface="Times New Roman" panose="02020603050405020304" pitchFamily="18" charset="0"/>
              </a:rPr>
              <a:t>Prepare guidance and standards on topics that reflect national priorities for health and care.</a:t>
            </a:r>
          </a:p>
          <a:p>
            <a:pPr>
              <a:lnSpc>
                <a:spcPct val="120000"/>
              </a:lnSpc>
              <a:spcAft>
                <a:spcPts val="1200"/>
              </a:spcAft>
            </a:pPr>
            <a:r>
              <a:rPr lang="en-GB" sz="6400" b="1" dirty="0">
                <a:effectLst/>
                <a:latin typeface="+mn-lt"/>
                <a:ea typeface="Times New Roman" panose="02020603050405020304" pitchFamily="18" charset="0"/>
                <a:cs typeface="Times New Roman" panose="02020603050405020304" pitchFamily="18" charset="0"/>
              </a:rPr>
              <a:t>Principle 4</a:t>
            </a:r>
            <a:r>
              <a:rPr lang="en-GB" sz="6400" dirty="0">
                <a:effectLst/>
                <a:latin typeface="+mn-lt"/>
                <a:ea typeface="Times New Roman" panose="02020603050405020304" pitchFamily="18" charset="0"/>
                <a:cs typeface="Times New Roman" panose="02020603050405020304" pitchFamily="18" charset="0"/>
              </a:rPr>
              <a:t>. Take into account the advice and experience of people using services </a:t>
            </a:r>
          </a:p>
          <a:p>
            <a:pPr>
              <a:lnSpc>
                <a:spcPct val="120000"/>
              </a:lnSpc>
              <a:spcAft>
                <a:spcPts val="1200"/>
              </a:spcAft>
            </a:pPr>
            <a:r>
              <a:rPr lang="en-GB" sz="6400" b="1" dirty="0">
                <a:effectLst/>
                <a:latin typeface="+mn-lt"/>
                <a:ea typeface="Times New Roman" panose="02020603050405020304" pitchFamily="18" charset="0"/>
                <a:cs typeface="Times New Roman" panose="02020603050405020304" pitchFamily="18" charset="0"/>
              </a:rPr>
              <a:t>Principle 5. </a:t>
            </a:r>
            <a:r>
              <a:rPr lang="en-GB" sz="6400" dirty="0">
                <a:effectLst/>
                <a:latin typeface="+mn-lt"/>
                <a:ea typeface="Times New Roman" panose="02020603050405020304" pitchFamily="18" charset="0"/>
                <a:cs typeface="Times New Roman" panose="02020603050405020304" pitchFamily="18" charset="0"/>
              </a:rPr>
              <a:t>Offer people interested in the topic the opportunity to comment on and influence our recommendations</a:t>
            </a:r>
          </a:p>
          <a:p>
            <a:pPr>
              <a:lnSpc>
                <a:spcPct val="120000"/>
              </a:lnSpc>
              <a:spcAft>
                <a:spcPts val="1200"/>
              </a:spcAft>
            </a:pPr>
            <a:r>
              <a:rPr lang="en-GB" sz="6400" b="1" dirty="0">
                <a:effectLst/>
                <a:latin typeface="+mn-lt"/>
                <a:ea typeface="Times New Roman" panose="02020603050405020304" pitchFamily="18" charset="0"/>
                <a:cs typeface="Times New Roman" panose="02020603050405020304" pitchFamily="18" charset="0"/>
              </a:rPr>
              <a:t>Principle 9</a:t>
            </a:r>
            <a:r>
              <a:rPr lang="en-GB" sz="6400" dirty="0">
                <a:effectLst/>
                <a:latin typeface="+mn-lt"/>
                <a:ea typeface="Times New Roman" panose="02020603050405020304" pitchFamily="18" charset="0"/>
                <a:cs typeface="Times New Roman" panose="02020603050405020304" pitchFamily="18" charset="0"/>
              </a:rPr>
              <a:t>. Aim to reduce health inequalities</a:t>
            </a:r>
          </a:p>
          <a:p>
            <a:pPr>
              <a:lnSpc>
                <a:spcPct val="120000"/>
              </a:lnSpc>
              <a:spcAft>
                <a:spcPts val="1200"/>
              </a:spcAft>
            </a:pPr>
            <a:r>
              <a:rPr lang="en-GB" sz="6400" b="1" dirty="0">
                <a:effectLst/>
                <a:latin typeface="+mn-lt"/>
                <a:ea typeface="Times New Roman" panose="02020603050405020304" pitchFamily="18" charset="0"/>
                <a:cs typeface="Times New Roman" panose="02020603050405020304" pitchFamily="18" charset="0"/>
              </a:rPr>
              <a:t>Principle 10.</a:t>
            </a:r>
            <a:r>
              <a:rPr lang="en-GB" sz="6400" dirty="0">
                <a:effectLst/>
                <a:latin typeface="+mn-lt"/>
                <a:ea typeface="Times New Roman" panose="02020603050405020304" pitchFamily="18" charset="0"/>
                <a:cs typeface="Times New Roman" panose="02020603050405020304" pitchFamily="18" charset="0"/>
              </a:rPr>
              <a:t> Consider whether it is appropriate to make different recommendations for different groups of people</a:t>
            </a:r>
          </a:p>
          <a:p>
            <a:pPr>
              <a:lnSpc>
                <a:spcPct val="120000"/>
              </a:lnSpc>
              <a:spcAft>
                <a:spcPts val="1200"/>
              </a:spcAft>
            </a:pPr>
            <a:endParaRPr lang="en-GB" sz="7200" dirty="0">
              <a:latin typeface="+mn-lt"/>
            </a:endParaRPr>
          </a:p>
        </p:txBody>
      </p:sp>
      <p:pic>
        <p:nvPicPr>
          <p:cNvPr id="9" name="Picture 8">
            <a:extLst>
              <a:ext uri="{FF2B5EF4-FFF2-40B4-BE49-F238E27FC236}">
                <a16:creationId xmlns:a16="http://schemas.microsoft.com/office/drawing/2014/main" id="{9F84A0B8-4835-48FD-89FD-4FF38D5B230B}"/>
              </a:ext>
              <a:ext uri="{C183D7F6-B498-43B3-948B-1728B52AA6E4}">
                <adec:decorative xmlns:adec="http://schemas.microsoft.com/office/drawing/2017/decorative" val="1"/>
              </a:ext>
            </a:extLst>
          </p:cNvPr>
          <p:cNvPicPr>
            <a:picLocks noChangeAspect="1"/>
          </p:cNvPicPr>
          <p:nvPr/>
        </p:nvPicPr>
        <p:blipFill rotWithShape="1">
          <a:blip r:embed="rId3"/>
          <a:srcRect l="22315" r="46933"/>
          <a:stretch/>
        </p:blipFill>
        <p:spPr>
          <a:xfrm>
            <a:off x="9564094" y="367937"/>
            <a:ext cx="2286956" cy="6139908"/>
          </a:xfrm>
          <a:prstGeom prst="rect">
            <a:avLst/>
          </a:prstGeom>
        </p:spPr>
      </p:pic>
    </p:spTree>
    <p:extLst>
      <p:ext uri="{BB962C8B-B14F-4D97-AF65-F5344CB8AC3E}">
        <p14:creationId xmlns:p14="http://schemas.microsoft.com/office/powerpoint/2010/main" val="1837255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04856-02E1-E8C2-8FDF-61691D6F715B}"/>
              </a:ext>
            </a:extLst>
          </p:cNvPr>
          <p:cNvSpPr>
            <a:spLocks noGrp="1"/>
          </p:cNvSpPr>
          <p:nvPr>
            <p:ph type="ctrTitle"/>
          </p:nvPr>
        </p:nvSpPr>
        <p:spPr/>
        <p:txBody>
          <a:bodyPr>
            <a:normAutofit/>
          </a:bodyPr>
          <a:lstStyle/>
          <a:p>
            <a:r>
              <a:rPr lang="en-US" sz="2800">
                <a:latin typeface="Lora SemiBold"/>
              </a:rPr>
              <a:t>NICE's Health Inequalities focus areas for 2024/25</a:t>
            </a:r>
            <a:endParaRPr lang="en-US" sz="2800"/>
          </a:p>
        </p:txBody>
      </p:sp>
      <p:sp>
        <p:nvSpPr>
          <p:cNvPr id="3" name="Text Placeholder 2">
            <a:extLst>
              <a:ext uri="{FF2B5EF4-FFF2-40B4-BE49-F238E27FC236}">
                <a16:creationId xmlns:a16="http://schemas.microsoft.com/office/drawing/2014/main" id="{D4496437-1D30-B03F-9E66-F6A27EA80F26}"/>
              </a:ext>
            </a:extLst>
          </p:cNvPr>
          <p:cNvSpPr>
            <a:spLocks noGrp="1"/>
          </p:cNvSpPr>
          <p:nvPr>
            <p:ph type="body" sz="quarter" idx="11"/>
          </p:nvPr>
        </p:nvSpPr>
        <p:spPr>
          <a:xfrm>
            <a:off x="4017963" y="264445"/>
            <a:ext cx="6226175" cy="679450"/>
          </a:xfrm>
        </p:spPr>
        <p:txBody>
          <a:bodyPr vert="horz" lIns="91440" tIns="45720" rIns="91440" bIns="45720" rtlCol="0" anchor="t">
            <a:normAutofit fontScale="92500" lnSpcReduction="10000"/>
          </a:bodyPr>
          <a:lstStyle/>
          <a:p>
            <a:r>
              <a:rPr lang="en-US" sz="2400">
                <a:ea typeface="+mj-lt"/>
                <a:cs typeface="+mj-lt"/>
              </a:rPr>
              <a:t>1. A targeted approach to health inequalities in our methods and guidance production</a:t>
            </a:r>
            <a:endParaRPr lang="en-US"/>
          </a:p>
        </p:txBody>
      </p:sp>
      <p:sp>
        <p:nvSpPr>
          <p:cNvPr id="4" name="Text Placeholder 3">
            <a:extLst>
              <a:ext uri="{FF2B5EF4-FFF2-40B4-BE49-F238E27FC236}">
                <a16:creationId xmlns:a16="http://schemas.microsoft.com/office/drawing/2014/main" id="{CA02D89C-DEEF-F575-D12B-19BCA64869F2}"/>
              </a:ext>
            </a:extLst>
          </p:cNvPr>
          <p:cNvSpPr>
            <a:spLocks noGrp="1"/>
          </p:cNvSpPr>
          <p:nvPr>
            <p:ph type="body" sz="quarter" idx="10"/>
          </p:nvPr>
        </p:nvSpPr>
        <p:spPr>
          <a:xfrm>
            <a:off x="4018518" y="945784"/>
            <a:ext cx="7496175" cy="783390"/>
          </a:xfrm>
        </p:spPr>
        <p:txBody>
          <a:bodyPr vert="horz" lIns="91440" tIns="45720" rIns="91440" bIns="45720" rtlCol="0" anchor="t">
            <a:normAutofit fontScale="62500" lnSpcReduction="20000"/>
          </a:bodyPr>
          <a:lstStyle/>
          <a:p>
            <a:pPr>
              <a:lnSpc>
                <a:spcPct val="120000"/>
              </a:lnSpc>
            </a:pPr>
            <a:r>
              <a:rPr lang="en-US" sz="2300">
                <a:ea typeface="+mn-lt"/>
                <a:cs typeface="+mn-lt"/>
              </a:rPr>
              <a:t>NICE demonstrates it is showing due regard to health inequalities throughout its core guidance processes with a targeted approach to achieve maximum impact from the resources available to us.</a:t>
            </a:r>
          </a:p>
          <a:p>
            <a:endParaRPr lang="en-US"/>
          </a:p>
        </p:txBody>
      </p:sp>
      <p:sp>
        <p:nvSpPr>
          <p:cNvPr id="5" name="Text Placeholder 4">
            <a:extLst>
              <a:ext uri="{FF2B5EF4-FFF2-40B4-BE49-F238E27FC236}">
                <a16:creationId xmlns:a16="http://schemas.microsoft.com/office/drawing/2014/main" id="{9CF4A9D5-CB1B-3885-533E-973C61138CC9}"/>
              </a:ext>
            </a:extLst>
          </p:cNvPr>
          <p:cNvSpPr>
            <a:spLocks noGrp="1"/>
          </p:cNvSpPr>
          <p:nvPr>
            <p:ph type="body" sz="quarter" idx="13"/>
          </p:nvPr>
        </p:nvSpPr>
        <p:spPr>
          <a:xfrm>
            <a:off x="4017963" y="1845729"/>
            <a:ext cx="6226175" cy="679450"/>
          </a:xfrm>
        </p:spPr>
        <p:txBody>
          <a:bodyPr vert="horz" lIns="91440" tIns="45720" rIns="91440" bIns="45720" rtlCol="0" anchor="t">
            <a:normAutofit fontScale="92500" lnSpcReduction="10000"/>
          </a:bodyPr>
          <a:lstStyle/>
          <a:p>
            <a:r>
              <a:rPr lang="en-US" sz="2400">
                <a:ea typeface="+mj-lt"/>
                <a:cs typeface="+mj-lt"/>
              </a:rPr>
              <a:t>2. Addressing health inequalities through the uptake and adoption of NICE guidance </a:t>
            </a:r>
            <a:endParaRPr lang="en-US"/>
          </a:p>
        </p:txBody>
      </p:sp>
      <p:sp>
        <p:nvSpPr>
          <p:cNvPr id="6" name="Text Placeholder 5">
            <a:extLst>
              <a:ext uri="{FF2B5EF4-FFF2-40B4-BE49-F238E27FC236}">
                <a16:creationId xmlns:a16="http://schemas.microsoft.com/office/drawing/2014/main" id="{8E944230-C3CF-49F0-A83B-C3BBA839ADBF}"/>
              </a:ext>
            </a:extLst>
          </p:cNvPr>
          <p:cNvSpPr>
            <a:spLocks noGrp="1"/>
          </p:cNvSpPr>
          <p:nvPr>
            <p:ph type="body" sz="quarter" idx="12"/>
          </p:nvPr>
        </p:nvSpPr>
        <p:spPr>
          <a:xfrm>
            <a:off x="4018518" y="2527068"/>
            <a:ext cx="7496175" cy="676443"/>
          </a:xfrm>
        </p:spPr>
        <p:txBody>
          <a:bodyPr vert="horz" lIns="91440" tIns="45720" rIns="91440" bIns="45720" rtlCol="0" anchor="t">
            <a:normAutofit/>
          </a:bodyPr>
          <a:lstStyle/>
          <a:p>
            <a:r>
              <a:rPr lang="en-US" sz="1400">
                <a:ea typeface="+mn-lt"/>
                <a:cs typeface="+mn-lt"/>
              </a:rPr>
              <a:t>NICE can provide some targeted support to health and care decision makers as they apply our guidance to address health inequalities. </a:t>
            </a:r>
          </a:p>
          <a:p>
            <a:endParaRPr lang="en-US"/>
          </a:p>
        </p:txBody>
      </p:sp>
      <p:sp>
        <p:nvSpPr>
          <p:cNvPr id="7" name="Text Placeholder 6">
            <a:extLst>
              <a:ext uri="{FF2B5EF4-FFF2-40B4-BE49-F238E27FC236}">
                <a16:creationId xmlns:a16="http://schemas.microsoft.com/office/drawing/2014/main" id="{D570F3B7-D538-603D-27E8-CAD375A51898}"/>
              </a:ext>
            </a:extLst>
          </p:cNvPr>
          <p:cNvSpPr>
            <a:spLocks noGrp="1"/>
          </p:cNvSpPr>
          <p:nvPr>
            <p:ph type="body" sz="quarter" idx="15"/>
          </p:nvPr>
        </p:nvSpPr>
        <p:spPr>
          <a:xfrm>
            <a:off x="4030776" y="3428484"/>
            <a:ext cx="6226175" cy="679450"/>
          </a:xfrm>
        </p:spPr>
        <p:txBody>
          <a:bodyPr vert="horz" lIns="91440" tIns="45720" rIns="91440" bIns="45720" rtlCol="0" anchor="t">
            <a:normAutofit fontScale="92500" lnSpcReduction="10000"/>
          </a:bodyPr>
          <a:lstStyle/>
          <a:p>
            <a:r>
              <a:rPr lang="en-US" sz="2400">
                <a:ea typeface="+mj-lt"/>
                <a:cs typeface="+mj-lt"/>
              </a:rPr>
              <a:t>3. Developing partnerships to support action on health inequalities</a:t>
            </a:r>
            <a:endParaRPr lang="en-US"/>
          </a:p>
        </p:txBody>
      </p:sp>
      <p:sp>
        <p:nvSpPr>
          <p:cNvPr id="8" name="Text Placeholder 7">
            <a:extLst>
              <a:ext uri="{FF2B5EF4-FFF2-40B4-BE49-F238E27FC236}">
                <a16:creationId xmlns:a16="http://schemas.microsoft.com/office/drawing/2014/main" id="{D2060CA3-0D5C-60E5-1C98-2ADDC4FB643E}"/>
              </a:ext>
            </a:extLst>
          </p:cNvPr>
          <p:cNvSpPr>
            <a:spLocks noGrp="1"/>
          </p:cNvSpPr>
          <p:nvPr>
            <p:ph type="body" sz="quarter" idx="14"/>
          </p:nvPr>
        </p:nvSpPr>
        <p:spPr>
          <a:xfrm>
            <a:off x="4017963" y="4109824"/>
            <a:ext cx="7496175" cy="1117600"/>
          </a:xfrm>
        </p:spPr>
        <p:txBody>
          <a:bodyPr vert="horz" lIns="91440" tIns="45720" rIns="91440" bIns="45720" rtlCol="0" anchor="t">
            <a:normAutofit/>
          </a:bodyPr>
          <a:lstStyle/>
          <a:p>
            <a:r>
              <a:rPr lang="en-US" sz="1400">
                <a:ea typeface="+mn-lt"/>
                <a:cs typeface="+mn-lt"/>
              </a:rPr>
              <a:t>NICE can also support local implementation of its guidance to address health inequalities through partnerships with NHS and voluntary and community sector </a:t>
            </a:r>
            <a:r>
              <a:rPr lang="en-US" sz="1400" err="1">
                <a:ea typeface="+mn-lt"/>
                <a:cs typeface="+mn-lt"/>
              </a:rPr>
              <a:t>organisations</a:t>
            </a:r>
            <a:r>
              <a:rPr lang="en-US" sz="1400">
                <a:ea typeface="+mn-lt"/>
                <a:cs typeface="+mn-lt"/>
              </a:rPr>
              <a:t>. </a:t>
            </a:r>
          </a:p>
          <a:p>
            <a:endParaRPr lang="en-US"/>
          </a:p>
        </p:txBody>
      </p:sp>
      <p:sp>
        <p:nvSpPr>
          <p:cNvPr id="10" name="Text Placeholder 6">
            <a:extLst>
              <a:ext uri="{FF2B5EF4-FFF2-40B4-BE49-F238E27FC236}">
                <a16:creationId xmlns:a16="http://schemas.microsoft.com/office/drawing/2014/main" id="{D50CACFC-BB77-18F1-43BE-0E35C60CCC7A}"/>
              </a:ext>
            </a:extLst>
          </p:cNvPr>
          <p:cNvSpPr txBox="1">
            <a:spLocks/>
          </p:cNvSpPr>
          <p:nvPr/>
        </p:nvSpPr>
        <p:spPr>
          <a:xfrm>
            <a:off x="4030776" y="4887699"/>
            <a:ext cx="6226175" cy="679450"/>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mj-lt"/>
                <a:ea typeface="Lora" charset="0"/>
                <a:cs typeface="Lora"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ea typeface="+mj-lt"/>
                <a:cs typeface="+mj-lt"/>
              </a:rPr>
              <a:t>4. Having a health inequalities focus in our </a:t>
            </a:r>
            <a:r>
              <a:rPr lang="en-US" sz="2400" err="1">
                <a:ea typeface="+mj-lt"/>
                <a:cs typeface="+mj-lt"/>
              </a:rPr>
              <a:t>organisation</a:t>
            </a:r>
            <a:endParaRPr lang="en-US" err="1"/>
          </a:p>
        </p:txBody>
      </p:sp>
      <p:sp>
        <p:nvSpPr>
          <p:cNvPr id="14" name="Text Placeholder 7">
            <a:extLst>
              <a:ext uri="{FF2B5EF4-FFF2-40B4-BE49-F238E27FC236}">
                <a16:creationId xmlns:a16="http://schemas.microsoft.com/office/drawing/2014/main" id="{10FDC3C7-DC06-9ECF-9D2A-0830A2BEAE4F}"/>
              </a:ext>
            </a:extLst>
          </p:cNvPr>
          <p:cNvSpPr txBox="1">
            <a:spLocks/>
          </p:cNvSpPr>
          <p:nvPr/>
        </p:nvSpPr>
        <p:spPr>
          <a:xfrm>
            <a:off x="4030776" y="5654918"/>
            <a:ext cx="7257964" cy="84071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t>NICE can address health inequalities directly as an employer and as a purchaser of goods and services. </a:t>
            </a:r>
            <a:endParaRPr lang="en-GB" sz="1400"/>
          </a:p>
        </p:txBody>
      </p:sp>
    </p:spTree>
    <p:extLst>
      <p:ext uri="{BB962C8B-B14F-4D97-AF65-F5344CB8AC3E}">
        <p14:creationId xmlns:p14="http://schemas.microsoft.com/office/powerpoint/2010/main" val="3440061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53E02-5107-09C0-548C-36EA87C563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160F06-A63C-8F55-F1C6-C8FA5D29E4E8}"/>
              </a:ext>
            </a:extLst>
          </p:cNvPr>
          <p:cNvSpPr>
            <a:spLocks noGrp="1"/>
          </p:cNvSpPr>
          <p:nvPr>
            <p:ph type="ctrTitle"/>
          </p:nvPr>
        </p:nvSpPr>
        <p:spPr>
          <a:xfrm>
            <a:off x="530" y="123922"/>
            <a:ext cx="11076689" cy="671024"/>
          </a:xfrm>
        </p:spPr>
        <p:txBody>
          <a:bodyPr>
            <a:noAutofit/>
          </a:bodyPr>
          <a:lstStyle/>
          <a:p>
            <a:pPr marL="514350" indent="-514350" algn="ctr">
              <a:buAutoNum type="arabicPeriod"/>
            </a:pPr>
            <a:r>
              <a:rPr lang="en-GB" sz="2000">
                <a:solidFill>
                  <a:schemeClr val="bg1">
                    <a:lumMod val="65000"/>
                  </a:schemeClr>
                </a:solidFill>
                <a:latin typeface="Lora SemiBold"/>
              </a:rPr>
              <a:t>A targeted approach to health inequalities in our methods and guidance production</a:t>
            </a:r>
            <a:endParaRPr lang="en-GB" sz="2000">
              <a:solidFill>
                <a:schemeClr val="bg1">
                  <a:lumMod val="65000"/>
                </a:schemeClr>
              </a:solidFill>
            </a:endParaRPr>
          </a:p>
        </p:txBody>
      </p:sp>
      <p:grpSp>
        <p:nvGrpSpPr>
          <p:cNvPr id="19" name="Group 18">
            <a:extLst>
              <a:ext uri="{FF2B5EF4-FFF2-40B4-BE49-F238E27FC236}">
                <a16:creationId xmlns:a16="http://schemas.microsoft.com/office/drawing/2014/main" id="{2C2FBA63-CC19-F9EE-7FD7-78676F0A62B4}"/>
              </a:ext>
              <a:ext uri="{C183D7F6-B498-43B3-948B-1728B52AA6E4}">
                <adec:decorative xmlns:adec="http://schemas.microsoft.com/office/drawing/2017/decorative" val="1"/>
              </a:ext>
            </a:extLst>
          </p:cNvPr>
          <p:cNvGrpSpPr/>
          <p:nvPr/>
        </p:nvGrpSpPr>
        <p:grpSpPr>
          <a:xfrm>
            <a:off x="538979" y="1085443"/>
            <a:ext cx="4724080" cy="2740585"/>
            <a:chOff x="538334" y="1755221"/>
            <a:chExt cx="3582809" cy="2348018"/>
          </a:xfrm>
        </p:grpSpPr>
        <p:sp>
          <p:nvSpPr>
            <p:cNvPr id="20" name="Rectangle 19">
              <a:extLst>
                <a:ext uri="{FF2B5EF4-FFF2-40B4-BE49-F238E27FC236}">
                  <a16:creationId xmlns:a16="http://schemas.microsoft.com/office/drawing/2014/main" id="{74180BC4-D1DA-E68E-651D-CF4EB8B0852D}"/>
                </a:ext>
                <a:ext uri="{C183D7F6-B498-43B3-948B-1728B52AA6E4}">
                  <adec:decorative xmlns:adec="http://schemas.microsoft.com/office/drawing/2017/decorative" val="1"/>
                </a:ext>
              </a:extLst>
            </p:cNvPr>
            <p:cNvSpPr/>
            <p:nvPr/>
          </p:nvSpPr>
          <p:spPr>
            <a:xfrm>
              <a:off x="540947" y="1755221"/>
              <a:ext cx="3580179" cy="5308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21" name="Rectangle 20">
              <a:extLst>
                <a:ext uri="{FF2B5EF4-FFF2-40B4-BE49-F238E27FC236}">
                  <a16:creationId xmlns:a16="http://schemas.microsoft.com/office/drawing/2014/main" id="{33144351-E9C8-308A-146C-3489B5D7D62C}"/>
                </a:ext>
                <a:ext uri="{C183D7F6-B498-43B3-948B-1728B52AA6E4}">
                  <adec:decorative xmlns:adec="http://schemas.microsoft.com/office/drawing/2017/decorative" val="1"/>
                </a:ext>
              </a:extLst>
            </p:cNvPr>
            <p:cNvSpPr/>
            <p:nvPr/>
          </p:nvSpPr>
          <p:spPr>
            <a:xfrm>
              <a:off x="539144" y="2414168"/>
              <a:ext cx="3581999" cy="1689071"/>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22" name="TextBox 21">
              <a:extLst>
                <a:ext uri="{FF2B5EF4-FFF2-40B4-BE49-F238E27FC236}">
                  <a16:creationId xmlns:a16="http://schemas.microsoft.com/office/drawing/2014/main" id="{C613DE03-7803-90C4-9D99-12E2981B39D2}"/>
                </a:ext>
              </a:extLst>
            </p:cNvPr>
            <p:cNvSpPr txBox="1"/>
            <p:nvPr/>
          </p:nvSpPr>
          <p:spPr>
            <a:xfrm>
              <a:off x="673845" y="1785059"/>
              <a:ext cx="3307466" cy="50101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Inter SemiBold"/>
                  <a:ea typeface="Inter SemiBold"/>
                  <a:cs typeface="+mn-cs"/>
                </a:rPr>
                <a:t>Targeted approach – maximising our impact</a:t>
              </a:r>
              <a:endParaRPr kumimoji="0" lang="en-GB" sz="1600" b="1" i="0" u="none" strike="noStrike" kern="1200" cap="none" spc="0" normalizeH="0" baseline="0" noProof="0">
                <a:ln>
                  <a:noFill/>
                </a:ln>
                <a:solidFill>
                  <a:srgbClr val="FFFFFF"/>
                </a:solidFill>
                <a:effectLst/>
                <a:uLnTx/>
                <a:uFillTx/>
                <a:latin typeface="Inter SemiBold" panose="02000503000000020004" pitchFamily="2" charset="0"/>
                <a:ea typeface="Inter SemiBold" panose="02000503000000020004" pitchFamily="2" charset="0"/>
                <a:cs typeface="+mn-cs"/>
              </a:endParaRPr>
            </a:p>
          </p:txBody>
        </p:sp>
        <p:sp>
          <p:nvSpPr>
            <p:cNvPr id="25" name="TextBox 4">
              <a:extLst>
                <a:ext uri="{FF2B5EF4-FFF2-40B4-BE49-F238E27FC236}">
                  <a16:creationId xmlns:a16="http://schemas.microsoft.com/office/drawing/2014/main" id="{69934289-4171-B308-A947-85B889F1AAB2}"/>
                </a:ext>
              </a:extLst>
            </p:cNvPr>
            <p:cNvSpPr txBox="1"/>
            <p:nvPr/>
          </p:nvSpPr>
          <p:spPr>
            <a:xfrm>
              <a:off x="538334" y="2405717"/>
              <a:ext cx="3581999" cy="30327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1400" b="0" i="0" u="none" strike="noStrike" kern="1200" cap="none" spc="0" normalizeH="0" baseline="0" noProof="0">
                <a:ln>
                  <a:noFill/>
                </a:ln>
                <a:effectLst/>
                <a:uLnTx/>
                <a:uFillTx/>
              </a:endParaRPr>
            </a:p>
          </p:txBody>
        </p:sp>
      </p:grpSp>
      <p:sp>
        <p:nvSpPr>
          <p:cNvPr id="34" name="TextBox 33">
            <a:extLst>
              <a:ext uri="{FF2B5EF4-FFF2-40B4-BE49-F238E27FC236}">
                <a16:creationId xmlns:a16="http://schemas.microsoft.com/office/drawing/2014/main" id="{F63D5DD0-9EBC-E63A-0F34-307CDAC4A37A}"/>
              </a:ext>
            </a:extLst>
          </p:cNvPr>
          <p:cNvSpPr txBox="1"/>
          <p:nvPr/>
        </p:nvSpPr>
        <p:spPr>
          <a:xfrm>
            <a:off x="537865" y="1829605"/>
            <a:ext cx="4719881" cy="3539430"/>
          </a:xfrm>
          <a:prstGeom prst="rect">
            <a:avLst/>
          </a:prstGeom>
          <a:solidFill>
            <a:schemeClr val="bg1"/>
          </a:solidFill>
        </p:spPr>
        <p:txBody>
          <a:bodyPr wrap="square" lIns="91440" tIns="45720" rIns="91440" bIns="45720" anchor="t">
            <a:spAutoFit/>
          </a:bodyPr>
          <a:lstStyle/>
          <a:p>
            <a:pPr marL="171450" indent="-171450">
              <a:buFont typeface="Arial" panose="020B0604020202020204" pitchFamily="34" charset="0"/>
              <a:buChar char="•"/>
            </a:pPr>
            <a:r>
              <a:rPr lang="en-GB" sz="1400" b="1" dirty="0">
                <a:latin typeface="Inter"/>
                <a:ea typeface="Inter" panose="02000503000000020004" pitchFamily="2" charset="0"/>
              </a:rPr>
              <a:t>Priority guidelines</a:t>
            </a:r>
            <a:r>
              <a:rPr lang="en-GB" sz="1400" dirty="0">
                <a:latin typeface="Inter"/>
                <a:ea typeface="Inter" panose="02000503000000020004" pitchFamily="2" charset="0"/>
              </a:rPr>
              <a:t>: Focus on overweight and obesity, Type 2 diabetes medicines update and mental health (obsessive compulsive disorder and body dysmorphia (in progress)</a:t>
            </a:r>
          </a:p>
          <a:p>
            <a:pPr marL="742950" lvl="1" indent="-285750">
              <a:buFont typeface="Arial" panose="020B0604020202020204" pitchFamily="34" charset="0"/>
              <a:buChar char="•"/>
            </a:pPr>
            <a:endParaRPr lang="en-GB" sz="1400" dirty="0">
              <a:latin typeface="Inter" panose="02000503000000020004" pitchFamily="2" charset="0"/>
              <a:ea typeface="Inter" panose="02000503000000020004" pitchFamily="2" charset="0"/>
            </a:endParaRPr>
          </a:p>
          <a:p>
            <a:pPr marL="171450" indent="-171450">
              <a:buFont typeface="Arial" panose="020B0604020202020204" pitchFamily="34" charset="0"/>
              <a:buChar char="•"/>
            </a:pPr>
            <a:r>
              <a:rPr lang="en-GB" sz="1400" b="1" dirty="0">
                <a:latin typeface="Inter"/>
                <a:ea typeface="Inter" panose="02000503000000020004" pitchFamily="2" charset="0"/>
              </a:rPr>
              <a:t>Equality Impact Assessments</a:t>
            </a:r>
            <a:r>
              <a:rPr lang="en-GB" sz="1400" dirty="0">
                <a:latin typeface="Inter"/>
                <a:ea typeface="Inter" panose="02000503000000020004" pitchFamily="2" charset="0"/>
              </a:rPr>
              <a:t>: Mapping Women’s Health and Mental Health suites to equalities framework to identify health inequality issues and gaps</a:t>
            </a:r>
          </a:p>
          <a:p>
            <a:pPr marL="742950" lvl="1" indent="-285750">
              <a:buFont typeface="Arial" panose="020B0604020202020204" pitchFamily="34" charset="0"/>
              <a:buChar char="•"/>
            </a:pPr>
            <a:endParaRPr lang="en-GB" sz="1400" dirty="0">
              <a:latin typeface="Inter" panose="02000503000000020004" pitchFamily="2" charset="0"/>
              <a:ea typeface="Inter" panose="02000503000000020004" pitchFamily="2" charset="0"/>
            </a:endParaRPr>
          </a:p>
          <a:p>
            <a:pPr marL="171450" indent="-171450">
              <a:buFont typeface="Arial" panose="020B0604020202020204" pitchFamily="34" charset="0"/>
              <a:buChar char="•"/>
            </a:pPr>
            <a:r>
              <a:rPr lang="en-GB" sz="1400" b="1" dirty="0">
                <a:latin typeface="Inter"/>
                <a:ea typeface="Inter" panose="02000503000000020004" pitchFamily="2" charset="0"/>
              </a:rPr>
              <a:t>Supportive Resources</a:t>
            </a:r>
            <a:r>
              <a:rPr lang="en-GB" sz="1400" dirty="0">
                <a:latin typeface="Inter"/>
                <a:ea typeface="Inter" panose="02000503000000020004" pitchFamily="2" charset="0"/>
              </a:rPr>
              <a:t>: Repository of health inequality related recommendations to assist developers and committees </a:t>
            </a:r>
          </a:p>
          <a:p>
            <a:pPr marL="285750" indent="-285750">
              <a:buFont typeface="Arial" panose="020B0604020202020204" pitchFamily="34" charset="0"/>
              <a:buChar char="•"/>
              <a:defRPr/>
            </a:pPr>
            <a:endParaRPr lang="en-GB" sz="1400" dirty="0">
              <a:latin typeface="Inter" panose="02000503000000020004" pitchFamily="2" charset="0"/>
              <a:ea typeface="Inter" panose="02000503000000020004" pitchFamily="2" charset="0"/>
            </a:endParaRPr>
          </a:p>
          <a:p>
            <a:pPr marL="171450" indent="-171450">
              <a:buFont typeface="Arial" panose="020B0604020202020204" pitchFamily="34" charset="0"/>
              <a:buChar char="•"/>
              <a:defRPr/>
            </a:pPr>
            <a:r>
              <a:rPr lang="en-GB" sz="1400" b="1" dirty="0">
                <a:latin typeface="Inter"/>
                <a:ea typeface="Inter" panose="02000503000000020004" pitchFamily="2" charset="0"/>
              </a:rPr>
              <a:t>Data driven insights</a:t>
            </a:r>
            <a:r>
              <a:rPr lang="en-GB" sz="1400" dirty="0">
                <a:latin typeface="Inter"/>
                <a:ea typeface="Inter" panose="02000503000000020004" pitchFamily="2" charset="0"/>
              </a:rPr>
              <a:t>: Real–world evidence and prototype inequality tool used to assess the distributional health impacts of NICE recommendations on restricted diets and SGLT-2 inhibitors</a:t>
            </a:r>
          </a:p>
        </p:txBody>
      </p:sp>
      <p:grpSp>
        <p:nvGrpSpPr>
          <p:cNvPr id="38" name="Group 37">
            <a:extLst>
              <a:ext uri="{FF2B5EF4-FFF2-40B4-BE49-F238E27FC236}">
                <a16:creationId xmlns:a16="http://schemas.microsoft.com/office/drawing/2014/main" id="{776CEBF0-7DDB-AFCB-764B-2D69411AF4B7}"/>
              </a:ext>
              <a:ext uri="{C183D7F6-B498-43B3-948B-1728B52AA6E4}">
                <adec:decorative xmlns:adec="http://schemas.microsoft.com/office/drawing/2017/decorative" val="1"/>
              </a:ext>
            </a:extLst>
          </p:cNvPr>
          <p:cNvGrpSpPr/>
          <p:nvPr/>
        </p:nvGrpSpPr>
        <p:grpSpPr>
          <a:xfrm>
            <a:off x="5542408" y="1030129"/>
            <a:ext cx="5027405" cy="4900941"/>
            <a:chOff x="534305" y="1651479"/>
            <a:chExt cx="3593462" cy="1788811"/>
          </a:xfrm>
        </p:grpSpPr>
        <p:sp>
          <p:nvSpPr>
            <p:cNvPr id="39" name="Rectangle 38">
              <a:extLst>
                <a:ext uri="{FF2B5EF4-FFF2-40B4-BE49-F238E27FC236}">
                  <a16:creationId xmlns:a16="http://schemas.microsoft.com/office/drawing/2014/main" id="{27E3E497-E8DD-E79B-5BA1-21BD904803D4}"/>
                </a:ext>
                <a:ext uri="{C183D7F6-B498-43B3-948B-1728B52AA6E4}">
                  <adec:decorative xmlns:adec="http://schemas.microsoft.com/office/drawing/2017/decorative" val="1"/>
                </a:ext>
              </a:extLst>
            </p:cNvPr>
            <p:cNvSpPr/>
            <p:nvPr/>
          </p:nvSpPr>
          <p:spPr>
            <a:xfrm>
              <a:off x="534305" y="1651479"/>
              <a:ext cx="3593462" cy="249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0" i="0" u="none" strike="noStrike" kern="1200" cap="none" spc="0" normalizeH="0" baseline="0" noProof="0">
                <a:ln>
                  <a:noFill/>
                </a:ln>
                <a:solidFill>
                  <a:srgbClr val="FFFFFF"/>
                </a:solidFill>
                <a:effectLst/>
                <a:uLnTx/>
                <a:uFillTx/>
                <a:latin typeface="Inter"/>
              </a:endParaRPr>
            </a:p>
          </p:txBody>
        </p:sp>
        <p:sp>
          <p:nvSpPr>
            <p:cNvPr id="40" name="Rectangle 39">
              <a:extLst>
                <a:ext uri="{FF2B5EF4-FFF2-40B4-BE49-F238E27FC236}">
                  <a16:creationId xmlns:a16="http://schemas.microsoft.com/office/drawing/2014/main" id="{73BE9756-9B25-E820-D6D5-38FE34B52FEE}"/>
                </a:ext>
                <a:ext uri="{C183D7F6-B498-43B3-948B-1728B52AA6E4}">
                  <adec:decorative xmlns:adec="http://schemas.microsoft.com/office/drawing/2017/decorative" val="1"/>
                </a:ext>
              </a:extLst>
            </p:cNvPr>
            <p:cNvSpPr/>
            <p:nvPr/>
          </p:nvSpPr>
          <p:spPr>
            <a:xfrm>
              <a:off x="537254" y="1975075"/>
              <a:ext cx="3588641" cy="1465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41" name="TextBox 40">
              <a:extLst>
                <a:ext uri="{FF2B5EF4-FFF2-40B4-BE49-F238E27FC236}">
                  <a16:creationId xmlns:a16="http://schemas.microsoft.com/office/drawing/2014/main" id="{46436DC8-6EF2-EBB4-12D9-30253D56AB29}"/>
                </a:ext>
              </a:extLst>
            </p:cNvPr>
            <p:cNvSpPr txBox="1"/>
            <p:nvPr/>
          </p:nvSpPr>
          <p:spPr>
            <a:xfrm>
              <a:off x="944592" y="1717915"/>
              <a:ext cx="2766384" cy="12636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Inter SemiBold"/>
                  <a:ea typeface="Inter SemiBold"/>
                  <a:cs typeface="+mn-cs"/>
                </a:rPr>
                <a:t>National and International Influence</a:t>
              </a:r>
              <a:endParaRPr kumimoji="0" lang="en-GB" sz="1600" b="1" i="0" u="none" strike="noStrike" kern="1200" cap="none" spc="0" normalizeH="0" baseline="0" noProof="0">
                <a:ln>
                  <a:noFill/>
                </a:ln>
                <a:solidFill>
                  <a:srgbClr val="FFFFFF"/>
                </a:solidFill>
                <a:effectLst/>
                <a:uLnTx/>
                <a:uFillTx/>
                <a:latin typeface="Inter SemiBold" panose="02000503000000020004" pitchFamily="2" charset="0"/>
                <a:ea typeface="Inter SemiBold" panose="02000503000000020004" pitchFamily="2" charset="0"/>
                <a:cs typeface="+mn-cs"/>
              </a:endParaRPr>
            </a:p>
          </p:txBody>
        </p:sp>
        <p:sp>
          <p:nvSpPr>
            <p:cNvPr id="42" name="TextBox 4">
              <a:extLst>
                <a:ext uri="{FF2B5EF4-FFF2-40B4-BE49-F238E27FC236}">
                  <a16:creationId xmlns:a16="http://schemas.microsoft.com/office/drawing/2014/main" id="{D33A07E2-85BA-9013-3528-01E4CD95373A}"/>
                </a:ext>
              </a:extLst>
            </p:cNvPr>
            <p:cNvSpPr txBox="1"/>
            <p:nvPr/>
          </p:nvSpPr>
          <p:spPr>
            <a:xfrm>
              <a:off x="534409" y="2409606"/>
              <a:ext cx="3586751" cy="22738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defRPr/>
              </a:pPr>
              <a:endParaRPr lang="en-GB" sz="1100">
                <a:latin typeface="Inter" panose="02000503000000020004" pitchFamily="2" charset="0"/>
                <a:ea typeface="Inter" panose="02000503000000020004" pitchFamily="2" charset="0"/>
              </a:endParaRPr>
            </a:p>
          </p:txBody>
        </p:sp>
      </p:grpSp>
      <p:sp>
        <p:nvSpPr>
          <p:cNvPr id="4" name="TextBox 3">
            <a:extLst>
              <a:ext uri="{FF2B5EF4-FFF2-40B4-BE49-F238E27FC236}">
                <a16:creationId xmlns:a16="http://schemas.microsoft.com/office/drawing/2014/main" id="{6A28B461-2B92-0438-FCC5-DAB04EC65571}"/>
              </a:ext>
            </a:extLst>
          </p:cNvPr>
          <p:cNvSpPr txBox="1"/>
          <p:nvPr/>
        </p:nvSpPr>
        <p:spPr>
          <a:xfrm>
            <a:off x="5627231" y="1917884"/>
            <a:ext cx="4607344" cy="421653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1400" b="1" dirty="0">
                <a:latin typeface="Inter"/>
                <a:ea typeface="Inter" panose="02000503000000020004" pitchFamily="2" charset="0"/>
              </a:rPr>
              <a:t>Resources</a:t>
            </a:r>
            <a:r>
              <a:rPr lang="en-GB" sz="1400" dirty="0">
                <a:latin typeface="Inter"/>
                <a:ea typeface="Inter" panose="02000503000000020004" pitchFamily="2" charset="0"/>
              </a:rPr>
              <a:t>: NICE Health Inequalities </a:t>
            </a:r>
            <a:r>
              <a:rPr lang="en-GB" sz="1400" dirty="0">
                <a:latin typeface="Inter"/>
                <a:ea typeface="Inter" panose="02000503000000020004" pitchFamily="2" charset="0"/>
                <a:hlinkClick r:id="rId3"/>
              </a:rPr>
              <a:t>hub</a:t>
            </a:r>
            <a:r>
              <a:rPr lang="en-GB" sz="1400" dirty="0">
                <a:latin typeface="Inter"/>
                <a:ea typeface="Inter" panose="02000503000000020004" pitchFamily="2" charset="0"/>
              </a:rPr>
              <a:t> on our website continues to attract visits and users research conducted in 2024 shows our users value the resource (it will be updated in 2025/26)</a:t>
            </a:r>
          </a:p>
          <a:p>
            <a:endParaRPr lang="en-GB" sz="1400" dirty="0">
              <a:latin typeface="Inter" panose="02000503000000020004" pitchFamily="2" charset="0"/>
              <a:ea typeface="Inter" panose="02000503000000020004" pitchFamily="2" charset="0"/>
            </a:endParaRPr>
          </a:p>
          <a:p>
            <a:pPr marL="285750" indent="-285750">
              <a:buFont typeface="Arial" panose="020B0604020202020204" pitchFamily="34" charset="0"/>
              <a:buChar char="•"/>
            </a:pPr>
            <a:r>
              <a:rPr lang="en-GB" sz="1400" b="1" dirty="0">
                <a:latin typeface="Inter"/>
                <a:ea typeface="Inter" panose="02000503000000020004" pitchFamily="2" charset="0"/>
              </a:rPr>
              <a:t>Policy/Strategy</a:t>
            </a:r>
            <a:r>
              <a:rPr lang="en-GB" sz="1400" dirty="0">
                <a:latin typeface="Inter"/>
                <a:ea typeface="Inter" panose="02000503000000020004" pitchFamily="2" charset="0"/>
              </a:rPr>
              <a:t>: Contributions to Parliamentary Questions on health inequalities, COVID enquiry and Committee on the Medical Effects of Air Pollutants Ad-Hoc Group Valuation of Morbidity Related to Air Pollution</a:t>
            </a:r>
          </a:p>
          <a:p>
            <a:pPr marL="171450" indent="-171450">
              <a:buFont typeface="Arial" panose="020B0604020202020204" pitchFamily="34" charset="0"/>
              <a:buChar char="•"/>
            </a:pPr>
            <a:endParaRPr lang="en-GB" sz="1400" dirty="0">
              <a:latin typeface="Inter" panose="02000503000000020004" pitchFamily="2" charset="0"/>
              <a:ea typeface="Inter" panose="02000503000000020004" pitchFamily="2" charset="0"/>
            </a:endParaRPr>
          </a:p>
          <a:p>
            <a:pPr marL="285750" indent="-285750">
              <a:buFont typeface="Arial" panose="020B0604020202020204" pitchFamily="34" charset="0"/>
              <a:buChar char="•"/>
            </a:pPr>
            <a:r>
              <a:rPr lang="en-GB" sz="1400" b="1" dirty="0">
                <a:latin typeface="Inter"/>
                <a:ea typeface="Inter" panose="02000503000000020004" pitchFamily="2" charset="0"/>
              </a:rPr>
              <a:t>Collaborations</a:t>
            </a:r>
            <a:r>
              <a:rPr lang="en-GB" sz="1400" dirty="0">
                <a:latin typeface="Inter"/>
                <a:ea typeface="Inter" panose="02000503000000020004" pitchFamily="2" charset="0"/>
              </a:rPr>
              <a:t>: Briefings and demos on NICE’s approach to health inequalities, focussing on health checks and pulmonary rehabilitation</a:t>
            </a:r>
          </a:p>
          <a:p>
            <a:pPr marL="285750" indent="-285750">
              <a:buFont typeface="Arial" panose="020B0604020202020204" pitchFamily="34" charset="0"/>
              <a:buChar char="•"/>
            </a:pPr>
            <a:endParaRPr lang="en-GB" sz="1400" dirty="0">
              <a:latin typeface="Inter"/>
              <a:ea typeface="Inter" panose="02000503000000020004" pitchFamily="2" charset="0"/>
            </a:endParaRPr>
          </a:p>
          <a:p>
            <a:pPr marL="285750" indent="-285750">
              <a:buFont typeface="Arial" panose="020B0604020202020204" pitchFamily="34" charset="0"/>
              <a:buChar char="•"/>
            </a:pPr>
            <a:r>
              <a:rPr lang="en-GB" sz="1400" b="1" dirty="0">
                <a:latin typeface="Inter"/>
                <a:ea typeface="Inter" panose="02000503000000020004" pitchFamily="2" charset="0"/>
              </a:rPr>
              <a:t>Publications:</a:t>
            </a:r>
            <a:r>
              <a:rPr lang="en-GB" sz="1400" dirty="0">
                <a:latin typeface="Inter"/>
                <a:ea typeface="Inter" panose="02000503000000020004" pitchFamily="2" charset="0"/>
              </a:rPr>
              <a:t> 4 journal articles; 3 Real World Evidence analyses accepted for ISPOR 2025 International conference</a:t>
            </a:r>
          </a:p>
          <a:p>
            <a:pPr marL="285750" indent="-285750">
              <a:buFont typeface="Arial" panose="020B0604020202020204" pitchFamily="34" charset="0"/>
              <a:buChar char="•"/>
            </a:pPr>
            <a:endParaRPr lang="en-GB" sz="1600" dirty="0">
              <a:latin typeface="Inter" panose="02000503000000020004" pitchFamily="2" charset="0"/>
              <a:ea typeface="Inter" panose="02000503000000020004" pitchFamily="2" charset="0"/>
            </a:endParaRPr>
          </a:p>
        </p:txBody>
      </p:sp>
      <p:sp>
        <p:nvSpPr>
          <p:cNvPr id="3" name="TextBox 2">
            <a:extLst>
              <a:ext uri="{FF2B5EF4-FFF2-40B4-BE49-F238E27FC236}">
                <a16:creationId xmlns:a16="http://schemas.microsoft.com/office/drawing/2014/main" id="{A9BA3F22-581D-586F-DB86-31C5BB50027C}"/>
              </a:ext>
            </a:extLst>
          </p:cNvPr>
          <p:cNvSpPr txBox="1"/>
          <p:nvPr/>
        </p:nvSpPr>
        <p:spPr>
          <a:xfrm>
            <a:off x="537681" y="589052"/>
            <a:ext cx="1018340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latin typeface="Lora SemiBold"/>
              </a:rPr>
              <a:t>Health inequalities methods work: some highlights</a:t>
            </a:r>
          </a:p>
        </p:txBody>
      </p:sp>
    </p:spTree>
    <p:extLst>
      <p:ext uri="{BB962C8B-B14F-4D97-AF65-F5344CB8AC3E}">
        <p14:creationId xmlns:p14="http://schemas.microsoft.com/office/powerpoint/2010/main" val="398088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033A9-6BFA-0550-B4A2-31C7B5D03248}"/>
              </a:ext>
            </a:extLst>
          </p:cNvPr>
          <p:cNvSpPr>
            <a:spLocks noGrp="1"/>
          </p:cNvSpPr>
          <p:nvPr>
            <p:ph type="ctrTitle"/>
          </p:nvPr>
        </p:nvSpPr>
        <p:spPr>
          <a:xfrm>
            <a:off x="652762" y="262987"/>
            <a:ext cx="10519123" cy="757915"/>
          </a:xfrm>
        </p:spPr>
        <p:txBody>
          <a:bodyPr>
            <a:normAutofit fontScale="90000"/>
          </a:bodyPr>
          <a:lstStyle/>
          <a:p>
            <a:r>
              <a:rPr lang="en-GB" sz="2200">
                <a:solidFill>
                  <a:schemeClr val="bg1">
                    <a:lumMod val="65000"/>
                  </a:schemeClr>
                </a:solidFill>
                <a:latin typeface="Lora SemiBold"/>
              </a:rPr>
              <a:t>1. A targeted approach to health inequalities in our methods and guidance production </a:t>
            </a:r>
            <a:br>
              <a:rPr lang="en-US" sz="3200"/>
            </a:br>
            <a:br>
              <a:rPr lang="en-US" sz="3200"/>
            </a:br>
            <a:endParaRPr lang="en-US" sz="2400">
              <a:latin typeface="Lora SemiBold" charset="0"/>
            </a:endParaRPr>
          </a:p>
        </p:txBody>
      </p:sp>
      <p:sp>
        <p:nvSpPr>
          <p:cNvPr id="3" name="Text Placeholder 2">
            <a:extLst>
              <a:ext uri="{FF2B5EF4-FFF2-40B4-BE49-F238E27FC236}">
                <a16:creationId xmlns:a16="http://schemas.microsoft.com/office/drawing/2014/main" id="{383B0E4A-A0D0-1BB0-60D0-CCA6DB1814A3}"/>
              </a:ext>
            </a:extLst>
          </p:cNvPr>
          <p:cNvSpPr>
            <a:spLocks noGrp="1"/>
          </p:cNvSpPr>
          <p:nvPr>
            <p:ph type="body" sz="quarter" idx="12"/>
          </p:nvPr>
        </p:nvSpPr>
        <p:spPr>
          <a:xfrm>
            <a:off x="570700" y="2320293"/>
            <a:ext cx="11177587" cy="3641147"/>
          </a:xfrm>
          <a:solidFill>
            <a:schemeClr val="bg2"/>
          </a:solidFill>
        </p:spPr>
        <p:txBody>
          <a:bodyPr vert="horz" lIns="91440" tIns="45720" rIns="91440" bIns="45720" rtlCol="0" anchor="t">
            <a:normAutofit/>
          </a:bodyPr>
          <a:lstStyle/>
          <a:p>
            <a:r>
              <a:rPr lang="en-US">
                <a:latin typeface="Inter"/>
              </a:rPr>
              <a:t>In January 2025, NICE approved the use of gene-editing therapy </a:t>
            </a:r>
            <a:r>
              <a:rPr lang="en-US" err="1">
                <a:latin typeface="Inter"/>
              </a:rPr>
              <a:t>exagamlegene</a:t>
            </a:r>
            <a:r>
              <a:rPr lang="en-US">
                <a:latin typeface="Inter"/>
              </a:rPr>
              <a:t> </a:t>
            </a:r>
            <a:r>
              <a:rPr lang="en-US" err="1">
                <a:latin typeface="Inter"/>
              </a:rPr>
              <a:t>autotemcel</a:t>
            </a:r>
            <a:r>
              <a:rPr lang="en-US">
                <a:latin typeface="Inter"/>
              </a:rPr>
              <a:t> (exa-cel) for use in the NHS in England, proving a potential cure for some people with severe sickle cell disease.</a:t>
            </a:r>
          </a:p>
          <a:p>
            <a:r>
              <a:rPr lang="en-US">
                <a:latin typeface="Inter"/>
              </a:rPr>
              <a:t>The committee took into account exa-cel’s potential impact of health inequalities (sickle cell disease is more common in people from African, Caribbean, Middle Eastern or South Asian family backgrounds) by allowing more uncertainty in the evidence and a higher cost-effectiveness estimate than NICE normally considers to be value for money in the NHS. Collecting more data through a managed access agreement may resolve some uncertainty in the evidence.</a:t>
            </a:r>
            <a:endParaRPr lang="en-GB">
              <a:latin typeface="Inter"/>
            </a:endParaRPr>
          </a:p>
        </p:txBody>
      </p:sp>
      <p:sp>
        <p:nvSpPr>
          <p:cNvPr id="6" name="TextBox 5">
            <a:extLst>
              <a:ext uri="{FF2B5EF4-FFF2-40B4-BE49-F238E27FC236}">
                <a16:creationId xmlns:a16="http://schemas.microsoft.com/office/drawing/2014/main" id="{BC941256-5A3D-4465-0C41-1734BBCC83FE}"/>
              </a:ext>
            </a:extLst>
          </p:cNvPr>
          <p:cNvSpPr txBox="1"/>
          <p:nvPr/>
        </p:nvSpPr>
        <p:spPr>
          <a:xfrm>
            <a:off x="570700" y="1285877"/>
            <a:ext cx="1018340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latin typeface="Lora SemiBold"/>
              </a:rPr>
              <a:t>The impact of our methods work : Approval of a ground-breaking treatment for sickle cell disease</a:t>
            </a:r>
          </a:p>
        </p:txBody>
      </p:sp>
    </p:spTree>
    <p:extLst>
      <p:ext uri="{BB962C8B-B14F-4D97-AF65-F5344CB8AC3E}">
        <p14:creationId xmlns:p14="http://schemas.microsoft.com/office/powerpoint/2010/main" val="1450107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415E-A695-0225-6284-4E198704FF73}"/>
              </a:ext>
            </a:extLst>
          </p:cNvPr>
          <p:cNvSpPr>
            <a:spLocks noGrp="1"/>
          </p:cNvSpPr>
          <p:nvPr>
            <p:ph type="ctrTitle"/>
          </p:nvPr>
        </p:nvSpPr>
        <p:spPr>
          <a:xfrm>
            <a:off x="506809" y="342900"/>
            <a:ext cx="11178381" cy="1160319"/>
          </a:xfrm>
        </p:spPr>
        <p:txBody>
          <a:bodyPr>
            <a:normAutofit fontScale="90000"/>
          </a:bodyPr>
          <a:lstStyle/>
          <a:p>
            <a:br>
              <a:rPr lang="en-GB" sz="3200" dirty="0"/>
            </a:br>
            <a:br>
              <a:rPr lang="en-GB" sz="3200" dirty="0"/>
            </a:br>
            <a:r>
              <a:rPr lang="en-GB" sz="2700" dirty="0">
                <a:latin typeface="Lora SemiBold"/>
              </a:rPr>
              <a:t>Modular update for health inequalities</a:t>
            </a:r>
            <a:endParaRPr lang="en-GB" sz="2700" dirty="0"/>
          </a:p>
        </p:txBody>
      </p:sp>
      <p:sp>
        <p:nvSpPr>
          <p:cNvPr id="3" name="Text Placeholder 2">
            <a:extLst>
              <a:ext uri="{FF2B5EF4-FFF2-40B4-BE49-F238E27FC236}">
                <a16:creationId xmlns:a16="http://schemas.microsoft.com/office/drawing/2014/main" id="{F6BE926D-5769-218E-190F-3F8984F6CFD5}"/>
              </a:ext>
            </a:extLst>
          </p:cNvPr>
          <p:cNvSpPr>
            <a:spLocks noGrp="1"/>
          </p:cNvSpPr>
          <p:nvPr>
            <p:ph type="body" sz="quarter" idx="12"/>
          </p:nvPr>
        </p:nvSpPr>
        <p:spPr>
          <a:xfrm>
            <a:off x="506284" y="1715313"/>
            <a:ext cx="10649395" cy="4799787"/>
          </a:xfrm>
          <a:solidFill>
            <a:schemeClr val="bg2"/>
          </a:solidFill>
        </p:spPr>
        <p:txBody>
          <a:bodyPr vert="horz" lIns="91440" tIns="45720" rIns="91440" bIns="45720" rtlCol="0" anchor="t">
            <a:noAutofit/>
          </a:bodyPr>
          <a:lstStyle/>
          <a:p>
            <a:r>
              <a:rPr lang="en-GB" sz="1600" b="1" dirty="0"/>
              <a:t>May 2025 update to the NICE Health Technology Evaluations manual</a:t>
            </a:r>
          </a:p>
          <a:p>
            <a:pPr marL="285750" indent="-285750">
              <a:buFont typeface="Arial" panose="020B0604020202020204" pitchFamily="34" charset="0"/>
              <a:buChar char="•"/>
            </a:pPr>
            <a:r>
              <a:rPr lang="en-GB" sz="1600" dirty="0">
                <a:latin typeface="Inter"/>
                <a:ea typeface="Inter"/>
              </a:rPr>
              <a:t>New sections detailing the different types of relevant health inequalities evidence and how committees will factor evidence into their recommendations</a:t>
            </a:r>
          </a:p>
          <a:p>
            <a:pPr marL="971550" lvl="1" indent="-285750"/>
            <a:r>
              <a:rPr lang="en-GB" sz="1600" dirty="0"/>
              <a:t>Health inequality evidence is welcomed as an additional non-reference case analysis </a:t>
            </a:r>
          </a:p>
          <a:p>
            <a:pPr marL="971550" lvl="1" indent="-285750"/>
            <a:r>
              <a:rPr lang="en-GB" sz="1600" dirty="0"/>
              <a:t>Produced and submitted by companies (applies to both medicines and HealthTech)</a:t>
            </a:r>
          </a:p>
          <a:p>
            <a:pPr marL="971550" lvl="1" indent="-285750"/>
            <a:r>
              <a:rPr lang="en-GB" sz="1600" dirty="0"/>
              <a:t>Relevant to a recommendation when impacts are deemed ‘substantial’ by committees, with the option to apply flexibility to cost-effectiveness thresholds (same as existing approach)</a:t>
            </a:r>
          </a:p>
          <a:p>
            <a:r>
              <a:rPr lang="en-GB" sz="1600" b="1" dirty="0">
                <a:latin typeface="Inter"/>
                <a:ea typeface="Inter"/>
              </a:rPr>
              <a:t>Methods support document for distributional cost-effectiveness analysis</a:t>
            </a:r>
          </a:p>
          <a:p>
            <a:pPr marL="285750" indent="-285750">
              <a:buFont typeface="Arial" panose="020B0604020202020204" pitchFamily="34" charset="0"/>
              <a:buChar char="•"/>
            </a:pPr>
            <a:r>
              <a:rPr lang="en-GB" sz="1600" dirty="0">
                <a:latin typeface="Inter"/>
                <a:ea typeface="Inter"/>
              </a:rPr>
              <a:t>Document providing more detailed guidance on conducting health inequality assessment within economic evaluations</a:t>
            </a:r>
          </a:p>
          <a:p>
            <a:pPr marL="285750" indent="-285750">
              <a:buFont typeface="Arial" panose="020B0604020202020204" pitchFamily="34" charset="0"/>
              <a:buChar char="•"/>
            </a:pPr>
            <a:r>
              <a:rPr lang="en-GB" sz="1600" dirty="0">
                <a:latin typeface="Inter"/>
                <a:ea typeface="Inter"/>
              </a:rPr>
              <a:t>Supports those submitting and critiquing non-reference case analyses, intended to be read alongside the manual</a:t>
            </a:r>
            <a:endParaRPr lang="en-GB" sz="1600" dirty="0"/>
          </a:p>
        </p:txBody>
      </p:sp>
      <p:sp>
        <p:nvSpPr>
          <p:cNvPr id="4" name="TextBox 3">
            <a:extLst>
              <a:ext uri="{FF2B5EF4-FFF2-40B4-BE49-F238E27FC236}">
                <a16:creationId xmlns:a16="http://schemas.microsoft.com/office/drawing/2014/main" id="{8C4959C8-4425-0390-44E9-E5F699ACF944}"/>
              </a:ext>
            </a:extLst>
          </p:cNvPr>
          <p:cNvSpPr txBox="1"/>
          <p:nvPr/>
        </p:nvSpPr>
        <p:spPr>
          <a:xfrm>
            <a:off x="152399" y="266557"/>
            <a:ext cx="11887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solidFill>
                  <a:schemeClr val="bg1">
                    <a:lumMod val="65000"/>
                  </a:schemeClr>
                </a:solidFill>
                <a:latin typeface="Lora SemiBold"/>
              </a:rPr>
              <a:t>1. A targeted approach to health inequalities in our methods and guidance production</a:t>
            </a:r>
            <a:endParaRPr lang="en-US">
              <a:solidFill>
                <a:schemeClr val="bg1">
                  <a:lumMod val="65000"/>
                </a:schemeClr>
              </a:solidFill>
            </a:endParaRPr>
          </a:p>
        </p:txBody>
      </p:sp>
    </p:spTree>
    <p:extLst>
      <p:ext uri="{BB962C8B-B14F-4D97-AF65-F5344CB8AC3E}">
        <p14:creationId xmlns:p14="http://schemas.microsoft.com/office/powerpoint/2010/main" val="3618325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CB694-8B6C-1763-7841-66DCC8BDF6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473419-8676-CD9E-2667-E0A9016ADA00}"/>
              </a:ext>
            </a:extLst>
          </p:cNvPr>
          <p:cNvSpPr>
            <a:spLocks noGrp="1"/>
          </p:cNvSpPr>
          <p:nvPr>
            <p:ph type="ctrTitle"/>
          </p:nvPr>
        </p:nvSpPr>
        <p:spPr>
          <a:xfrm>
            <a:off x="509161" y="258447"/>
            <a:ext cx="11178381" cy="1160319"/>
          </a:xfrm>
        </p:spPr>
        <p:txBody>
          <a:bodyPr>
            <a:normAutofit fontScale="90000"/>
          </a:bodyPr>
          <a:lstStyle/>
          <a:p>
            <a:br>
              <a:rPr lang="en-GB" sz="3200"/>
            </a:br>
            <a:br>
              <a:rPr lang="en-GB" sz="3200"/>
            </a:br>
            <a:r>
              <a:rPr lang="en-GB" sz="2400">
                <a:latin typeface="Lora SemiBold"/>
              </a:rPr>
              <a:t>Modular update for health inequalities – implementation approach</a:t>
            </a:r>
          </a:p>
        </p:txBody>
      </p:sp>
      <p:sp>
        <p:nvSpPr>
          <p:cNvPr id="3" name="Text Placeholder 2">
            <a:extLst>
              <a:ext uri="{FF2B5EF4-FFF2-40B4-BE49-F238E27FC236}">
                <a16:creationId xmlns:a16="http://schemas.microsoft.com/office/drawing/2014/main" id="{F7819EC7-00C7-8B3E-FCE9-2FFB82CBD014}"/>
              </a:ext>
            </a:extLst>
          </p:cNvPr>
          <p:cNvSpPr>
            <a:spLocks noGrp="1"/>
          </p:cNvSpPr>
          <p:nvPr>
            <p:ph type="body" sz="quarter" idx="12"/>
          </p:nvPr>
        </p:nvSpPr>
        <p:spPr>
          <a:xfrm>
            <a:off x="539922" y="1418766"/>
            <a:ext cx="11178381" cy="4753434"/>
          </a:xfrm>
          <a:solidFill>
            <a:schemeClr val="bg2"/>
          </a:solidFill>
        </p:spPr>
        <p:txBody>
          <a:bodyPr vert="horz" lIns="91440" tIns="45720" rIns="91440" bIns="45720" rtlCol="0" anchor="t">
            <a:noAutofit/>
          </a:bodyPr>
          <a:lstStyle/>
          <a:p>
            <a:r>
              <a:rPr lang="en-GB" sz="1600" b="1" dirty="0"/>
              <a:t>Frequency of guidance considering health inequalities in recommendations</a:t>
            </a:r>
          </a:p>
          <a:p>
            <a:pPr marL="285750" indent="-285750">
              <a:buFont typeface="Arial" panose="020B0604020202020204" pitchFamily="34" charset="0"/>
              <a:buChar char="•"/>
            </a:pPr>
            <a:r>
              <a:rPr lang="en-GB" sz="1600" dirty="0">
                <a:latin typeface="Inter"/>
                <a:ea typeface="Inter"/>
              </a:rPr>
              <a:t>Modular update focuses on the types of evidence supporting health inequality considerations – conditions for considering inequalities as relevant and committee discretion around how they value the benefits of health technologies are unchanged</a:t>
            </a:r>
            <a:endParaRPr lang="en-GB" sz="1600" dirty="0"/>
          </a:p>
          <a:p>
            <a:pPr marL="285750" indent="-285750">
              <a:buFont typeface="Arial" panose="020B0604020202020204" pitchFamily="34" charset="0"/>
              <a:buChar char="•"/>
            </a:pPr>
            <a:r>
              <a:rPr lang="en-GB" sz="1600" dirty="0"/>
              <a:t>Intended to increase robustness of health inequality evidence in evaluations rather than make health inequality considerations more common</a:t>
            </a:r>
          </a:p>
          <a:p>
            <a:r>
              <a:rPr lang="en-GB" sz="1600" b="1" dirty="0">
                <a:latin typeface="Inter"/>
                <a:ea typeface="Inter"/>
              </a:rPr>
              <a:t>Training and implementation plans</a:t>
            </a:r>
            <a:endParaRPr lang="en-GB" sz="1600" b="1" dirty="0"/>
          </a:p>
          <a:p>
            <a:pPr marL="285750" indent="-285750">
              <a:buFont typeface="Arial" panose="020B0604020202020204" pitchFamily="34" charset="0"/>
              <a:buChar char="•"/>
            </a:pPr>
            <a:r>
              <a:rPr lang="en-GB" sz="1600" dirty="0"/>
              <a:t>Training on how to interpret the update and the relevant types of health inequality evidence is planned for NICE technical teams, EAGs and committees</a:t>
            </a:r>
          </a:p>
          <a:p>
            <a:pPr marL="285750" indent="-285750">
              <a:buFont typeface="Arial" panose="020B0604020202020204" pitchFamily="34" charset="0"/>
              <a:buChar char="•"/>
            </a:pPr>
            <a:r>
              <a:rPr lang="en-GB" sz="1600" dirty="0">
                <a:latin typeface="Inter"/>
                <a:ea typeface="Inter"/>
              </a:rPr>
              <a:t>Monitoring of frequency of health inequality considerations and how these are handled, to ensure the update is working as intended</a:t>
            </a:r>
          </a:p>
        </p:txBody>
      </p:sp>
      <p:sp>
        <p:nvSpPr>
          <p:cNvPr id="4" name="TextBox 3">
            <a:extLst>
              <a:ext uri="{FF2B5EF4-FFF2-40B4-BE49-F238E27FC236}">
                <a16:creationId xmlns:a16="http://schemas.microsoft.com/office/drawing/2014/main" id="{289AB046-761E-953A-0DDF-82ADBE0882AC}"/>
              </a:ext>
            </a:extLst>
          </p:cNvPr>
          <p:cNvSpPr txBox="1"/>
          <p:nvPr/>
        </p:nvSpPr>
        <p:spPr>
          <a:xfrm>
            <a:off x="306512" y="178085"/>
            <a:ext cx="1213549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solidFill>
                  <a:schemeClr val="bg1">
                    <a:lumMod val="65000"/>
                  </a:schemeClr>
                </a:solidFill>
                <a:latin typeface="Lora SemiBold"/>
              </a:rPr>
              <a:t>1. A targeted approach to health inequalities in our methods and guidance production</a:t>
            </a:r>
            <a:endParaRPr lang="en-US">
              <a:solidFill>
                <a:schemeClr val="bg1">
                  <a:lumMod val="65000"/>
                </a:schemeClr>
              </a:solidFill>
            </a:endParaRPr>
          </a:p>
        </p:txBody>
      </p:sp>
    </p:spTree>
    <p:extLst>
      <p:ext uri="{BB962C8B-B14F-4D97-AF65-F5344CB8AC3E}">
        <p14:creationId xmlns:p14="http://schemas.microsoft.com/office/powerpoint/2010/main" val="1751299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63455-F0E0-5066-518A-DB3473FAAF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8191DE-D889-D096-E603-655D4980A9F6}"/>
              </a:ext>
            </a:extLst>
          </p:cNvPr>
          <p:cNvSpPr>
            <a:spLocks noGrp="1"/>
          </p:cNvSpPr>
          <p:nvPr>
            <p:ph type="ctrTitle"/>
          </p:nvPr>
        </p:nvSpPr>
        <p:spPr>
          <a:xfrm>
            <a:off x="509161" y="258447"/>
            <a:ext cx="11178381" cy="1160319"/>
          </a:xfrm>
        </p:spPr>
        <p:txBody>
          <a:bodyPr>
            <a:normAutofit/>
          </a:bodyPr>
          <a:lstStyle/>
          <a:p>
            <a:br>
              <a:rPr lang="en-GB" sz="3200"/>
            </a:br>
            <a:r>
              <a:rPr lang="en-GB" sz="2400">
                <a:latin typeface="Lora SemiBold"/>
              </a:rPr>
              <a:t>Uptake and adoption highlights </a:t>
            </a:r>
          </a:p>
        </p:txBody>
      </p:sp>
      <p:sp>
        <p:nvSpPr>
          <p:cNvPr id="3" name="Text Placeholder 2">
            <a:extLst>
              <a:ext uri="{FF2B5EF4-FFF2-40B4-BE49-F238E27FC236}">
                <a16:creationId xmlns:a16="http://schemas.microsoft.com/office/drawing/2014/main" id="{59B0A38E-2263-4DCA-54B9-0D571BC835E0}"/>
              </a:ext>
            </a:extLst>
          </p:cNvPr>
          <p:cNvSpPr>
            <a:spLocks noGrp="1"/>
          </p:cNvSpPr>
          <p:nvPr>
            <p:ph type="body" sz="quarter" idx="12"/>
          </p:nvPr>
        </p:nvSpPr>
        <p:spPr>
          <a:xfrm>
            <a:off x="513186" y="1231608"/>
            <a:ext cx="11045311" cy="4906746"/>
          </a:xfrm>
          <a:solidFill>
            <a:schemeClr val="bg2"/>
          </a:solidFill>
        </p:spPr>
        <p:txBody>
          <a:bodyPr vert="horz" lIns="91440" tIns="45720" rIns="91440" bIns="45720" rtlCol="0" anchor="t">
            <a:noAutofit/>
          </a:bodyPr>
          <a:lstStyle/>
          <a:p>
            <a:pPr marL="285750" indent="-285750">
              <a:lnSpc>
                <a:spcPct val="140000"/>
              </a:lnSpc>
              <a:buFont typeface="Arial,Sans-Serif"/>
              <a:buChar char="•"/>
            </a:pPr>
            <a:r>
              <a:rPr lang="en-GB" sz="1400" dirty="0">
                <a:latin typeface="Inter"/>
                <a:ea typeface="Inter"/>
                <a:cs typeface="Arial"/>
              </a:rPr>
              <a:t>We developed and published </a:t>
            </a:r>
            <a:r>
              <a:rPr lang="en-GB" sz="1400" dirty="0">
                <a:latin typeface="Inter"/>
                <a:ea typeface="Inter"/>
                <a:cs typeface="Arial"/>
                <a:hlinkClick r:id="rId2"/>
              </a:rPr>
              <a:t>antenatal tools and resources</a:t>
            </a:r>
            <a:r>
              <a:rPr lang="en-GB" sz="1400" dirty="0">
                <a:latin typeface="Inter"/>
                <a:ea typeface="Inter"/>
                <a:cs typeface="Arial"/>
              </a:rPr>
              <a:t> which focus on </a:t>
            </a:r>
            <a:r>
              <a:rPr lang="en-GB" sz="1400" b="1" dirty="0">
                <a:latin typeface="Inter"/>
                <a:ea typeface="Inter"/>
                <a:cs typeface="Arial"/>
              </a:rPr>
              <a:t>addressing ethnic health inequalities in maternal care</a:t>
            </a:r>
            <a:r>
              <a:rPr lang="en-GB" sz="1400" dirty="0">
                <a:latin typeface="Inter"/>
                <a:ea typeface="Inter"/>
                <a:cs typeface="Arial"/>
              </a:rPr>
              <a:t>; specifically considering attendance of the 10-week booking appointment, risk assessments within routine appointments, and smoking during pregnancy.</a:t>
            </a:r>
            <a:endParaRPr lang="en-US" sz="1400" dirty="0">
              <a:latin typeface="Inter"/>
              <a:ea typeface="Inter"/>
              <a:cs typeface="Arial"/>
            </a:endParaRPr>
          </a:p>
          <a:p>
            <a:pPr marL="285750" indent="-285750">
              <a:lnSpc>
                <a:spcPct val="140000"/>
              </a:lnSpc>
              <a:buFont typeface="Arial,Sans-Serif"/>
              <a:buChar char="•"/>
            </a:pPr>
            <a:r>
              <a:rPr lang="en-GB" sz="1400" dirty="0">
                <a:latin typeface="Inter"/>
                <a:ea typeface="Inter"/>
                <a:cs typeface="Arial"/>
              </a:rPr>
              <a:t>We supported an NHSE led national pilot for </a:t>
            </a:r>
            <a:r>
              <a:rPr lang="en-GB" sz="1400" dirty="0">
                <a:latin typeface="Inter"/>
                <a:ea typeface="Inter"/>
                <a:cs typeface="Arial"/>
                <a:hlinkClick r:id="rId3"/>
              </a:rPr>
              <a:t>DG59 genotype testing to guide clopidogrel </a:t>
            </a:r>
            <a:r>
              <a:rPr lang="en-GB" sz="1400" dirty="0">
                <a:latin typeface="Inter"/>
                <a:ea typeface="Inter"/>
                <a:cs typeface="Arial"/>
              </a:rPr>
              <a:t>use after </a:t>
            </a:r>
            <a:r>
              <a:rPr lang="en-GB" sz="1400" b="1" dirty="0">
                <a:latin typeface="Inter"/>
                <a:ea typeface="Inter"/>
                <a:cs typeface="Arial"/>
              </a:rPr>
              <a:t>stroke</a:t>
            </a:r>
            <a:r>
              <a:rPr lang="en-GB" sz="1400" dirty="0">
                <a:latin typeface="Inter"/>
                <a:ea typeface="Inter"/>
                <a:cs typeface="Arial"/>
              </a:rPr>
              <a:t>. Prevalence of different genotypes which mean </a:t>
            </a:r>
            <a:r>
              <a:rPr lang="en-GB" sz="1400" b="1" dirty="0">
                <a:latin typeface="Inter"/>
                <a:ea typeface="Inter"/>
                <a:cs typeface="Arial"/>
              </a:rPr>
              <a:t>clopidogrel</a:t>
            </a:r>
            <a:r>
              <a:rPr lang="en-GB" sz="1400" dirty="0">
                <a:latin typeface="Inter"/>
                <a:ea typeface="Inter"/>
                <a:cs typeface="Arial"/>
              </a:rPr>
              <a:t> is less effective are more common in certain ethnic groups. Support for this pilot includes: </a:t>
            </a:r>
            <a:endParaRPr lang="en-US" sz="1400" dirty="0">
              <a:latin typeface="Inter"/>
              <a:ea typeface="Inter"/>
              <a:cs typeface="Arial"/>
            </a:endParaRPr>
          </a:p>
          <a:p>
            <a:pPr marL="971550" lvl="1" indent="-285750">
              <a:lnSpc>
                <a:spcPct val="140000"/>
              </a:lnSpc>
              <a:buFont typeface="Arial,Sans-Serif"/>
              <a:buChar char="•"/>
            </a:pPr>
            <a:r>
              <a:rPr lang="en-GB" sz="1400" dirty="0">
                <a:latin typeface="Inter"/>
                <a:ea typeface="Inter"/>
                <a:cs typeface="Arial"/>
              </a:rPr>
              <a:t>advice on stratification of patients for genotype testing based on risk</a:t>
            </a:r>
            <a:endParaRPr lang="en-US" sz="1400" dirty="0">
              <a:latin typeface="Inter"/>
              <a:ea typeface="Inter"/>
              <a:cs typeface="Arial"/>
            </a:endParaRPr>
          </a:p>
          <a:p>
            <a:pPr marL="971550" lvl="1" indent="-285750">
              <a:lnSpc>
                <a:spcPct val="140000"/>
              </a:lnSpc>
              <a:buFont typeface="Arial,Sans-Serif"/>
              <a:buChar char="•"/>
            </a:pPr>
            <a:r>
              <a:rPr lang="en-GB" sz="1400" dirty="0">
                <a:latin typeface="Inter"/>
                <a:ea typeface="Inter"/>
                <a:cs typeface="Arial"/>
              </a:rPr>
              <a:t>support and 'endorsement' of implementation advice and guidance for this genotype testing</a:t>
            </a:r>
            <a:endParaRPr lang="en-US" sz="1400" dirty="0">
              <a:latin typeface="Inter"/>
              <a:ea typeface="Inter"/>
              <a:cs typeface="Arial"/>
            </a:endParaRPr>
          </a:p>
          <a:p>
            <a:pPr marL="971550" lvl="1" indent="-285750">
              <a:lnSpc>
                <a:spcPct val="140000"/>
              </a:lnSpc>
              <a:buFont typeface="Arial,Sans-Serif"/>
              <a:buChar char="•"/>
            </a:pPr>
            <a:r>
              <a:rPr lang="en-GB" sz="1400" dirty="0">
                <a:latin typeface="Inter"/>
                <a:ea typeface="Inter"/>
                <a:cs typeface="Arial"/>
              </a:rPr>
              <a:t>amending recommendation wording based upon information from real-world implementation.</a:t>
            </a:r>
            <a:endParaRPr lang="en-US" sz="1400" dirty="0">
              <a:latin typeface="Inter"/>
              <a:ea typeface="Inter"/>
              <a:cs typeface="Arial"/>
            </a:endParaRPr>
          </a:p>
          <a:p>
            <a:pPr marL="285750" indent="-285750">
              <a:buFont typeface="Arial,Sans-Serif"/>
              <a:buChar char="•"/>
            </a:pPr>
            <a:r>
              <a:rPr lang="en-GB" sz="1400" dirty="0">
                <a:latin typeface="Inter"/>
                <a:ea typeface="Inter"/>
                <a:cs typeface="Arial"/>
              </a:rPr>
              <a:t>We provided implementation support activity for </a:t>
            </a:r>
            <a:r>
              <a:rPr lang="en-GB" sz="1400" b="1" dirty="0">
                <a:latin typeface="Inter"/>
                <a:ea typeface="Inter"/>
                <a:cs typeface="Arial"/>
              </a:rPr>
              <a:t>obesity and </a:t>
            </a:r>
            <a:r>
              <a:rPr lang="en-GB" sz="1400" b="1" dirty="0" err="1">
                <a:latin typeface="Inter"/>
                <a:ea typeface="Inter"/>
                <a:cs typeface="Arial"/>
              </a:rPr>
              <a:t>tirzepatide</a:t>
            </a:r>
            <a:r>
              <a:rPr lang="en-GB" sz="1400" dirty="0">
                <a:latin typeface="Inter"/>
                <a:ea typeface="Inter"/>
                <a:cs typeface="Arial"/>
              </a:rPr>
              <a:t> which included:</a:t>
            </a:r>
            <a:endParaRPr lang="en-US" sz="1400" dirty="0">
              <a:latin typeface="Inter"/>
              <a:ea typeface="Inter"/>
              <a:cs typeface="Arial"/>
            </a:endParaRPr>
          </a:p>
          <a:p>
            <a:pPr marL="971550" lvl="1" indent="-285750">
              <a:buFont typeface="Arial,Sans-Serif"/>
              <a:buChar char="•"/>
            </a:pPr>
            <a:r>
              <a:rPr lang="en-GB" sz="1400" dirty="0">
                <a:latin typeface="Inter"/>
                <a:ea typeface="Inter"/>
                <a:cs typeface="Arial"/>
              </a:rPr>
              <a:t>Engaging with system partners to understand barriers and challenges including those of health inequity and developed </a:t>
            </a:r>
            <a:r>
              <a:rPr lang="en-GB" sz="1400" dirty="0">
                <a:latin typeface="Inter"/>
                <a:ea typeface="Inter"/>
                <a:cs typeface="Arial"/>
                <a:hlinkClick r:id="rId4"/>
              </a:rPr>
              <a:t>tools and resources </a:t>
            </a:r>
            <a:r>
              <a:rPr lang="en-GB" sz="1400" dirty="0">
                <a:latin typeface="Inter"/>
                <a:ea typeface="Inter"/>
                <a:cs typeface="Arial"/>
              </a:rPr>
              <a:t>to support implementation.</a:t>
            </a:r>
            <a:endParaRPr lang="en-US" sz="1400" dirty="0">
              <a:latin typeface="Inter"/>
              <a:ea typeface="Inter"/>
              <a:cs typeface="Arial"/>
            </a:endParaRPr>
          </a:p>
          <a:p>
            <a:pPr marL="971550" lvl="1" indent="-285750">
              <a:buFont typeface="Arial,Sans-Serif"/>
              <a:buChar char="•"/>
            </a:pPr>
            <a:r>
              <a:rPr lang="en-GB" sz="1400" dirty="0">
                <a:latin typeface="Inter"/>
                <a:ea typeface="Inter"/>
                <a:cs typeface="Arial"/>
              </a:rPr>
              <a:t>Publishing </a:t>
            </a:r>
            <a:r>
              <a:rPr lang="en-GB" sz="1400" dirty="0">
                <a:latin typeface="Inter"/>
                <a:ea typeface="Inter"/>
                <a:cs typeface="Arial"/>
                <a:hlinkClick r:id="rId5"/>
              </a:rPr>
              <a:t>a case study </a:t>
            </a:r>
            <a:r>
              <a:rPr lang="en-GB" sz="1400" dirty="0">
                <a:latin typeface="Inter"/>
                <a:ea typeface="Inter"/>
                <a:cs typeface="Arial"/>
              </a:rPr>
              <a:t>that showcases the work of an NHS Trust to implement use of injectable anti-obesity medications in specialist weight management services, highlighting equitable access to care for those with learning disabilities and autism.</a:t>
            </a:r>
          </a:p>
          <a:p>
            <a:pPr lvl="1">
              <a:lnSpc>
                <a:spcPct val="140000"/>
              </a:lnSpc>
            </a:pPr>
            <a:endParaRPr lang="en-GB">
              <a:latin typeface="Segoe UI"/>
              <a:ea typeface="Inter"/>
              <a:cs typeface="Segoe UI"/>
            </a:endParaRPr>
          </a:p>
          <a:p>
            <a:endParaRPr lang="en-GB" sz="1600" b="1">
              <a:latin typeface="Inter"/>
              <a:ea typeface="Inter"/>
            </a:endParaRPr>
          </a:p>
        </p:txBody>
      </p:sp>
      <p:sp>
        <p:nvSpPr>
          <p:cNvPr id="4" name="TextBox 3">
            <a:extLst>
              <a:ext uri="{FF2B5EF4-FFF2-40B4-BE49-F238E27FC236}">
                <a16:creationId xmlns:a16="http://schemas.microsoft.com/office/drawing/2014/main" id="{275E7A4A-FDCA-857C-3791-C8D5B1D08042}"/>
              </a:ext>
            </a:extLst>
          </p:cNvPr>
          <p:cNvSpPr txBox="1"/>
          <p:nvPr/>
        </p:nvSpPr>
        <p:spPr>
          <a:xfrm>
            <a:off x="306512" y="178085"/>
            <a:ext cx="1213549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solidFill>
                  <a:schemeClr val="bg1">
                    <a:lumMod val="65000"/>
                  </a:schemeClr>
                </a:solidFill>
                <a:latin typeface="Lora SemiBold"/>
                <a:ea typeface="+mn-lt"/>
                <a:cs typeface="+mn-lt"/>
              </a:rPr>
              <a:t>2. Addressing health inequalities through the uptake and adoption of NICE guidance</a:t>
            </a:r>
            <a:endParaRPr lang="en-US">
              <a:solidFill>
                <a:schemeClr val="bg1">
                  <a:lumMod val="65000"/>
                </a:schemeClr>
              </a:solidFill>
              <a:latin typeface="Lora SemiBold"/>
              <a:ea typeface="+mn-lt"/>
              <a:cs typeface="+mn-lt"/>
            </a:endParaRPr>
          </a:p>
        </p:txBody>
      </p:sp>
    </p:spTree>
    <p:extLst>
      <p:ext uri="{BB962C8B-B14F-4D97-AF65-F5344CB8AC3E}">
        <p14:creationId xmlns:p14="http://schemas.microsoft.com/office/powerpoint/2010/main" val="1998597635"/>
      </p:ext>
    </p:extLst>
  </p:cSld>
  <p:clrMapOvr>
    <a:masterClrMapping/>
  </p:clrMapOvr>
</p:sld>
</file>

<file path=ppt/theme/theme1.xml><?xml version="1.0" encoding="utf-8"?>
<a:theme xmlns:a="http://schemas.openxmlformats.org/drawingml/2006/main" name="NICEbrandthem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NICE corporate fonts">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Presentation1" id="{E83A1D92-8CBB-4C19-B0FB-9BC6467CE958}" vid="{407C3750-DBAE-49CC-95D1-2132770A8AE3}"/>
    </a:ext>
  </a:extLst>
</a:theme>
</file>

<file path=ppt/theme/theme2.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Custom 1">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Presentation1" id="{F185A7E4-78E5-4BE0-9BEF-9C12F0CDF1FA}" vid="{24CA821E-553C-4BFA-A3D0-5C527EE24AF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EB742D5E2988439A0FECDECF284312" ma:contentTypeVersion="6" ma:contentTypeDescription="Create a new document." ma:contentTypeScope="" ma:versionID="b04cdf7c05549e4665a6c320dc73ee12">
  <xsd:schema xmlns:xsd="http://www.w3.org/2001/XMLSchema" xmlns:xs="http://www.w3.org/2001/XMLSchema" xmlns:p="http://schemas.microsoft.com/office/2006/metadata/properties" xmlns:ns2="289b8fc0-128f-4d7b-b8ee-34c94b7018e7" xmlns:ns3="35b4e7bb-0a9c-468b-b508-8e83b9d014a1" targetNamespace="http://schemas.microsoft.com/office/2006/metadata/properties" ma:root="true" ma:fieldsID="5aa5fda71fffd7cdfa1ed96c174d13ef" ns2:_="" ns3:_="">
    <xsd:import namespace="289b8fc0-128f-4d7b-b8ee-34c94b7018e7"/>
    <xsd:import namespace="35b4e7bb-0a9c-468b-b508-8e83b9d014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9b8fc0-128f-4d7b-b8ee-34c94b7018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4e7bb-0a9c-468b-b508-8e83b9d014a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5b4e7bb-0a9c-468b-b508-8e83b9d014a1">
      <UserInfo>
        <DisplayName>Angela Osei</DisplayName>
        <AccountId>14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8404E2-F823-4530-9BE0-41447F4B1A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9b8fc0-128f-4d7b-b8ee-34c94b7018e7"/>
    <ds:schemaRef ds:uri="35b4e7bb-0a9c-468b-b508-8e83b9d014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924D9D-59E8-42D4-A238-0C768953A8E2}">
  <ds:schemaRefs>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35b4e7bb-0a9c-468b-b508-8e83b9d014a1"/>
    <ds:schemaRef ds:uri="289b8fc0-128f-4d7b-b8ee-34c94b7018e7"/>
    <ds:schemaRef ds:uri="http://www.w3.org/XML/1998/namespace"/>
    <ds:schemaRef ds:uri="http://purl.org/dc/dcmitype/"/>
  </ds:schemaRefs>
</ds:datastoreItem>
</file>

<file path=customXml/itemProps3.xml><?xml version="1.0" encoding="utf-8"?>
<ds:datastoreItem xmlns:ds="http://schemas.openxmlformats.org/officeDocument/2006/customXml" ds:itemID="{DBFD9199-AB97-41CF-9A0E-B648C5007B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TotalTime>
  <Words>2746</Words>
  <Application>Microsoft Office PowerPoint</Application>
  <PresentationFormat>Widescreen</PresentationFormat>
  <Paragraphs>194</Paragraphs>
  <Slides>16</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Arial</vt:lpstr>
      <vt:lpstr>Arial,Sans-Serif</vt:lpstr>
      <vt:lpstr>Calibri</vt:lpstr>
      <vt:lpstr>Inter</vt:lpstr>
      <vt:lpstr>Inter SemiBold</vt:lpstr>
      <vt:lpstr>Lato</vt:lpstr>
      <vt:lpstr>Lato Light</vt:lpstr>
      <vt:lpstr>Lora SemiBold</vt:lpstr>
      <vt:lpstr>Segoe UI</vt:lpstr>
      <vt:lpstr>NICEbrandtheme</vt:lpstr>
      <vt:lpstr>NICE</vt:lpstr>
      <vt:lpstr>Annual Update: NICE’s role in addressing health inequalities</vt:lpstr>
      <vt:lpstr>Executive Summary</vt:lpstr>
      <vt:lpstr>Health Inequalities are reflected in NICE principles</vt:lpstr>
      <vt:lpstr>NICE's Health Inequalities focus areas for 2024/25</vt:lpstr>
      <vt:lpstr>A targeted approach to health inequalities in our methods and guidance production</vt:lpstr>
      <vt:lpstr>1. A targeted approach to health inequalities in our methods and guidance production   </vt:lpstr>
      <vt:lpstr>  Modular update for health inequalities</vt:lpstr>
      <vt:lpstr>  Modular update for health inequalities – implementation approach</vt:lpstr>
      <vt:lpstr> Uptake and adoption highlights </vt:lpstr>
      <vt:lpstr>3. Developing partnerships to support action on health inequalities</vt:lpstr>
      <vt:lpstr>3. Developing partnerships to support action on health inequalities  Partnership with the Race and Health Observatory</vt:lpstr>
      <vt:lpstr>Health inequalities and our Equality Diversity and Inclusion Roadmap  </vt:lpstr>
      <vt:lpstr>Our staff networks have increased our understanding of health inequalities</vt:lpstr>
      <vt:lpstr>Our plan for 2025-26</vt:lpstr>
      <vt:lpstr>Our health inequalities plan for 2025-26</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Staircase Leading to Health Inequality Impact</dc:title>
  <dc:creator>Lesley Owen</dc:creator>
  <cp:lastModifiedBy>Lynn Woodward</cp:lastModifiedBy>
  <cp:revision>43</cp:revision>
  <dcterms:created xsi:type="dcterms:W3CDTF">2023-09-18T07:10:40Z</dcterms:created>
  <dcterms:modified xsi:type="dcterms:W3CDTF">2025-05-14T08:55:31Z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0x010100CFEB742D5E2988439A0FECDECF284312</vt:lpwstr>
  </property>
  <property fmtid="{D5CDD505-2E9C-101B-9397-08002B2CF9AE}" pid="3" name="Display Status">
    <vt:lpwstr/>
  </property>
  <property fmtid="{D5CDD505-2E9C-101B-9397-08002B2CF9AE}" pid="4" name="MediaServiceImageTags">
    <vt:lpwstr/>
  </property>
  <property fmtid="{D5CDD505-2E9C-101B-9397-08002B2CF9AE}" pid="5" name="Display_x0020_Status">
    <vt:lpwstr/>
  </property>
  <property fmtid="{D5CDD505-2E9C-101B-9397-08002B2CF9AE}" pid="6" name="MSIP_Label_54678ddc-88e6-45fa-b88f-819f911892da_Enabled">
    <vt:lpwstr>true</vt:lpwstr>
  </property>
  <property fmtid="{D5CDD505-2E9C-101B-9397-08002B2CF9AE}" pid="7" name="MSIP_Label_54678ddc-88e6-45fa-b88f-819f911892da_SetDate">
    <vt:lpwstr>2025-05-14T05:19:49Z</vt:lpwstr>
  </property>
  <property fmtid="{D5CDD505-2E9C-101B-9397-08002B2CF9AE}" pid="8" name="MSIP_Label_54678ddc-88e6-45fa-b88f-819f911892da_Method">
    <vt:lpwstr>Privileged</vt:lpwstr>
  </property>
  <property fmtid="{D5CDD505-2E9C-101B-9397-08002B2CF9AE}" pid="9" name="MSIP_Label_54678ddc-88e6-45fa-b88f-819f911892da_Name">
    <vt:lpwstr>PUBLIC</vt:lpwstr>
  </property>
  <property fmtid="{D5CDD505-2E9C-101B-9397-08002B2CF9AE}" pid="10" name="MSIP_Label_54678ddc-88e6-45fa-b88f-819f911892da_SiteId">
    <vt:lpwstr>6030f479-b342-472d-a5dd-740ff7538de9</vt:lpwstr>
  </property>
  <property fmtid="{D5CDD505-2E9C-101B-9397-08002B2CF9AE}" pid="11" name="MSIP_Label_54678ddc-88e6-45fa-b88f-819f911892da_ActionId">
    <vt:lpwstr>ef7dc37c-5b69-4d8f-986e-efe5cd9208b0</vt:lpwstr>
  </property>
  <property fmtid="{D5CDD505-2E9C-101B-9397-08002B2CF9AE}" pid="12" name="MSIP_Label_54678ddc-88e6-45fa-b88f-819f911892da_ContentBits">
    <vt:lpwstr>0</vt:lpwstr>
  </property>
  <property fmtid="{D5CDD505-2E9C-101B-9397-08002B2CF9AE}" pid="13" name="MSIP_Label_54678ddc-88e6-45fa-b88f-819f911892da_Tag">
    <vt:lpwstr>10, 0, 1, 1</vt:lpwstr>
  </property>
  <property fmtid="{D5CDD505-2E9C-101B-9397-08002B2CF9AE}" pid="14" name="MSIP_Label_c69d85d5-6d9e-4305-a294-1f636ec0f2d6_SetDate">
    <vt:lpwstr>2023-09-18T07:21:40Z</vt:lpwstr>
  </property>
  <property fmtid="{D5CDD505-2E9C-101B-9397-08002B2CF9AE}" pid="15" name="MSIP_Label_c69d85d5-6d9e-4305-a294-1f636ec0f2d6_ContentBits">
    <vt:lpwstr>0</vt:lpwstr>
  </property>
  <property fmtid="{D5CDD505-2E9C-101B-9397-08002B2CF9AE}" pid="16" name="MSIP_Label_c69d85d5-6d9e-4305-a294-1f636ec0f2d6_SiteId">
    <vt:lpwstr>6030f479-b342-472d-a5dd-740ff7538de9</vt:lpwstr>
  </property>
  <property fmtid="{D5CDD505-2E9C-101B-9397-08002B2CF9AE}" pid="17" name="MSIP_Label_c69d85d5-6d9e-4305-a294-1f636ec0f2d6_Method">
    <vt:lpwstr>Standard</vt:lpwstr>
  </property>
  <property fmtid="{D5CDD505-2E9C-101B-9397-08002B2CF9AE}" pid="18" name="MSIP_Label_c69d85d5-6d9e-4305-a294-1f636ec0f2d6_Enabled">
    <vt:lpwstr>true</vt:lpwstr>
  </property>
  <property fmtid="{D5CDD505-2E9C-101B-9397-08002B2CF9AE}" pid="19" name="MSIP_Label_c69d85d5-6d9e-4305-a294-1f636ec0f2d6_Name">
    <vt:lpwstr>OFFICIAL</vt:lpwstr>
  </property>
  <property fmtid="{D5CDD505-2E9C-101B-9397-08002B2CF9AE}" pid="20" name="MSIP_Label_c69d85d5-6d9e-4305-a294-1f636ec0f2d6_ActionId">
    <vt:lpwstr>da1d43c2-45e1-4011-aa03-e3c9a0044e09</vt:lpwstr>
  </property>
</Properties>
</file>