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6" r:id="rId7"/>
    <p:sldId id="260" r:id="rId8"/>
    <p:sldId id="262" r:id="rId9"/>
    <p:sldId id="264" r:id="rId10"/>
    <p:sldId id="267" r:id="rId11"/>
    <p:sldId id="263" r:id="rId12"/>
    <p:sldId id="272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121B28-42B5-4E92-BC79-664123B9AF9D}" v="3" dt="2025-11-17T21:11:19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43" d="100"/>
          <a:sy n="43" d="100"/>
        </p:scale>
        <p:origin x="48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-He Elder (MLC - Staff)" userId="f52c26bf-c930-408f-bdc5-ef6eac0242bd" providerId="ADAL" clId="{610B8558-5AB7-4AFB-B5D1-F5294DAE81F4}"/>
    <pc:docChg chg="undo custSel addSld modSld">
      <pc:chgData name="Chi-He Elder (MLC - Staff)" userId="f52c26bf-c930-408f-bdc5-ef6eac0242bd" providerId="ADAL" clId="{610B8558-5AB7-4AFB-B5D1-F5294DAE81F4}" dt="2025-11-17T21:19:12.204" v="436" actId="20577"/>
      <pc:docMkLst>
        <pc:docMk/>
      </pc:docMkLst>
      <pc:sldChg chg="modSp mod">
        <pc:chgData name="Chi-He Elder (MLC - Staff)" userId="f52c26bf-c930-408f-bdc5-ef6eac0242bd" providerId="ADAL" clId="{610B8558-5AB7-4AFB-B5D1-F5294DAE81F4}" dt="2025-11-17T21:18:17.987" v="361" actId="20577"/>
        <pc:sldMkLst>
          <pc:docMk/>
          <pc:sldMk cId="336585909" sldId="256"/>
        </pc:sldMkLst>
        <pc:spChg chg="mod">
          <ac:chgData name="Chi-He Elder (MLC - Staff)" userId="f52c26bf-c930-408f-bdc5-ef6eac0242bd" providerId="ADAL" clId="{610B8558-5AB7-4AFB-B5D1-F5294DAE81F4}" dt="2025-11-17T21:18:17.987" v="361" actId="20577"/>
          <ac:spMkLst>
            <pc:docMk/>
            <pc:sldMk cId="336585909" sldId="256"/>
            <ac:spMk id="3" creationId="{AE3D17A9-B615-3724-98A4-CE55579CFF57}"/>
          </ac:spMkLst>
        </pc:spChg>
      </pc:sldChg>
      <pc:sldChg chg="modSp mod">
        <pc:chgData name="Chi-He Elder (MLC - Staff)" userId="f52c26bf-c930-408f-bdc5-ef6eac0242bd" providerId="ADAL" clId="{610B8558-5AB7-4AFB-B5D1-F5294DAE81F4}" dt="2025-11-17T21:19:12.204" v="436" actId="20577"/>
        <pc:sldMkLst>
          <pc:docMk/>
          <pc:sldMk cId="4186213920" sldId="257"/>
        </pc:sldMkLst>
        <pc:spChg chg="mod">
          <ac:chgData name="Chi-He Elder (MLC - Staff)" userId="f52c26bf-c930-408f-bdc5-ef6eac0242bd" providerId="ADAL" clId="{610B8558-5AB7-4AFB-B5D1-F5294DAE81F4}" dt="2025-11-17T21:19:12.204" v="436" actId="20577"/>
          <ac:spMkLst>
            <pc:docMk/>
            <pc:sldMk cId="4186213920" sldId="257"/>
            <ac:spMk id="3" creationId="{3B996537-0813-6E8E-4C1A-70BCB543B181}"/>
          </ac:spMkLst>
        </pc:spChg>
      </pc:sldChg>
      <pc:sldChg chg="modSp mod">
        <pc:chgData name="Chi-He Elder (MLC - Staff)" userId="f52c26bf-c930-408f-bdc5-ef6eac0242bd" providerId="ADAL" clId="{610B8558-5AB7-4AFB-B5D1-F5294DAE81F4}" dt="2025-11-17T21:06:42.275" v="10" actId="20577"/>
        <pc:sldMkLst>
          <pc:docMk/>
          <pc:sldMk cId="2216103647" sldId="258"/>
        </pc:sldMkLst>
        <pc:spChg chg="mod">
          <ac:chgData name="Chi-He Elder (MLC - Staff)" userId="f52c26bf-c930-408f-bdc5-ef6eac0242bd" providerId="ADAL" clId="{610B8558-5AB7-4AFB-B5D1-F5294DAE81F4}" dt="2025-11-17T21:06:42.275" v="10" actId="20577"/>
          <ac:spMkLst>
            <pc:docMk/>
            <pc:sldMk cId="2216103647" sldId="258"/>
            <ac:spMk id="3" creationId="{84F7DB4E-FD7D-2F71-D14C-67400D8FA070}"/>
          </ac:spMkLst>
        </pc:spChg>
      </pc:sldChg>
      <pc:sldChg chg="modSp mod">
        <pc:chgData name="Chi-He Elder (MLC - Staff)" userId="f52c26bf-c930-408f-bdc5-ef6eac0242bd" providerId="ADAL" clId="{610B8558-5AB7-4AFB-B5D1-F5294DAE81F4}" dt="2025-11-17T21:10:36.482" v="263" actId="20577"/>
        <pc:sldMkLst>
          <pc:docMk/>
          <pc:sldMk cId="138606124" sldId="263"/>
        </pc:sldMkLst>
        <pc:spChg chg="mod">
          <ac:chgData name="Chi-He Elder (MLC - Staff)" userId="f52c26bf-c930-408f-bdc5-ef6eac0242bd" providerId="ADAL" clId="{610B8558-5AB7-4AFB-B5D1-F5294DAE81F4}" dt="2025-11-17T21:10:36.482" v="263" actId="20577"/>
          <ac:spMkLst>
            <pc:docMk/>
            <pc:sldMk cId="138606124" sldId="263"/>
            <ac:spMk id="3" creationId="{713CE997-5596-8E99-1A38-95168791A7E0}"/>
          </ac:spMkLst>
        </pc:spChg>
      </pc:sldChg>
      <pc:sldChg chg="modSp mod">
        <pc:chgData name="Chi-He Elder (MLC - Staff)" userId="f52c26bf-c930-408f-bdc5-ef6eac0242bd" providerId="ADAL" clId="{610B8558-5AB7-4AFB-B5D1-F5294DAE81F4}" dt="2025-11-17T21:07:49.899" v="93" actId="20577"/>
        <pc:sldMkLst>
          <pc:docMk/>
          <pc:sldMk cId="1942873969" sldId="264"/>
        </pc:sldMkLst>
        <pc:spChg chg="mod">
          <ac:chgData name="Chi-He Elder (MLC - Staff)" userId="f52c26bf-c930-408f-bdc5-ef6eac0242bd" providerId="ADAL" clId="{610B8558-5AB7-4AFB-B5D1-F5294DAE81F4}" dt="2025-11-17T21:07:49.899" v="93" actId="20577"/>
          <ac:spMkLst>
            <pc:docMk/>
            <pc:sldMk cId="1942873969" sldId="264"/>
            <ac:spMk id="3" creationId="{A04B98FC-0C81-0D2C-E013-5B6A4332AB0C}"/>
          </ac:spMkLst>
        </pc:spChg>
      </pc:sldChg>
      <pc:sldChg chg="modSp mod">
        <pc:chgData name="Chi-He Elder (MLC - Staff)" userId="f52c26bf-c930-408f-bdc5-ef6eac0242bd" providerId="ADAL" clId="{610B8558-5AB7-4AFB-B5D1-F5294DAE81F4}" dt="2025-11-17T21:08:42.880" v="96" actId="20577"/>
        <pc:sldMkLst>
          <pc:docMk/>
          <pc:sldMk cId="493513573" sldId="267"/>
        </pc:sldMkLst>
        <pc:spChg chg="mod">
          <ac:chgData name="Chi-He Elder (MLC - Staff)" userId="f52c26bf-c930-408f-bdc5-ef6eac0242bd" providerId="ADAL" clId="{610B8558-5AB7-4AFB-B5D1-F5294DAE81F4}" dt="2025-11-17T21:08:42.880" v="96" actId="20577"/>
          <ac:spMkLst>
            <pc:docMk/>
            <pc:sldMk cId="493513573" sldId="267"/>
            <ac:spMk id="3" creationId="{DE643382-02D3-FE12-361B-AF8CB47CCFE1}"/>
          </ac:spMkLst>
        </pc:spChg>
      </pc:sldChg>
      <pc:sldChg chg="modSp mod">
        <pc:chgData name="Chi-He Elder (MLC - Staff)" userId="f52c26bf-c930-408f-bdc5-ef6eac0242bd" providerId="ADAL" clId="{610B8558-5AB7-4AFB-B5D1-F5294DAE81F4}" dt="2025-11-17T21:12:01.686" v="296" actId="20577"/>
        <pc:sldMkLst>
          <pc:docMk/>
          <pc:sldMk cId="875540894" sldId="268"/>
        </pc:sldMkLst>
        <pc:spChg chg="mod">
          <ac:chgData name="Chi-He Elder (MLC - Staff)" userId="f52c26bf-c930-408f-bdc5-ef6eac0242bd" providerId="ADAL" clId="{610B8558-5AB7-4AFB-B5D1-F5294DAE81F4}" dt="2025-11-17T21:09:44.054" v="216" actId="20577"/>
          <ac:spMkLst>
            <pc:docMk/>
            <pc:sldMk cId="875540894" sldId="268"/>
            <ac:spMk id="2" creationId="{8639E9B5-0B0F-5822-6BFB-313A52978ED9}"/>
          </ac:spMkLst>
        </pc:spChg>
        <pc:spChg chg="mod">
          <ac:chgData name="Chi-He Elder (MLC - Staff)" userId="f52c26bf-c930-408f-bdc5-ef6eac0242bd" providerId="ADAL" clId="{610B8558-5AB7-4AFB-B5D1-F5294DAE81F4}" dt="2025-11-17T21:12:01.686" v="296" actId="20577"/>
          <ac:spMkLst>
            <pc:docMk/>
            <pc:sldMk cId="875540894" sldId="268"/>
            <ac:spMk id="3" creationId="{E1FA3AC2-D19D-A656-D423-7FF49158F625}"/>
          </ac:spMkLst>
        </pc:spChg>
      </pc:sldChg>
      <pc:sldChg chg="modSp add mod">
        <pc:chgData name="Chi-He Elder (MLC - Staff)" userId="f52c26bf-c930-408f-bdc5-ef6eac0242bd" providerId="ADAL" clId="{610B8558-5AB7-4AFB-B5D1-F5294DAE81F4}" dt="2025-11-17T21:17:55.786" v="298" actId="20577"/>
        <pc:sldMkLst>
          <pc:docMk/>
          <pc:sldMk cId="1892541096" sldId="272"/>
        </pc:sldMkLst>
        <pc:spChg chg="mod">
          <ac:chgData name="Chi-He Elder (MLC - Staff)" userId="f52c26bf-c930-408f-bdc5-ef6eac0242bd" providerId="ADAL" clId="{610B8558-5AB7-4AFB-B5D1-F5294DAE81F4}" dt="2025-11-17T21:17:55.786" v="298" actId="20577"/>
          <ac:spMkLst>
            <pc:docMk/>
            <pc:sldMk cId="1892541096" sldId="272"/>
            <ac:spMk id="3" creationId="{C8F54E9F-D1C1-F7AF-22D7-6259A04E30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96E24-823E-379F-0DC9-8F60DB9F8A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78197-78F5-D186-56D2-BC821B9D8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1DFD2-0AB1-9297-182B-DBB1D1A4B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FCBB9-9080-2AD2-4679-CF42A2392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51E3-83FD-BFC5-B9B7-3F0334B6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663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6E337-4A97-700A-9D6E-7FE65DFCD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5F4BC7-336E-2B9A-66A1-BB0FA2BD5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E06D6-3B92-99E7-303A-4F7690A9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108F1-B3A5-F2E2-A4F1-DDAD97381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27693-20FA-5E9F-EF25-587DD1A4A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96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6730FB-30B4-0B1D-F549-D7724F78E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850A8A-924A-406D-D62F-8479E0BC0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B55D5-2B6B-2EF0-E2BA-FBB9385C0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621E9-1451-DAB7-320B-0F41AB81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8C070-28C0-2BD1-6F6D-E74FC856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94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BBF34-2FC5-67F3-272E-E4B6CE85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EED60-464E-EBC5-7AB0-A810552B6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75E1D-824A-B05A-7529-2D25AC8E0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EFC4A-EFEF-4A7E-A3B2-5B6ADD36E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C2B79-CA48-EE1F-8219-2BC461245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22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EAF37-6B9D-D159-B709-F575B641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2780B5-0E78-07C8-055D-F3CEF0D8C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2EF52-0598-5FBC-1FBF-FC0EC0230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39B68-75E1-EF22-3F4D-DA704B52A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9CF84-8934-6126-8153-EFEA6A204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24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834F1-0226-DFB9-0FE4-E8CEE9323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E58EE-09F7-F402-1DB8-549EE8A2F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E5952-F4F3-5AB0-5398-D206BD5E0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6B9B3-0A69-F90E-4DE2-54D69C14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B30D0-9755-D60E-1243-6E5A25D6F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C9A86-A6FD-A94E-BAD6-76C51FDD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88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9C6DD-783D-FEA7-665B-4B745402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D16D9-C52D-81A2-5488-4CB9351C9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27956-EE33-4D79-CA59-013007CD2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6B3EA4-D481-8A32-209F-3EFE22C920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7A5FB-10C1-F31B-FDDE-C9AA72961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32D51-EF4E-0728-314A-626EEB1B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35849-AD51-FB10-D4BD-35A81ADAE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035AAE-66BB-D87B-F162-BE5CD440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02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39005-22B8-A9CE-D63C-D88AB98DF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E6B63F-2909-BC65-5A81-883BFA8E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06B16B-0D96-DCB9-8327-6FE1D74A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A1901-B677-C4DD-F3B7-C03BDDD1A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09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F2BC65-A127-1B47-E64F-9F028AD1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8FAF2-9317-9FE5-706F-5254D551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E4D62-0040-E629-3B3D-A14BDA3EE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84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5D859-D7E0-89AD-F46B-625C0F4F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8533F-D7A8-EC65-0D94-868DB1CC5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1C5C7-4E07-99A1-B305-AD9B8465E9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B34DE-1926-24B9-4CE4-08C53987F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D6180E-A070-8FF7-E936-3BB49BB34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C4E7B-0ED9-6478-523E-E66BFB1D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39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D97E-480E-A8AB-1A7B-95FDE08AD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EF59DA-FB4C-AF75-890C-865BF2E614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7C576-16B0-8E2D-5748-164845EB2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24D87-E099-8161-6B8B-59BF4458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1DB8E-1CF0-F2A5-DD19-472D4A8E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F2662-F6AC-D7E7-0F34-BBBAF645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89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B9C1D1-690C-5171-FB24-BAC22683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19585-CDB7-E647-68D4-9B0B83F57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3D4A5-4215-0E15-FC94-3BEFB3FA6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C81609-9374-41E2-BD31-8B79DC7159ED}" type="datetimeFigureOut">
              <a:rPr lang="en-GB" smtClean="0"/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6C87B-F7BD-48D2-6472-7E3A84284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AD1C5-90A0-7419-67D1-5B13A043D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5BCB77-596F-4BB5-94F0-63E4FCEBD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34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ea.ac.uk/apply/postgraduat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itae.ac.uk/resource/skills-for-researc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5E05C-4F2B-C334-92C9-B820048255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Applying for Arts and Humanities PhD funding at UEA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3D17A9-B615-3724-98A4-CE55579CF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6566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AHRC Doctoral Landscape Awards</a:t>
            </a:r>
            <a:br>
              <a:rPr lang="en-GB" dirty="0"/>
            </a:br>
            <a:r>
              <a:rPr lang="en-GB" dirty="0"/>
              <a:t>and Faculty of Arts and Humanities PhD Studentships</a:t>
            </a:r>
          </a:p>
          <a:p>
            <a:r>
              <a:rPr lang="en-GB" dirty="0"/>
              <a:t>Information for applicants</a:t>
            </a:r>
          </a:p>
          <a:p>
            <a:endParaRPr lang="en-GB" dirty="0"/>
          </a:p>
          <a:p>
            <a:r>
              <a:rPr lang="en-GB" dirty="0"/>
              <a:t>Dr Chi-</a:t>
            </a:r>
            <a:r>
              <a:rPr lang="en-GB" dirty="0" err="1"/>
              <a:t>Hé</a:t>
            </a:r>
            <a:r>
              <a:rPr lang="en-GB" dirty="0"/>
              <a:t> Elder</a:t>
            </a:r>
          </a:p>
          <a:p>
            <a:r>
              <a:rPr lang="en-GB" dirty="0"/>
              <a:t>c.elder@uea.ac.uk</a:t>
            </a:r>
          </a:p>
          <a:p>
            <a:r>
              <a:rPr lang="en-GB" dirty="0"/>
              <a:t>FAH DTP Academic Lead</a:t>
            </a:r>
          </a:p>
        </p:txBody>
      </p:sp>
    </p:spTree>
    <p:extLst>
      <p:ext uri="{BB962C8B-B14F-4D97-AF65-F5344CB8AC3E}">
        <p14:creationId xmlns:p14="http://schemas.microsoft.com/office/powerpoint/2010/main" val="33658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65006-D52A-F245-CE56-28EAA659A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Preparedness for research: What we are looking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43382-02D3-FE12-361B-AF8CB47CC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Clear articulation of how your background and experience informs your research goals</a:t>
            </a:r>
          </a:p>
          <a:p>
            <a:r>
              <a:rPr lang="en-GB" dirty="0"/>
              <a:t>Good fit with UEA and your supervisor’s expertise</a:t>
            </a:r>
          </a:p>
          <a:p>
            <a:r>
              <a:rPr lang="en-GB" dirty="0"/>
              <a:t>Strong potential as a researcher as evidenced through your academic and non-academic experience</a:t>
            </a:r>
          </a:p>
          <a:p>
            <a:r>
              <a:rPr lang="en-GB" dirty="0"/>
              <a:t>An insightful and well-contextualised training plan</a:t>
            </a:r>
          </a:p>
          <a:p>
            <a:endParaRPr lang="en-GB" dirty="0"/>
          </a:p>
          <a:p>
            <a:r>
              <a:rPr lang="en-GB" dirty="0"/>
              <a:t>For DLAs: compelling rationale for using additional funding</a:t>
            </a:r>
          </a:p>
          <a:p>
            <a:endParaRPr lang="en-GB" dirty="0"/>
          </a:p>
          <a:p>
            <a:r>
              <a:rPr lang="en-GB" dirty="0"/>
              <a:t>This will be assessed via your personal statement, references and supervisor statement</a:t>
            </a:r>
          </a:p>
        </p:txBody>
      </p:sp>
    </p:spTree>
    <p:extLst>
      <p:ext uri="{BB962C8B-B14F-4D97-AF65-F5344CB8AC3E}">
        <p14:creationId xmlns:p14="http://schemas.microsoft.com/office/powerpoint/2010/main" val="493513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85C8F-1281-12CC-BA6C-F0D167F58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Widening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CE997-5596-8E99-1A38-95168791A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At least 1 award will be made to a WP candidate</a:t>
            </a:r>
          </a:p>
          <a:p>
            <a:r>
              <a:rPr lang="en-GB" dirty="0"/>
              <a:t>Once you have submitted your application, you will be invited to provide a contextualising statement of up to 500 words </a:t>
            </a:r>
          </a:p>
          <a:p>
            <a:r>
              <a:rPr lang="en-GB" dirty="0"/>
              <a:t>This will not be assessed, but may be used by assessors as additional contextual information</a:t>
            </a:r>
          </a:p>
          <a:p>
            <a:r>
              <a:rPr lang="en-GB" dirty="0"/>
              <a:t>You should submit this by </a:t>
            </a:r>
            <a:r>
              <a:rPr lang="en-GB" b="1" dirty="0"/>
              <a:t>13 February 2026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06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83868-2B05-88E7-599C-E32CF26B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54E9F-D1C1-F7AF-22D7-6259A04E3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Applications will be shortlisted based on the paper application</a:t>
            </a:r>
          </a:p>
          <a:p>
            <a:r>
              <a:rPr lang="en-GB" dirty="0"/>
              <a:t>Shortlisted applicants will be invited to a 30-minute interview with the AD PGR, DTP academic lead, and other panellists</a:t>
            </a:r>
          </a:p>
          <a:p>
            <a:r>
              <a:rPr lang="en-GB" dirty="0"/>
              <a:t>This is a chance for you to discuss </a:t>
            </a:r>
          </a:p>
          <a:p>
            <a:pPr lvl="1"/>
            <a:r>
              <a:rPr lang="en-GB" dirty="0"/>
              <a:t>Motivation for pursuing a PhD </a:t>
            </a:r>
          </a:p>
          <a:p>
            <a:pPr lvl="1"/>
            <a:r>
              <a:rPr lang="en-GB" dirty="0"/>
              <a:t>Engagement and interest in your proposed project </a:t>
            </a:r>
          </a:p>
          <a:p>
            <a:pPr lvl="1"/>
            <a:r>
              <a:rPr lang="en-GB" dirty="0"/>
              <a:t>How your research interests match supervisor expertise and UEA strengths</a:t>
            </a:r>
          </a:p>
          <a:p>
            <a:pPr lvl="1"/>
            <a:r>
              <a:rPr lang="en-GB" dirty="0"/>
              <a:t>How the PhD will facilitate your long-term career goals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541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39E9B5-0B0F-5822-6BFB-313A52978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This studentship is highly competitive. To give yourself the best chance…</a:t>
            </a:r>
          </a:p>
          <a:p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0" dirty="0"/>
              <a:t>Make early contact with a supervisor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0" dirty="0"/>
              <a:t>Choose your referees well and make them aware of the deadline as soon as possible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Ask your supervisor for feedback on your application, including your personal statement and training needs</a:t>
            </a:r>
            <a:endParaRPr lang="en-GB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0" dirty="0"/>
              <a:t>Ask a non-specialist to read your application. It should show expertise in your subject, but be intelligible to non-specialists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FA3AC2-D19D-A656-D423-7FF49158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Final tips</a:t>
            </a:r>
          </a:p>
        </p:txBody>
      </p:sp>
    </p:spTree>
    <p:extLst>
      <p:ext uri="{BB962C8B-B14F-4D97-AF65-F5344CB8AC3E}">
        <p14:creationId xmlns:p14="http://schemas.microsoft.com/office/powerpoint/2010/main" val="87554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7087C-3A10-23E5-3B76-D6BF89282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funding is available?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96537-0813-6E8E-4C1A-70BCB543B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3 x AHRC Doctoral Landscape Awards (DLA)</a:t>
            </a:r>
          </a:p>
          <a:p>
            <a:pPr lvl="1"/>
            <a:r>
              <a:rPr lang="en-GB" dirty="0"/>
              <a:t>3.5 year awards with an optional 6 months for additional training/placements</a:t>
            </a:r>
          </a:p>
          <a:p>
            <a:pPr lvl="1"/>
            <a:r>
              <a:rPr lang="en-GB" dirty="0"/>
              <a:t>Up to 1 international award </a:t>
            </a:r>
          </a:p>
          <a:p>
            <a:pPr lvl="1"/>
            <a:r>
              <a:rPr lang="en-GB" dirty="0"/>
              <a:t>At least 1 award to a WP candidate</a:t>
            </a:r>
          </a:p>
          <a:p>
            <a:r>
              <a:rPr lang="en-GB" dirty="0"/>
              <a:t>2 x Faculty-funded studentships</a:t>
            </a:r>
          </a:p>
          <a:p>
            <a:pPr lvl="1"/>
            <a:r>
              <a:rPr lang="en-GB" dirty="0"/>
              <a:t>3 year awards </a:t>
            </a:r>
          </a:p>
          <a:p>
            <a:pPr lvl="1"/>
            <a:r>
              <a:rPr lang="en-GB" dirty="0"/>
              <a:t>Up to 1 international award</a:t>
            </a:r>
          </a:p>
          <a:p>
            <a:pPr lvl="1"/>
            <a:endParaRPr lang="en-GB" dirty="0"/>
          </a:p>
          <a:p>
            <a:r>
              <a:rPr lang="en-GB" dirty="0"/>
              <a:t>You can apply </a:t>
            </a:r>
            <a:r>
              <a:rPr lang="en-GB"/>
              <a:t>for both types of funding award </a:t>
            </a:r>
            <a:r>
              <a:rPr lang="en-GB" dirty="0"/>
              <a:t>in the </a:t>
            </a:r>
            <a:r>
              <a:rPr lang="en-GB"/>
              <a:t>same application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21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084C-AC22-77E0-1FE6-944556F0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Eligibility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A3184-21A8-6C34-49A1-09242B833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Home and international students can apply (but see cap on international awards)</a:t>
            </a:r>
          </a:p>
          <a:p>
            <a:r>
              <a:rPr lang="en-GB" dirty="0"/>
              <a:t>Non-native English speakers require an equivalent of an IELTS score of 7.0</a:t>
            </a:r>
          </a:p>
          <a:p>
            <a:r>
              <a:rPr lang="en-GB" dirty="0"/>
              <a:t>We welcome candidates from all walks of life, including non-standard routes to PhD, and candidates from widening participation backgrounds</a:t>
            </a:r>
          </a:p>
          <a:p>
            <a:r>
              <a:rPr lang="en-GB" dirty="0"/>
              <a:t>In line with university guidance we recommend residing within 50 km of the university in order to engage with the opportunities on campus</a:t>
            </a:r>
          </a:p>
          <a:p>
            <a:r>
              <a:rPr lang="en-GB" b="0" dirty="0"/>
              <a:t>Please note that current students are NOT eligible to apply for a DLA or a Faculty studentship – these are for new students only</a:t>
            </a:r>
          </a:p>
        </p:txBody>
      </p:sp>
    </p:spTree>
    <p:extLst>
      <p:ext uri="{BB962C8B-B14F-4D97-AF65-F5344CB8AC3E}">
        <p14:creationId xmlns:p14="http://schemas.microsoft.com/office/powerpoint/2010/main" val="1566117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C66E1-46B0-59B9-1AF7-CF7F25EC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5F861-4941-466A-E338-CC9E55A09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accept proposals from all disciplines in the arts and humanities, as long as your supervisor can support your project</a:t>
            </a:r>
          </a:p>
          <a:p>
            <a:r>
              <a:rPr lang="en-GB" dirty="0"/>
              <a:t>We welcome interdisciplinary projects as long as the lead supervisor is employed by the Faculty of Arts and Humanities at UEA </a:t>
            </a:r>
          </a:p>
          <a:p>
            <a:r>
              <a:rPr lang="en-GB" dirty="0"/>
              <a:t>We invite applications across a range of doctoral pathways, including written theses, creative-critical PhDs, and professional practice doctorates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01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3BB30-4301-8F5A-E920-5E6D8EC0F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apply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7DB4E-FD7D-2F71-D14C-67400D8FA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To apply for either (or both) funding, you need to apply for a Postgraduate Research Degree at UEA, indicating your intention to apply for funding</a:t>
            </a:r>
          </a:p>
          <a:p>
            <a:r>
              <a:rPr lang="en-GB" dirty="0">
                <a:hlinkClick r:id="rId2"/>
              </a:rPr>
              <a:t>https://www.uea.ac.uk/apply/postgraduate/</a:t>
            </a:r>
            <a:r>
              <a:rPr lang="en-GB" dirty="0"/>
              <a:t> </a:t>
            </a:r>
          </a:p>
          <a:p>
            <a:r>
              <a:rPr lang="en-GB" dirty="0"/>
              <a:t>You will need </a:t>
            </a:r>
          </a:p>
          <a:p>
            <a:pPr lvl="1"/>
            <a:r>
              <a:rPr lang="en-GB" dirty="0"/>
              <a:t>A research proposal of up to 1500 words</a:t>
            </a:r>
          </a:p>
          <a:p>
            <a:pPr lvl="1"/>
            <a:r>
              <a:rPr lang="en-GB" dirty="0"/>
              <a:t>A personal statement – no word limit but we recommend 500-1000 words</a:t>
            </a:r>
          </a:p>
          <a:p>
            <a:pPr lvl="1"/>
            <a:r>
              <a:rPr lang="en-GB" dirty="0"/>
              <a:t>2 references (one or both can your proposed supervisor, as long as they can vouch for your experience)</a:t>
            </a:r>
          </a:p>
          <a:p>
            <a:pPr lvl="1"/>
            <a:r>
              <a:rPr lang="en-GB" dirty="0"/>
              <a:t>A statement from your proposed primary supervisor (they do this after you apply)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103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863A4E-D358-4A70-DB83-1775FC4DBE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en-GB" sz="2800" b="0" dirty="0">
                <a:latin typeface="Aptos (body)"/>
                <a:cs typeface="Arial" panose="020B0604020202020204" pitchFamily="34" charset="0"/>
              </a:rPr>
              <a:t>Apply for a place at UEA by </a:t>
            </a:r>
            <a:r>
              <a:rPr lang="en-GB" sz="2800" b="1" dirty="0">
                <a:latin typeface="Aptos (body)"/>
                <a:cs typeface="Arial" panose="020B0604020202020204" pitchFamily="34" charset="0"/>
              </a:rPr>
              <a:t>6 February 2026</a:t>
            </a:r>
          </a:p>
          <a:p>
            <a:pPr marL="457200" indent="-457200">
              <a:buFont typeface="Arial" panose="020B0604020202020204" pitchFamily="34" charset="0"/>
              <a:buChar char="•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en-GB" sz="2800" b="0" dirty="0">
                <a:latin typeface="Aptos (body)"/>
                <a:cs typeface="Arial" panose="020B0604020202020204" pitchFamily="34" charset="0"/>
              </a:rPr>
              <a:t>Make sure you check the box stating your intention to apply for a DLA and/or Faculty studentship</a:t>
            </a:r>
          </a:p>
          <a:p>
            <a:pPr marL="457200" indent="-457200">
              <a:buFont typeface="Arial" panose="020B0604020202020204" pitchFamily="34" charset="0"/>
              <a:buChar char="•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en-GB" sz="2800" dirty="0">
              <a:latin typeface="Aptos (body)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en-GB" sz="2800" dirty="0">
                <a:latin typeface="Aptos (body)"/>
                <a:cs typeface="Arial" panose="020B0604020202020204" pitchFamily="34" charset="0"/>
              </a:rPr>
              <a:t>Please note supervisor statements, references and WP statements (where applicable) must be submitted by </a:t>
            </a:r>
            <a:r>
              <a:rPr lang="en-GB" sz="2800" b="1" dirty="0">
                <a:latin typeface="Aptos (body)"/>
                <a:cs typeface="Arial" panose="020B0604020202020204" pitchFamily="34" charset="0"/>
              </a:rPr>
              <a:t>13 February</a:t>
            </a:r>
            <a:r>
              <a:rPr lang="en-GB" sz="2800" dirty="0">
                <a:latin typeface="Aptos (body)"/>
                <a:cs typeface="Arial" panose="020B0604020202020204" pitchFamily="34" charset="0"/>
              </a:rPr>
              <a:t>. You need to make sure relevant people know this and plan accordingly</a:t>
            </a:r>
          </a:p>
          <a:p>
            <a:pPr>
              <a:defRPr b="1">
                <a:latin typeface="+mn-lt"/>
                <a:ea typeface="+mn-ea"/>
                <a:cs typeface="+mn-cs"/>
                <a:sym typeface="Calibri"/>
              </a:defRPr>
            </a:pPr>
            <a:endParaRPr lang="en-GB" sz="2800" b="0" dirty="0">
              <a:latin typeface="Aptos (body)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en-GB" sz="2800" b="0" dirty="0">
                <a:latin typeface="Aptos (body)"/>
                <a:cs typeface="Arial" panose="020B0604020202020204" pitchFamily="34" charset="0"/>
              </a:rPr>
              <a:t>You will be notified of the results by end May 2026</a:t>
            </a:r>
          </a:p>
          <a:p>
            <a:endParaRPr lang="en-GB" dirty="0">
              <a:latin typeface="Aptos (body)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E81CBC-8C32-1719-B74D-E209EB7C4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dates</a:t>
            </a:r>
          </a:p>
        </p:txBody>
      </p:sp>
    </p:spTree>
    <p:extLst>
      <p:ext uri="{BB962C8B-B14F-4D97-AF65-F5344CB8AC3E}">
        <p14:creationId xmlns:p14="http://schemas.microsoft.com/office/powerpoint/2010/main" val="196390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F4EC3-F12B-AE93-34A8-8DB3A6761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research proposal: 1500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7571B-55F4-388D-2AFF-F9FA7AA13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2804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You can find tips on writing a research proposal on our application webpages. Generally, your research proposal should include: </a:t>
            </a:r>
          </a:p>
          <a:p>
            <a:endParaRPr lang="en-GB" dirty="0"/>
          </a:p>
          <a:p>
            <a:r>
              <a:rPr lang="en-GB" dirty="0"/>
              <a:t>Introduction: Brief overview of your research topic / subject area</a:t>
            </a:r>
          </a:p>
          <a:p>
            <a:r>
              <a:rPr lang="en-GB" b="0" dirty="0"/>
              <a:t>Research questions: these should be clear and intelligible to a non-specialist</a:t>
            </a:r>
          </a:p>
          <a:p>
            <a:r>
              <a:rPr lang="en-GB" dirty="0"/>
              <a:t>Literature review: situate your research within its scholarly field, demonstrating the key debates or ideas and demonstrating the originality of your project</a:t>
            </a:r>
          </a:p>
          <a:p>
            <a:r>
              <a:rPr lang="en-GB" dirty="0"/>
              <a:t>Method: explain how you will answer your research questions and explain what techniques you’ll use and why</a:t>
            </a:r>
          </a:p>
          <a:p>
            <a:r>
              <a:rPr lang="en-GB" dirty="0"/>
              <a:t>Timescale: provide a timetable for the project that is achievable in the time available </a:t>
            </a:r>
          </a:p>
          <a:p>
            <a:r>
              <a:rPr lang="en-GB" dirty="0"/>
              <a:t>References: provide a list of the sources you mention in your application (included in the word count)</a:t>
            </a:r>
          </a:p>
        </p:txBody>
      </p:sp>
    </p:spTree>
    <p:extLst>
      <p:ext uri="{BB962C8B-B14F-4D97-AF65-F5344CB8AC3E}">
        <p14:creationId xmlns:p14="http://schemas.microsoft.com/office/powerpoint/2010/main" val="4137989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AB6D-9ED8-1C08-0CC6-022148647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research proposal: What we are looking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82182-D306-CE1B-9431-A50F7B2F6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Clear, innovative and compelling proposal</a:t>
            </a:r>
          </a:p>
          <a:p>
            <a:r>
              <a:rPr lang="en-GB" b="0" dirty="0"/>
              <a:t>Clearly written – avoid technical jargon without explanation</a:t>
            </a:r>
            <a:endParaRPr lang="en-GB" dirty="0"/>
          </a:p>
          <a:p>
            <a:r>
              <a:rPr lang="en-GB" dirty="0"/>
              <a:t>For DLAs: strong alignment with UEA priority areas (</a:t>
            </a:r>
            <a:r>
              <a:rPr lang="en-GB" dirty="0" err="1"/>
              <a:t>CreativeUEA</a:t>
            </a:r>
            <a:r>
              <a:rPr lang="en-GB" dirty="0"/>
              <a:t>, </a:t>
            </a:r>
            <a:r>
              <a:rPr lang="en-GB" dirty="0" err="1"/>
              <a:t>ClimateUEA</a:t>
            </a:r>
            <a:r>
              <a:rPr lang="en-GB" dirty="0"/>
              <a:t>, </a:t>
            </a:r>
            <a:r>
              <a:rPr lang="en-GB" dirty="0" err="1"/>
              <a:t>HealthUEA</a:t>
            </a:r>
            <a:r>
              <a:rPr lang="en-GB" dirty="0"/>
              <a:t>)</a:t>
            </a:r>
          </a:p>
          <a:p>
            <a:r>
              <a:rPr lang="en-GB" dirty="0"/>
              <a:t>Deep, scholarly engagement with relevant literature</a:t>
            </a:r>
          </a:p>
          <a:p>
            <a:r>
              <a:rPr lang="en-GB" dirty="0"/>
              <a:t>Strong and well justified methodology</a:t>
            </a:r>
          </a:p>
          <a:p>
            <a:r>
              <a:rPr lang="en-GB" dirty="0"/>
              <a:t>A project that is clearly feasible within the funded period</a:t>
            </a:r>
          </a:p>
          <a:p>
            <a:endParaRPr lang="en-GB" dirty="0"/>
          </a:p>
          <a:p>
            <a:r>
              <a:rPr lang="en-GB" dirty="0"/>
              <a:t>We will also use your supervisor statement to help assess your project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290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01D5D-6B1B-7755-57B5-F21B2B8C2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personal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B98FC-0C81-0D2C-E013-5B6A4332A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This statement outlines your motivations for applying for your programme of study. It should include:</a:t>
            </a:r>
          </a:p>
          <a:p>
            <a:endParaRPr lang="en-GB" dirty="0"/>
          </a:p>
          <a:p>
            <a:r>
              <a:rPr lang="en-GB" dirty="0"/>
              <a:t>Why UEA is a good fit for your research, and how your project aligns with your supervisor’s expertise</a:t>
            </a:r>
          </a:p>
          <a:p>
            <a:r>
              <a:rPr lang="en-GB" dirty="0"/>
              <a:t>What relevant work or voluntary experience you have</a:t>
            </a:r>
          </a:p>
          <a:p>
            <a:r>
              <a:rPr lang="en-GB" dirty="0"/>
              <a:t>How your prior experience has equipped you for your future research</a:t>
            </a:r>
          </a:p>
          <a:p>
            <a:r>
              <a:rPr lang="en-GB" dirty="0"/>
              <a:t>What training needs you might have - </a:t>
            </a:r>
            <a:r>
              <a:rPr lang="en-GB" dirty="0">
                <a:hlinkClick r:id="rId2"/>
              </a:rPr>
              <a:t>https://vitae.ac.uk/resource/skills-for-research/</a:t>
            </a:r>
            <a:endParaRPr lang="en-GB" dirty="0"/>
          </a:p>
          <a:p>
            <a:r>
              <a:rPr lang="en-GB" dirty="0"/>
              <a:t>For DLAs: How you might use the additional 6 months funding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87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1007</Words>
  <Application>Microsoft Office PowerPoint</Application>
  <PresentationFormat>Widescreen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 (body)</vt:lpstr>
      <vt:lpstr>Aptos</vt:lpstr>
      <vt:lpstr>Aptos Display</vt:lpstr>
      <vt:lpstr>Arial</vt:lpstr>
      <vt:lpstr>Office Theme</vt:lpstr>
      <vt:lpstr>Applying for Arts and Humanities PhD funding at UEA</vt:lpstr>
      <vt:lpstr>What funding is available?</vt:lpstr>
      <vt:lpstr>Eligibility</vt:lpstr>
      <vt:lpstr>Types of project</vt:lpstr>
      <vt:lpstr>How to apply</vt:lpstr>
      <vt:lpstr>Key dates</vt:lpstr>
      <vt:lpstr>The research proposal: 1500 words</vt:lpstr>
      <vt:lpstr>The research proposal: What we are looking for</vt:lpstr>
      <vt:lpstr>The personal statement</vt:lpstr>
      <vt:lpstr>Preparedness for research: What we are looking for</vt:lpstr>
      <vt:lpstr>Widening participation</vt:lpstr>
      <vt:lpstr>Interviews</vt:lpstr>
      <vt:lpstr>Final tips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Chi-He Elder (MLC - Staff)</dc:creator>
  <cp:lastModifiedBy>Chi-He Elder (MLC - Staff)</cp:lastModifiedBy>
  <cp:revision>1</cp:revision>
  <dcterms:created xsi:type="dcterms:W3CDTF">2025-11-17T14:04:01Z</dcterms:created>
  <dcterms:modified xsi:type="dcterms:W3CDTF">2025-11-17T21:19:17Z</dcterms:modified>
</cp:coreProperties>
</file>