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63" r:id="rId2"/>
    <p:sldId id="320" r:id="rId3"/>
    <p:sldId id="322" r:id="rId4"/>
    <p:sldId id="270" r:id="rId5"/>
    <p:sldId id="257" r:id="rId6"/>
    <p:sldId id="258" r:id="rId7"/>
    <p:sldId id="305" r:id="rId8"/>
    <p:sldId id="328" r:id="rId9"/>
    <p:sldId id="261" r:id="rId10"/>
    <p:sldId id="317" r:id="rId11"/>
    <p:sldId id="269" r:id="rId12"/>
    <p:sldId id="307" r:id="rId13"/>
    <p:sldId id="273" r:id="rId14"/>
    <p:sldId id="272" r:id="rId15"/>
    <p:sldId id="294" r:id="rId16"/>
    <p:sldId id="310" r:id="rId17"/>
    <p:sldId id="318" r:id="rId18"/>
    <p:sldId id="264" r:id="rId19"/>
    <p:sldId id="279" r:id="rId20"/>
    <p:sldId id="327" r:id="rId21"/>
    <p:sldId id="286" r:id="rId22"/>
    <p:sldId id="284" r:id="rId23"/>
    <p:sldId id="288" r:id="rId24"/>
    <p:sldId id="326" r:id="rId25"/>
    <p:sldId id="280" r:id="rId26"/>
    <p:sldId id="290" r:id="rId27"/>
    <p:sldId id="300" r:id="rId28"/>
    <p:sldId id="321" r:id="rId29"/>
    <p:sldId id="325" r:id="rId30"/>
    <p:sldId id="303" r:id="rId31"/>
    <p:sldId id="312" r:id="rId32"/>
    <p:sldId id="311" r:id="rId33"/>
    <p:sldId id="314" r:id="rId34"/>
    <p:sldId id="313" r:id="rId35"/>
    <p:sldId id="301" r:id="rId36"/>
    <p:sldId id="302" r:id="rId37"/>
    <p:sldId id="315" r:id="rId3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che, Laura" initials="RL" lastIdx="1" clrIdx="0">
    <p:extLst>
      <p:ext uri="{19B8F6BF-5375-455C-9EA6-DF929625EA0E}">
        <p15:presenceInfo xmlns:p15="http://schemas.microsoft.com/office/powerpoint/2012/main" userId="S-1-5-21-3741593784-2899681647-1123851950-2483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954"/>
    <a:srgbClr val="0E3946"/>
    <a:srgbClr val="0D3447"/>
    <a:srgbClr val="0E3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F782BB-5E3E-4C8D-847C-AA9223FE3DDE}" v="1" dt="2026-10-15T10:05:35.8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6044" autoAdjust="0"/>
  </p:normalViewPr>
  <p:slideViewPr>
    <p:cSldViewPr snapToGrid="0">
      <p:cViewPr varScale="1">
        <p:scale>
          <a:sx n="80" d="100"/>
          <a:sy n="80" d="100"/>
        </p:scale>
        <p:origin x="16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el Finan" userId="7dfb8e64-41f2-47f0-a55c-456ab63299fe" providerId="ADAL" clId="{3EAE0ABE-9399-41BD-9301-D0C6FD1E1277}"/>
    <pc:docChg chg="addSld delSld modSld">
      <pc:chgData name="Edel Finan" userId="7dfb8e64-41f2-47f0-a55c-456ab63299fe" providerId="ADAL" clId="{3EAE0ABE-9399-41BD-9301-D0C6FD1E1277}" dt="2026-10-15T10:05:37.635" v="1" actId="47"/>
      <pc:docMkLst>
        <pc:docMk/>
      </pc:docMkLst>
      <pc:sldChg chg="del">
        <pc:chgData name="Edel Finan" userId="7dfb8e64-41f2-47f0-a55c-456ab63299fe" providerId="ADAL" clId="{3EAE0ABE-9399-41BD-9301-D0C6FD1E1277}" dt="2026-10-15T10:05:37.635" v="1" actId="47"/>
        <pc:sldMkLst>
          <pc:docMk/>
          <pc:sldMk cId="431643010" sldId="260"/>
        </pc:sldMkLst>
      </pc:sldChg>
      <pc:sldChg chg="add">
        <pc:chgData name="Edel Finan" userId="7dfb8e64-41f2-47f0-a55c-456ab63299fe" providerId="ADAL" clId="{3EAE0ABE-9399-41BD-9301-D0C6FD1E1277}" dt="2026-10-15T10:05:35.840" v="0"/>
        <pc:sldMkLst>
          <pc:docMk/>
          <pc:sldMk cId="1586146675" sldId="32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2449C-EA8A-42D6-8069-E18A91E6C08F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B6533-E4E8-4DB2-AF2E-AB76C968401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12558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600E5-6A7F-4FD8-B0CF-5C7123F28AC1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7CD85-B555-49D8-9349-B356DA9DCB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664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GbwkNZzhwY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2643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Discuss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869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7618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22873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4484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4989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57CD85-B555-49D8-9349-B356DA9DCBB7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343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0419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6573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8899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10C0D-BE4C-4C2B-B695-702C7A1A4FF2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7412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8380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7753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2993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Refer to serving</a:t>
            </a:r>
            <a:r>
              <a:rPr lang="en-IE" baseline="0" dirty="0"/>
              <a:t> size guides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3183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8077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5119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4279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0987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31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41291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Hyperlink </a:t>
            </a:r>
            <a:r>
              <a:rPr lang="en-IE" sz="1200" u="sng" dirty="0">
                <a:hlinkClick r:id="rId3"/>
              </a:rPr>
              <a:t>https://www.youtube.com/watch?v=AGbwkNZzhwY</a:t>
            </a:r>
            <a:r>
              <a:rPr lang="en-IE" sz="1200" dirty="0"/>
              <a:t>  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33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40994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34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60197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7CD85-B555-49D8-9349-B356DA9DCBB7}" type="slidenum">
              <a:rPr lang="en-IE" smtClean="0"/>
              <a:t>35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3745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75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3752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28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231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495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532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2028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544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132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9216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593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FC6EBB8-13D5-4F6C-A79D-A5632374FC80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EED31FF-07C1-4DB8-94A5-3C2D881F8FA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43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i1bd8Mai6O4?feature=oembed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n2LhbFr5Lc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5.m4a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.png"/><Relationship Id="rId4" Type="http://schemas.openxmlformats.org/officeDocument/2006/relationships/audio" Target="../media/media5.m4a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7.m4a"/><Relationship Id="rId7" Type="http://schemas.openxmlformats.org/officeDocument/2006/relationships/image" Target="../media/image2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4a"/><Relationship Id="rId9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child.ie/" TargetMode="External"/><Relationship Id="rId2" Type="http://schemas.openxmlformats.org/officeDocument/2006/relationships/hyperlink" Target="http://www.hse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.indi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GbwkNZzhwY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i.ie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1bd8Mai6O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althpromotion.ie/media/documents/HAL01632_DEPARTMENT_OF_HEALTH_Healthy_Ireland_Vitamin_D_Flyer_Final_Jan2024.pdf" TargetMode="External"/><Relationship Id="rId3" Type="http://schemas.openxmlformats.org/officeDocument/2006/relationships/hyperlink" Target="https://www2.hse.ie/babies-children/weaning-eating/" TargetMode="External"/><Relationship Id="rId7" Type="http://schemas.openxmlformats.org/officeDocument/2006/relationships/hyperlink" Target="https://www.gov.ie/en/healthy-ireland/publications/healthy-eating-for-older-adults/" TargetMode="External"/><Relationship Id="rId2" Type="http://schemas.openxmlformats.org/officeDocument/2006/relationships/hyperlink" Target="https://www2.hse.ie/living-well/healthy-eat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ie/en/healthy-ireland/publications/healthy-ireland-food-plans-and-guides/" TargetMode="External"/><Relationship Id="rId5" Type="http://schemas.openxmlformats.org/officeDocument/2006/relationships/hyperlink" Target="https://assets.hse.ie/media/documents/healthy-eating-for-1-to-4-year-olds.pdf" TargetMode="External"/><Relationship Id="rId4" Type="http://schemas.openxmlformats.org/officeDocument/2006/relationships/hyperlink" Target="http://www.safefood.net/" TargetMode="Externa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479" y="2774608"/>
            <a:ext cx="9966959" cy="2965179"/>
          </a:xfrm>
          <a:prstGeom prst="rect">
            <a:avLst/>
          </a:prstGeom>
          <a:solidFill>
            <a:srgbClr val="104954"/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43478" y="325423"/>
            <a:ext cx="9966960" cy="2926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8800" dirty="0">
                <a:solidFill>
                  <a:srgbClr val="0E3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 Living </a:t>
            </a:r>
            <a:br>
              <a:rPr lang="en-IE" sz="8800" dirty="0">
                <a:solidFill>
                  <a:srgbClr val="0E394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E" dirty="0">
                <a:solidFill>
                  <a:srgbClr val="0E39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Everyday Life 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194510" y="3045518"/>
            <a:ext cx="9212093" cy="2247090"/>
          </a:xfrm>
          <a:prstGeom prst="rect">
            <a:avLst/>
          </a:prstGeom>
          <a:solidFill>
            <a:srgbClr val="104954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I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Eating for Health </a:t>
            </a:r>
          </a:p>
          <a:p>
            <a:pPr marL="45720" indent="0">
              <a:buNone/>
            </a:pPr>
            <a:r>
              <a:rPr lang="en-I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Laura Roche</a:t>
            </a:r>
          </a:p>
          <a:p>
            <a:pPr marL="45720" indent="0">
              <a:buNone/>
            </a:pPr>
            <a:r>
              <a:rPr lang="en-I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DI016307</a:t>
            </a:r>
          </a:p>
          <a:p>
            <a:pPr marL="45720" indent="0">
              <a:buNone/>
            </a:pPr>
            <a:r>
              <a:rPr lang="en-I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HSE Senior Dietitian, </a:t>
            </a:r>
          </a:p>
          <a:p>
            <a:pPr marL="45720" indent="0">
              <a:buNone/>
            </a:pPr>
            <a:r>
              <a:rPr lang="en-I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Promotion &amp; Improvement, Co Wexford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18" y="5874166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10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IE" sz="6600" dirty="0">
                <a:latin typeface="Arial" panose="020B0604020202020204" pitchFamily="34" charset="0"/>
                <a:cs typeface="Arial" panose="020B0604020202020204" pitchFamily="34" charset="0"/>
              </a:rPr>
              <a:t>Welcome!</a:t>
            </a:r>
            <a:endParaRPr lang="en-IE" sz="6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36" y="5951284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92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7915" y="749148"/>
            <a:ext cx="10614754" cy="4924540"/>
          </a:xfrm>
        </p:spPr>
        <p:txBody>
          <a:bodyPr>
            <a:normAutofit fontScale="85000" lnSpcReduction="10000"/>
          </a:bodyPr>
          <a:lstStyle/>
          <a:p>
            <a:pPr marL="45720" indent="0">
              <a:lnSpc>
                <a:spcPct val="160000"/>
              </a:lnSpc>
              <a:buNone/>
            </a:pP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This presentation is written and delivered by a registered dietitian. It is intended for information only. It is not a substitute for personalised dietetic or medical advice, diagnosis or treatment. Medical concerns should always be discussed with a doctor. For any medical conditions requiring dietetic input, a referral should be made to a HSE (public) CORU registered dietitian or a CORU registered private dietitian (visit </a:t>
            </a:r>
            <a:r>
              <a:rPr lang="en-IE" sz="2800" u="sng" dirty="0">
                <a:latin typeface="Arial" panose="020B0604020202020204" pitchFamily="34" charset="0"/>
                <a:cs typeface="Arial" panose="020B0604020202020204" pitchFamily="34" charset="0"/>
              </a:rPr>
              <a:t>www.indi.ie/find-a-dietitian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marL="45720" indent="0">
              <a:lnSpc>
                <a:spcPct val="160000"/>
              </a:lnSpc>
              <a:buNone/>
            </a:pPr>
            <a:endParaRPr lang="en-IE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lnSpc>
                <a:spcPct val="160000"/>
              </a:lnSpc>
              <a:buNone/>
            </a:pPr>
            <a:r>
              <a:rPr lang="en-IE" sz="2400" dirty="0">
                <a:latin typeface="Arial" panose="020B0604020202020204" pitchFamily="34" charset="0"/>
                <a:cs typeface="Arial" panose="020B0604020202020204" pitchFamily="34" charset="0"/>
              </a:rPr>
              <a:t>Date of production: October 2025. Information correct at time of production</a:t>
            </a:r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.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67" y="5940267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3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280" y="233411"/>
            <a:ext cx="9875520" cy="835225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Getting</a:t>
            </a:r>
            <a:r>
              <a:rPr lang="en-IE" sz="4600" dirty="0">
                <a:latin typeface="Arial" panose="020B0604020202020204" pitchFamily="34" charset="0"/>
                <a:cs typeface="Arial" panose="020B0604020202020204" pitchFamily="34" charset="0"/>
              </a:rPr>
              <a:t> started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065" y="892366"/>
            <a:ext cx="9946178" cy="5186309"/>
          </a:xfrm>
        </p:spPr>
        <p:txBody>
          <a:bodyPr>
            <a:normAutofit fontScale="62500" lnSpcReduction="20000"/>
          </a:bodyPr>
          <a:lstStyle/>
          <a:p>
            <a:endParaRPr lang="en-IE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en-IE" sz="35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time: 10.30am</a:t>
            </a:r>
          </a:p>
          <a:p>
            <a:pPr lvl="1">
              <a:lnSpc>
                <a:spcPct val="160000"/>
              </a:lnSpc>
            </a:pPr>
            <a:r>
              <a:rPr lang="en-IE" sz="35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Break: 11.05 – 11.15am</a:t>
            </a:r>
          </a:p>
          <a:p>
            <a:pPr lvl="1">
              <a:lnSpc>
                <a:spcPct val="160000"/>
              </a:lnSpc>
            </a:pPr>
            <a:r>
              <a:rPr lang="en-IE" sz="35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 time: 12 midday</a:t>
            </a:r>
          </a:p>
          <a:p>
            <a:pPr lvl="1">
              <a:lnSpc>
                <a:spcPct val="160000"/>
              </a:lnSpc>
            </a:pPr>
            <a:r>
              <a:rPr lang="en-IE" sz="35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Toilets and fire exit</a:t>
            </a:r>
          </a:p>
          <a:p>
            <a:pPr lvl="1">
              <a:lnSpc>
                <a:spcPct val="160000"/>
              </a:lnSpc>
            </a:pPr>
            <a:r>
              <a:rPr lang="en-IE" sz="35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Phones</a:t>
            </a:r>
          </a:p>
          <a:p>
            <a:pPr lvl="1">
              <a:lnSpc>
                <a:spcPct val="160000"/>
              </a:lnSpc>
            </a:pPr>
            <a:r>
              <a:rPr lang="en-IE" sz="35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 there will be some group work and discussions. Feel free to “pass”</a:t>
            </a:r>
          </a:p>
          <a:p>
            <a:pPr lvl="1">
              <a:lnSpc>
                <a:spcPct val="160000"/>
              </a:lnSpc>
            </a:pPr>
            <a:r>
              <a:rPr lang="en-IE" sz="35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be talking about “Joe” </a:t>
            </a:r>
          </a:p>
          <a:p>
            <a:pPr lvl="1">
              <a:lnSpc>
                <a:spcPct val="160000"/>
              </a:lnSpc>
            </a:pPr>
            <a:r>
              <a:rPr lang="en-IE" sz="35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complete the before and after talk questionnaires. </a:t>
            </a:r>
          </a:p>
          <a:p>
            <a:pPr marL="45720" indent="0">
              <a:buNone/>
            </a:pP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86" y="5902405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2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032" y="636054"/>
            <a:ext cx="9875520" cy="818173"/>
          </a:xfrm>
        </p:spPr>
        <p:txBody>
          <a:bodyPr>
            <a:normAutofit fontScale="90000"/>
          </a:bodyPr>
          <a:lstStyle/>
          <a:p>
            <a:r>
              <a:rPr lang="en-IE" sz="4900" dirty="0">
                <a:latin typeface="Arial" panose="020B0604020202020204" pitchFamily="34" charset="0"/>
                <a:cs typeface="Arial" panose="020B0604020202020204" pitchFamily="34" charset="0"/>
              </a:rPr>
              <a:t>What we will talk about today: </a:t>
            </a: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43000" y="1314234"/>
            <a:ext cx="9872871" cy="4391891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50000"/>
              </a:lnSpc>
            </a:pPr>
            <a:r>
              <a:rPr lang="en-IE" sz="2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What eating for health means</a:t>
            </a:r>
          </a:p>
          <a:p>
            <a:pPr lvl="1">
              <a:lnSpc>
                <a:spcPct val="150000"/>
              </a:lnSpc>
            </a:pPr>
            <a:r>
              <a:rPr lang="en-IE" sz="2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stages of changing behaviour</a:t>
            </a:r>
          </a:p>
          <a:p>
            <a:pPr lvl="1">
              <a:lnSpc>
                <a:spcPct val="150000"/>
              </a:lnSpc>
            </a:pPr>
            <a:r>
              <a:rPr lang="en-IE" sz="2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How Joe changed his eating habits </a:t>
            </a:r>
          </a:p>
          <a:p>
            <a:pPr lvl="1">
              <a:lnSpc>
                <a:spcPct val="150000"/>
              </a:lnSpc>
            </a:pPr>
            <a:r>
              <a:rPr lang="en-IE" sz="2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Food Pyramids</a:t>
            </a:r>
          </a:p>
          <a:p>
            <a:pPr lvl="1">
              <a:lnSpc>
                <a:spcPct val="150000"/>
              </a:lnSpc>
            </a:pPr>
            <a:r>
              <a:rPr lang="en-IE" sz="2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Building a balanced meal</a:t>
            </a:r>
          </a:p>
          <a:p>
            <a:pPr lvl="1">
              <a:lnSpc>
                <a:spcPct val="150000"/>
              </a:lnSpc>
            </a:pPr>
            <a:r>
              <a:rPr lang="en-IE" sz="2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Where to go for more information</a:t>
            </a:r>
          </a:p>
          <a:p>
            <a:pPr lvl="1">
              <a:lnSpc>
                <a:spcPct val="150000"/>
              </a:lnSpc>
            </a:pPr>
            <a:r>
              <a:rPr lang="en-IE" sz="2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Planning ahead</a:t>
            </a:r>
          </a:p>
          <a:p>
            <a:pPr marL="274320" lvl="1" indent="0">
              <a:buNone/>
            </a:pPr>
            <a:r>
              <a:rPr lang="en-I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84" y="5940267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97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51254"/>
            <a:ext cx="9875520" cy="937719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Lets break the ice!</a:t>
            </a:r>
            <a:r>
              <a:rPr lang="en-IE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144469"/>
            <a:ext cx="9227634" cy="460104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28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 or coffee</a:t>
            </a:r>
          </a:p>
          <a:p>
            <a:pPr>
              <a:lnSpc>
                <a:spcPct val="170000"/>
              </a:lnSpc>
            </a:pPr>
            <a:r>
              <a:rPr lang="en-IE" sz="28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Starter or dessert</a:t>
            </a:r>
          </a:p>
          <a:p>
            <a:pPr>
              <a:lnSpc>
                <a:spcPct val="170000"/>
              </a:lnSpc>
            </a:pPr>
            <a:r>
              <a:rPr lang="en-IE" sz="28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Summer or winter</a:t>
            </a:r>
          </a:p>
          <a:p>
            <a:pPr>
              <a:lnSpc>
                <a:spcPct val="170000"/>
              </a:lnSpc>
            </a:pPr>
            <a:r>
              <a:rPr lang="en-IE" sz="28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Early bird or night owl</a:t>
            </a:r>
          </a:p>
          <a:p>
            <a:pPr>
              <a:lnSpc>
                <a:spcPct val="170000"/>
              </a:lnSpc>
            </a:pPr>
            <a:r>
              <a:rPr lang="en-IE" sz="28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Who thinks it is important to eat for health?</a:t>
            </a:r>
          </a:p>
          <a:p>
            <a:pPr>
              <a:lnSpc>
                <a:spcPct val="170000"/>
              </a:lnSpc>
            </a:pPr>
            <a:r>
              <a:rPr lang="en-IE" sz="28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Who thinks it is important to enjoy food?</a:t>
            </a:r>
          </a:p>
          <a:p>
            <a:endParaRPr lang="en-I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67" y="5888733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85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719" y="657712"/>
            <a:ext cx="9875520" cy="1213954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What does eating for health mean?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  <a:buClr>
                <a:srgbClr val="398F98"/>
              </a:buClr>
              <a:buFont typeface="Wingdings" panose="05000000000000000000" pitchFamily="2" charset="2"/>
              <a:buChar char="ü"/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range of different foods</a:t>
            </a:r>
          </a:p>
          <a:p>
            <a:pPr lvl="0">
              <a:lnSpc>
                <a:spcPct val="150000"/>
              </a:lnSpc>
              <a:buClr>
                <a:srgbClr val="398F98"/>
              </a:buClr>
              <a:buFont typeface="Wingdings" panose="05000000000000000000" pitchFamily="2" charset="2"/>
              <a:buChar char="ü"/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of the nutrients we need</a:t>
            </a:r>
          </a:p>
          <a:p>
            <a:pPr lvl="0">
              <a:lnSpc>
                <a:spcPct val="150000"/>
              </a:lnSpc>
              <a:buClr>
                <a:srgbClr val="398F98"/>
              </a:buClr>
              <a:buFont typeface="Wingdings" panose="05000000000000000000" pitchFamily="2" charset="2"/>
              <a:buChar char="ü"/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healthy, feel well and have plenty of energy.</a:t>
            </a:r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19" y="5917598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1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Stages of Change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25804" y="4624352"/>
            <a:ext cx="176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to video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90" y="1697796"/>
            <a:ext cx="5743170" cy="4282188"/>
          </a:xfrm>
          <a:prstGeom prst="rect">
            <a:avLst/>
          </a:prstGeom>
        </p:spPr>
      </p:pic>
      <p:pic>
        <p:nvPicPr>
          <p:cNvPr id="4" name="Online Media 3" title="Cycle of Change for Health ">
            <a:hlinkClick r:id="" action="ppaction://media"/>
            <a:extLst>
              <a:ext uri="{FF2B5EF4-FFF2-40B4-BE49-F238E27FC236}">
                <a16:creationId xmlns:a16="http://schemas.microsoft.com/office/drawing/2014/main" id="{EEEBA6EF-3AE5-9E77-0BE6-5AA27F86B7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655958" y="2015541"/>
            <a:ext cx="5007308" cy="28269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C63146-8545-8742-49B1-6384671F6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169" y="5945883"/>
            <a:ext cx="11057578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4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269" y="400026"/>
            <a:ext cx="9875520" cy="1008896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Joe’s story</a:t>
            </a:r>
          </a:p>
        </p:txBody>
      </p:sp>
      <p:sp>
        <p:nvSpPr>
          <p:cNvPr id="3" name="Rectangle 2"/>
          <p:cNvSpPr/>
          <p:nvPr/>
        </p:nvSpPr>
        <p:spPr>
          <a:xfrm>
            <a:off x="3530279" y="1285607"/>
            <a:ext cx="4829950" cy="3856490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438539" y="5317666"/>
            <a:ext cx="8024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 isn’t thinking about making any changes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563877" y="1951412"/>
            <a:ext cx="2816596" cy="23471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140" y="5954900"/>
            <a:ext cx="11059102" cy="64013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84812" y="44741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5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269" y="400026"/>
            <a:ext cx="9875520" cy="1008896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Joe’s story</a:t>
            </a:r>
          </a:p>
        </p:txBody>
      </p:sp>
      <p:sp>
        <p:nvSpPr>
          <p:cNvPr id="3" name="Rectangle 2"/>
          <p:cNvSpPr/>
          <p:nvPr/>
        </p:nvSpPr>
        <p:spPr>
          <a:xfrm>
            <a:off x="3548940" y="1299603"/>
            <a:ext cx="4829950" cy="3856490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870" y="5347994"/>
            <a:ext cx="5952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 is thinking about making changes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613751" y="1943100"/>
            <a:ext cx="2699385" cy="22494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161" y="5907216"/>
            <a:ext cx="11059102" cy="640135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70349" y="438448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7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772" y="257061"/>
            <a:ext cx="9875520" cy="943778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Benefits of Eating for Health  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42999" y="969485"/>
            <a:ext cx="10411691" cy="512651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Lowers risk of developing type 2 diabetes, heart disease and cancer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Helps to keep a healthier body weight, and lowers risk of overweight / obesity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Good for dental health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Good for mental health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Good for physical health and energy levels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Good for children’s health – gives the fuel they need to grow, learn and play. Good for children’s future health too. </a:t>
            </a:r>
            <a:endParaRPr lang="en-IE" sz="2400" dirty="0">
              <a:solidFill>
                <a:srgbClr val="0E39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88" y="5918233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92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1338"/>
            <a:ext cx="9875520" cy="1356360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Do you think the “healthy” choice is always the easy choice?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19" y="2107048"/>
            <a:ext cx="9872871" cy="3089986"/>
          </a:xfrm>
        </p:spPr>
        <p:txBody>
          <a:bodyPr>
            <a:normAutofit fontScale="92500" lnSpcReduction="10000"/>
          </a:bodyPr>
          <a:lstStyle/>
          <a:p>
            <a:endParaRPr lang="en-IE" dirty="0">
              <a:hlinkClick r:id="rId3"/>
            </a:endParaRPr>
          </a:p>
          <a:p>
            <a:endParaRPr lang="en-IE" dirty="0">
              <a:hlinkClick r:id="rId3"/>
            </a:endParaRPr>
          </a:p>
          <a:p>
            <a:endParaRPr lang="en-IE" dirty="0">
              <a:hlinkClick r:id="rId3"/>
            </a:endParaRPr>
          </a:p>
          <a:p>
            <a:endParaRPr lang="en-IE" dirty="0">
              <a:hlinkClick r:id="rId3"/>
            </a:endParaRPr>
          </a:p>
          <a:p>
            <a:endParaRPr lang="en-IE" dirty="0">
              <a:hlinkClick r:id="rId3"/>
            </a:endParaRPr>
          </a:p>
          <a:p>
            <a:endParaRPr lang="en-IE" dirty="0">
              <a:hlinkClick r:id="rId3"/>
            </a:endParaRPr>
          </a:p>
          <a:p>
            <a:pPr marL="45720" indent="0">
              <a:buNone/>
            </a:pPr>
            <a:r>
              <a:rPr lang="en-IE" sz="2600" dirty="0" err="1">
                <a:hlinkClick r:id="rId3"/>
              </a:rPr>
              <a:t>Safefood</a:t>
            </a:r>
            <a:r>
              <a:rPr lang="en-IE" sz="2600" dirty="0">
                <a:hlinkClick r:id="rId3"/>
              </a:rPr>
              <a:t> Video</a:t>
            </a:r>
            <a:endParaRPr lang="en-IE" sz="2600" dirty="0"/>
          </a:p>
          <a:p>
            <a:endParaRPr lang="en-IE" dirty="0"/>
          </a:p>
        </p:txBody>
      </p:sp>
      <p:sp>
        <p:nvSpPr>
          <p:cNvPr id="4" name="Oval Callout 3"/>
          <p:cNvSpPr/>
          <p:nvPr/>
        </p:nvSpPr>
        <p:spPr>
          <a:xfrm>
            <a:off x="7164729" y="1807698"/>
            <a:ext cx="2060294" cy="18288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00" y="5929250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61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09" y="371845"/>
            <a:ext cx="9875520" cy="845127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Joe’s 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2327" y="5280594"/>
            <a:ext cx="5850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 is preparing to make changes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196" y="1510306"/>
            <a:ext cx="4086229" cy="34166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012" y="1863920"/>
            <a:ext cx="2816596" cy="23471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09" y="5853417"/>
            <a:ext cx="11059102" cy="640135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88969" y="43210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8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609600"/>
            <a:ext cx="10674053" cy="54910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8513" y="256193"/>
            <a:ext cx="2561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sz="24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– 65 year olds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51" y="5962301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82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45195"/>
            <a:ext cx="9875520" cy="953193"/>
          </a:xfrm>
        </p:spPr>
        <p:txBody>
          <a:bodyPr/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Please 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882" y="1158753"/>
            <a:ext cx="9872871" cy="47440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treatment of some medical conditions (for example kidney disease and liver disease) may involve following a particular diet or restricting certain foods. </a:t>
            </a: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food pyramid as a guide for healthy eating may not be right for some people.</a:t>
            </a:r>
          </a:p>
          <a:p>
            <a:pPr>
              <a:lnSpc>
                <a:spcPct val="150000"/>
              </a:lnSpc>
            </a:pPr>
            <a:r>
              <a:rPr lang="en-IE" sz="240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follow your doctor or dietitian’s advice if you have a medical condition where you have been advised to follow a particular diet or dietary restriction.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09" y="5902762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65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058" y="2112354"/>
            <a:ext cx="3823330" cy="37449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861" y="2036638"/>
            <a:ext cx="4165175" cy="37449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8410" y="1917728"/>
            <a:ext cx="3014678" cy="386385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55890" y="257706"/>
            <a:ext cx="11207198" cy="934535"/>
          </a:xfrm>
        </p:spPr>
        <p:txBody>
          <a:bodyPr>
            <a:norm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Healthy Eating Guidelines </a:t>
            </a:r>
            <a:r>
              <a:rPr lang="en-IE" sz="3100" dirty="0">
                <a:latin typeface="Arial" panose="020B0604020202020204" pitchFamily="34" charset="0"/>
                <a:cs typeface="Arial" panose="020B0604020202020204" pitchFamily="34" charset="0"/>
              </a:rPr>
              <a:t>(Department of Health)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59892" y="156678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1 - 4 years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98511" y="1571360"/>
            <a:ext cx="240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5 - 65 years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08822" y="1571359"/>
            <a:ext cx="2514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65 years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79" y="5967403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72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966" y="609600"/>
            <a:ext cx="10674053" cy="54910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6479" y="221801"/>
            <a:ext cx="2561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– 65 year olds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441" y="5984334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16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90187" y="778839"/>
            <a:ext cx="8819041" cy="50930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4834" y="3894695"/>
            <a:ext cx="837929" cy="6410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5510" y="3244899"/>
            <a:ext cx="849339" cy="6497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444" y="523702"/>
            <a:ext cx="2892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adults over 65 who are in good health, mobile and living at home 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2244436" y="1194318"/>
            <a:ext cx="666715" cy="1190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82" y="5900303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63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3"/>
          <a:srcRect l="17732" t="16049" r="2314" b="12304"/>
          <a:stretch/>
        </p:blipFill>
        <p:spPr bwMode="auto">
          <a:xfrm>
            <a:off x="506776" y="319489"/>
            <a:ext cx="11259124" cy="59821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87" y="6217865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8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384" y="241305"/>
            <a:ext cx="7309901" cy="62173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47" y="6217865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565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575" y="348344"/>
            <a:ext cx="9875520" cy="853440"/>
          </a:xfrm>
        </p:spPr>
        <p:txBody>
          <a:bodyPr/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Portion Sizes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36335" y="455567"/>
            <a:ext cx="4589376" cy="53291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34" y="5916500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68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175" y="609600"/>
            <a:ext cx="9875520" cy="678180"/>
          </a:xfrm>
        </p:spPr>
        <p:txBody>
          <a:bodyPr>
            <a:no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From Pyramid to Plate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30" y="5984334"/>
            <a:ext cx="11059102" cy="6401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48664" y="2508373"/>
            <a:ext cx="17078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¼ wholemeal cereals, breads, potatoes, pasta or rice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80733" y="4651312"/>
            <a:ext cx="1861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¼ meat, poultry, fish, eggs, beans or nuts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73041" y="4612724"/>
            <a:ext cx="189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Very small amount of fat, 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oil or spread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29042" y="1502094"/>
            <a:ext cx="2313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Milk, yogurt 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       or cheese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0970" y="1979624"/>
            <a:ext cx="144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116" y="1494739"/>
            <a:ext cx="3338196" cy="3428419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4099753" y="2636824"/>
            <a:ext cx="946302" cy="69653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179116" y="4609634"/>
            <a:ext cx="473151" cy="27509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7219495" y="1858352"/>
            <a:ext cx="756563" cy="287456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6466901" y="2974554"/>
            <a:ext cx="1233889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6356733" y="3985701"/>
            <a:ext cx="1613664" cy="910866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98339" y="2170466"/>
            <a:ext cx="1444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½ Veg, fruit, or salad</a:t>
            </a:r>
          </a:p>
        </p:txBody>
      </p:sp>
    </p:spTree>
    <p:extLst>
      <p:ext uri="{BB962C8B-B14F-4D97-AF65-F5344CB8AC3E}">
        <p14:creationId xmlns:p14="http://schemas.microsoft.com/office/powerpoint/2010/main" val="3949205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748" y="450333"/>
            <a:ext cx="9875520" cy="607720"/>
          </a:xfrm>
        </p:spPr>
        <p:txBody>
          <a:bodyPr>
            <a:noAutofit/>
          </a:bodyPr>
          <a:lstStyle/>
          <a:p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Meal ideas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25244" y="428429"/>
            <a:ext cx="2996310" cy="26804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073" y="530315"/>
            <a:ext cx="3044755" cy="268619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5"/>
          <a:srcRect l="64314" t="57318" r="22225" b="29387"/>
          <a:stretch/>
        </p:blipFill>
        <p:spPr bwMode="auto">
          <a:xfrm>
            <a:off x="594748" y="3737356"/>
            <a:ext cx="2984615" cy="1942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3930162" y="237392"/>
            <a:ext cx="52753" cy="63744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3387" y="223925"/>
            <a:ext cx="91448" cy="6401355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V="1">
            <a:off x="237392" y="3514520"/>
            <a:ext cx="11728939" cy="6394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7992" y="3623017"/>
            <a:ext cx="2993445" cy="2164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5082" y="3737356"/>
            <a:ext cx="2537051" cy="22504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748" y="5993954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63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735" y="367229"/>
            <a:ext cx="9875520" cy="943778"/>
          </a:xfrm>
        </p:spPr>
        <p:txBody>
          <a:bodyPr/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Sample meal plans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5899" y="1437788"/>
            <a:ext cx="3492347" cy="33029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690" y="1437788"/>
            <a:ext cx="2810500" cy="3938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9345" y="1437788"/>
            <a:ext cx="3029638" cy="42698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3696" y="5763691"/>
            <a:ext cx="9340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see Safefood.net : How to make a weekly meal plan (includes 3 weeks of meal ideas)</a:t>
            </a:r>
          </a:p>
          <a:p>
            <a:r>
              <a:rPr lang="en-IE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 square meals recipe book</a:t>
            </a:r>
          </a:p>
        </p:txBody>
      </p:sp>
    </p:spTree>
    <p:extLst>
      <p:ext uri="{BB962C8B-B14F-4D97-AF65-F5344CB8AC3E}">
        <p14:creationId xmlns:p14="http://schemas.microsoft.com/office/powerpoint/2010/main" val="1332402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216" y="301690"/>
            <a:ext cx="9875520" cy="765752"/>
          </a:xfrm>
        </p:spPr>
        <p:txBody>
          <a:bodyPr/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Vitamin D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3"/>
          <a:srcRect l="28908" t="23883" r="13813" b="4471"/>
          <a:stretch/>
        </p:blipFill>
        <p:spPr bwMode="auto">
          <a:xfrm>
            <a:off x="1679510" y="919840"/>
            <a:ext cx="8864081" cy="5271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val 2"/>
          <p:cNvSpPr/>
          <p:nvPr/>
        </p:nvSpPr>
        <p:spPr>
          <a:xfrm>
            <a:off x="1344058" y="5541484"/>
            <a:ext cx="5078776" cy="6499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99" y="6217865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49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1"/>
            <a:ext cx="9875520" cy="622040"/>
          </a:xfrm>
        </p:spPr>
        <p:txBody>
          <a:bodyPr>
            <a:normAutofit fontScale="90000"/>
          </a:bodyPr>
          <a:lstStyle/>
          <a:p>
            <a:br>
              <a:rPr lang="en-IE" dirty="0"/>
            </a:br>
            <a:r>
              <a:rPr lang="en-IE" sz="4900" dirty="0">
                <a:latin typeface="Arial" panose="020B0604020202020204" pitchFamily="34" charset="0"/>
                <a:cs typeface="Arial" panose="020B0604020202020204" pitchFamily="34" charset="0"/>
              </a:rPr>
              <a:t>Joe’s story</a:t>
            </a:r>
            <a:br>
              <a:rPr lang="en-IE" dirty="0"/>
            </a:br>
            <a:br>
              <a:rPr lang="en-IE" dirty="0"/>
            </a:br>
            <a:r>
              <a:rPr lang="en-IE" sz="3600" dirty="0">
                <a:latin typeface="Arial" panose="020B0604020202020204" pitchFamily="34" charset="0"/>
                <a:cs typeface="Arial" panose="020B0604020202020204" pitchFamily="34" charset="0"/>
              </a:rPr>
              <a:t>Joe is taking action and making changes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08213" y="2259503"/>
            <a:ext cx="539660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E" sz="2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Breakfast at home.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IE" sz="2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E" sz="2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fruit and veg. Aiming for 5-7 portions per day.</a:t>
            </a:r>
          </a:p>
          <a:p>
            <a:endParaRPr lang="en-IE" sz="2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E" sz="2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back on sweets, chocolate and crisps.</a:t>
            </a:r>
          </a:p>
        </p:txBody>
      </p:sp>
      <p:pic>
        <p:nvPicPr>
          <p:cNvPr id="6" name="Joe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70036" y="2819755"/>
            <a:ext cx="981797" cy="981797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1569216" y="2259503"/>
            <a:ext cx="4084674" cy="3414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3254" y="2384289"/>
            <a:ext cx="3044195" cy="25368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209" y="5913274"/>
            <a:ext cx="11059102" cy="64013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55846" y="504590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3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014" y="395421"/>
            <a:ext cx="9875520" cy="665285"/>
          </a:xfrm>
        </p:spPr>
        <p:txBody>
          <a:bodyPr>
            <a:normAutofit fontScale="90000"/>
          </a:bodyPr>
          <a:lstStyle/>
          <a:p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E" sz="4900" dirty="0">
                <a:latin typeface="Arial" panose="020B0604020202020204" pitchFamily="34" charset="0"/>
                <a:cs typeface="Arial" panose="020B0604020202020204" pitchFamily="34" charset="0"/>
              </a:rPr>
              <a:t>Joe’s story</a:t>
            </a: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I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E" sz="3600" dirty="0">
                <a:latin typeface="Arial" panose="020B0604020202020204" pitchFamily="34" charset="0"/>
                <a:cs typeface="Arial" panose="020B0604020202020204" pitchFamily="34" charset="0"/>
              </a:rPr>
              <a:t> Joe is sticking to the plan</a:t>
            </a:r>
          </a:p>
        </p:txBody>
      </p:sp>
      <p:pic>
        <p:nvPicPr>
          <p:cNvPr id="6" name="Joe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4052869" y="1307955"/>
            <a:ext cx="4084674" cy="34140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6823" y="1482647"/>
            <a:ext cx="2816596" cy="23471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014" y="5918233"/>
            <a:ext cx="11059102" cy="640135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5206" y="40263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5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9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77677"/>
          </a:xfrm>
        </p:spPr>
        <p:txBody>
          <a:bodyPr/>
          <a:lstStyle/>
          <a:p>
            <a:r>
              <a:rPr lang="en-IE" dirty="0">
                <a:solidFill>
                  <a:srgbClr val="39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to go for more information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87277"/>
            <a:ext cx="9872871" cy="4608723"/>
          </a:xfrm>
        </p:spPr>
        <p:txBody>
          <a:bodyPr/>
          <a:lstStyle/>
          <a:p>
            <a:endParaRPr lang="en-IE" dirty="0"/>
          </a:p>
          <a:p>
            <a:pPr>
              <a:lnSpc>
                <a:spcPct val="150000"/>
              </a:lnSpc>
            </a:pPr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Please see table with lots of information here today!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01" y="5973317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7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21" y="377209"/>
            <a:ext cx="9875520" cy="964557"/>
          </a:xfrm>
        </p:spPr>
        <p:txBody>
          <a:bodyPr/>
          <a:lstStyle/>
          <a:p>
            <a:r>
              <a:rPr lang="en-IE" dirty="0">
                <a:hlinkClick r:id="rId2"/>
              </a:rPr>
              <a:t>www.HSE.ie</a:t>
            </a:r>
            <a:r>
              <a:rPr lang="en-IE" dirty="0"/>
              <a:t> and </a:t>
            </a:r>
            <a:r>
              <a:rPr lang="en-IE" dirty="0">
                <a:hlinkClick r:id="rId3"/>
              </a:rPr>
              <a:t>www.mychild.ie</a:t>
            </a:r>
            <a:r>
              <a:rPr lang="en-IE" dirty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1321" y="1111170"/>
            <a:ext cx="5713823" cy="39006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971" y="1111170"/>
            <a:ext cx="5496930" cy="48641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593" y="5975325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751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211" y="586170"/>
            <a:ext cx="9872871" cy="468923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IE" sz="4400" dirty="0" err="1">
                <a:latin typeface="Arial" panose="020B0604020202020204" pitchFamily="34" charset="0"/>
                <a:cs typeface="Arial" panose="020B0604020202020204" pitchFamily="34" charset="0"/>
              </a:rPr>
              <a:t>Safefood</a:t>
            </a:r>
            <a:endParaRPr lang="en-IE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www.safefood.net </a:t>
            </a:r>
          </a:p>
          <a:p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healthy eating, recipes, food safety, cooking tips </a:t>
            </a:r>
          </a:p>
          <a:p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IE" sz="2600" dirty="0" err="1">
                <a:latin typeface="Arial" panose="020B0604020202020204" pitchFamily="34" charset="0"/>
                <a:cs typeface="Arial" panose="020B0604020202020204" pitchFamily="34" charset="0"/>
              </a:rPr>
              <a:t>Foodwise</a:t>
            </a:r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” family food newsletter</a:t>
            </a:r>
          </a:p>
          <a:p>
            <a:r>
              <a:rPr lang="en-IE" sz="2600" i="1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101 square meals</a:t>
            </a:r>
            <a:r>
              <a:rPr lang="en-IE" sz="2600" i="1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en-IE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recipe </a:t>
            </a:r>
            <a:r>
              <a:rPr lang="en-IE" sz="2600" dirty="0" err="1">
                <a:latin typeface="Arial" panose="020B0604020202020204" pitchFamily="34" charset="0"/>
                <a:cs typeface="Arial" panose="020B0604020202020204" pitchFamily="34" charset="0"/>
              </a:rPr>
              <a:t>ebook</a:t>
            </a:r>
            <a:endParaRPr lang="en-I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2600" dirty="0" err="1">
                <a:latin typeface="Arial" panose="020B0604020202020204" pitchFamily="34" charset="0"/>
                <a:cs typeface="Arial" panose="020B0604020202020204" pitchFamily="34" charset="0"/>
              </a:rPr>
              <a:t>Safefood</a:t>
            </a:r>
            <a:r>
              <a:rPr lang="en-IE" sz="2600" dirty="0">
                <a:latin typeface="Arial" panose="020B0604020202020204" pitchFamily="34" charset="0"/>
                <a:cs typeface="Arial" panose="020B0604020202020204" pitchFamily="34" charset="0"/>
              </a:rPr>
              <a:t> YouTube channel</a:t>
            </a:r>
          </a:p>
          <a:p>
            <a:pPr marL="45720" indent="0">
              <a:buNone/>
            </a:pP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070" y="2693360"/>
            <a:ext cx="5356023" cy="3273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9" y="5967180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76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8640" y="1873679"/>
            <a:ext cx="5930665" cy="38370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4664" r="3180"/>
          <a:stretch/>
        </p:blipFill>
        <p:spPr>
          <a:xfrm>
            <a:off x="6146862" y="1872867"/>
            <a:ext cx="5740338" cy="38379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11" y="5885182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83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031" y="638978"/>
            <a:ext cx="9872871" cy="5087745"/>
          </a:xfrm>
        </p:spPr>
        <p:txBody>
          <a:bodyPr/>
          <a:lstStyle/>
          <a:p>
            <a:pPr marL="45720" indent="0">
              <a:buNone/>
            </a:pP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www.INDI.ie</a:t>
            </a: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National body of CORU registered Dietitians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Provides reliable info on dietary issues/ conditions 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‘Find a </a:t>
            </a:r>
            <a:r>
              <a:rPr lang="en-IE" dirty="0" err="1">
                <a:latin typeface="Arial" panose="020B0604020202020204" pitchFamily="34" charset="0"/>
                <a:cs typeface="Arial" panose="020B0604020202020204" pitchFamily="34" charset="0"/>
              </a:rPr>
              <a:t>dietititan</a:t>
            </a:r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’ (private) based on your location or clinical need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Download food fact sheets</a:t>
            </a:r>
          </a:p>
          <a:p>
            <a:pPr marL="45720" indent="0">
              <a:buNone/>
            </a:pP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224" y="560242"/>
            <a:ext cx="2804131" cy="713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16761"/>
          <a:stretch/>
        </p:blipFill>
        <p:spPr>
          <a:xfrm>
            <a:off x="4372855" y="2707295"/>
            <a:ext cx="7382896" cy="301942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971983" y="3156618"/>
            <a:ext cx="817684" cy="5776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2183" y="3104252"/>
            <a:ext cx="681135" cy="5474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649" y="5972139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98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860" y="791633"/>
            <a:ext cx="10101471" cy="4612433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Healthy Food Made Easy</a:t>
            </a:r>
          </a:p>
          <a:p>
            <a:pPr marL="45720" indent="0">
              <a:buNone/>
            </a:pPr>
            <a:endParaRPr lang="en-I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A six week programme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Healthy eating and cooking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Local community 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Free of charge</a:t>
            </a:r>
          </a:p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Please write your name on list if interested</a:t>
            </a:r>
          </a:p>
          <a:p>
            <a:endParaRPr lang="en-IE" dirty="0"/>
          </a:p>
        </p:txBody>
      </p:sp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886" y="844134"/>
            <a:ext cx="1231499" cy="12375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2890" y="2593909"/>
            <a:ext cx="5170243" cy="21601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0585" y="5404066"/>
            <a:ext cx="4474852" cy="2804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860" y="5916246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15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835" y="376335"/>
            <a:ext cx="9875520" cy="957943"/>
          </a:xfrm>
        </p:spPr>
        <p:txBody>
          <a:bodyPr/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Dietitians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2343" y="1448718"/>
            <a:ext cx="9872871" cy="540928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E" sz="2000" dirty="0">
                <a:latin typeface="Arial" panose="020B0604020202020204" pitchFamily="34" charset="0"/>
                <a:cs typeface="Arial" panose="020B0604020202020204" pitchFamily="34" charset="0"/>
              </a:rPr>
              <a:t>Dietitians are the only qualified and regulated health professionals who assess, diagnose and treat dietary and nutritional problems at an individual and wider public health level.</a:t>
            </a:r>
          </a:p>
          <a:p>
            <a:pPr>
              <a:lnSpc>
                <a:spcPct val="150000"/>
              </a:lnSpc>
            </a:pPr>
            <a:r>
              <a:rPr lang="en-IE" sz="2000" dirty="0">
                <a:latin typeface="Arial" panose="020B0604020202020204" pitchFamily="34" charset="0"/>
                <a:cs typeface="Arial" panose="020B0604020202020204" pitchFamily="34" charset="0"/>
              </a:rPr>
              <a:t>Speak to your GP or PHN if you feel you need to see a </a:t>
            </a:r>
            <a:r>
              <a:rPr lang="en-IE" sz="2000" b="1" dirty="0">
                <a:latin typeface="Arial" panose="020B0604020202020204" pitchFamily="34" charset="0"/>
                <a:cs typeface="Arial" panose="020B0604020202020204" pitchFamily="34" charset="0"/>
              </a:rPr>
              <a:t>HSE dietitian</a:t>
            </a:r>
            <a:r>
              <a:rPr lang="en-IE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IE" sz="2000" dirty="0">
                <a:latin typeface="Arial" panose="020B0604020202020204" pitchFamily="34" charset="0"/>
                <a:cs typeface="Arial" panose="020B0604020202020204" pitchFamily="34" charset="0"/>
              </a:rPr>
              <a:t>A list of </a:t>
            </a:r>
            <a:r>
              <a:rPr lang="en-IE" sz="2000" b="1" dirty="0">
                <a:latin typeface="Arial" panose="020B0604020202020204" pitchFamily="34" charset="0"/>
                <a:cs typeface="Arial" panose="020B0604020202020204" pitchFamily="34" charset="0"/>
              </a:rPr>
              <a:t>private dietitians </a:t>
            </a:r>
            <a:r>
              <a:rPr lang="en-IE" sz="2000" dirty="0">
                <a:latin typeface="Arial" panose="020B0604020202020204" pitchFamily="34" charset="0"/>
                <a:cs typeface="Arial" panose="020B0604020202020204" pitchFamily="34" charset="0"/>
              </a:rPr>
              <a:t>can be found at </a:t>
            </a:r>
            <a:r>
              <a:rPr lang="en-IE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www.INDI.ie</a:t>
            </a:r>
            <a:r>
              <a:rPr lang="en-IE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8405" y="372996"/>
            <a:ext cx="2301318" cy="9111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405" y="323250"/>
            <a:ext cx="1114286" cy="9238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27" y="5929250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51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>
            <a:hlinkClick r:id="rId3"/>
          </p:cNvPr>
          <p:cNvSpPr/>
          <p:nvPr/>
        </p:nvSpPr>
        <p:spPr>
          <a:xfrm>
            <a:off x="4360541" y="1433593"/>
            <a:ext cx="4171504" cy="296300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324091" y="519188"/>
            <a:ext cx="104750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ahead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33" y="5984334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453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351" y="1761393"/>
            <a:ext cx="9875520" cy="1356360"/>
          </a:xfrm>
        </p:spPr>
        <p:txBody>
          <a:bodyPr/>
          <a:lstStyle/>
          <a:p>
            <a:pPr algn="ctr"/>
            <a:r>
              <a:rPr lang="en-IE" dirty="0"/>
              <a:t>Thank you!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17" y="5874166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094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89386"/>
            <a:ext cx="9875520" cy="1088571"/>
          </a:xfrm>
        </p:spPr>
        <p:txBody>
          <a:bodyPr/>
          <a:lstStyle/>
          <a:p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References and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77957"/>
            <a:ext cx="9872871" cy="4818043"/>
          </a:xfrm>
        </p:spPr>
        <p:txBody>
          <a:bodyPr>
            <a:normAutofit fontScale="70000" lnSpcReduction="20000"/>
          </a:bodyPr>
          <a:lstStyle/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HSE: 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https://www2.hse.ie/living-well/healthy-eating/</a:t>
            </a:r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https://www2.hse.ie/babies-children/weaning-eating/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www.Safefood.net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Healthy Eating 1- 4 Year Olds 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https://assets.hse.ie/media/documents/healthy-eating-for-1-to-4-year-olds.pdf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Healthy Food For Life (5-65years) 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https://assets.hse.ie/media/documents/healthy-eating-for-1-to-4-year-olds.pdf</a:t>
            </a:r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Healthy Food For Life food plans and food group guides:</a:t>
            </a:r>
          </a:p>
          <a:p>
            <a:pPr marL="45720" indent="0">
              <a:buNone/>
            </a:pP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https://www.gov.ie/en/healthy-ireland/publications/healthy-ireland-food-plans-and-guides/</a:t>
            </a:r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Older Adults: Guide, food plans, food group fact sheets 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https://www.gov.ie/en/healthy-ireland/publications/healthy-eating-for-older-adults/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Vitamin D 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https://www.healthpromotion.ie/media/documents/HAL01632_DEPARTMENT_OF_HEALTH_Healthy_Ireland_Vitamin_D_Flyer_Final_Jan2024.pdf</a:t>
            </a:r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45720" indent="0">
              <a:buNone/>
            </a:pPr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884" y="5929250"/>
            <a:ext cx="1105910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5553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Custom 3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98F98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F4FF87B061F5488F46A2999AEF3659" ma:contentTypeVersion="16" ma:contentTypeDescription="Create a new document." ma:contentTypeScope="" ma:versionID="ee018a1f5d6f1e215d17cfa0a7f03644">
  <xsd:schema xmlns:xsd="http://www.w3.org/2001/XMLSchema" xmlns:xs="http://www.w3.org/2001/XMLSchema" xmlns:p="http://schemas.microsoft.com/office/2006/metadata/properties" xmlns:ns2="3b49049d-9106-4796-8b67-09d4cf6b77c3" xmlns:ns3="717321f4-6913-4c74-90df-7be1870c6566" targetNamespace="http://schemas.microsoft.com/office/2006/metadata/properties" ma:root="true" ma:fieldsID="4fb4dd19aa6fe68f73afe0531b3efeb8" ns2:_="" ns3:_="">
    <xsd:import namespace="3b49049d-9106-4796-8b67-09d4cf6b77c3"/>
    <xsd:import namespace="717321f4-6913-4c74-90df-7be1870c65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9049d-9106-4796-8b67-09d4cf6b77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b9d50a-ecb1-4ccb-beb1-591aa5a5dc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321f4-6913-4c74-90df-7be1870c656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4beccfe-7ad0-4a45-9dbc-86b8395adb08}" ma:internalName="TaxCatchAll" ma:showField="CatchAllData" ma:web="717321f4-6913-4c74-90df-7be1870c65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7321f4-6913-4c74-90df-7be1870c6566" xsi:nil="true"/>
    <lcf76f155ced4ddcb4097134ff3c332f xmlns="3b49049d-9106-4796-8b67-09d4cf6b77c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0027CC6-421C-4656-9436-A0A55BC6C166}"/>
</file>

<file path=customXml/itemProps2.xml><?xml version="1.0" encoding="utf-8"?>
<ds:datastoreItem xmlns:ds="http://schemas.openxmlformats.org/officeDocument/2006/customXml" ds:itemID="{769AEC59-C669-4EA3-B5C0-78AB5CC16414}"/>
</file>

<file path=customXml/itemProps3.xml><?xml version="1.0" encoding="utf-8"?>
<ds:datastoreItem xmlns:ds="http://schemas.openxmlformats.org/officeDocument/2006/customXml" ds:itemID="{445B0714-6E66-4670-9393-2FDD7301232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4281</TotalTime>
  <Words>1085</Words>
  <Application>Microsoft Office PowerPoint</Application>
  <PresentationFormat>Widescreen</PresentationFormat>
  <Paragraphs>159</Paragraphs>
  <Slides>37</Slides>
  <Notes>23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Corbel</vt:lpstr>
      <vt:lpstr>Wingdings</vt:lpstr>
      <vt:lpstr>Basis</vt:lpstr>
      <vt:lpstr>PowerPoint Presentation</vt:lpstr>
      <vt:lpstr>PowerPoint Presentation</vt:lpstr>
      <vt:lpstr>PowerPoint Presentation</vt:lpstr>
      <vt:lpstr>Getting started</vt:lpstr>
      <vt:lpstr>What we will talk about today:  </vt:lpstr>
      <vt:lpstr>Lets break the ice! </vt:lpstr>
      <vt:lpstr>What does eating for health mean?</vt:lpstr>
      <vt:lpstr>Stages of Change</vt:lpstr>
      <vt:lpstr>Joe’s story</vt:lpstr>
      <vt:lpstr>Joe’s story</vt:lpstr>
      <vt:lpstr>Benefits of Eating for Health   </vt:lpstr>
      <vt:lpstr>Do you think the “healthy” choice is always the easy choice?</vt:lpstr>
      <vt:lpstr>Joe’s story</vt:lpstr>
      <vt:lpstr>PowerPoint Presentation</vt:lpstr>
      <vt:lpstr>Please note</vt:lpstr>
      <vt:lpstr>Healthy Eating Guidelines (Department of Health)</vt:lpstr>
      <vt:lpstr>PowerPoint Presentation</vt:lpstr>
      <vt:lpstr>PowerPoint Presentation</vt:lpstr>
      <vt:lpstr>PowerPoint Presentation</vt:lpstr>
      <vt:lpstr>PowerPoint Presentation</vt:lpstr>
      <vt:lpstr>Portion Sizes</vt:lpstr>
      <vt:lpstr>From Pyramid to Plate</vt:lpstr>
      <vt:lpstr> Meal ideas</vt:lpstr>
      <vt:lpstr>Sample meal plans</vt:lpstr>
      <vt:lpstr>Vitamin D</vt:lpstr>
      <vt:lpstr> Joe’s story  Joe is taking action and making changes</vt:lpstr>
      <vt:lpstr>        Joe’s story         Joe is sticking to the plan</vt:lpstr>
      <vt:lpstr>Where to go for more information</vt:lpstr>
      <vt:lpstr>www.HSE.ie and www.mychild.ie </vt:lpstr>
      <vt:lpstr>PowerPoint Presentation</vt:lpstr>
      <vt:lpstr>PowerPoint Presentation</vt:lpstr>
      <vt:lpstr>PowerPoint Presentation</vt:lpstr>
      <vt:lpstr>PowerPoint Presentation</vt:lpstr>
      <vt:lpstr>Dietitians</vt:lpstr>
      <vt:lpstr>PowerPoint Presentation</vt:lpstr>
      <vt:lpstr>Thank you!</vt:lpstr>
      <vt:lpstr>References and resources</vt:lpstr>
    </vt:vector>
  </TitlesOfParts>
  <Company>HSE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Living  for Everyday Life</dc:title>
  <dc:creator>Elaine Banville</dc:creator>
  <cp:lastModifiedBy>Edel Finan</cp:lastModifiedBy>
  <cp:revision>228</cp:revision>
  <cp:lastPrinted>2025-12-11T15:01:31Z</cp:lastPrinted>
  <dcterms:created xsi:type="dcterms:W3CDTF">2025-08-26T17:57:20Z</dcterms:created>
  <dcterms:modified xsi:type="dcterms:W3CDTF">2026-10-15T10:05:45Z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0x010100E4F4FF87B061F5488F46A2999AEF3659</vt:lpwstr>
  </property>
</Properties>
</file>