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1" r:id="rId10"/>
    <p:sldId id="264" r:id="rId11"/>
    <p:sldId id="266" r:id="rId12"/>
    <p:sldId id="267" r:id="rId13"/>
    <p:sldId id="268" r:id="rId14"/>
    <p:sldId id="269" r:id="rId15"/>
    <p:sldId id="270" r:id="rId16"/>
    <p:sldId id="292" r:id="rId17"/>
    <p:sldId id="272" r:id="rId18"/>
    <p:sldId id="273" r:id="rId19"/>
    <p:sldId id="274" r:id="rId20"/>
    <p:sldId id="293" r:id="rId21"/>
    <p:sldId id="276" r:id="rId22"/>
    <p:sldId id="277" r:id="rId23"/>
    <p:sldId id="278" r:id="rId24"/>
    <p:sldId id="279" r:id="rId25"/>
    <p:sldId id="294" r:id="rId26"/>
    <p:sldId id="281" r:id="rId27"/>
    <p:sldId id="282" r:id="rId28"/>
    <p:sldId id="295" r:id="rId29"/>
    <p:sldId id="284" r:id="rId30"/>
    <p:sldId id="286" r:id="rId31"/>
    <p:sldId id="296" r:id="rId32"/>
    <p:sldId id="287" r:id="rId33"/>
    <p:sldId id="297" r:id="rId34"/>
    <p:sldId id="289" r:id="rId35"/>
    <p:sldId id="290" r:id="rId36"/>
  </p:sldIdLst>
  <p:sldSz cx="12192000" cy="6858000"/>
  <p:notesSz cx="6858000" cy="9144000"/>
  <p:embeddedFontLst>
    <p:embeddedFont>
      <p:font typeface="Corbel" panose="020B050302020402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iEMjahdUdautwj63d18EOMc2Q5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1AA83-4C1D-4969-9A23-DFFC91896E7B}" v="13" dt="2026-10-15T09:34:40.060"/>
  </p1510:revLst>
</p1510:revInfo>
</file>

<file path=ppt/tableStyles.xml><?xml version="1.0" encoding="utf-8"?>
<a:tblStyleLst xmlns:a="http://schemas.openxmlformats.org/drawingml/2006/main" def="{D377FC8E-1E25-4958-9672-53B23B94E903}">
  <a:tblStyle styleId="{D377FC8E-1E25-4958-9672-53B23B94E9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customschemas.google.com/relationships/presentationmetadata" Target="metadata"/><Relationship Id="rId53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el Finan" userId="7dfb8e64-41f2-47f0-a55c-456ab63299fe" providerId="ADAL" clId="{3EAE0ABE-9399-41BD-9301-D0C6FD1E1277}"/>
    <pc:docChg chg="undo custSel addSld delSld modSld sldOrd">
      <pc:chgData name="Edel Finan" userId="7dfb8e64-41f2-47f0-a55c-456ab63299fe" providerId="ADAL" clId="{3EAE0ABE-9399-41BD-9301-D0C6FD1E1277}" dt="2026-10-15T10:16:50.649" v="50" actId="1076"/>
      <pc:docMkLst>
        <pc:docMk/>
      </pc:docMkLst>
      <pc:sldChg chg="addSp delSp modSp mod modAnim">
        <pc:chgData name="Edel Finan" userId="7dfb8e64-41f2-47f0-a55c-456ab63299fe" providerId="ADAL" clId="{3EAE0ABE-9399-41BD-9301-D0C6FD1E1277}" dt="2026-10-15T09:07:56.343" v="22" actId="1076"/>
        <pc:sldMkLst>
          <pc:docMk/>
          <pc:sldMk cId="0" sldId="263"/>
        </pc:sldMkLst>
        <pc:spChg chg="add del mod">
          <ac:chgData name="Edel Finan" userId="7dfb8e64-41f2-47f0-a55c-456ab63299fe" providerId="ADAL" clId="{3EAE0ABE-9399-41BD-9301-D0C6FD1E1277}" dt="2026-10-15T09:06:27.441" v="9" actId="478"/>
          <ac:spMkLst>
            <pc:docMk/>
            <pc:sldMk cId="0" sldId="263"/>
            <ac:spMk id="3" creationId="{903E7A75-3677-8D8F-791B-25DDACA7173E}"/>
          </ac:spMkLst>
        </pc:spChg>
        <pc:spChg chg="add mod">
          <ac:chgData name="Edel Finan" userId="7dfb8e64-41f2-47f0-a55c-456ab63299fe" providerId="ADAL" clId="{3EAE0ABE-9399-41BD-9301-D0C6FD1E1277}" dt="2026-10-15T09:07:56.343" v="22" actId="1076"/>
          <ac:spMkLst>
            <pc:docMk/>
            <pc:sldMk cId="0" sldId="263"/>
            <ac:spMk id="5" creationId="{6E1E5CBB-79F9-CCB6-070D-AEAE9AB49A4E}"/>
          </ac:spMkLst>
        </pc:spChg>
        <pc:spChg chg="mod">
          <ac:chgData name="Edel Finan" userId="7dfb8e64-41f2-47f0-a55c-456ab63299fe" providerId="ADAL" clId="{3EAE0ABE-9399-41BD-9301-D0C6FD1E1277}" dt="2026-10-15T09:07:41.885" v="20" actId="1076"/>
          <ac:spMkLst>
            <pc:docMk/>
            <pc:sldMk cId="0" sldId="263"/>
            <ac:spMk id="166" creationId="{00000000-0000-0000-0000-000000000000}"/>
          </ac:spMkLst>
        </pc:spChg>
        <pc:spChg chg="del mod">
          <ac:chgData name="Edel Finan" userId="7dfb8e64-41f2-47f0-a55c-456ab63299fe" providerId="ADAL" clId="{3EAE0ABE-9399-41BD-9301-D0C6FD1E1277}" dt="2026-10-15T09:06:59.545" v="16" actId="478"/>
          <ac:spMkLst>
            <pc:docMk/>
            <pc:sldMk cId="0" sldId="263"/>
            <ac:spMk id="170" creationId="{00000000-0000-0000-0000-000000000000}"/>
          </ac:spMkLst>
        </pc:spChg>
        <pc:picChg chg="add mod">
          <ac:chgData name="Edel Finan" userId="7dfb8e64-41f2-47f0-a55c-456ab63299fe" providerId="ADAL" clId="{3EAE0ABE-9399-41BD-9301-D0C6FD1E1277}" dt="2026-10-15T09:07:38.029" v="19" actId="1076"/>
          <ac:picMkLst>
            <pc:docMk/>
            <pc:sldMk cId="0" sldId="263"/>
            <ac:picMk id="6" creationId="{5A86957D-C702-8951-2C04-6C32AAD7BF11}"/>
          </ac:picMkLst>
        </pc:picChg>
        <pc:picChg chg="mod">
          <ac:chgData name="Edel Finan" userId="7dfb8e64-41f2-47f0-a55c-456ab63299fe" providerId="ADAL" clId="{3EAE0ABE-9399-41BD-9301-D0C6FD1E1277}" dt="2026-10-15T09:07:49.590" v="21" actId="1076"/>
          <ac:picMkLst>
            <pc:docMk/>
            <pc:sldMk cId="0" sldId="263"/>
            <ac:picMk id="168" creationId="{00000000-0000-0000-0000-000000000000}"/>
          </ac:picMkLst>
        </pc:picChg>
      </pc:sldChg>
      <pc:sldChg chg="del">
        <pc:chgData name="Edel Finan" userId="7dfb8e64-41f2-47f0-a55c-456ab63299fe" providerId="ADAL" clId="{3EAE0ABE-9399-41BD-9301-D0C6FD1E1277}" dt="2026-10-15T09:24:17.448" v="24" actId="47"/>
        <pc:sldMkLst>
          <pc:docMk/>
          <pc:sldMk cId="0" sldId="264"/>
        </pc:sldMkLst>
      </pc:sldChg>
      <pc:sldChg chg="add">
        <pc:chgData name="Edel Finan" userId="7dfb8e64-41f2-47f0-a55c-456ab63299fe" providerId="ADAL" clId="{3EAE0ABE-9399-41BD-9301-D0C6FD1E1277}" dt="2026-10-15T09:25:05.532" v="25"/>
        <pc:sldMkLst>
          <pc:docMk/>
          <pc:sldMk cId="2973763520" sldId="264"/>
        </pc:sldMkLst>
      </pc:sldChg>
      <pc:sldChg chg="del">
        <pc:chgData name="Edel Finan" userId="7dfb8e64-41f2-47f0-a55c-456ab63299fe" providerId="ADAL" clId="{3EAE0ABE-9399-41BD-9301-D0C6FD1E1277}" dt="2026-10-15T09:25:12.048" v="26" actId="47"/>
        <pc:sldMkLst>
          <pc:docMk/>
          <pc:sldMk cId="0" sldId="265"/>
        </pc:sldMkLst>
      </pc:sldChg>
      <pc:sldChg chg="modSp mod">
        <pc:chgData name="Edel Finan" userId="7dfb8e64-41f2-47f0-a55c-456ab63299fe" providerId="ADAL" clId="{3EAE0ABE-9399-41BD-9301-D0C6FD1E1277}" dt="2026-10-15T09:06:04.445" v="2" actId="27636"/>
        <pc:sldMkLst>
          <pc:docMk/>
          <pc:sldMk cId="0" sldId="270"/>
        </pc:sldMkLst>
        <pc:spChg chg="mod">
          <ac:chgData name="Edel Finan" userId="7dfb8e64-41f2-47f0-a55c-456ab63299fe" providerId="ADAL" clId="{3EAE0ABE-9399-41BD-9301-D0C6FD1E1277}" dt="2026-10-15T09:06:04.445" v="2" actId="27636"/>
          <ac:spMkLst>
            <pc:docMk/>
            <pc:sldMk cId="0" sldId="270"/>
            <ac:spMk id="228" creationId="{00000000-0000-0000-0000-000000000000}"/>
          </ac:spMkLst>
        </pc:spChg>
      </pc:sldChg>
      <pc:sldChg chg="del">
        <pc:chgData name="Edel Finan" userId="7dfb8e64-41f2-47f0-a55c-456ab63299fe" providerId="ADAL" clId="{3EAE0ABE-9399-41BD-9301-D0C6FD1E1277}" dt="2026-10-15T09:25:46.255" v="28" actId="47"/>
        <pc:sldMkLst>
          <pc:docMk/>
          <pc:sldMk cId="0" sldId="271"/>
        </pc:sldMkLst>
      </pc:sldChg>
      <pc:sldChg chg="del">
        <pc:chgData name="Edel Finan" userId="7dfb8e64-41f2-47f0-a55c-456ab63299fe" providerId="ADAL" clId="{3EAE0ABE-9399-41BD-9301-D0C6FD1E1277}" dt="2026-10-15T09:26:20.031" v="30" actId="47"/>
        <pc:sldMkLst>
          <pc:docMk/>
          <pc:sldMk cId="0" sldId="275"/>
        </pc:sldMkLst>
      </pc:sldChg>
      <pc:sldChg chg="add del">
        <pc:chgData name="Edel Finan" userId="7dfb8e64-41f2-47f0-a55c-456ab63299fe" providerId="ADAL" clId="{3EAE0ABE-9399-41BD-9301-D0C6FD1E1277}" dt="2026-10-15T09:29:58.054" v="40" actId="47"/>
        <pc:sldMkLst>
          <pc:docMk/>
          <pc:sldMk cId="0" sldId="280"/>
        </pc:sldMkLst>
      </pc:sldChg>
      <pc:sldChg chg="del">
        <pc:chgData name="Edel Finan" userId="7dfb8e64-41f2-47f0-a55c-456ab63299fe" providerId="ADAL" clId="{3EAE0ABE-9399-41BD-9301-D0C6FD1E1277}" dt="2026-10-15T09:30:43.157" v="45" actId="47"/>
        <pc:sldMkLst>
          <pc:docMk/>
          <pc:sldMk cId="0" sldId="283"/>
        </pc:sldMkLst>
      </pc:sldChg>
      <pc:sldChg chg="add del ord">
        <pc:chgData name="Edel Finan" userId="7dfb8e64-41f2-47f0-a55c-456ab63299fe" providerId="ADAL" clId="{3EAE0ABE-9399-41BD-9301-D0C6FD1E1277}" dt="2026-10-15T09:30:26.292" v="43" actId="47"/>
        <pc:sldMkLst>
          <pc:docMk/>
          <pc:sldMk cId="0" sldId="285"/>
        </pc:sldMkLst>
      </pc:sldChg>
      <pc:sldChg chg="del">
        <pc:chgData name="Edel Finan" userId="7dfb8e64-41f2-47f0-a55c-456ab63299fe" providerId="ADAL" clId="{3EAE0ABE-9399-41BD-9301-D0C6FD1E1277}" dt="2026-10-15T09:34:45.004" v="49" actId="47"/>
        <pc:sldMkLst>
          <pc:docMk/>
          <pc:sldMk cId="0" sldId="288"/>
        </pc:sldMkLst>
      </pc:sldChg>
      <pc:sldChg chg="modSp add mod">
        <pc:chgData name="Edel Finan" userId="7dfb8e64-41f2-47f0-a55c-456ab63299fe" providerId="ADAL" clId="{3EAE0ABE-9399-41BD-9301-D0C6FD1E1277}" dt="2026-10-15T10:16:50.649" v="50" actId="1076"/>
        <pc:sldMkLst>
          <pc:docMk/>
          <pc:sldMk cId="480451834" sldId="291"/>
        </pc:sldMkLst>
        <pc:picChg chg="mod">
          <ac:chgData name="Edel Finan" userId="7dfb8e64-41f2-47f0-a55c-456ab63299fe" providerId="ADAL" clId="{3EAE0ABE-9399-41BD-9301-D0C6FD1E1277}" dt="2026-10-15T10:16:50.649" v="50" actId="1076"/>
          <ac:picMkLst>
            <pc:docMk/>
            <pc:sldMk cId="480451834" sldId="291"/>
            <ac:picMk id="13" creationId="{14E8B23C-B403-9F6A-562F-3E8082EC8B03}"/>
          </ac:picMkLst>
        </pc:picChg>
      </pc:sldChg>
      <pc:sldChg chg="add">
        <pc:chgData name="Edel Finan" userId="7dfb8e64-41f2-47f0-a55c-456ab63299fe" providerId="ADAL" clId="{3EAE0ABE-9399-41BD-9301-D0C6FD1E1277}" dt="2026-10-15T09:25:41.063" v="27"/>
        <pc:sldMkLst>
          <pc:docMk/>
          <pc:sldMk cId="3914878205" sldId="292"/>
        </pc:sldMkLst>
      </pc:sldChg>
      <pc:sldChg chg="add">
        <pc:chgData name="Edel Finan" userId="7dfb8e64-41f2-47f0-a55c-456ab63299fe" providerId="ADAL" clId="{3EAE0ABE-9399-41BD-9301-D0C6FD1E1277}" dt="2026-10-15T09:26:11.410" v="29"/>
        <pc:sldMkLst>
          <pc:docMk/>
          <pc:sldMk cId="903212843" sldId="293"/>
        </pc:sldMkLst>
      </pc:sldChg>
      <pc:sldChg chg="add">
        <pc:chgData name="Edel Finan" userId="7dfb8e64-41f2-47f0-a55c-456ab63299fe" providerId="ADAL" clId="{3EAE0ABE-9399-41BD-9301-D0C6FD1E1277}" dt="2026-10-15T09:26:42.730" v="31"/>
        <pc:sldMkLst>
          <pc:docMk/>
          <pc:sldMk cId="3340829428" sldId="294"/>
        </pc:sldMkLst>
      </pc:sldChg>
      <pc:sldChg chg="add del">
        <pc:chgData name="Edel Finan" userId="7dfb8e64-41f2-47f0-a55c-456ab63299fe" providerId="ADAL" clId="{3EAE0ABE-9399-41BD-9301-D0C6FD1E1277}" dt="2026-10-15T09:30:34.695" v="44"/>
        <pc:sldMkLst>
          <pc:docMk/>
          <pc:sldMk cId="3718104914" sldId="295"/>
        </pc:sldMkLst>
      </pc:sldChg>
      <pc:sldChg chg="modSp add mod">
        <pc:chgData name="Edel Finan" userId="7dfb8e64-41f2-47f0-a55c-456ab63299fe" providerId="ADAL" clId="{3EAE0ABE-9399-41BD-9301-D0C6FD1E1277}" dt="2026-10-15T09:34:06.100" v="47" actId="27636"/>
        <pc:sldMkLst>
          <pc:docMk/>
          <pc:sldMk cId="443202236" sldId="296"/>
        </pc:sldMkLst>
        <pc:spChg chg="mod">
          <ac:chgData name="Edel Finan" userId="7dfb8e64-41f2-47f0-a55c-456ab63299fe" providerId="ADAL" clId="{3EAE0ABE-9399-41BD-9301-D0C6FD1E1277}" dt="2026-10-15T09:34:06.100" v="47" actId="27636"/>
          <ac:spMkLst>
            <pc:docMk/>
            <pc:sldMk cId="443202236" sldId="296"/>
            <ac:spMk id="3" creationId="{AC0C21B7-533C-71DD-AEF0-B06B97D8999F}"/>
          </ac:spMkLst>
        </pc:spChg>
      </pc:sldChg>
      <pc:sldChg chg="add">
        <pc:chgData name="Edel Finan" userId="7dfb8e64-41f2-47f0-a55c-456ab63299fe" providerId="ADAL" clId="{3EAE0ABE-9399-41BD-9301-D0C6FD1E1277}" dt="2026-10-15T09:34:40.053" v="48"/>
        <pc:sldMkLst>
          <pc:docMk/>
          <pc:sldMk cId="1860689367" sldId="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7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7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8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body" idx="1"/>
          </p:nvPr>
        </p:nvSpPr>
        <p:spPr>
          <a:xfrm>
            <a:off x="1143000" y="2057399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8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2"/>
          </p:nvPr>
        </p:nvSpPr>
        <p:spPr>
          <a:xfrm>
            <a:off x="6267612" y="20574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8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Corbel"/>
              <a:buNone/>
              <a:defRPr sz="7200" b="1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FFFFFF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6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6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2000"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36" name="Google Shape;36;p39"/>
          <p:cNvCxnSpPr/>
          <p:nvPr/>
        </p:nvCxnSpPr>
        <p:spPr>
          <a:xfrm>
            <a:off x="1978660" y="3733800"/>
            <a:ext cx="8229601" cy="0"/>
          </a:xfrm>
          <a:prstGeom prst="straightConnector1">
            <a:avLst/>
          </a:prstGeom>
          <a:noFill/>
          <a:ln w="100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0"/>
          <p:cNvSpPr txBox="1"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orbel"/>
              <a:buNone/>
              <a:defRPr sz="72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cxnSp>
        <p:nvCxnSpPr>
          <p:cNvPr id="43" name="Google Shape;43;p40"/>
          <p:cNvCxnSpPr/>
          <p:nvPr/>
        </p:nvCxnSpPr>
        <p:spPr>
          <a:xfrm>
            <a:off x="1981200" y="4020408"/>
            <a:ext cx="8229601" cy="0"/>
          </a:xfrm>
          <a:prstGeom prst="straightConnector1">
            <a:avLst/>
          </a:prstGeom>
          <a:noFill/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2"/>
          </p:nvPr>
        </p:nvSpPr>
        <p:spPr>
          <a:xfrm>
            <a:off x="1143000" y="2721483"/>
            <a:ext cx="4754880" cy="33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8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3"/>
          </p:nvPr>
        </p:nvSpPr>
        <p:spPr>
          <a:xfrm>
            <a:off x="6269173" y="1999032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4"/>
          </p:nvPr>
        </p:nvSpPr>
        <p:spPr>
          <a:xfrm>
            <a:off x="6269173" y="2719322"/>
            <a:ext cx="4754880" cy="33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  <a:defRPr sz="2200"/>
            </a:lvl1pPr>
            <a:lvl2pPr marL="914400" lvl="1" indent="-330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600"/>
              <a:buChar char="•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5pPr>
            <a:lvl6pPr marL="2743200" lvl="5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6pPr>
            <a:lvl7pPr marL="3200400" lvl="6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7pPr>
            <a:lvl8pPr marL="3657600" lvl="7" indent="-30988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80"/>
              <a:buChar char="•"/>
              <a:defRPr sz="1600"/>
            </a:lvl8pPr>
            <a:lvl9pPr marL="4114800" lvl="8" indent="-30988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28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2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4"/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sz="4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1"/>
          </p:nvPr>
        </p:nvSpPr>
        <p:spPr>
          <a:xfrm>
            <a:off x="5852159" y="1097280"/>
            <a:ext cx="5212080" cy="4663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116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560"/>
              <a:buChar char="•"/>
              <a:defRPr sz="3200"/>
            </a:lvl1pPr>
            <a:lvl2pPr marL="914400" lvl="1" indent="-3708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40"/>
              <a:buChar char="•"/>
              <a:defRPr sz="2800"/>
            </a:lvl2pPr>
            <a:lvl3pPr marL="1371600" lvl="2" indent="-35052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920"/>
              <a:buChar char="•"/>
              <a:defRPr sz="24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20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body" idx="2"/>
          </p:nvPr>
        </p:nvSpPr>
        <p:spPr>
          <a:xfrm>
            <a:off x="1143000" y="2834640"/>
            <a:ext cx="39319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60"/>
              <a:buNone/>
              <a:defRPr sz="17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5"/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orbel"/>
              <a:buNone/>
              <a:defRPr sz="4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>
            <a:spLocks noGrp="1"/>
          </p:cNvSpPr>
          <p:nvPr>
            <p:ph type="pic" idx="2"/>
          </p:nvPr>
        </p:nvSpPr>
        <p:spPr>
          <a:xfrm>
            <a:off x="5413248" y="1069847"/>
            <a:ext cx="6099048" cy="48006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5"/>
          <p:cNvSpPr txBox="1">
            <a:spLocks noGrp="1"/>
          </p:cNvSpPr>
          <p:nvPr>
            <p:ph type="body" idx="1"/>
          </p:nvPr>
        </p:nvSpPr>
        <p:spPr>
          <a:xfrm>
            <a:off x="1143000" y="2834640"/>
            <a:ext cx="3931920" cy="288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60"/>
              <a:buNone/>
              <a:defRPr sz="17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6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body" idx="1"/>
          </p:nvPr>
        </p:nvSpPr>
        <p:spPr>
          <a:xfrm rot="5400000">
            <a:off x="4060136" y="-859736"/>
            <a:ext cx="4038600" cy="9872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7"/>
          <p:cNvSpPr txBox="1">
            <a:spLocks noGrp="1"/>
          </p:cNvSpPr>
          <p:nvPr>
            <p:ph type="title"/>
          </p:nvPr>
        </p:nvSpPr>
        <p:spPr>
          <a:xfrm rot="5400000">
            <a:off x="7181850" y="2305050"/>
            <a:ext cx="5410200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body" idx="1"/>
          </p:nvPr>
        </p:nvSpPr>
        <p:spPr>
          <a:xfrm rot="5400000">
            <a:off x="2152650" y="-247650"/>
            <a:ext cx="5410200" cy="7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47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7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7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" name="Google Shape;11;p36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  <a:defRPr sz="44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03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Corbel"/>
              <a:buChar char="•"/>
              <a:defRPr sz="2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Char char="•"/>
              <a:defRPr sz="20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2004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Char char="•"/>
              <a:defRPr sz="18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0988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NQpnrroCPo?feature=oembed" TargetMode="External"/><Relationship Id="rId6" Type="http://schemas.openxmlformats.org/officeDocument/2006/relationships/hyperlink" Target="http://www.youtube.com/watch?v=uNQpnrroCPo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hse.ie/wellbeing/alcohol/drinks-calculator/?gclsrc=aw.ds&amp;gad_source=1&amp;gad_campaignid=1685800205&amp;gbraid=0AAAAADtFcVX_JHr_CyEU82Ui44KIt6MlG&amp;gclid=Cj0KCQjwndHEBhDVARIsAGh0g3DXcNVBFDHXWcmVIy3i5z5dRJpFMH1WmudJwjErwOulayHBJOkzI9saAmrjEALw_wcB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dys.ie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ohnpaul.oneill@fdys.i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5PdLcEw_2w?feature=oembed" TargetMode="Externa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1043479" y="3171217"/>
            <a:ext cx="9802862" cy="2602033"/>
          </a:xfrm>
          <a:prstGeom prst="rect">
            <a:avLst/>
          </a:prstGeom>
          <a:solidFill>
            <a:srgbClr val="104954"/>
          </a:solidFill>
          <a:ln w="76200" cap="flat" cmpd="sng">
            <a:solidFill>
              <a:srgbClr val="398F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043478" y="325423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3946"/>
              </a:buClr>
              <a:buSzPts val="8800"/>
              <a:buFont typeface="Arial"/>
              <a:buNone/>
            </a:pPr>
            <a:r>
              <a:rPr lang="en-IE" sz="8800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Healthy Living </a:t>
            </a:r>
            <a:br>
              <a:rPr lang="en-IE" sz="8800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 sz="4400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for Everyday Life 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128409" y="3424136"/>
            <a:ext cx="9212093" cy="2247090"/>
          </a:xfrm>
          <a:prstGeom prst="rect">
            <a:avLst/>
          </a:prstGeom>
          <a:solidFill>
            <a:srgbClr val="1049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rbel"/>
              <a:buNone/>
            </a:pPr>
            <a:r>
              <a:rPr lang="en-IE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Alcohol Awareness</a:t>
            </a:r>
            <a:endParaRPr/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IE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Aoise Meyler</a:t>
            </a:r>
            <a:endParaRPr/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IE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Irish Heart Foundation,</a:t>
            </a:r>
            <a:endParaRPr/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r>
              <a:rPr lang="en-IE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Health Promotion Officer</a:t>
            </a:r>
            <a:endParaRPr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211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5737" r="2421" b="2"/>
          <a:stretch/>
        </p:blipFill>
        <p:spPr>
          <a:xfrm>
            <a:off x="983281" y="538462"/>
            <a:ext cx="4472017" cy="217846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983281" y="2818102"/>
            <a:ext cx="4136021" cy="883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IE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Introduction Ice Breaker!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983281" y="3260062"/>
            <a:ext cx="3315810" cy="210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orbel"/>
              <a:buChar char="•"/>
            </a:pPr>
            <a:r>
              <a:rPr lang="en-I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House keeping</a:t>
            </a:r>
            <a:endParaRPr/>
          </a:p>
          <a:p>
            <a:pPr marL="285750" marR="0" lvl="0" indent="-28575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orbel"/>
              <a:buChar char="•"/>
            </a:pPr>
            <a:r>
              <a:rPr lang="en-I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your name?</a:t>
            </a:r>
            <a:endParaRPr/>
          </a:p>
          <a:p>
            <a:pPr marL="285750" marR="0" lvl="0" indent="-28575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Corbel"/>
              <a:buChar char="•"/>
            </a:pPr>
            <a:r>
              <a:rPr lang="en-I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you name one brand of alcohol?</a:t>
            </a:r>
            <a:endParaRPr/>
          </a:p>
        </p:txBody>
      </p:sp>
      <p:pic>
        <p:nvPicPr>
          <p:cNvPr id="103" name="Google Shape;103;p2" descr="A hand pouring beer into a glas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t="5673" r="-2" b="-2"/>
          <a:stretch/>
        </p:blipFill>
        <p:spPr>
          <a:xfrm>
            <a:off x="7455159" y="524579"/>
            <a:ext cx="4251669" cy="534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211" y="5973082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416560" y="695961"/>
            <a:ext cx="644144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    Workshop Objectives</a:t>
            </a:r>
            <a:endParaRPr b="1">
              <a:solidFill>
                <a:srgbClr val="1049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1097280" y="2420620"/>
            <a:ext cx="9997440" cy="2981960"/>
          </a:xfrm>
          <a:prstGeom prst="rect">
            <a:avLst/>
          </a:prstGeom>
          <a:solidFill>
            <a:schemeClr val="accent2"/>
          </a:solidFill>
          <a:ln w="53975" cap="flat" cmpd="dbl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1" name="Google Shape;111;p3"/>
          <p:cNvSpPr txBox="1">
            <a:spLocks noGrp="1"/>
          </p:cNvSpPr>
          <p:nvPr>
            <p:ph type="body" idx="1"/>
          </p:nvPr>
        </p:nvSpPr>
        <p:spPr>
          <a:xfrm>
            <a:off x="1747520" y="2534920"/>
            <a:ext cx="7797800" cy="326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By the end of this workshop you will be able to:</a:t>
            </a:r>
            <a:endParaRPr/>
          </a:p>
          <a:p>
            <a:pPr marL="274320" lvl="1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Know your risk factors of drinking alcohol</a:t>
            </a:r>
            <a:endParaRPr/>
          </a:p>
          <a:p>
            <a:pPr marL="274320" lvl="1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Understand the ‘Stages of Behaviour Change’</a:t>
            </a:r>
            <a:endParaRPr/>
          </a:p>
          <a:p>
            <a:pPr marL="274320" lvl="1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Know your alcohol limits and how to reduce it</a:t>
            </a:r>
            <a:endParaRPr/>
          </a:p>
          <a:p>
            <a:pPr marL="274320" lvl="1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I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Find support services</a:t>
            </a:r>
            <a:endParaRPr/>
          </a:p>
          <a:p>
            <a:pPr marL="274320" lvl="1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711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76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3"/>
          <p:cNvCxnSpPr/>
          <p:nvPr/>
        </p:nvCxnSpPr>
        <p:spPr>
          <a:xfrm>
            <a:off x="2326640" y="3403600"/>
            <a:ext cx="3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3" name="Google Shape;113;p3"/>
          <p:cNvCxnSpPr/>
          <p:nvPr/>
        </p:nvCxnSpPr>
        <p:spPr>
          <a:xfrm>
            <a:off x="2286000" y="4968240"/>
            <a:ext cx="3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4" name="Google Shape;114;p3"/>
          <p:cNvCxnSpPr/>
          <p:nvPr/>
        </p:nvCxnSpPr>
        <p:spPr>
          <a:xfrm>
            <a:off x="2286000" y="4450080"/>
            <a:ext cx="3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5" name="Google Shape;115;p3"/>
          <p:cNvCxnSpPr/>
          <p:nvPr/>
        </p:nvCxnSpPr>
        <p:spPr>
          <a:xfrm>
            <a:off x="2286000" y="3911600"/>
            <a:ext cx="3048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16" name="Google Shape;116;p3" descr="A lightbulb"/>
          <p:cNvSpPr/>
          <p:nvPr/>
        </p:nvSpPr>
        <p:spPr>
          <a:xfrm>
            <a:off x="6301394" y="127001"/>
            <a:ext cx="1925320" cy="1925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445" y="5943544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/>
        </p:nvSpPr>
        <p:spPr>
          <a:xfrm>
            <a:off x="1755139" y="543664"/>
            <a:ext cx="6324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 sz="4400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Why talk about alcohol?</a:t>
            </a:r>
            <a:endParaRPr sz="4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" name="Google Shape;123;p4"/>
          <p:cNvGrpSpPr/>
          <p:nvPr/>
        </p:nvGrpSpPr>
        <p:grpSpPr>
          <a:xfrm>
            <a:off x="1936954" y="2731498"/>
            <a:ext cx="8315491" cy="2709804"/>
            <a:chOff x="0" y="862271"/>
            <a:chExt cx="8315491" cy="2709804"/>
          </a:xfrm>
        </p:grpSpPr>
        <p:sp>
          <p:nvSpPr>
            <p:cNvPr id="124" name="Google Shape;124;p4"/>
            <p:cNvSpPr/>
            <p:nvPr/>
          </p:nvSpPr>
          <p:spPr>
            <a:xfrm>
              <a:off x="0" y="868575"/>
              <a:ext cx="2534418" cy="6912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 txBox="1"/>
            <p:nvPr/>
          </p:nvSpPr>
          <p:spPr>
            <a:xfrm>
              <a:off x="0" y="868575"/>
              <a:ext cx="2534418" cy="6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97525" rIns="170675" bIns="97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IE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Body</a:t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2599" y="1553471"/>
              <a:ext cx="2534418" cy="2018604"/>
            </a:xfrm>
            <a:prstGeom prst="rect">
              <a:avLst/>
            </a:prstGeom>
            <a:solidFill>
              <a:srgbClr val="D0E5E8">
                <a:alpha val="90196"/>
              </a:srgbClr>
            </a:solidFill>
            <a:ln w="19050" cap="flat" cmpd="sng">
              <a:solidFill>
                <a:srgbClr val="D0E5E8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 txBox="1"/>
            <p:nvPr/>
          </p:nvSpPr>
          <p:spPr>
            <a:xfrm>
              <a:off x="2599" y="1553471"/>
              <a:ext cx="2534418" cy="2018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70675" bIns="192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Sleep 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Mood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Health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Addiction</a:t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2891836" y="862271"/>
              <a:ext cx="2534418" cy="691200"/>
            </a:xfrm>
            <a:prstGeom prst="rect">
              <a:avLst/>
            </a:prstGeom>
            <a:solidFill>
              <a:srgbClr val="73BCA6"/>
            </a:solidFill>
            <a:ln w="19050" cap="flat" cmpd="sng">
              <a:solidFill>
                <a:srgbClr val="73BC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 txBox="1"/>
            <p:nvPr/>
          </p:nvSpPr>
          <p:spPr>
            <a:xfrm>
              <a:off x="2891836" y="862271"/>
              <a:ext cx="2534418" cy="6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97525" rIns="170675" bIns="97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IE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Relationships</a:t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2891836" y="1553471"/>
              <a:ext cx="2534418" cy="2018604"/>
            </a:xfrm>
            <a:prstGeom prst="rect">
              <a:avLst/>
            </a:prstGeom>
            <a:solidFill>
              <a:srgbClr val="D4E5E1">
                <a:alpha val="90196"/>
              </a:srgbClr>
            </a:solidFill>
            <a:ln w="19050" cap="flat" cmpd="sng">
              <a:solidFill>
                <a:srgbClr val="D4E5E1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 txBox="1"/>
            <p:nvPr/>
          </p:nvSpPr>
          <p:spPr>
            <a:xfrm>
              <a:off x="2891836" y="1553471"/>
              <a:ext cx="2534418" cy="2018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70675" bIns="192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Arguments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Loss in trust or connections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Feeling alone</a:t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5781073" y="862271"/>
              <a:ext cx="2534418" cy="691200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 txBox="1"/>
            <p:nvPr/>
          </p:nvSpPr>
          <p:spPr>
            <a:xfrm>
              <a:off x="5781073" y="862271"/>
              <a:ext cx="2534418" cy="6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97525" rIns="170675" bIns="97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IE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Responsibilities</a:t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5781073" y="1553471"/>
              <a:ext cx="2534418" cy="2018604"/>
            </a:xfrm>
            <a:prstGeom prst="rect">
              <a:avLst/>
            </a:prstGeom>
            <a:solidFill>
              <a:srgbClr val="D6DADA">
                <a:alpha val="90196"/>
              </a:srgbClr>
            </a:solidFill>
            <a:ln w="19050" cap="flat" cmpd="sng">
              <a:solidFill>
                <a:srgbClr val="D6DADA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4"/>
            <p:cNvSpPr txBox="1"/>
            <p:nvPr/>
          </p:nvSpPr>
          <p:spPr>
            <a:xfrm>
              <a:off x="5781073" y="1553471"/>
              <a:ext cx="2534418" cy="2018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70675" bIns="192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Missing work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Caring for self and others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</a:pPr>
              <a:r>
                <a:rPr lang="en-IE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Money problems</a:t>
              </a:r>
              <a:endParaRPr/>
            </a:p>
          </p:txBody>
        </p:sp>
      </p:grpSp>
      <p:sp>
        <p:nvSpPr>
          <p:cNvPr id="136" name="Google Shape;136;p4"/>
          <p:cNvSpPr txBox="1"/>
          <p:nvPr/>
        </p:nvSpPr>
        <p:spPr>
          <a:xfrm>
            <a:off x="1936954" y="1869227"/>
            <a:ext cx="76439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 is legal but can have serious health and social consequences.</a:t>
            </a:r>
            <a:endParaRPr/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"/>
          <p:cNvSpPr txBox="1">
            <a:spLocks noGrp="1"/>
          </p:cNvSpPr>
          <p:nvPr>
            <p:ph type="title"/>
          </p:nvPr>
        </p:nvSpPr>
        <p:spPr>
          <a:xfrm>
            <a:off x="568960" y="416560"/>
            <a:ext cx="669083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ct val="1000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Alcohol Class 1 Carcinogen- </a:t>
            </a:r>
            <a:b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what does this mean?</a:t>
            </a:r>
            <a:endParaRPr/>
          </a:p>
        </p:txBody>
      </p:sp>
      <p:sp>
        <p:nvSpPr>
          <p:cNvPr id="143" name="Google Shape;143;p5"/>
          <p:cNvSpPr txBox="1">
            <a:spLocks noGrp="1"/>
          </p:cNvSpPr>
          <p:nvPr>
            <p:ph type="body" idx="1"/>
          </p:nvPr>
        </p:nvSpPr>
        <p:spPr>
          <a:xfrm>
            <a:off x="568960" y="2031256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groups substances based on their potential to cause cancer. 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 1 = strong proof it causes cancer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doesn’t matter what form of alcohol you drink!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lower your risk, reduce the amount you drink.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Smoking is also classified as class 1 </a:t>
            </a:r>
            <a:endParaRPr/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4004" y="945789"/>
            <a:ext cx="4370316" cy="492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>
            <a:spLocks noGrp="1"/>
          </p:cNvSpPr>
          <p:nvPr>
            <p:ph type="title"/>
          </p:nvPr>
        </p:nvSpPr>
        <p:spPr>
          <a:xfrm>
            <a:off x="731323" y="307917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3946"/>
              </a:buClr>
              <a:buSzPts val="4400"/>
              <a:buFont typeface="Arial"/>
              <a:buNone/>
            </a:pPr>
            <a:r>
              <a:rPr lang="en-IE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Alcohol and Cancer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731323" y="1473200"/>
            <a:ext cx="5334197" cy="455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None/>
            </a:pPr>
            <a:r>
              <a:rPr lang="en-IE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📊 Impact in Ireland</a:t>
            </a:r>
            <a:endParaRPr/>
          </a:p>
          <a:p>
            <a:pPr marL="4572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None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 has caused: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1,000 cases/year of alcohol-related cancers.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260 breast cancers and 400 bowel cancers annually </a:t>
            </a:r>
            <a:endParaRPr/>
          </a:p>
          <a:p>
            <a:pPr marL="4572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None/>
            </a:pPr>
            <a:r>
              <a:rPr lang="en-IE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🧬 How Alcohol Causes Cancer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Damages DNA.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Prevents cell repair.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Increases hormones (oestrogen), raising breast cancer risk.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Reduces nutrient absorption.</a:t>
            </a:r>
            <a:endParaRPr/>
          </a:p>
          <a:p>
            <a:pPr marL="228600" marR="0" lvl="0" indent="-1828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</a:pPr>
            <a:r>
              <a:rPr lang="en-IE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Increases the effect of tobacco </a:t>
            </a:r>
            <a:endParaRPr/>
          </a:p>
        </p:txBody>
      </p:sp>
      <p:pic>
        <p:nvPicPr>
          <p:cNvPr id="152" name="Google Shape;15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815405"/>
            <a:ext cx="5334197" cy="3227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>
            <a:spLocks noGrp="1"/>
          </p:cNvSpPr>
          <p:nvPr>
            <p:ph type="title"/>
          </p:nvPr>
        </p:nvSpPr>
        <p:spPr>
          <a:xfrm>
            <a:off x="1044625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What is Behavioural Change?</a:t>
            </a:r>
            <a:endParaRPr/>
          </a:p>
        </p:txBody>
      </p:sp>
      <p:sp>
        <p:nvSpPr>
          <p:cNvPr id="159" name="Google Shape;159;p7"/>
          <p:cNvSpPr txBox="1">
            <a:spLocks noGrp="1"/>
          </p:cNvSpPr>
          <p:nvPr>
            <p:ph type="body" idx="1"/>
          </p:nvPr>
        </p:nvSpPr>
        <p:spPr>
          <a:xfrm>
            <a:off x="849086" y="2057399"/>
            <a:ext cx="5048794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Char char="•"/>
            </a:pPr>
            <a:r>
              <a:rPr lang="en-IE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Changing how we act</a:t>
            </a:r>
            <a:r>
              <a:rPr lang="en-I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especially when we want to build a healthy habit or stop doing something that’s not good for us.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20"/>
              <a:buChar char="•"/>
            </a:pPr>
            <a:r>
              <a:rPr lang="en-I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It's how people change habits like drinking alcohol.</a:t>
            </a:r>
            <a:endParaRPr/>
          </a:p>
        </p:txBody>
      </p:sp>
      <p:pic>
        <p:nvPicPr>
          <p:cNvPr id="160" name="Google Shape;160;p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82385" y="1965960"/>
            <a:ext cx="5684270" cy="379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>
            <a:spLocks noGrp="1"/>
          </p:cNvSpPr>
          <p:nvPr>
            <p:ph type="title"/>
          </p:nvPr>
        </p:nvSpPr>
        <p:spPr>
          <a:xfrm>
            <a:off x="1089198" y="490587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 dirty="0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Stages of Change</a:t>
            </a:r>
            <a:endParaRPr dirty="0"/>
          </a:p>
        </p:txBody>
      </p:sp>
      <p:sp>
        <p:nvSpPr>
          <p:cNvPr id="167" name="Google Shape;167;p8"/>
          <p:cNvSpPr txBox="1"/>
          <p:nvPr/>
        </p:nvSpPr>
        <p:spPr>
          <a:xfrm>
            <a:off x="8425804" y="4624352"/>
            <a:ext cx="17650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Link to video </a:t>
            </a:r>
            <a:endParaRPr/>
          </a:p>
        </p:txBody>
      </p:sp>
      <p:pic>
        <p:nvPicPr>
          <p:cNvPr id="168" name="Google Shape;16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589" y="1573971"/>
            <a:ext cx="5743170" cy="428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1E5CBB-79F9-CCB6-070D-AEAE9AB49A4E}"/>
              </a:ext>
            </a:extLst>
          </p:cNvPr>
          <p:cNvSpPr txBox="1"/>
          <p:nvPr/>
        </p:nvSpPr>
        <p:spPr>
          <a:xfrm>
            <a:off x="6050788" y="5083408"/>
            <a:ext cx="39909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>
                <a:hlinkClick r:id="rId6"/>
              </a:rPr>
              <a:t>www.youtube.com/watch?v=uNQpnrroCPo</a:t>
            </a:r>
            <a:r>
              <a:rPr lang="en-IE" dirty="0"/>
              <a:t> </a:t>
            </a:r>
          </a:p>
        </p:txBody>
      </p:sp>
      <p:pic>
        <p:nvPicPr>
          <p:cNvPr id="6" name="Online Media 5" title="The Cycle of Change for Healthy Lifestyle Behaviours ">
            <a:hlinkClick r:id="" action="ppaction://media"/>
            <a:extLst>
              <a:ext uri="{FF2B5EF4-FFF2-40B4-BE49-F238E27FC236}">
                <a16:creationId xmlns:a16="http://schemas.microsoft.com/office/drawing/2014/main" id="{5A86957D-C702-8951-2C04-6C32AAD7BF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6111242" y="1774801"/>
            <a:ext cx="5573712" cy="3149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5840" y="1735494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5780491" y="1287780"/>
            <a:ext cx="55386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Lets Meet Sarah </a:t>
            </a:r>
          </a:p>
          <a:p>
            <a:endParaRPr lang="en-IE" noProof="0" dirty="0">
              <a:solidFill>
                <a:srgbClr val="1049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noProof="0" dirty="0">
                <a:latin typeface="Arial" panose="020B0604020202020204" pitchFamily="34" charset="0"/>
                <a:cs typeface="Arial" panose="020B0604020202020204" pitchFamily="34" charset="0"/>
              </a:rPr>
              <a:t>We’ll follow Sarah, a woman in her 40s who drinks wine every night.</a:t>
            </a:r>
          </a:p>
          <a:p>
            <a:r>
              <a:rPr lang="en-IE" noProof="0" dirty="0">
                <a:latin typeface="Arial" panose="020B0604020202020204" pitchFamily="34" charset="0"/>
                <a:cs typeface="Arial" panose="020B0604020202020204" pitchFamily="34" charset="0"/>
              </a:rPr>
              <a:t>- Let’s see how she moves through the 5 stages of change.</a:t>
            </a:r>
          </a:p>
          <a:p>
            <a:endParaRPr lang="en-IE" noProof="0" dirty="0">
              <a:solidFill>
                <a:srgbClr val="1049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speaker: </a:t>
            </a:r>
          </a:p>
          <a:p>
            <a:endParaRPr lang="en-IE" noProof="0" dirty="0">
              <a:solidFill>
                <a:srgbClr val="1049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144" y="5871902"/>
            <a:ext cx="8572500" cy="723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631A55-D4D8-2F87-7E5E-311034046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083" y="2214354"/>
            <a:ext cx="2419657" cy="2997323"/>
          </a:xfrm>
          <a:prstGeom prst="rect">
            <a:avLst/>
          </a:prstGeom>
        </p:spPr>
      </p:pic>
      <p:pic>
        <p:nvPicPr>
          <p:cNvPr id="13" name="Hi I m Sarah I m 43 ">
            <a:hlinkClick r:id="" action="ppaction://media"/>
            <a:extLst>
              <a:ext uri="{FF2B5EF4-FFF2-40B4-BE49-F238E27FC236}">
                <a16:creationId xmlns:a16="http://schemas.microsoft.com/office/drawing/2014/main" id="{14E8B23C-B403-9F6A-562F-3E8082EC8B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7895" y="4088547"/>
            <a:ext cx="1280795" cy="12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5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0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803" y="306612"/>
            <a:ext cx="10759181" cy="1356360"/>
          </a:xfrm>
        </p:spPr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Precontemplation – “I’m fine the way I am”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63216" y="2195252"/>
            <a:ext cx="4673081" cy="4038600"/>
          </a:xfrm>
        </p:spPr>
        <p:txBody>
          <a:bodyPr/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thinks there is nothing wrong.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how she is doing:</a:t>
            </a:r>
          </a:p>
          <a:p>
            <a:pPr marL="45720" indent="0">
              <a:buNone/>
            </a:pPr>
            <a:endParaRPr lang="en-IE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144" y="5871902"/>
            <a:ext cx="8572500" cy="723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2B6A0D1-8217-711C-E093-0A9632DE6EAC}"/>
              </a:ext>
            </a:extLst>
          </p:cNvPr>
          <p:cNvSpPr/>
          <p:nvPr/>
        </p:nvSpPr>
        <p:spPr>
          <a:xfrm>
            <a:off x="7406640" y="1741134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53C28E-9C6B-7F02-6E8D-3360672CC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7883" y="2282941"/>
            <a:ext cx="2419657" cy="2997323"/>
          </a:xfrm>
          <a:prstGeom prst="rect">
            <a:avLst/>
          </a:prstGeom>
        </p:spPr>
      </p:pic>
      <p:pic>
        <p:nvPicPr>
          <p:cNvPr id="9" name="I only drink 3 glass">
            <a:hlinkClick r:id="" action="ppaction://media"/>
            <a:extLst>
              <a:ext uri="{FF2B5EF4-FFF2-40B4-BE49-F238E27FC236}">
                <a16:creationId xmlns:a16="http://schemas.microsoft.com/office/drawing/2014/main" id="{28D3CD68-89E1-2D83-6D7F-95755E92C3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72373" y="3500494"/>
            <a:ext cx="1428115" cy="142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6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 txBox="1">
            <a:spLocks noGrp="1"/>
          </p:cNvSpPr>
          <p:nvPr>
            <p:ph type="title"/>
          </p:nvPr>
        </p:nvSpPr>
        <p:spPr>
          <a:xfrm>
            <a:off x="953271" y="2391528"/>
            <a:ext cx="4602577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Be alcohol aware</a:t>
            </a:r>
            <a:endParaRPr/>
          </a:p>
        </p:txBody>
      </p:sp>
      <p:pic>
        <p:nvPicPr>
          <p:cNvPr id="196" name="Google Shape;196;p11" descr="Know the fac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4103" y="260773"/>
            <a:ext cx="4804282" cy="634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"/>
          <p:cNvSpPr txBox="1">
            <a:spLocks noGrp="1"/>
          </p:cNvSpPr>
          <p:nvPr>
            <p:ph type="title"/>
          </p:nvPr>
        </p:nvSpPr>
        <p:spPr>
          <a:xfrm>
            <a:off x="376084" y="421371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How Much is Too Much?</a:t>
            </a:r>
            <a:endParaRPr/>
          </a:p>
        </p:txBody>
      </p:sp>
      <p:sp>
        <p:nvSpPr>
          <p:cNvPr id="202" name="Google Shape;202;p12"/>
          <p:cNvSpPr txBox="1">
            <a:spLocks noGrp="1"/>
          </p:cNvSpPr>
          <p:nvPr>
            <p:ph type="body" idx="1"/>
          </p:nvPr>
        </p:nvSpPr>
        <p:spPr>
          <a:xfrm>
            <a:off x="616974" y="2026920"/>
            <a:ext cx="5479026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I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Low-risk drinking limits: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20"/>
              <a:buChar char="•"/>
            </a:pPr>
            <a:r>
              <a:rPr lang="en-I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Women: up to 11 standard drinks/week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20"/>
              <a:buChar char="•"/>
            </a:pPr>
            <a:r>
              <a:rPr lang="en-I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Men: up to 17 standard drinks/week</a:t>
            </a:r>
            <a:endParaRPr/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920"/>
              <a:buNone/>
            </a:pPr>
            <a:r>
              <a:rPr lang="en-IE" sz="2400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drinks-calculator</a:t>
            </a:r>
            <a:r>
              <a:rPr lang="en-IE" sz="2400" b="1"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endParaRPr>
              <a:solidFill>
                <a:srgbClr val="0E39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2653" y="489118"/>
            <a:ext cx="5060600" cy="5466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IE">
                <a:latin typeface="Arial"/>
                <a:ea typeface="Arial"/>
                <a:cs typeface="Arial"/>
                <a:sym typeface="Arial"/>
              </a:rPr>
              <a:t>Understanding low – risk drinking limits</a:t>
            </a:r>
            <a:endParaRPr/>
          </a:p>
        </p:txBody>
      </p:sp>
      <p:pic>
        <p:nvPicPr>
          <p:cNvPr id="210" name="Google Shape;210;p13" title="What is an alcohol unit? 20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04122" y="1833302"/>
            <a:ext cx="7153275" cy="40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🚨 Binge Drinking: Know the Risk</a:t>
            </a:r>
            <a:endParaRPr/>
          </a:p>
        </p:txBody>
      </p:sp>
      <p:sp>
        <p:nvSpPr>
          <p:cNvPr id="217" name="Google Shape;217;p14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🍻 What Is Binge Drinking?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Consuming 6+ standard drinks in one sitting (men), or 4+ drinks (women).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Often occurs during social events, weekends, or celebrations.</a:t>
            </a:r>
            <a:endParaRPr/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7031" y="3476206"/>
            <a:ext cx="2390442" cy="2395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2720" y="3476206"/>
            <a:ext cx="2504591" cy="2395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 txBox="1">
            <a:spLocks noGrp="1"/>
          </p:cNvSpPr>
          <p:nvPr>
            <p:ph type="title"/>
          </p:nvPr>
        </p:nvSpPr>
        <p:spPr>
          <a:xfrm>
            <a:off x="1061720" y="609598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Binge drinking effects</a:t>
            </a:r>
            <a:endParaRPr/>
          </a:p>
        </p:txBody>
      </p:sp>
      <p:sp>
        <p:nvSpPr>
          <p:cNvPr id="226" name="Google Shape;226;p15"/>
          <p:cNvSpPr/>
          <p:nvPr/>
        </p:nvSpPr>
        <p:spPr>
          <a:xfrm>
            <a:off x="1061720" y="1965960"/>
            <a:ext cx="4323080" cy="35114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5659120" y="1965958"/>
            <a:ext cx="4820920" cy="351142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8" name="Google Shape;228;p15"/>
          <p:cNvSpPr txBox="1">
            <a:spLocks noGrp="1"/>
          </p:cNvSpPr>
          <p:nvPr>
            <p:ph type="body" idx="1"/>
          </p:nvPr>
        </p:nvSpPr>
        <p:spPr>
          <a:xfrm>
            <a:off x="1135380" y="2097180"/>
            <a:ext cx="9377680" cy="351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IE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Short-Term: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Impairs judgment, memory and balance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Accidents &amp; injuries Alcohol poisoning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Risky sexual behaviour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Aggression &amp; violence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None/>
            </a:pPr>
            <a:r>
              <a:rPr lang="en-IE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Long-Term: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Reliant on alcohol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Cogitative decline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Liver damage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Heart disease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Mental health issues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000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cancer risk (especially breast, liver, bowel)</a:t>
            </a:r>
            <a:endParaRPr/>
          </a:p>
        </p:txBody>
      </p:sp>
      <p:pic>
        <p:nvPicPr>
          <p:cNvPr id="229" name="Google Shape;22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DAE4C-4652-486B-F388-A1D989D73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D964-FEBD-66C3-158E-560BBDD2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Contemplation – “Maybe I should do more”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82B6C2-9D5F-33DF-F434-496982FD8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starts to wonder: 'Maybe I drink too much?'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how she is doing:</a:t>
            </a:r>
          </a:p>
          <a:p>
            <a:pPr marL="45720" indent="0">
              <a:buNone/>
            </a:pPr>
            <a:endParaRPr lang="en-IE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FF8050-FB2D-CC9A-0D8F-8651CCF1C48E}"/>
              </a:ext>
            </a:extLst>
          </p:cNvPr>
          <p:cNvSpPr/>
          <p:nvPr/>
        </p:nvSpPr>
        <p:spPr>
          <a:xfrm>
            <a:off x="7686559" y="1616447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75ACF1-8D8A-F71D-B688-6E5CE9396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7802" y="2095874"/>
            <a:ext cx="2419657" cy="2997323"/>
          </a:xfrm>
          <a:prstGeom prst="rect">
            <a:avLst/>
          </a:prstGeom>
        </p:spPr>
      </p:pic>
      <p:pic>
        <p:nvPicPr>
          <p:cNvPr id="9" name="Maybe i do drink too">
            <a:hlinkClick r:id="" action="ppaction://media"/>
            <a:extLst>
              <a:ext uri="{FF2B5EF4-FFF2-40B4-BE49-F238E27FC236}">
                <a16:creationId xmlns:a16="http://schemas.microsoft.com/office/drawing/2014/main" id="{95684425-6D79-1EF5-59A0-79EC73C3C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26512" y="3429000"/>
            <a:ext cx="1558544" cy="1558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9D2341-EE77-CD07-9B2F-79D5EF2282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7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"/>
          <p:cNvSpPr txBox="1">
            <a:spLocks noGrp="1"/>
          </p:cNvSpPr>
          <p:nvPr>
            <p:ph type="title"/>
          </p:nvPr>
        </p:nvSpPr>
        <p:spPr>
          <a:xfrm>
            <a:off x="1158239" y="416839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Calories in alcohol</a:t>
            </a:r>
            <a:endParaRPr/>
          </a:p>
        </p:txBody>
      </p:sp>
      <p:pic>
        <p:nvPicPr>
          <p:cNvPr id="245" name="Google Shape;24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2623" y="1773199"/>
            <a:ext cx="10246753" cy="4098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68461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"/>
          <p:cNvSpPr txBox="1">
            <a:spLocks noGrp="1"/>
          </p:cNvSpPr>
          <p:nvPr>
            <p:ph type="title"/>
          </p:nvPr>
        </p:nvSpPr>
        <p:spPr>
          <a:xfrm>
            <a:off x="574040" y="522287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Activity: Pros and cons to drinking</a:t>
            </a:r>
            <a:endParaRPr/>
          </a:p>
        </p:txBody>
      </p:sp>
      <p:graphicFrame>
        <p:nvGraphicFramePr>
          <p:cNvPr id="252" name="Google Shape;252;p18"/>
          <p:cNvGraphicFramePr/>
          <p:nvPr/>
        </p:nvGraphicFramePr>
        <p:xfrm>
          <a:off x="574040" y="187864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{D377FC8E-1E25-4958-9672-53B23B94E903}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Helps some people relax or unwind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Social bonding in certain settings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Temporary escape from stress or emotions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Enjoyment of taste or ritual (e.g., wine with dinner)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53" name="Google Shape;253;p18"/>
          <p:cNvGraphicFramePr/>
          <p:nvPr/>
        </p:nvGraphicFramePr>
        <p:xfrm>
          <a:off x="6001131" y="187864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{D377FC8E-1E25-4958-9672-53B23B94E903}</a:tableStyleId>
              </a:tblPr>
              <a:tblGrid>
                <a:gridCol w="561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Cons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Poor sleep quality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Increased risk of cancer, liver disease, and heart problems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Reduces the effect of medication &amp; antidepressants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Mood swings, anxiety, or depression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Memory and concentration issues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Risk of dependence or addiction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Financial cost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Impact on relationships or responsibilities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54" name="Google Shape;25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"/>
          <p:cNvSpPr txBox="1">
            <a:spLocks noGrp="1"/>
          </p:cNvSpPr>
          <p:nvPr>
            <p:ph type="title"/>
          </p:nvPr>
        </p:nvSpPr>
        <p:spPr>
          <a:xfrm>
            <a:off x="739060" y="616536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Activity: Pros and cons to cutting down</a:t>
            </a:r>
            <a:endParaRPr/>
          </a:p>
        </p:txBody>
      </p:sp>
      <p:graphicFrame>
        <p:nvGraphicFramePr>
          <p:cNvPr id="260" name="Google Shape;260;p19"/>
          <p:cNvGraphicFramePr/>
          <p:nvPr/>
        </p:nvGraphicFramePr>
        <p:xfrm>
          <a:off x="739060" y="222195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{D377FC8E-1E25-4958-9672-53B23B94E903}</a:tableStyleId>
              </a:tblPr>
              <a:tblGrid>
                <a:gridCol w="527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Pros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Better sleep and energy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Improved mood and mental health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Lower risk of cancer and other diseases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Clearer thinking and memory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More control over choices and habits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Saves money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Positive impact on relationships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61" name="Google Shape;261;p19"/>
          <p:cNvGraphicFramePr/>
          <p:nvPr/>
        </p:nvGraphicFramePr>
        <p:xfrm>
          <a:off x="6173019" y="222195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{D377FC8E-1E25-4958-9672-53B23B94E903}</a:tableStyleId>
              </a:tblPr>
              <a:tblGrid>
                <a:gridCol w="539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9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Cons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Social pressure or feeling left out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Breaking old habits can be hard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Withdrawal symptoms (for heavy drinkers)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IE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Finding new ways to relax or cope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62" name="Google Shape;26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99A17-D7EB-2198-8BB8-F9D430C60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1A54-5566-D52E-4FB7-B29D1CBB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Preparation- “What can I do instead?”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736432-9F4F-79ED-B4A8-68291E1D3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decides to make a change.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how she is doing:</a:t>
            </a:r>
          </a:p>
          <a:p>
            <a:endParaRPr lang="en-IE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en-IE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426235-9077-C650-C4C4-DFC330A4F5F9}"/>
              </a:ext>
            </a:extLst>
          </p:cNvPr>
          <p:cNvSpPr/>
          <p:nvPr/>
        </p:nvSpPr>
        <p:spPr>
          <a:xfrm>
            <a:off x="7807856" y="1824283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551597-2A21-521A-AD7C-EF9224BF9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099" y="2303710"/>
            <a:ext cx="2419657" cy="2997323"/>
          </a:xfrm>
          <a:prstGeom prst="rect">
            <a:avLst/>
          </a:prstGeom>
        </p:spPr>
      </p:pic>
      <p:pic>
        <p:nvPicPr>
          <p:cNvPr id="7" name="I ve decided it s ti">
            <a:hlinkClick r:id="" action="ppaction://media"/>
            <a:extLst>
              <a:ext uri="{FF2B5EF4-FFF2-40B4-BE49-F238E27FC236}">
                <a16:creationId xmlns:a16="http://schemas.microsoft.com/office/drawing/2014/main" id="{74906B6E-1D3B-EE75-2A11-B863481880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5144" y="3429000"/>
            <a:ext cx="1553528" cy="1553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895894-6C4A-6A58-02E6-1B4DA6512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1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"/>
          <p:cNvSpPr txBox="1">
            <a:spLocks noGrp="1"/>
          </p:cNvSpPr>
          <p:nvPr>
            <p:ph type="title"/>
          </p:nvPr>
        </p:nvSpPr>
        <p:spPr>
          <a:xfrm>
            <a:off x="642931" y="403123"/>
            <a:ext cx="4549877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ct val="1000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Preparation Phase – Practical Tips</a:t>
            </a:r>
            <a:endParaRPr/>
          </a:p>
        </p:txBody>
      </p:sp>
      <p:pic>
        <p:nvPicPr>
          <p:cNvPr id="278" name="Google Shape;278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43898" y="1899631"/>
            <a:ext cx="3627615" cy="4038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9" name="Google Shape;279;p21"/>
          <p:cNvGrpSpPr/>
          <p:nvPr/>
        </p:nvGrpSpPr>
        <p:grpSpPr>
          <a:xfrm>
            <a:off x="5293360" y="264852"/>
            <a:ext cx="6614159" cy="5604397"/>
            <a:chOff x="0" y="2653"/>
            <a:chExt cx="6614159" cy="5604397"/>
          </a:xfrm>
        </p:grpSpPr>
        <p:sp>
          <p:nvSpPr>
            <p:cNvPr id="280" name="Google Shape;280;p21"/>
            <p:cNvSpPr/>
            <p:nvPr/>
          </p:nvSpPr>
          <p:spPr>
            <a:xfrm>
              <a:off x="0" y="4956511"/>
              <a:ext cx="1653540" cy="650539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1"/>
            <p:cNvSpPr txBox="1"/>
            <p:nvPr/>
          </p:nvSpPr>
          <p:spPr>
            <a:xfrm>
              <a:off x="0" y="4956511"/>
              <a:ext cx="1653540" cy="6505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600" tIns="113775" rIns="117600" bIns="113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Make 📝</a:t>
              </a:r>
              <a:endParaRPr/>
            </a:p>
          </p:txBody>
        </p:sp>
        <p:sp>
          <p:nvSpPr>
            <p:cNvPr id="282" name="Google Shape;282;p21"/>
            <p:cNvSpPr/>
            <p:nvPr/>
          </p:nvSpPr>
          <p:spPr>
            <a:xfrm>
              <a:off x="1653539" y="4956511"/>
              <a:ext cx="4960620" cy="650539"/>
            </a:xfrm>
            <a:prstGeom prst="rect">
              <a:avLst/>
            </a:prstGeom>
            <a:solidFill>
              <a:srgbClr val="D0E5E8">
                <a:alpha val="90196"/>
              </a:srgbClr>
            </a:solidFill>
            <a:ln w="19050" cap="flat" cmpd="sng">
              <a:solidFill>
                <a:srgbClr val="D0E5E8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1"/>
            <p:cNvSpPr txBox="1"/>
            <p:nvPr/>
          </p:nvSpPr>
          <p:spPr>
            <a:xfrm>
              <a:off x="1653539" y="4956511"/>
              <a:ext cx="4960620" cy="6505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625" tIns="139700" rIns="100625" bIns="139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IE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Make a Simple Plan:</a:t>
              </a:r>
              <a:endParaRPr/>
            </a:p>
            <a:p>
              <a:pPr marL="57150" marR="0" lvl="1" indent="-66675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Char char="•"/>
              </a:pPr>
              <a:r>
                <a:rPr lang="en-IE"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Choose one small step (e.g., skip one drink, talk to a friend, call a support line).</a:t>
              </a:r>
              <a:endParaRPr/>
            </a:p>
          </p:txBody>
        </p:sp>
        <p:sp>
          <p:nvSpPr>
            <p:cNvPr id="284" name="Google Shape;284;p21"/>
            <p:cNvSpPr/>
            <p:nvPr/>
          </p:nvSpPr>
          <p:spPr>
            <a:xfrm rot="10800000">
              <a:off x="0" y="3965739"/>
              <a:ext cx="1653540" cy="1000529"/>
            </a:xfrm>
            <a:prstGeom prst="upArrowCallout">
              <a:avLst>
                <a:gd name="adj1" fmla="val 5000"/>
                <a:gd name="adj2" fmla="val 10000"/>
                <a:gd name="adj3" fmla="val 15000"/>
                <a:gd name="adj4" fmla="val 64977"/>
              </a:avLst>
            </a:prstGeom>
            <a:solidFill>
              <a:srgbClr val="73BCA6"/>
            </a:solidFill>
            <a:ln w="19050" cap="flat" cmpd="sng">
              <a:solidFill>
                <a:srgbClr val="73BC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1"/>
            <p:cNvSpPr txBox="1"/>
            <p:nvPr/>
          </p:nvSpPr>
          <p:spPr>
            <a:xfrm>
              <a:off x="0" y="3965739"/>
              <a:ext cx="165354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600" tIns="113775" rIns="117600" bIns="113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Confidence 💪</a:t>
              </a:r>
              <a:endParaRPr/>
            </a:p>
          </p:txBody>
        </p:sp>
        <p:sp>
          <p:nvSpPr>
            <p:cNvPr id="286" name="Google Shape;286;p21"/>
            <p:cNvSpPr/>
            <p:nvPr/>
          </p:nvSpPr>
          <p:spPr>
            <a:xfrm>
              <a:off x="1653539" y="3965739"/>
              <a:ext cx="4960620" cy="650344"/>
            </a:xfrm>
            <a:prstGeom prst="rect">
              <a:avLst/>
            </a:prstGeom>
            <a:solidFill>
              <a:srgbClr val="D4E5E1">
                <a:alpha val="90196"/>
              </a:srgbClr>
            </a:solidFill>
            <a:ln w="19050" cap="flat" cmpd="sng">
              <a:solidFill>
                <a:srgbClr val="D4E5E1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1"/>
            <p:cNvSpPr txBox="1"/>
            <p:nvPr/>
          </p:nvSpPr>
          <p:spPr>
            <a:xfrm>
              <a:off x="1653539" y="3965739"/>
              <a:ext cx="496062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625" tIns="139700" rIns="100625" bIns="139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IE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 a Confidence Scale:</a:t>
              </a:r>
              <a:endParaRPr/>
            </a:p>
            <a:p>
              <a:pPr marL="57150" marR="0" lvl="1" indent="-66675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Char char="•"/>
              </a:pPr>
              <a:r>
                <a:rPr lang="en-IE"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Ask: 'How confident am I that I can make this change?'</a:t>
              </a:r>
              <a:endParaRPr/>
            </a:p>
          </p:txBody>
        </p:sp>
        <p:sp>
          <p:nvSpPr>
            <p:cNvPr id="288" name="Google Shape;288;p21"/>
            <p:cNvSpPr/>
            <p:nvPr/>
          </p:nvSpPr>
          <p:spPr>
            <a:xfrm rot="10800000">
              <a:off x="0" y="2974968"/>
              <a:ext cx="1653540" cy="1000529"/>
            </a:xfrm>
            <a:prstGeom prst="upArrowCallout">
              <a:avLst>
                <a:gd name="adj1" fmla="val 5000"/>
                <a:gd name="adj2" fmla="val 10000"/>
                <a:gd name="adj3" fmla="val 15000"/>
                <a:gd name="adj4" fmla="val 64977"/>
              </a:avLst>
            </a:pr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1"/>
            <p:cNvSpPr txBox="1"/>
            <p:nvPr/>
          </p:nvSpPr>
          <p:spPr>
            <a:xfrm>
              <a:off x="0" y="2974968"/>
              <a:ext cx="165354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600" tIns="113775" rIns="117600" bIns="113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Motivation 📊</a:t>
              </a:r>
              <a:endParaRPr/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1653539" y="2974968"/>
              <a:ext cx="4960620" cy="650344"/>
            </a:xfrm>
            <a:prstGeom prst="rect">
              <a:avLst/>
            </a:prstGeom>
            <a:solidFill>
              <a:srgbClr val="D6DADA">
                <a:alpha val="90196"/>
              </a:srgbClr>
            </a:solidFill>
            <a:ln w="19050" cap="flat" cmpd="sng">
              <a:solidFill>
                <a:srgbClr val="D6DADA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1"/>
            <p:cNvSpPr txBox="1"/>
            <p:nvPr/>
          </p:nvSpPr>
          <p:spPr>
            <a:xfrm>
              <a:off x="1653539" y="2974968"/>
              <a:ext cx="496062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625" tIns="139700" rIns="100625" bIns="139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IE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 a Motivation Scale:</a:t>
              </a:r>
              <a:endParaRPr/>
            </a:p>
            <a:p>
              <a:pPr marL="57150" marR="0" lvl="1" indent="-66675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Char char="•"/>
              </a:pPr>
              <a:r>
                <a:rPr lang="en-IE"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Ask yourself: 'On a scale of 1–10, how motivated am I to cut down?'</a:t>
              </a:r>
              <a:endParaRPr/>
            </a:p>
          </p:txBody>
        </p:sp>
        <p:sp>
          <p:nvSpPr>
            <p:cNvPr id="292" name="Google Shape;292;p21"/>
            <p:cNvSpPr/>
            <p:nvPr/>
          </p:nvSpPr>
          <p:spPr>
            <a:xfrm rot="10800000">
              <a:off x="0" y="1984196"/>
              <a:ext cx="1653540" cy="1000529"/>
            </a:xfrm>
            <a:prstGeom prst="upArrowCallout">
              <a:avLst>
                <a:gd name="adj1" fmla="val 5000"/>
                <a:gd name="adj2" fmla="val 10000"/>
                <a:gd name="adj3" fmla="val 15000"/>
                <a:gd name="adj4" fmla="val 64977"/>
              </a:avLst>
            </a:prstGeom>
            <a:solidFill>
              <a:srgbClr val="83A9B5"/>
            </a:solidFill>
            <a:ln w="19050" cap="flat" cmpd="sng">
              <a:solidFill>
                <a:srgbClr val="83A9B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1"/>
            <p:cNvSpPr txBox="1"/>
            <p:nvPr/>
          </p:nvSpPr>
          <p:spPr>
            <a:xfrm>
              <a:off x="0" y="1984196"/>
              <a:ext cx="165354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600" tIns="113775" rIns="117600" bIns="113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Expect 📉</a:t>
              </a:r>
              <a:endParaRPr/>
            </a:p>
          </p:txBody>
        </p:sp>
        <p:sp>
          <p:nvSpPr>
            <p:cNvPr id="294" name="Google Shape;294;p21"/>
            <p:cNvSpPr/>
            <p:nvPr/>
          </p:nvSpPr>
          <p:spPr>
            <a:xfrm>
              <a:off x="1653539" y="1984196"/>
              <a:ext cx="4960620" cy="650344"/>
            </a:xfrm>
            <a:prstGeom prst="rect">
              <a:avLst/>
            </a:prstGeom>
            <a:solidFill>
              <a:srgbClr val="D7E2E5">
                <a:alpha val="90196"/>
              </a:srgbClr>
            </a:solidFill>
            <a:ln w="19050" cap="flat" cmpd="sng">
              <a:solidFill>
                <a:srgbClr val="D7E2E5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1"/>
            <p:cNvSpPr txBox="1"/>
            <p:nvPr/>
          </p:nvSpPr>
          <p:spPr>
            <a:xfrm>
              <a:off x="1653539" y="1984196"/>
              <a:ext cx="496062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625" tIns="139700" rIns="100625" bIns="139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IE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Expect Setbacks:</a:t>
              </a:r>
              <a:endParaRPr/>
            </a:p>
            <a:p>
              <a:pPr marL="57150" marR="0" lvl="1" indent="-66675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Char char="•"/>
              </a:pPr>
              <a:r>
                <a:rPr lang="en-IE"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Life events can make change harder. Plan ahead for tough times.</a:t>
              </a:r>
              <a:endParaRPr/>
            </a:p>
          </p:txBody>
        </p:sp>
        <p:sp>
          <p:nvSpPr>
            <p:cNvPr id="296" name="Google Shape;296;p21"/>
            <p:cNvSpPr/>
            <p:nvPr/>
          </p:nvSpPr>
          <p:spPr>
            <a:xfrm rot="10800000">
              <a:off x="0" y="993425"/>
              <a:ext cx="1653540" cy="1000529"/>
            </a:xfrm>
            <a:prstGeom prst="upArrowCallout">
              <a:avLst>
                <a:gd name="adj1" fmla="val 5000"/>
                <a:gd name="adj2" fmla="val 10000"/>
                <a:gd name="adj3" fmla="val 15000"/>
                <a:gd name="adj4" fmla="val 64977"/>
              </a:avLst>
            </a:prstGeom>
            <a:solidFill>
              <a:srgbClr val="2682C6"/>
            </a:solidFill>
            <a:ln w="19050" cap="flat" cmpd="sng">
              <a:solidFill>
                <a:srgbClr val="2682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1"/>
            <p:cNvSpPr txBox="1"/>
            <p:nvPr/>
          </p:nvSpPr>
          <p:spPr>
            <a:xfrm>
              <a:off x="0" y="993425"/>
              <a:ext cx="165354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600" tIns="113775" rIns="117600" bIns="113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Challenge 👥</a:t>
              </a:r>
              <a:endParaRPr/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1653539" y="993821"/>
              <a:ext cx="4960620" cy="650344"/>
            </a:xfrm>
            <a:prstGeom prst="rect">
              <a:avLst/>
            </a:prstGeom>
            <a:solidFill>
              <a:srgbClr val="CAD7EA">
                <a:alpha val="90196"/>
              </a:srgbClr>
            </a:solidFill>
            <a:ln w="19050" cap="flat" cmpd="sng">
              <a:solidFill>
                <a:srgbClr val="CAD7EA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1"/>
            <p:cNvSpPr txBox="1"/>
            <p:nvPr/>
          </p:nvSpPr>
          <p:spPr>
            <a:xfrm>
              <a:off x="1653539" y="993821"/>
              <a:ext cx="496062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625" tIns="139700" rIns="100625" bIns="139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IE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Challenge Social Norms:</a:t>
              </a:r>
              <a:endParaRPr/>
            </a:p>
            <a:p>
              <a:pPr marL="57150" marR="0" lvl="1" indent="-66675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Char char="•"/>
              </a:pPr>
              <a:r>
                <a:rPr lang="en-IE"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It's okay to say no. Practice responses like 'I'm taking a break from alcohol.'</a:t>
              </a:r>
              <a:endParaRPr/>
            </a:p>
          </p:txBody>
        </p:sp>
        <p:sp>
          <p:nvSpPr>
            <p:cNvPr id="300" name="Google Shape;300;p21"/>
            <p:cNvSpPr/>
            <p:nvPr/>
          </p:nvSpPr>
          <p:spPr>
            <a:xfrm rot="10800000">
              <a:off x="0" y="2653"/>
              <a:ext cx="1653540" cy="1000529"/>
            </a:xfrm>
            <a:prstGeom prst="upArrowCallout">
              <a:avLst>
                <a:gd name="adj1" fmla="val 5000"/>
                <a:gd name="adj2" fmla="val 10000"/>
                <a:gd name="adj3" fmla="val 15000"/>
                <a:gd name="adj4" fmla="val 64977"/>
              </a:avLst>
            </a:prstGeom>
            <a:solidFill>
              <a:schemeClr val="accent2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1"/>
            <p:cNvSpPr txBox="1"/>
            <p:nvPr/>
          </p:nvSpPr>
          <p:spPr>
            <a:xfrm>
              <a:off x="0" y="2653"/>
              <a:ext cx="165354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600" tIns="113775" rIns="117600" bIns="1137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Understand 🧠</a:t>
              </a:r>
              <a:endParaRPr/>
            </a:p>
          </p:txBody>
        </p:sp>
        <p:sp>
          <p:nvSpPr>
            <p:cNvPr id="302" name="Google Shape;302;p21"/>
            <p:cNvSpPr/>
            <p:nvPr/>
          </p:nvSpPr>
          <p:spPr>
            <a:xfrm>
              <a:off x="1653539" y="2653"/>
              <a:ext cx="4960620" cy="650344"/>
            </a:xfrm>
            <a:prstGeom prst="rect">
              <a:avLst/>
            </a:prstGeom>
            <a:solidFill>
              <a:srgbClr val="D0E5E8">
                <a:alpha val="90196"/>
              </a:srgbClr>
            </a:solidFill>
            <a:ln w="19050" cap="flat" cmpd="sng">
              <a:solidFill>
                <a:srgbClr val="D0E5E8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1"/>
            <p:cNvSpPr txBox="1"/>
            <p:nvPr/>
          </p:nvSpPr>
          <p:spPr>
            <a:xfrm>
              <a:off x="1653539" y="2653"/>
              <a:ext cx="4960620" cy="6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625" tIns="139700" rIns="100625" bIns="139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IE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Understand Your Triggers:</a:t>
              </a:r>
              <a:endParaRPr/>
            </a:p>
            <a:p>
              <a:pPr marL="57150" marR="0" lvl="1" indent="-66675" algn="l" rtl="0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Arial"/>
                <a:buChar char="•"/>
              </a:pPr>
              <a:r>
                <a:rPr lang="en-IE" sz="10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Notice when and why you drink (e.g., stress, boredom, social events).</a:t>
              </a:r>
              <a:endParaRPr/>
            </a:p>
          </p:txBody>
        </p:sp>
      </p:grpSp>
      <p:pic>
        <p:nvPicPr>
          <p:cNvPr id="304" name="Google Shape;30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"/>
          <p:cNvSpPr txBox="1">
            <a:spLocks noGrp="1"/>
          </p:cNvSpPr>
          <p:nvPr>
            <p:ph type="title"/>
          </p:nvPr>
        </p:nvSpPr>
        <p:spPr>
          <a:xfrm>
            <a:off x="988159" y="441475"/>
            <a:ext cx="631027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Finding Your Motivation</a:t>
            </a:r>
            <a:endParaRPr/>
          </a:p>
        </p:txBody>
      </p:sp>
      <p:sp>
        <p:nvSpPr>
          <p:cNvPr id="310" name="Google Shape;310;p22"/>
          <p:cNvSpPr txBox="1">
            <a:spLocks noGrp="1"/>
          </p:cNvSpPr>
          <p:nvPr>
            <p:ph type="body" idx="1"/>
          </p:nvPr>
        </p:nvSpPr>
        <p:spPr>
          <a:xfrm>
            <a:off x="988159" y="1976788"/>
            <a:ext cx="8108053" cy="707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>
                <a:latin typeface="Arial"/>
                <a:ea typeface="Arial"/>
                <a:cs typeface="Arial"/>
                <a:sym typeface="Arial"/>
              </a:rPr>
              <a:t>🧠 What matters to you?      💬 What do you want more of in life?</a:t>
            </a:r>
            <a:endParaRPr/>
          </a:p>
          <a:p>
            <a:pPr marL="228600" lvl="0" indent="-7112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7112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2" descr="Care outline"/>
          <p:cNvSpPr/>
          <p:nvPr/>
        </p:nvSpPr>
        <p:spPr>
          <a:xfrm>
            <a:off x="9838665" y="338498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312" name="Google Shape;312;p22" descr="Sign language outline"/>
          <p:cNvSpPr/>
          <p:nvPr/>
        </p:nvSpPr>
        <p:spPr>
          <a:xfrm>
            <a:off x="7703691" y="338498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313" name="Google Shape;313;p22" descr="Money with solid fill"/>
          <p:cNvSpPr/>
          <p:nvPr/>
        </p:nvSpPr>
        <p:spPr>
          <a:xfrm>
            <a:off x="5536133" y="34290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314" name="Google Shape;314;p22" descr="Hourglass 60% with solid fill"/>
          <p:cNvSpPr/>
          <p:nvPr/>
        </p:nvSpPr>
        <p:spPr>
          <a:xfrm>
            <a:off x="3401159" y="34290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315" name="Google Shape;315;p22" descr="Heart organ outline"/>
          <p:cNvSpPr/>
          <p:nvPr/>
        </p:nvSpPr>
        <p:spPr>
          <a:xfrm>
            <a:off x="1111276" y="34290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316" name="Google Shape;316;p22"/>
          <p:cNvSpPr txBox="1"/>
          <p:nvPr/>
        </p:nvSpPr>
        <p:spPr>
          <a:xfrm>
            <a:off x="855218" y="4495910"/>
            <a:ext cx="191812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IE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Better health (more energy, sleep, fewer headaches)</a:t>
            </a:r>
            <a:endParaRPr/>
          </a:p>
        </p:txBody>
      </p:sp>
      <p:sp>
        <p:nvSpPr>
          <p:cNvPr id="317" name="Google Shape;317;p22"/>
          <p:cNvSpPr txBox="1"/>
          <p:nvPr/>
        </p:nvSpPr>
        <p:spPr>
          <a:xfrm>
            <a:off x="9315527" y="4495910"/>
            <a:ext cx="196067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IE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Self-respect and confidence</a:t>
            </a:r>
            <a:endParaRPr/>
          </a:p>
        </p:txBody>
      </p:sp>
      <p:sp>
        <p:nvSpPr>
          <p:cNvPr id="318" name="Google Shape;318;p22"/>
          <p:cNvSpPr txBox="1"/>
          <p:nvPr/>
        </p:nvSpPr>
        <p:spPr>
          <a:xfrm>
            <a:off x="7225570" y="4509132"/>
            <a:ext cx="187064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IE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Feeling proud and in control</a:t>
            </a:r>
            <a:endParaRPr/>
          </a:p>
        </p:txBody>
      </p:sp>
      <p:sp>
        <p:nvSpPr>
          <p:cNvPr id="319" name="Google Shape;319;p22"/>
          <p:cNvSpPr txBox="1"/>
          <p:nvPr/>
        </p:nvSpPr>
        <p:spPr>
          <a:xfrm>
            <a:off x="3043767" y="4495910"/>
            <a:ext cx="210494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IE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time and connection with family</a:t>
            </a:r>
            <a:endParaRPr/>
          </a:p>
        </p:txBody>
      </p:sp>
      <p:sp>
        <p:nvSpPr>
          <p:cNvPr id="320" name="Google Shape;320;p22"/>
          <p:cNvSpPr txBox="1"/>
          <p:nvPr/>
        </p:nvSpPr>
        <p:spPr>
          <a:xfrm>
            <a:off x="5148707" y="4495425"/>
            <a:ext cx="19369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IE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Saving money</a:t>
            </a:r>
            <a:endParaRPr/>
          </a:p>
        </p:txBody>
      </p:sp>
      <p:pic>
        <p:nvPicPr>
          <p:cNvPr id="321" name="Google Shape;32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3"/>
          <p:cNvSpPr txBox="1">
            <a:spLocks noGrp="1"/>
          </p:cNvSpPr>
          <p:nvPr>
            <p:ph type="title"/>
          </p:nvPr>
        </p:nvSpPr>
        <p:spPr>
          <a:xfrm>
            <a:off x="228600" y="2529840"/>
            <a:ext cx="475996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IE">
                <a:latin typeface="Arial"/>
                <a:ea typeface="Arial"/>
                <a:cs typeface="Arial"/>
                <a:sym typeface="Arial"/>
              </a:rPr>
              <a:t>Map Your Triggers </a:t>
            </a:r>
            <a:endParaRPr/>
          </a:p>
        </p:txBody>
      </p:sp>
      <p:pic>
        <p:nvPicPr>
          <p:cNvPr id="327" name="Google Shape;327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988560" y="386080"/>
            <a:ext cx="6888836" cy="608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8561" y="5911930"/>
            <a:ext cx="1351280" cy="559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IE">
                <a:latin typeface="Arial"/>
                <a:ea typeface="Arial"/>
                <a:cs typeface="Arial"/>
                <a:sym typeface="Arial"/>
              </a:rPr>
              <a:t>Be prepared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24"/>
          <p:cNvGrpSpPr/>
          <p:nvPr/>
        </p:nvGrpSpPr>
        <p:grpSpPr>
          <a:xfrm>
            <a:off x="1143000" y="1965960"/>
            <a:ext cx="9872663" cy="3794502"/>
            <a:chOff x="0" y="0"/>
            <a:chExt cx="9872663" cy="3794502"/>
          </a:xfrm>
        </p:grpSpPr>
        <p:sp>
          <p:nvSpPr>
            <p:cNvPr id="335" name="Google Shape;335;p24"/>
            <p:cNvSpPr/>
            <p:nvPr/>
          </p:nvSpPr>
          <p:spPr>
            <a:xfrm>
              <a:off x="0" y="0"/>
              <a:ext cx="9872663" cy="631922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4"/>
            <p:cNvSpPr/>
            <p:nvPr/>
          </p:nvSpPr>
          <p:spPr>
            <a:xfrm>
              <a:off x="191156" y="145149"/>
              <a:ext cx="347557" cy="347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4"/>
            <p:cNvSpPr/>
            <p:nvPr/>
          </p:nvSpPr>
          <p:spPr>
            <a:xfrm>
              <a:off x="729870" y="2966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4"/>
            <p:cNvSpPr txBox="1"/>
            <p:nvPr/>
          </p:nvSpPr>
          <p:spPr>
            <a:xfrm>
              <a:off x="729870" y="2966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875" tIns="66875" rIns="66875" bIns="66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IE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Drink low-alcohol alternatives.</a:t>
              </a:r>
              <a:endParaRPr/>
            </a:p>
          </p:txBody>
        </p:sp>
        <p:sp>
          <p:nvSpPr>
            <p:cNvPr id="339" name="Google Shape;339;p24"/>
            <p:cNvSpPr/>
            <p:nvPr/>
          </p:nvSpPr>
          <p:spPr>
            <a:xfrm>
              <a:off x="0" y="792870"/>
              <a:ext cx="9872663" cy="631922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4"/>
            <p:cNvSpPr/>
            <p:nvPr/>
          </p:nvSpPr>
          <p:spPr>
            <a:xfrm>
              <a:off x="191156" y="935052"/>
              <a:ext cx="347557" cy="347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4"/>
            <p:cNvSpPr/>
            <p:nvPr/>
          </p:nvSpPr>
          <p:spPr>
            <a:xfrm>
              <a:off x="729870" y="792870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4"/>
            <p:cNvSpPr txBox="1"/>
            <p:nvPr/>
          </p:nvSpPr>
          <p:spPr>
            <a:xfrm>
              <a:off x="729870" y="792870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875" tIns="66875" rIns="66875" bIns="66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IE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Suggest alcohol-free activities with friends</a:t>
              </a:r>
              <a:endParaRPr/>
            </a:p>
          </p:txBody>
        </p:sp>
        <p:sp>
          <p:nvSpPr>
            <p:cNvPr id="343" name="Google Shape;343;p24"/>
            <p:cNvSpPr/>
            <p:nvPr/>
          </p:nvSpPr>
          <p:spPr>
            <a:xfrm>
              <a:off x="0" y="1582773"/>
              <a:ext cx="9872663" cy="631922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4"/>
            <p:cNvSpPr/>
            <p:nvPr/>
          </p:nvSpPr>
          <p:spPr>
            <a:xfrm>
              <a:off x="191156" y="1724956"/>
              <a:ext cx="347557" cy="347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4"/>
            <p:cNvSpPr/>
            <p:nvPr/>
          </p:nvSpPr>
          <p:spPr>
            <a:xfrm>
              <a:off x="729870" y="1582773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4"/>
            <p:cNvSpPr txBox="1"/>
            <p:nvPr/>
          </p:nvSpPr>
          <p:spPr>
            <a:xfrm>
              <a:off x="729870" y="1582773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875" tIns="66875" rIns="66875" bIns="66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IE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Learn some stress-management techniques, like controlled breathing or mindfulness</a:t>
              </a:r>
              <a:endParaRPr/>
            </a:p>
          </p:txBody>
        </p:sp>
        <p:sp>
          <p:nvSpPr>
            <p:cNvPr id="347" name="Google Shape;347;p24"/>
            <p:cNvSpPr/>
            <p:nvPr/>
          </p:nvSpPr>
          <p:spPr>
            <a:xfrm>
              <a:off x="0" y="2372677"/>
              <a:ext cx="9872663" cy="631922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4"/>
            <p:cNvSpPr/>
            <p:nvPr/>
          </p:nvSpPr>
          <p:spPr>
            <a:xfrm>
              <a:off x="191156" y="2514859"/>
              <a:ext cx="347557" cy="347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4"/>
            <p:cNvSpPr/>
            <p:nvPr/>
          </p:nvSpPr>
          <p:spPr>
            <a:xfrm>
              <a:off x="729870" y="2372677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4"/>
            <p:cNvSpPr txBox="1"/>
            <p:nvPr/>
          </p:nvSpPr>
          <p:spPr>
            <a:xfrm>
              <a:off x="729870" y="2372677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875" tIns="66875" rIns="66875" bIns="66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IE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Change your route to avoid pubs or off-licenses.</a:t>
              </a:r>
              <a:endParaRPr/>
            </a:p>
          </p:txBody>
        </p:sp>
        <p:sp>
          <p:nvSpPr>
            <p:cNvPr id="351" name="Google Shape;351;p24"/>
            <p:cNvSpPr/>
            <p:nvPr/>
          </p:nvSpPr>
          <p:spPr>
            <a:xfrm>
              <a:off x="0" y="3162580"/>
              <a:ext cx="9872663" cy="631922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4"/>
            <p:cNvSpPr/>
            <p:nvPr/>
          </p:nvSpPr>
          <p:spPr>
            <a:xfrm>
              <a:off x="191156" y="3304763"/>
              <a:ext cx="347557" cy="347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4"/>
            <p:cNvSpPr/>
            <p:nvPr/>
          </p:nvSpPr>
          <p:spPr>
            <a:xfrm>
              <a:off x="729870" y="3162580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4"/>
            <p:cNvSpPr txBox="1"/>
            <p:nvPr/>
          </p:nvSpPr>
          <p:spPr>
            <a:xfrm>
              <a:off x="729870" y="3162580"/>
              <a:ext cx="9142792" cy="6319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875" tIns="66875" rIns="66875" bIns="668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IE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Avoid having alcohol in the house.</a:t>
              </a:r>
              <a:endParaRPr/>
            </a:p>
          </p:txBody>
        </p:sp>
      </p:grpSp>
      <p:pic>
        <p:nvPicPr>
          <p:cNvPr id="355" name="Google Shape;35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1F70-A4CD-7347-E7D3-FD98B8A58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4FCC8-2ADF-5296-A9B3-60BCF4FBC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Action- “I’m doing it!”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0E98C-B45B-7A6F-4E86-A7E9D4099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has managed to reduce her drinking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how she is doing:</a:t>
            </a:r>
          </a:p>
          <a:p>
            <a:endParaRPr lang="en-IE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C86412-0CE6-8B44-81E1-06049675A8AE}"/>
              </a:ext>
            </a:extLst>
          </p:cNvPr>
          <p:cNvSpPr/>
          <p:nvPr/>
        </p:nvSpPr>
        <p:spPr>
          <a:xfrm>
            <a:off x="7770534" y="1824283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B4D53F-DFE4-82F1-CF9F-0135DB14E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777" y="2303710"/>
            <a:ext cx="2419657" cy="2997323"/>
          </a:xfrm>
          <a:prstGeom prst="rect">
            <a:avLst/>
          </a:prstGeom>
        </p:spPr>
      </p:pic>
      <p:pic>
        <p:nvPicPr>
          <p:cNvPr id="8" name="I ve started skippin">
            <a:hlinkClick r:id="" action="ppaction://media"/>
            <a:extLst>
              <a:ext uri="{FF2B5EF4-FFF2-40B4-BE49-F238E27FC236}">
                <a16:creationId xmlns:a16="http://schemas.microsoft.com/office/drawing/2014/main" id="{F1EF20D6-9827-3C9B-13F1-49EC5231E6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18347" y="3296285"/>
            <a:ext cx="1917421" cy="1917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7CEEC-AADB-808C-C3CA-0F5CAB54D2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2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6"/>
          <p:cNvSpPr txBox="1">
            <a:spLocks noGrp="1"/>
          </p:cNvSpPr>
          <p:nvPr>
            <p:ph type="title"/>
          </p:nvPr>
        </p:nvSpPr>
        <p:spPr>
          <a:xfrm>
            <a:off x="915852" y="565933"/>
            <a:ext cx="7647575" cy="130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IE">
                <a:latin typeface="Arial"/>
                <a:ea typeface="Arial"/>
                <a:cs typeface="Arial"/>
                <a:sym typeface="Arial"/>
              </a:rPr>
              <a:t>Barriers to reducing alcohol</a:t>
            </a:r>
            <a:endParaRPr/>
          </a:p>
        </p:txBody>
      </p:sp>
      <p:pic>
        <p:nvPicPr>
          <p:cNvPr id="371" name="Google Shape;37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0844" y="5952549"/>
            <a:ext cx="6961196" cy="591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2" name="Google Shape;372;p26"/>
          <p:cNvGrpSpPr/>
          <p:nvPr/>
        </p:nvGrpSpPr>
        <p:grpSpPr>
          <a:xfrm>
            <a:off x="915852" y="1917794"/>
            <a:ext cx="10360294" cy="3925440"/>
            <a:chOff x="0" y="109314"/>
            <a:chExt cx="10360294" cy="3925440"/>
          </a:xfrm>
        </p:grpSpPr>
        <p:sp>
          <p:nvSpPr>
            <p:cNvPr id="373" name="Google Shape;373;p26"/>
            <p:cNvSpPr/>
            <p:nvPr/>
          </p:nvSpPr>
          <p:spPr>
            <a:xfrm>
              <a:off x="0" y="345474"/>
              <a:ext cx="10360294" cy="6804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100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6"/>
            <p:cNvSpPr txBox="1"/>
            <p:nvPr/>
          </p:nvSpPr>
          <p:spPr>
            <a:xfrm>
              <a:off x="0" y="345474"/>
              <a:ext cx="10360294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4050" tIns="333225" rIns="804050" bIns="113775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Distract yourself with a walk, call a friend, or drink water instead</a:t>
              </a:r>
              <a:endPara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5" name="Google Shape;375;p26"/>
            <p:cNvSpPr/>
            <p:nvPr/>
          </p:nvSpPr>
          <p:spPr>
            <a:xfrm>
              <a:off x="518014" y="109314"/>
              <a:ext cx="7252206" cy="4723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2"/>
                </a:gs>
                <a:gs pos="90000">
                  <a:srgbClr val="55B8C2"/>
                </a:gs>
                <a:gs pos="100000">
                  <a:srgbClr val="45ABB6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6"/>
            <p:cNvSpPr txBox="1"/>
            <p:nvPr/>
          </p:nvSpPr>
          <p:spPr>
            <a:xfrm>
              <a:off x="541071" y="132371"/>
              <a:ext cx="7206092" cy="426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100" tIns="0" rIns="2741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Cravings or habits</a:t>
              </a:r>
              <a:endParaRPr sz="16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7" name="Google Shape;377;p26"/>
            <p:cNvSpPr/>
            <p:nvPr/>
          </p:nvSpPr>
          <p:spPr>
            <a:xfrm>
              <a:off x="0" y="1348434"/>
              <a:ext cx="10360294" cy="6804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10000" cap="flat" cmpd="sng">
              <a:solidFill>
                <a:srgbClr val="61BEB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6"/>
            <p:cNvSpPr txBox="1"/>
            <p:nvPr/>
          </p:nvSpPr>
          <p:spPr>
            <a:xfrm>
              <a:off x="0" y="1348434"/>
              <a:ext cx="10360294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4050" tIns="333225" rIns="804050" bIns="113775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Practice saying 'No thanks' or bring your own non-alcoholic drink.</a:t>
              </a:r>
              <a:endPara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9" name="Google Shape;379;p26"/>
            <p:cNvSpPr/>
            <p:nvPr/>
          </p:nvSpPr>
          <p:spPr>
            <a:xfrm>
              <a:off x="518014" y="1112274"/>
              <a:ext cx="7252206" cy="4723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1BEBA"/>
                </a:gs>
                <a:gs pos="90000">
                  <a:srgbClr val="5EC0BC"/>
                </a:gs>
                <a:gs pos="100000">
                  <a:srgbClr val="4EB3A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6"/>
            <p:cNvSpPr txBox="1"/>
            <p:nvPr/>
          </p:nvSpPr>
          <p:spPr>
            <a:xfrm>
              <a:off x="541071" y="1135331"/>
              <a:ext cx="7206092" cy="426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100" tIns="0" rIns="2741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Social pressure</a:t>
              </a:r>
              <a:endParaRPr sz="16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1" name="Google Shape;381;p26"/>
            <p:cNvSpPr/>
            <p:nvPr/>
          </p:nvSpPr>
          <p:spPr>
            <a:xfrm>
              <a:off x="0" y="2351394"/>
              <a:ext cx="10360294" cy="6804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10000" cap="flat" cmpd="sng">
              <a:solidFill>
                <a:srgbClr val="6BBD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6"/>
            <p:cNvSpPr txBox="1"/>
            <p:nvPr/>
          </p:nvSpPr>
          <p:spPr>
            <a:xfrm>
              <a:off x="0" y="2351394"/>
              <a:ext cx="10360294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4050" tIns="333225" rIns="804050" bIns="113775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Deep breathing, journaling, or talking to someone.</a:t>
              </a:r>
              <a:endPara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3" name="Google Shape;383;p26"/>
            <p:cNvSpPr/>
            <p:nvPr/>
          </p:nvSpPr>
          <p:spPr>
            <a:xfrm>
              <a:off x="518014" y="2115234"/>
              <a:ext cx="7252206" cy="4723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BBDAF"/>
                </a:gs>
                <a:gs pos="90000">
                  <a:srgbClr val="68BFB0"/>
                </a:gs>
                <a:gs pos="100000">
                  <a:srgbClr val="58B1A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6"/>
            <p:cNvSpPr txBox="1"/>
            <p:nvPr/>
          </p:nvSpPr>
          <p:spPr>
            <a:xfrm>
              <a:off x="541071" y="2138291"/>
              <a:ext cx="7206092" cy="426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100" tIns="0" rIns="2741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Stress or emotions</a:t>
              </a:r>
              <a:endParaRPr sz="16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5" name="Google Shape;385;p26"/>
            <p:cNvSpPr/>
            <p:nvPr/>
          </p:nvSpPr>
          <p:spPr>
            <a:xfrm>
              <a:off x="0" y="3354354"/>
              <a:ext cx="10360294" cy="6804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10000" cap="flat" cmpd="sng">
              <a:solidFill>
                <a:srgbClr val="74BC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6"/>
            <p:cNvSpPr txBox="1"/>
            <p:nvPr/>
          </p:nvSpPr>
          <p:spPr>
            <a:xfrm>
              <a:off x="0" y="3354354"/>
              <a:ext cx="10360294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4050" tIns="333225" rIns="804050" bIns="113775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n-IE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Try reach out to support services or join a group in the commuinty.</a:t>
              </a:r>
              <a:endPara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7" name="Google Shape;387;p26"/>
            <p:cNvSpPr/>
            <p:nvPr/>
          </p:nvSpPr>
          <p:spPr>
            <a:xfrm>
              <a:off x="518014" y="3118194"/>
              <a:ext cx="7252206" cy="47232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4BCA6"/>
                </a:gs>
                <a:gs pos="90000">
                  <a:srgbClr val="72BDA6"/>
                </a:gs>
                <a:gs pos="100000">
                  <a:srgbClr val="61AF9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98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6"/>
            <p:cNvSpPr txBox="1"/>
            <p:nvPr/>
          </p:nvSpPr>
          <p:spPr>
            <a:xfrm>
              <a:off x="541071" y="3141251"/>
              <a:ext cx="7206092" cy="426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100" tIns="0" rIns="2741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IE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Feeling alone</a:t>
              </a:r>
              <a:endPara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7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6142703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Corbel"/>
              <a:buNone/>
            </a:pPr>
            <a:r>
              <a:rPr lang="en-IE">
                <a:solidFill>
                  <a:srgbClr val="104954"/>
                </a:solidFill>
              </a:rPr>
              <a:t>Calling a Support Service – </a:t>
            </a: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en-IE">
                <a:solidFill>
                  <a:srgbClr val="104954"/>
                </a:solidFill>
              </a:rPr>
              <a:t> to Expect</a:t>
            </a:r>
            <a:endParaRPr/>
          </a:p>
        </p:txBody>
      </p:sp>
      <p:grpSp>
        <p:nvGrpSpPr>
          <p:cNvPr id="394" name="Google Shape;394;p27"/>
          <p:cNvGrpSpPr/>
          <p:nvPr/>
        </p:nvGrpSpPr>
        <p:grpSpPr>
          <a:xfrm>
            <a:off x="924560" y="2295390"/>
            <a:ext cx="5966297" cy="3445200"/>
            <a:chOff x="0" y="131311"/>
            <a:chExt cx="5966297" cy="3445200"/>
          </a:xfrm>
        </p:grpSpPr>
        <p:sp>
          <p:nvSpPr>
            <p:cNvPr id="395" name="Google Shape;395;p27"/>
            <p:cNvSpPr/>
            <p:nvPr/>
          </p:nvSpPr>
          <p:spPr>
            <a:xfrm>
              <a:off x="0" y="426511"/>
              <a:ext cx="5966297" cy="31500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19050" cap="flat" cmpd="sng">
              <a:solidFill>
                <a:srgbClr val="378E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7"/>
            <p:cNvSpPr txBox="1"/>
            <p:nvPr/>
          </p:nvSpPr>
          <p:spPr>
            <a:xfrm>
              <a:off x="0" y="426511"/>
              <a:ext cx="5966297" cy="315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63050" tIns="416550" rIns="463050" bIns="1422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A friendly person will listen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You can talk about your drinking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They may ask:</a:t>
              </a:r>
              <a:endParaRPr/>
            </a:p>
            <a:p>
              <a:pPr marL="457200" marR="0" lvl="2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How often do you drink?</a:t>
              </a:r>
              <a:endParaRPr/>
            </a:p>
            <a:p>
              <a:pPr marL="457200" marR="0" lvl="2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How much do you drink?</a:t>
              </a:r>
              <a:endParaRPr/>
            </a:p>
            <a:p>
              <a:pPr marL="457200" marR="0" lvl="2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Do you want to cut down?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You don’t have to give your name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orbel"/>
                <a:buChar char="•"/>
              </a:pPr>
              <a:r>
                <a:rPr lang="en-IE" sz="2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They will offer support or suggest next steps</a:t>
              </a:r>
              <a:endParaRPr/>
            </a:p>
          </p:txBody>
        </p:sp>
        <p:sp>
          <p:nvSpPr>
            <p:cNvPr id="397" name="Google Shape;397;p27"/>
            <p:cNvSpPr/>
            <p:nvPr/>
          </p:nvSpPr>
          <p:spPr>
            <a:xfrm>
              <a:off x="298314" y="131311"/>
              <a:ext cx="4176407" cy="590400"/>
            </a:xfrm>
            <a:prstGeom prst="roundRect">
              <a:avLst>
                <a:gd name="adj" fmla="val 16667"/>
              </a:avLst>
            </a:prstGeom>
            <a:solidFill>
              <a:srgbClr val="378E98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7"/>
            <p:cNvSpPr txBox="1"/>
            <p:nvPr/>
          </p:nvSpPr>
          <p:spPr>
            <a:xfrm>
              <a:off x="327135" y="160132"/>
              <a:ext cx="4118765" cy="532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7850" tIns="0" rIns="15785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orbel"/>
                <a:buNone/>
              </a:pPr>
              <a:r>
                <a:rPr lang="en-IE" sz="20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rPr>
                <a:t>When you call:</a:t>
              </a:r>
              <a:endParaRPr/>
            </a:p>
          </p:txBody>
        </p:sp>
      </p:grpSp>
      <p:pic>
        <p:nvPicPr>
          <p:cNvPr id="399" name="Google Shape;399;p27" descr="A hand holding a phone with a screen o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r="1" b="3770"/>
          <a:stretch/>
        </p:blipFill>
        <p:spPr>
          <a:xfrm>
            <a:off x="8013018" y="454142"/>
            <a:ext cx="3684567" cy="5311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2025E-0B9E-0B94-50D3-7FE86855C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FC58-196D-E8F7-5E35-0F147E75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Relapse- “I slipped up. I’ll start again”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74295-E138-A5D2-F64D-9B2B7CD66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5826967" cy="4038600"/>
          </a:xfrm>
        </p:spPr>
        <p:txBody>
          <a:bodyPr/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has slipped up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how she is doing: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C3328E-DA48-13F1-AB02-0952C3B4A326}"/>
              </a:ext>
            </a:extLst>
          </p:cNvPr>
          <p:cNvSpPr/>
          <p:nvPr/>
        </p:nvSpPr>
        <p:spPr>
          <a:xfrm>
            <a:off x="7744096" y="1824283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A22180-2277-BF73-5101-ECC4817A9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339" y="2303710"/>
            <a:ext cx="2419657" cy="2997323"/>
          </a:xfrm>
          <a:prstGeom prst="rect">
            <a:avLst/>
          </a:prstGeom>
        </p:spPr>
      </p:pic>
      <p:pic>
        <p:nvPicPr>
          <p:cNvPr id="8" name="I slipped up this we (1)">
            <a:hlinkClick r:id="" action="ppaction://media"/>
            <a:extLst>
              <a:ext uri="{FF2B5EF4-FFF2-40B4-BE49-F238E27FC236}">
                <a16:creationId xmlns:a16="http://schemas.microsoft.com/office/drawing/2014/main" id="{5EB673D3-91E6-BE90-6CC2-5438F03021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5144" y="3429000"/>
            <a:ext cx="1746568" cy="1746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1EE32F-C3E8-0021-719D-0B75AFE7BC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0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9"/>
          <p:cNvSpPr txBox="1">
            <a:spLocks noGrp="1"/>
          </p:cNvSpPr>
          <p:nvPr>
            <p:ph type="title"/>
          </p:nvPr>
        </p:nvSpPr>
        <p:spPr>
          <a:xfrm>
            <a:off x="712124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Relapse</a:t>
            </a:r>
            <a:endParaRPr/>
          </a:p>
        </p:txBody>
      </p:sp>
      <p:sp>
        <p:nvSpPr>
          <p:cNvPr id="416" name="Google Shape;416;p29"/>
          <p:cNvSpPr txBox="1">
            <a:spLocks noGrp="1"/>
          </p:cNvSpPr>
          <p:nvPr>
            <p:ph type="body" idx="1"/>
          </p:nvPr>
        </p:nvSpPr>
        <p:spPr>
          <a:xfrm>
            <a:off x="579120" y="1965960"/>
            <a:ext cx="6000622" cy="2991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en-I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Relapse is a step in the journey – not the end!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💬 Common feelings:</a:t>
            </a:r>
            <a:endParaRPr/>
          </a:p>
          <a:p>
            <a:pPr marL="228600" lvl="0" indent="-1828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Char char="•"/>
            </a:pPr>
            <a:r>
              <a:rPr lang="en-I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Shame, guilt, frustration – these are normal.</a:t>
            </a:r>
            <a:endParaRPr/>
          </a:p>
          <a:p>
            <a:pPr marL="228600" lvl="0" indent="-7112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7112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</a:pP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29" descr="Reapse - getting back on trac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4542" y="262198"/>
            <a:ext cx="3830320" cy="574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1"/>
          <p:cNvSpPr txBox="1">
            <a:spLocks noGrp="1"/>
          </p:cNvSpPr>
          <p:nvPr>
            <p:ph type="title"/>
          </p:nvPr>
        </p:nvSpPr>
        <p:spPr>
          <a:xfrm>
            <a:off x="1341120" y="377739"/>
            <a:ext cx="96977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Maintaining your progress</a:t>
            </a:r>
            <a:endParaRPr/>
          </a:p>
        </p:txBody>
      </p:sp>
      <p:grpSp>
        <p:nvGrpSpPr>
          <p:cNvPr id="434" name="Google Shape;434;p31"/>
          <p:cNvGrpSpPr/>
          <p:nvPr/>
        </p:nvGrpSpPr>
        <p:grpSpPr>
          <a:xfrm>
            <a:off x="1401187" y="1657321"/>
            <a:ext cx="9369967" cy="4350159"/>
            <a:chOff x="562987" y="0"/>
            <a:chExt cx="9369967" cy="4350159"/>
          </a:xfrm>
        </p:grpSpPr>
        <p:sp>
          <p:nvSpPr>
            <p:cNvPr id="435" name="Google Shape;435;p31"/>
            <p:cNvSpPr/>
            <p:nvPr/>
          </p:nvSpPr>
          <p:spPr>
            <a:xfrm>
              <a:off x="562987" y="0"/>
              <a:ext cx="2174490" cy="1304694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1"/>
            <p:cNvSpPr txBox="1"/>
            <p:nvPr/>
          </p:nvSpPr>
          <p:spPr>
            <a:xfrm>
              <a:off x="562987" y="0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Reflect regularly </a:t>
              </a:r>
              <a:endParaRPr/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2974584" y="1178"/>
              <a:ext cx="2174490" cy="1304694"/>
            </a:xfrm>
            <a:prstGeom prst="rect">
              <a:avLst/>
            </a:prstGeom>
            <a:solidFill>
              <a:srgbClr val="73BCA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1"/>
            <p:cNvSpPr txBox="1"/>
            <p:nvPr/>
          </p:nvSpPr>
          <p:spPr>
            <a:xfrm>
              <a:off x="2974584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Celebrate milestones</a:t>
              </a:r>
              <a:endParaRPr/>
            </a:p>
          </p:txBody>
        </p:sp>
        <p:sp>
          <p:nvSpPr>
            <p:cNvPr id="439" name="Google Shape;439;p31"/>
            <p:cNvSpPr/>
            <p:nvPr/>
          </p:nvSpPr>
          <p:spPr>
            <a:xfrm>
              <a:off x="5366524" y="1178"/>
              <a:ext cx="2174490" cy="1304694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1"/>
            <p:cNvSpPr txBox="1"/>
            <p:nvPr/>
          </p:nvSpPr>
          <p:spPr>
            <a:xfrm>
              <a:off x="5366524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Visualise setbacks </a:t>
              </a:r>
              <a:endParaRPr/>
            </a:p>
          </p:txBody>
        </p:sp>
        <p:sp>
          <p:nvSpPr>
            <p:cNvPr id="441" name="Google Shape;441;p31"/>
            <p:cNvSpPr/>
            <p:nvPr/>
          </p:nvSpPr>
          <p:spPr>
            <a:xfrm>
              <a:off x="7758464" y="1178"/>
              <a:ext cx="2174490" cy="1304694"/>
            </a:xfrm>
            <a:prstGeom prst="rect">
              <a:avLst/>
            </a:prstGeom>
            <a:solidFill>
              <a:srgbClr val="83A9B5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1"/>
            <p:cNvSpPr txBox="1"/>
            <p:nvPr/>
          </p:nvSpPr>
          <p:spPr>
            <a:xfrm>
              <a:off x="7758464" y="1178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Stick to a schedule </a:t>
              </a:r>
              <a:endParaRPr/>
            </a:p>
          </p:txBody>
        </p:sp>
        <p:sp>
          <p:nvSpPr>
            <p:cNvPr id="443" name="Google Shape;443;p31"/>
            <p:cNvSpPr/>
            <p:nvPr/>
          </p:nvSpPr>
          <p:spPr>
            <a:xfrm>
              <a:off x="582645" y="1523321"/>
              <a:ext cx="2174490" cy="1304694"/>
            </a:xfrm>
            <a:prstGeom prst="rect">
              <a:avLst/>
            </a:prstGeom>
            <a:solidFill>
              <a:srgbClr val="2682C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1"/>
            <p:cNvSpPr txBox="1"/>
            <p:nvPr/>
          </p:nvSpPr>
          <p:spPr>
            <a:xfrm>
              <a:off x="582645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Make it automatic</a:t>
              </a:r>
              <a:endParaRPr/>
            </a:p>
          </p:txBody>
        </p:sp>
        <p:sp>
          <p:nvSpPr>
            <p:cNvPr id="445" name="Google Shape;445;p31"/>
            <p:cNvSpPr/>
            <p:nvPr/>
          </p:nvSpPr>
          <p:spPr>
            <a:xfrm>
              <a:off x="2974584" y="1523321"/>
              <a:ext cx="2174490" cy="1304694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1"/>
            <p:cNvSpPr txBox="1"/>
            <p:nvPr/>
          </p:nvSpPr>
          <p:spPr>
            <a:xfrm>
              <a:off x="2974584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Track progress </a:t>
              </a:r>
              <a:endParaRPr/>
            </a:p>
          </p:txBody>
        </p:sp>
        <p:sp>
          <p:nvSpPr>
            <p:cNvPr id="447" name="Google Shape;447;p31"/>
            <p:cNvSpPr/>
            <p:nvPr/>
          </p:nvSpPr>
          <p:spPr>
            <a:xfrm>
              <a:off x="5366524" y="1523321"/>
              <a:ext cx="2174490" cy="1304694"/>
            </a:xfrm>
            <a:prstGeom prst="rect">
              <a:avLst/>
            </a:prstGeom>
            <a:solidFill>
              <a:srgbClr val="73BCA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1"/>
            <p:cNvSpPr txBox="1"/>
            <p:nvPr/>
          </p:nvSpPr>
          <p:spPr>
            <a:xfrm>
              <a:off x="5366524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Surround yourself </a:t>
              </a:r>
              <a:endParaRPr/>
            </a:p>
          </p:txBody>
        </p:sp>
        <p:sp>
          <p:nvSpPr>
            <p:cNvPr id="449" name="Google Shape;449;p31"/>
            <p:cNvSpPr/>
            <p:nvPr/>
          </p:nvSpPr>
          <p:spPr>
            <a:xfrm>
              <a:off x="7758464" y="1523321"/>
              <a:ext cx="2174490" cy="1304694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1"/>
            <p:cNvSpPr txBox="1"/>
            <p:nvPr/>
          </p:nvSpPr>
          <p:spPr>
            <a:xfrm>
              <a:off x="7758464" y="1523321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Avoid triggers </a:t>
              </a:r>
              <a:endParaRPr/>
            </a:p>
          </p:txBody>
        </p:sp>
        <p:sp>
          <p:nvSpPr>
            <p:cNvPr id="451" name="Google Shape;451;p31"/>
            <p:cNvSpPr/>
            <p:nvPr/>
          </p:nvSpPr>
          <p:spPr>
            <a:xfrm>
              <a:off x="582645" y="3045465"/>
              <a:ext cx="2174490" cy="1304694"/>
            </a:xfrm>
            <a:prstGeom prst="rect">
              <a:avLst/>
            </a:prstGeom>
            <a:solidFill>
              <a:srgbClr val="83A9B5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1"/>
            <p:cNvSpPr txBox="1"/>
            <p:nvPr/>
          </p:nvSpPr>
          <p:spPr>
            <a:xfrm>
              <a:off x="582645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Seek help  </a:t>
              </a:r>
              <a:endParaRPr/>
            </a:p>
          </p:txBody>
        </p:sp>
        <p:sp>
          <p:nvSpPr>
            <p:cNvPr id="453" name="Google Shape;453;p31"/>
            <p:cNvSpPr/>
            <p:nvPr/>
          </p:nvSpPr>
          <p:spPr>
            <a:xfrm>
              <a:off x="2974584" y="3045465"/>
              <a:ext cx="2174490" cy="1304694"/>
            </a:xfrm>
            <a:prstGeom prst="rect">
              <a:avLst/>
            </a:prstGeom>
            <a:solidFill>
              <a:srgbClr val="2682C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1"/>
            <p:cNvSpPr txBox="1"/>
            <p:nvPr/>
          </p:nvSpPr>
          <p:spPr>
            <a:xfrm>
              <a:off x="2974584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Be flexible</a:t>
              </a:r>
              <a:endParaRPr/>
            </a:p>
          </p:txBody>
        </p:sp>
        <p:sp>
          <p:nvSpPr>
            <p:cNvPr id="455" name="Google Shape;455;p31"/>
            <p:cNvSpPr/>
            <p:nvPr/>
          </p:nvSpPr>
          <p:spPr>
            <a:xfrm>
              <a:off x="5366524" y="3045465"/>
              <a:ext cx="2174490" cy="1304694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1"/>
            <p:cNvSpPr txBox="1"/>
            <p:nvPr/>
          </p:nvSpPr>
          <p:spPr>
            <a:xfrm>
              <a:off x="5366524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Learn from slip-ups</a:t>
              </a:r>
              <a:endParaRPr/>
            </a:p>
          </p:txBody>
        </p:sp>
        <p:sp>
          <p:nvSpPr>
            <p:cNvPr id="457" name="Google Shape;457;p31"/>
            <p:cNvSpPr/>
            <p:nvPr/>
          </p:nvSpPr>
          <p:spPr>
            <a:xfrm>
              <a:off x="7758464" y="3045465"/>
              <a:ext cx="2174490" cy="1304694"/>
            </a:xfrm>
            <a:prstGeom prst="rect">
              <a:avLst/>
            </a:prstGeom>
            <a:solidFill>
              <a:srgbClr val="73BCA6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1"/>
            <p:cNvSpPr txBox="1"/>
            <p:nvPr/>
          </p:nvSpPr>
          <p:spPr>
            <a:xfrm>
              <a:off x="7758464" y="3045465"/>
              <a:ext cx="2174490" cy="1304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Arial"/>
                <a:buNone/>
              </a:pPr>
              <a:r>
                <a:rPr lang="en-IE" sz="3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Keep growing</a:t>
              </a:r>
              <a:endParaRPr/>
            </a:p>
          </p:txBody>
        </p:sp>
      </p:grpSp>
      <p:pic>
        <p:nvPicPr>
          <p:cNvPr id="459" name="Google Shape;45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E277B-349A-390F-405E-4E6A12B00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8F52-27B6-44D4-94F4-521F1842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 “I feel great. I need to keep going”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C21B7-533C-71DD-AEF0-B06B97D89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337391"/>
            <a:ext cx="4408714" cy="1581539"/>
          </a:xfrm>
        </p:spPr>
        <p:txBody>
          <a:bodyPr>
            <a:normAutofit lnSpcReduction="10000"/>
          </a:bodyPr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has managed to stay on top of reducing her drinking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how she is doing:</a:t>
            </a:r>
          </a:p>
          <a:p>
            <a:pPr marL="45720" indent="0">
              <a:buNone/>
            </a:pPr>
            <a:endParaRPr lang="en-IE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559866-E210-F903-88DF-9E5C0AE1E861}"/>
              </a:ext>
            </a:extLst>
          </p:cNvPr>
          <p:cNvSpPr/>
          <p:nvPr/>
        </p:nvSpPr>
        <p:spPr>
          <a:xfrm>
            <a:off x="7706774" y="1633636"/>
            <a:ext cx="3622144" cy="3956179"/>
          </a:xfrm>
          <a:prstGeom prst="rect">
            <a:avLst/>
          </a:prstGeom>
          <a:solidFill>
            <a:srgbClr val="104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38B200-57AD-EFFA-3E98-EAF3970BD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017" y="2113063"/>
            <a:ext cx="2419657" cy="2997323"/>
          </a:xfrm>
          <a:prstGeom prst="rect">
            <a:avLst/>
          </a:prstGeom>
        </p:spPr>
      </p:pic>
      <p:pic>
        <p:nvPicPr>
          <p:cNvPr id="9" name="I m sticking with my">
            <a:hlinkClick r:id="" action="ppaction://media"/>
            <a:extLst>
              <a:ext uri="{FF2B5EF4-FFF2-40B4-BE49-F238E27FC236}">
                <a16:creationId xmlns:a16="http://schemas.microsoft.com/office/drawing/2014/main" id="{B42DDBEE-522F-18C5-22D7-58ADC75E34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43760" y="3729577"/>
            <a:ext cx="1380809" cy="1380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85224F-0D35-7ED6-1376-5D50CEA29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0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2"/>
          <p:cNvSpPr txBox="1">
            <a:spLocks noGrp="1"/>
          </p:cNvSpPr>
          <p:nvPr>
            <p:ph type="title"/>
          </p:nvPr>
        </p:nvSpPr>
        <p:spPr>
          <a:xfrm>
            <a:off x="1010265" y="2750820"/>
            <a:ext cx="2809568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Support Services</a:t>
            </a:r>
            <a:endParaRPr/>
          </a:p>
        </p:txBody>
      </p:sp>
      <p:graphicFrame>
        <p:nvGraphicFramePr>
          <p:cNvPr id="465" name="Google Shape;465;p32"/>
          <p:cNvGraphicFramePr/>
          <p:nvPr/>
        </p:nvGraphicFramePr>
        <p:xfrm>
          <a:off x="4290928" y="25072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{D377FC8E-1E25-4958-9672-53B23B94E903}</a:tableStyleId>
              </a:tblPr>
              <a:tblGrid>
                <a:gridCol w="749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9675" marR="59675" marT="29850" marB="298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 Wexford Community Based Drugs Initiative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📞053 912 3262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📞087 935 1765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🌐 </a:t>
                      </a:r>
                      <a:r>
                        <a:rPr lang="en-IE" sz="1200" u="sng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www.fdys.ie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📧 </a:t>
                      </a:r>
                      <a:r>
                        <a:rPr lang="en-IE" sz="1200" u="sng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johnpaul.oneill@fdys.ie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📧 niamh.clancy@fdys</a:t>
                      </a:r>
                      <a:endParaRPr sz="1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9675" marR="59675" marT="29850" marB="298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County Wexford Substance Misuse Service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📍 St John's Hospital, Enniscorthy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📞 053 925 9825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🌐 www.hse.ie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📧 annemarie.walshe@maila.hse.ie</a:t>
                      </a:r>
                      <a:endParaRPr/>
                    </a:p>
                  </a:txBody>
                  <a:tcPr marL="59675" marR="59675" marT="29850" marB="298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Aiséirí Wexford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📍 Roxborough, Wexford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📞 053 914 1818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🌐 www.aiseiri.ie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📧 info@aiseiri.ie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🕒 Opening times available on website</a:t>
                      </a:r>
                      <a:endParaRPr/>
                    </a:p>
                  </a:txBody>
                  <a:tcPr marL="59675" marR="59675" marT="29850" marB="298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Alcoholics Anonymous – Wexford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📞 01 842 0700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🌐 www.alcoholicsanonymous.ie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📧 gso@alcoholicsanonymous.ie</a:t>
                      </a:r>
                      <a:endParaRPr/>
                    </a:p>
                  </a:txBody>
                  <a:tcPr marL="59675" marR="59675" marT="29850" marB="298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Cornmarket Project Info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🧠 Cornmarket Project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📍 Block A, Old County Hall, Spawell Road, Wexford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📞 053 915 5817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IE"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📧 cmpadmin@cornmarketproject.com</a:t>
                      </a:r>
                      <a:endParaRPr/>
                    </a:p>
                  </a:txBody>
                  <a:tcPr marL="59675" marR="59675" marT="29850" marB="298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3626E-846B-CC31-8AD7-A4EE46895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>
                <a:solidFill>
                  <a:srgbClr val="1049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EB128-6186-8B40-31A7-39F71140B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" y="2057400"/>
            <a:ext cx="9872871" cy="4038600"/>
          </a:xfrm>
        </p:spPr>
        <p:txBody>
          <a:bodyPr/>
          <a:lstStyle/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one thing you learned today?</a:t>
            </a:r>
          </a:p>
          <a:p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one thing you can change from today?</a:t>
            </a:r>
          </a:p>
          <a:p>
            <a:pPr marL="0" indent="0">
              <a:buNone/>
            </a:pPr>
            <a:r>
              <a:rPr lang="en-I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Remember: Change is a journey, not a race.</a:t>
            </a:r>
          </a:p>
          <a:p>
            <a:pPr marL="0" indent="0">
              <a:buNone/>
            </a:pPr>
            <a:endParaRPr lang="en-IE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nline Media 4" title="HERE’S TO CHANGE. Join the mindful drinking movement. Get the facts. Be Drinkaware.">
            <a:hlinkClick r:id="" action="ppaction://media"/>
            <a:extLst>
              <a:ext uri="{FF2B5EF4-FFF2-40B4-BE49-F238E27FC236}">
                <a16:creationId xmlns:a16="http://schemas.microsoft.com/office/drawing/2014/main" id="{E2D866FB-18C3-7D8B-5C7B-3A813581AB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57743" y="1965960"/>
            <a:ext cx="4352439" cy="2494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650385-A2EB-0565-075A-FA13B096F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69" y="5945883"/>
            <a:ext cx="11057578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8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4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4400"/>
              <a:buFont typeface="Arial"/>
              <a:buNone/>
            </a:pPr>
            <a:r>
              <a:rPr lang="en-IE">
                <a:solidFill>
                  <a:srgbClr val="104954"/>
                </a:solidFill>
                <a:latin typeface="Arial"/>
                <a:ea typeface="Arial"/>
                <a:cs typeface="Arial"/>
                <a:sym typeface="Arial"/>
              </a:rPr>
              <a:t>My Contact Details </a:t>
            </a:r>
            <a:endParaRPr/>
          </a:p>
        </p:txBody>
      </p:sp>
      <p:sp>
        <p:nvSpPr>
          <p:cNvPr id="479" name="Google Shape;479;p34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30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>
              <a:solidFill>
                <a:srgbClr val="0E39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80"/>
              <a:buNone/>
            </a:pPr>
            <a:r>
              <a:rPr lang="en-IE" sz="3600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Aoise Meyler</a:t>
            </a:r>
            <a:endParaRPr/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80"/>
              <a:buNone/>
            </a:pPr>
            <a:r>
              <a:rPr lang="en-IE" sz="3600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Health Promotion Practitioner </a:t>
            </a:r>
            <a:endParaRPr/>
          </a:p>
          <a:p>
            <a:pPr marL="4572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80"/>
              <a:buNone/>
            </a:pPr>
            <a:r>
              <a:rPr lang="en-IE" sz="3600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Irish Heart Foundation</a:t>
            </a:r>
            <a:r>
              <a:rPr lang="en-IE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480" name="Google Shape;48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169" y="5945883"/>
            <a:ext cx="11057578" cy="64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5633" y="16845"/>
            <a:ext cx="5122506" cy="6853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Custom 3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98F98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F4FF87B061F5488F46A2999AEF3659" ma:contentTypeVersion="16" ma:contentTypeDescription="Create a new document." ma:contentTypeScope="" ma:versionID="ee018a1f5d6f1e215d17cfa0a7f03644">
  <xsd:schema xmlns:xsd="http://www.w3.org/2001/XMLSchema" xmlns:xs="http://www.w3.org/2001/XMLSchema" xmlns:p="http://schemas.microsoft.com/office/2006/metadata/properties" xmlns:ns2="3b49049d-9106-4796-8b67-09d4cf6b77c3" xmlns:ns3="717321f4-6913-4c74-90df-7be1870c6566" targetNamespace="http://schemas.microsoft.com/office/2006/metadata/properties" ma:root="true" ma:fieldsID="4fb4dd19aa6fe68f73afe0531b3efeb8" ns2:_="" ns3:_="">
    <xsd:import namespace="3b49049d-9106-4796-8b67-09d4cf6b77c3"/>
    <xsd:import namespace="717321f4-6913-4c74-90df-7be1870c65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049d-9106-4796-8b67-09d4cf6b77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b9d50a-ecb1-4ccb-beb1-591aa5a5dc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321f4-6913-4c74-90df-7be1870c656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4beccfe-7ad0-4a45-9dbc-86b8395adb08}" ma:internalName="TaxCatchAll" ma:showField="CatchAllData" ma:web="717321f4-6913-4c74-90df-7be1870c65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7321f4-6913-4c74-90df-7be1870c6566" xsi:nil="true"/>
    <lcf76f155ced4ddcb4097134ff3c332f xmlns="3b49049d-9106-4796-8b67-09d4cf6b77c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8F9AE6D-6A47-456E-BE63-2DAB2377193F}"/>
</file>

<file path=customXml/itemProps2.xml><?xml version="1.0" encoding="utf-8"?>
<ds:datastoreItem xmlns:ds="http://schemas.openxmlformats.org/officeDocument/2006/customXml" ds:itemID="{BF3A8A49-69AF-4856-B9C7-A11439655F75}"/>
</file>

<file path=customXml/itemProps3.xml><?xml version="1.0" encoding="utf-8"?>
<ds:datastoreItem xmlns:ds="http://schemas.openxmlformats.org/officeDocument/2006/customXml" ds:itemID="{B30578E3-EC1D-4976-9DC9-28B0BF62F05E}"/>
</file>

<file path=docMetadata/LabelInfo.xml><?xml version="1.0" encoding="utf-8"?>
<clbl:labelList xmlns:clbl="http://schemas.microsoft.com/office/2020/mipLabelMetadata">
  <clbl:label id="{cc5ff0b8-d66e-4590-8a37-77b038644416}" enabled="0" method="" siteId="{cc5ff0b8-d66e-4590-8a37-77b0386444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1347</Words>
  <Application>Microsoft Office PowerPoint</Application>
  <PresentationFormat>Widescreen</PresentationFormat>
  <Paragraphs>239</Paragraphs>
  <Slides>35</Slides>
  <Notes>27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Corbel</vt:lpstr>
      <vt:lpstr>Arial</vt:lpstr>
      <vt:lpstr>Calibri</vt:lpstr>
      <vt:lpstr>Basis</vt:lpstr>
      <vt:lpstr>PowerPoint Presentation</vt:lpstr>
      <vt:lpstr>PowerPoint Presentation</vt:lpstr>
      <vt:lpstr>    Workshop Objectives</vt:lpstr>
      <vt:lpstr>PowerPoint Presentation</vt:lpstr>
      <vt:lpstr>Alcohol Class 1 Carcinogen-  what does this mean?</vt:lpstr>
      <vt:lpstr>Alcohol and Cancer</vt:lpstr>
      <vt:lpstr>What is Behavioural Change?</vt:lpstr>
      <vt:lpstr>Stages of Change</vt:lpstr>
      <vt:lpstr>Case study</vt:lpstr>
      <vt:lpstr>Precontemplation – “I’m fine the way I am”</vt:lpstr>
      <vt:lpstr>Be alcohol aware</vt:lpstr>
      <vt:lpstr>How Much is Too Much?</vt:lpstr>
      <vt:lpstr>Understanding low – risk drinking limits</vt:lpstr>
      <vt:lpstr>🚨 Binge Drinking: Know the Risk</vt:lpstr>
      <vt:lpstr>Binge drinking effects</vt:lpstr>
      <vt:lpstr>Contemplation – “Maybe I should do more”</vt:lpstr>
      <vt:lpstr>Calories in alcohol</vt:lpstr>
      <vt:lpstr>Activity: Pros and cons to drinking</vt:lpstr>
      <vt:lpstr>Activity: Pros and cons to cutting down</vt:lpstr>
      <vt:lpstr>Preparation- “What can I do instead?” </vt:lpstr>
      <vt:lpstr>Preparation Phase – Practical Tips</vt:lpstr>
      <vt:lpstr>Finding Your Motivation</vt:lpstr>
      <vt:lpstr>Map Your Triggers </vt:lpstr>
      <vt:lpstr>Be prepared</vt:lpstr>
      <vt:lpstr>Action- “I’m doing it!”</vt:lpstr>
      <vt:lpstr>Barriers to reducing alcohol</vt:lpstr>
      <vt:lpstr>Calling a Support Service – What to Expect</vt:lpstr>
      <vt:lpstr>Relapse- “I slipped up. I’ll start again”</vt:lpstr>
      <vt:lpstr>Relapse</vt:lpstr>
      <vt:lpstr>Maintaining your progress</vt:lpstr>
      <vt:lpstr>Maintenance “I feel great. I need to keep going” </vt:lpstr>
      <vt:lpstr>Support Services</vt:lpstr>
      <vt:lpstr>Final Reflection</vt:lpstr>
      <vt:lpstr>My Contact Details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Elaine Banville</dc:creator>
  <cp:lastModifiedBy>Edel Finan</cp:lastModifiedBy>
  <cp:revision>1</cp:revision>
  <dcterms:created xsi:type="dcterms:W3CDTF">2025-08-26T17:57:20Z</dcterms:created>
  <dcterms:modified xsi:type="dcterms:W3CDTF">2026-10-15T10:16:50Z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0x010100E4F4FF87B061F5488F46A2999AEF3659</vt:lpwstr>
  </property>
</Properties>
</file>