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3.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52.xml" ContentType="application/vnd.openxmlformats-officedocument.presentationml.slide+xml"/>
  <Override PartName="/ppt/slides/slide3.xml" ContentType="application/vnd.openxmlformats-officedocument.presentationml.slide+xml"/>
  <Override PartName="/ppt/slides/slide50.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60.xml" ContentType="application/vnd.openxmlformats-officedocument.presentationml.slide+xml"/>
  <Override PartName="/ppt/slides/slide59.xml" ContentType="application/vnd.openxmlformats-officedocument.presentationml.slide+xml"/>
  <Override PartName="/ppt/slides/slide58.xml" ContentType="application/vnd.openxmlformats-officedocument.presentationml.slide+xml"/>
  <Override PartName="/ppt/slides/slide57.xml" ContentType="application/vnd.openxmlformats-officedocument.presentationml.slide+xml"/>
  <Override PartName="/ppt/slides/slide49.xml" ContentType="application/vnd.openxmlformats-officedocument.presentationml.slide+xml"/>
  <Override PartName="/ppt/slides/slide51.xml" ContentType="application/vnd.openxmlformats-officedocument.presentationml.slide+xml"/>
  <Override PartName="/ppt/slides/slide47.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40.xml" ContentType="application/vnd.openxmlformats-officedocument.presentationml.slide+xml"/>
  <Override PartName="/ppt/slides/slide38.xml" ContentType="application/vnd.openxmlformats-officedocument.presentationml.slide+xml"/>
  <Override PartName="/ppt/slides/slide42.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41.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Slides/notesSlide51.xml" ContentType="application/vnd.openxmlformats-officedocument.presentationml.notesSlide+xml"/>
  <Override PartName="/ppt/slideLayouts/slideLayout1.xml" ContentType="application/vnd.openxmlformats-officedocument.presentationml.slideLayout+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47.xml" ContentType="application/vnd.openxmlformats-officedocument.presentationml.notesSlide+xml"/>
  <Override PartName="/ppt/slideMasters/slideMaster1.xml" ContentType="application/vnd.openxmlformats-officedocument.presentationml.slideMaster+xml"/>
  <Override PartName="/ppt/notesSlides/notesSlide10.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30.xml" ContentType="application/vnd.openxmlformats-officedocument.presentationml.notesSlide+xml"/>
  <Override PartName="/ppt/notesSlides/notesSlide18.xml" ContentType="application/vnd.openxmlformats-officedocument.presentationml.notesSlide+xml"/>
  <Override PartName="/ppt/notesSlides/notesSlide3.xml" ContentType="application/vnd.openxmlformats-officedocument.presentationml.notesSlide+xml"/>
  <Override PartName="/ppt/notesSlides/notesSlide33.xml" ContentType="application/vnd.openxmlformats-officedocument.presentationml.notesSlide+xml"/>
  <Override PartName="/ppt/notesSlides/notesSlide37.xml" ContentType="application/vnd.openxmlformats-officedocument.presentationml.notesSlide+xml"/>
  <Override PartName="/ppt/notesSlides/notesSlide36.xml" ContentType="application/vnd.openxmlformats-officedocument.presentationml.notesSlide+xml"/>
  <Override PartName="/ppt/notesSlides/notesSlide21.xml" ContentType="application/vnd.openxmlformats-officedocument.presentationml.notesSlide+xml"/>
  <Override PartName="/ppt/notesSlides/notesSlide34.xml" ContentType="application/vnd.openxmlformats-officedocument.presentationml.notesSlide+xml"/>
  <Override PartName="/ppt/notesSlides/notesSlide5.xml" ContentType="application/vnd.openxmlformats-officedocument.presentationml.notesSlide+xml"/>
  <Override PartName="/ppt/notesSlides/notesSlide29.xml" ContentType="application/vnd.openxmlformats-officedocument.presentationml.notesSlide+xml"/>
  <Override PartName="/ppt/notesSlides/notesSlide19.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26.xml" ContentType="application/vnd.openxmlformats-officedocument.presentationml.notesSlide+xml"/>
  <Override PartName="/ppt/notesSlides/notesSlide20.xml" ContentType="application/vnd.openxmlformats-officedocument.presentationml.notesSlide+xml"/>
  <Override PartName="/ppt/notesSlides/notesSlide28.xml" ContentType="application/vnd.openxmlformats-officedocument.presentationml.notesSlide+xml"/>
  <Override PartName="/ppt/notesSlides/notesSlide6.xml" ContentType="application/vnd.openxmlformats-officedocument.presentationml.notesSlide+xml"/>
  <Override PartName="/ppt/notesSlides/notesSlide27.xml" ContentType="application/vnd.openxmlformats-officedocument.presentationml.notesSlide+xml"/>
  <Override PartName="/ppt/notesSlides/notesSlide7.xml" ContentType="application/vnd.openxmlformats-officedocument.presentationml.notesSlide+xml"/>
  <Override PartName="/ppt/notesSlides/notesSlide38.xml" ContentType="application/vnd.openxmlformats-officedocument.presentationml.notesSlide+xml"/>
  <Override PartName="/ppt/notesSlides/notesSlide35.xml" ContentType="application/vnd.openxmlformats-officedocument.presentationml.notesSlide+xml"/>
  <Override PartName="/ppt/notesSlides/notesSlide40.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5.xml" ContentType="application/vnd.openxmlformats-officedocument.presentationml.notesSlide+xml"/>
  <Override PartName="/ppt/notesSlides/notesSlide39.xml" ContentType="application/vnd.openxmlformats-officedocument.presentationml.notesSlide+xml"/>
  <Override PartName="/ppt/slideLayouts/slideLayout8.xml" ContentType="application/vnd.openxmlformats-officedocument.presentationml.slideLayout+xml"/>
  <Override PartName="/ppt/notesSlides/notesSlide46.xml" ContentType="application/vnd.openxmlformats-officedocument.presentationml.notesSlide+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4.xml" ContentType="application/vnd.openxmlformats-officedocument.presentationml.notesSlide+xml"/>
  <Override PartName="/ppt/diagrams/layout2.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drawing1.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diagrams/quickStyle2.xml" ContentType="application/vnd.openxmlformats-officedocument.drawingml.diagramStyle+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notesMasters/notesMaster1.xml" ContentType="application/vnd.openxmlformats-officedocument.presentationml.notesMaster+xml"/>
  <Override PartName="/ppt/diagrams/colors3.xml" ContentType="application/vnd.openxmlformats-officedocument.drawingml.diagramColors+xml"/>
  <Override PartName="/ppt/diagrams/quickStyle3.xml" ContentType="application/vnd.openxmlformats-officedocument.drawingml.diagramStyle+xml"/>
  <Override PartName="/ppt/diagrams/layout3.xml" ContentType="application/vnd.openxmlformats-officedocument.drawingml.diagramLayout+xml"/>
  <Override PartName="/ppt/diagrams/drawing3.xml" ContentType="application/vnd.ms-office.drawingml.diagramDrawing+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2"/>
  </p:notesMasterIdLst>
  <p:sldIdLst>
    <p:sldId id="263" r:id="rId2"/>
    <p:sldId id="309" r:id="rId3"/>
    <p:sldId id="257" r:id="rId4"/>
    <p:sldId id="279" r:id="rId5"/>
    <p:sldId id="325" r:id="rId6"/>
    <p:sldId id="258" r:id="rId7"/>
    <p:sldId id="260" r:id="rId8"/>
    <p:sldId id="261" r:id="rId9"/>
    <p:sldId id="271" r:id="rId10"/>
    <p:sldId id="280" r:id="rId11"/>
    <p:sldId id="281" r:id="rId12"/>
    <p:sldId id="282" r:id="rId13"/>
    <p:sldId id="284" r:id="rId14"/>
    <p:sldId id="318" r:id="rId15"/>
    <p:sldId id="272" r:id="rId16"/>
    <p:sldId id="286" r:id="rId17"/>
    <p:sldId id="290" r:id="rId18"/>
    <p:sldId id="292" r:id="rId19"/>
    <p:sldId id="293" r:id="rId20"/>
    <p:sldId id="301" r:id="rId21"/>
    <p:sldId id="300" r:id="rId22"/>
    <p:sldId id="302" r:id="rId23"/>
    <p:sldId id="287" r:id="rId24"/>
    <p:sldId id="273" r:id="rId25"/>
    <p:sldId id="310" r:id="rId26"/>
    <p:sldId id="319" r:id="rId27"/>
    <p:sldId id="306" r:id="rId28"/>
    <p:sldId id="294" r:id="rId29"/>
    <p:sldId id="295" r:id="rId30"/>
    <p:sldId id="296" r:id="rId31"/>
    <p:sldId id="299" r:id="rId32"/>
    <p:sldId id="274" r:id="rId33"/>
    <p:sldId id="337" r:id="rId34"/>
    <p:sldId id="336" r:id="rId35"/>
    <p:sldId id="307" r:id="rId36"/>
    <p:sldId id="322" r:id="rId37"/>
    <p:sldId id="329" r:id="rId38"/>
    <p:sldId id="330" r:id="rId39"/>
    <p:sldId id="326" r:id="rId40"/>
    <p:sldId id="327" r:id="rId41"/>
    <p:sldId id="331" r:id="rId42"/>
    <p:sldId id="332" r:id="rId43"/>
    <p:sldId id="333" r:id="rId44"/>
    <p:sldId id="334" r:id="rId45"/>
    <p:sldId id="335" r:id="rId46"/>
    <p:sldId id="328" r:id="rId47"/>
    <p:sldId id="275" r:id="rId48"/>
    <p:sldId id="311" r:id="rId49"/>
    <p:sldId id="312" r:id="rId50"/>
    <p:sldId id="338" r:id="rId51"/>
    <p:sldId id="313" r:id="rId52"/>
    <p:sldId id="323" r:id="rId53"/>
    <p:sldId id="276" r:id="rId54"/>
    <p:sldId id="315" r:id="rId55"/>
    <p:sldId id="316" r:id="rId56"/>
    <p:sldId id="277" r:id="rId57"/>
    <p:sldId id="262" r:id="rId58"/>
    <p:sldId id="321" r:id="rId59"/>
    <p:sldId id="324" r:id="rId60"/>
    <p:sldId id="266"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447"/>
    <a:srgbClr val="0E3946"/>
    <a:srgbClr val="104954"/>
    <a:srgbClr val="E8CCE9"/>
    <a:srgbClr val="A825AB"/>
    <a:srgbClr val="0E3D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392" autoAdjust="0"/>
    <p:restoredTop sz="71867" autoAdjust="0"/>
  </p:normalViewPr>
  <p:slideViewPr>
    <p:cSldViewPr snapToGrid="0">
      <p:cViewPr varScale="1">
        <p:scale>
          <a:sx n="62" d="100"/>
          <a:sy n="62" d="100"/>
        </p:scale>
        <p:origin x="7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68"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69" Type="http://schemas.openxmlformats.org/officeDocument/2006/relationships/customXml" Target="../customXml/item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57EB78-2B24-47AF-9585-05F38B86ABB1}" type="doc">
      <dgm:prSet loTypeId="urn:microsoft.com/office/officeart/2005/8/layout/vList5" loCatId="list" qsTypeId="urn:microsoft.com/office/officeart/2005/8/quickstyle/simple1" qsCatId="simple" csTypeId="urn:microsoft.com/office/officeart/2005/8/colors/accent6_2" csCatId="accent6" phldr="1"/>
      <dgm:spPr/>
      <dgm:t>
        <a:bodyPr/>
        <a:lstStyle/>
        <a:p>
          <a:endParaRPr lang="en-US"/>
        </a:p>
      </dgm:t>
    </dgm:pt>
    <dgm:pt modelId="{A002CD91-EBEE-4484-B50D-4F2C114583BA}">
      <dgm:prSet phldrT="[Text]"/>
      <dgm:spPr/>
      <dgm:t>
        <a:bodyPr/>
        <a:lstStyle/>
        <a:p>
          <a:r>
            <a:rPr lang="en-IE" dirty="0" smtClean="0">
              <a:latin typeface="Arial" panose="020B0604020202020204" pitchFamily="34" charset="0"/>
              <a:cs typeface="Arial" panose="020B0604020202020204" pitchFamily="34" charset="0"/>
            </a:rPr>
            <a:t>Not fully aware of health and wellbeing implications </a:t>
          </a:r>
          <a:endParaRPr lang="en-US" dirty="0">
            <a:latin typeface="Arial" panose="020B0604020202020204" pitchFamily="34" charset="0"/>
            <a:cs typeface="Arial" panose="020B0604020202020204" pitchFamily="34" charset="0"/>
          </a:endParaRPr>
        </a:p>
      </dgm:t>
    </dgm:pt>
    <dgm:pt modelId="{2DDD2B25-14AE-4B0C-ABBD-DDB544C8E8DE}" type="parTrans" cxnId="{9F2FB0AF-4473-4F09-B49D-F2F7CEF81ADF}">
      <dgm:prSet/>
      <dgm:spPr/>
      <dgm:t>
        <a:bodyPr/>
        <a:lstStyle/>
        <a:p>
          <a:endParaRPr lang="en-US">
            <a:latin typeface="Arial" panose="020B0604020202020204" pitchFamily="34" charset="0"/>
            <a:cs typeface="Arial" panose="020B0604020202020204" pitchFamily="34" charset="0"/>
          </a:endParaRPr>
        </a:p>
      </dgm:t>
    </dgm:pt>
    <dgm:pt modelId="{80168DCF-4D3C-4EA2-A38F-34D172A52DC5}" type="sibTrans" cxnId="{9F2FB0AF-4473-4F09-B49D-F2F7CEF81ADF}">
      <dgm:prSet/>
      <dgm:spPr/>
      <dgm:t>
        <a:bodyPr/>
        <a:lstStyle/>
        <a:p>
          <a:endParaRPr lang="en-US">
            <a:latin typeface="Arial" panose="020B0604020202020204" pitchFamily="34" charset="0"/>
            <a:cs typeface="Arial" panose="020B0604020202020204" pitchFamily="34" charset="0"/>
          </a:endParaRPr>
        </a:p>
      </dgm:t>
    </dgm:pt>
    <dgm:pt modelId="{DB9F04AC-8123-472A-9D96-12D3A33653C6}">
      <dgm:prSet custT="1"/>
      <dgm:spPr/>
      <dgm:t>
        <a:bodyPr/>
        <a:lstStyle/>
        <a:p>
          <a:r>
            <a:rPr lang="en-IE" sz="1400" dirty="0" smtClean="0">
              <a:latin typeface="Arial" panose="020B0604020202020204" pitchFamily="34" charset="0"/>
              <a:cs typeface="Arial" panose="020B0604020202020204" pitchFamily="34" charset="0"/>
            </a:rPr>
            <a:t>Not enough information clearly given to her</a:t>
          </a:r>
        </a:p>
      </dgm:t>
    </dgm:pt>
    <dgm:pt modelId="{C6D5B53D-314A-4D52-AFFB-1FC034766824}" type="parTrans" cxnId="{9A887AA3-9A22-4AAC-BCCD-E559945D7013}">
      <dgm:prSet/>
      <dgm:spPr/>
      <dgm:t>
        <a:bodyPr/>
        <a:lstStyle/>
        <a:p>
          <a:endParaRPr lang="en-US">
            <a:latin typeface="Arial" panose="020B0604020202020204" pitchFamily="34" charset="0"/>
            <a:cs typeface="Arial" panose="020B0604020202020204" pitchFamily="34" charset="0"/>
          </a:endParaRPr>
        </a:p>
      </dgm:t>
    </dgm:pt>
    <dgm:pt modelId="{6CAB415B-5B7E-4239-B6F1-5CB747F97822}" type="sibTrans" cxnId="{9A887AA3-9A22-4AAC-BCCD-E559945D7013}">
      <dgm:prSet/>
      <dgm:spPr/>
      <dgm:t>
        <a:bodyPr/>
        <a:lstStyle/>
        <a:p>
          <a:endParaRPr lang="en-US">
            <a:latin typeface="Arial" panose="020B0604020202020204" pitchFamily="34" charset="0"/>
            <a:cs typeface="Arial" panose="020B0604020202020204" pitchFamily="34" charset="0"/>
          </a:endParaRPr>
        </a:p>
      </dgm:t>
    </dgm:pt>
    <dgm:pt modelId="{5C0E4F64-E118-4E6A-849E-0A0BC3FFA6AB}">
      <dgm:prSet custT="1"/>
      <dgm:spPr/>
      <dgm:t>
        <a:bodyPr/>
        <a:lstStyle/>
        <a:p>
          <a:r>
            <a:rPr lang="en-IE" sz="1400" dirty="0" smtClean="0">
              <a:latin typeface="Arial" panose="020B0604020202020204" pitchFamily="34" charset="0"/>
              <a:cs typeface="Arial" panose="020B0604020202020204" pitchFamily="34" charset="0"/>
            </a:rPr>
            <a:t>in denial or has never really wanted to hear them</a:t>
          </a:r>
        </a:p>
      </dgm:t>
    </dgm:pt>
    <dgm:pt modelId="{FFBFA8C7-51AF-41BB-BBC3-234E9E9EF16C}" type="parTrans" cxnId="{352E861D-54A2-4D76-91BD-14B2F47FA7D7}">
      <dgm:prSet/>
      <dgm:spPr/>
      <dgm:t>
        <a:bodyPr/>
        <a:lstStyle/>
        <a:p>
          <a:endParaRPr lang="en-US">
            <a:latin typeface="Arial" panose="020B0604020202020204" pitchFamily="34" charset="0"/>
            <a:cs typeface="Arial" panose="020B0604020202020204" pitchFamily="34" charset="0"/>
          </a:endParaRPr>
        </a:p>
      </dgm:t>
    </dgm:pt>
    <dgm:pt modelId="{8C71A8FD-6C19-4210-876F-0245D2E12137}" type="sibTrans" cxnId="{352E861D-54A2-4D76-91BD-14B2F47FA7D7}">
      <dgm:prSet/>
      <dgm:spPr/>
      <dgm:t>
        <a:bodyPr/>
        <a:lstStyle/>
        <a:p>
          <a:endParaRPr lang="en-US">
            <a:latin typeface="Arial" panose="020B0604020202020204" pitchFamily="34" charset="0"/>
            <a:cs typeface="Arial" panose="020B0604020202020204" pitchFamily="34" charset="0"/>
          </a:endParaRPr>
        </a:p>
      </dgm:t>
    </dgm:pt>
    <dgm:pt modelId="{C747E332-A300-496F-8757-95A05A22DEFF}">
      <dgm:prSet custT="1"/>
      <dgm:spPr/>
      <dgm:t>
        <a:bodyPr/>
        <a:lstStyle/>
        <a:p>
          <a:r>
            <a:rPr lang="en-IE" sz="1400" dirty="0" smtClean="0">
              <a:latin typeface="Arial" panose="020B0604020202020204" pitchFamily="34" charset="0"/>
              <a:cs typeface="Arial" panose="020B0604020202020204" pitchFamily="34" charset="0"/>
            </a:rPr>
            <a:t>too many myths </a:t>
          </a:r>
        </a:p>
      </dgm:t>
    </dgm:pt>
    <dgm:pt modelId="{B5932A81-F7E4-4851-A3DC-6A92874E3FBC}" type="parTrans" cxnId="{80DD347B-45D4-4D74-8C23-A6DE588C7B8C}">
      <dgm:prSet/>
      <dgm:spPr/>
      <dgm:t>
        <a:bodyPr/>
        <a:lstStyle/>
        <a:p>
          <a:endParaRPr lang="en-US">
            <a:latin typeface="Arial" panose="020B0604020202020204" pitchFamily="34" charset="0"/>
            <a:cs typeface="Arial" panose="020B0604020202020204" pitchFamily="34" charset="0"/>
          </a:endParaRPr>
        </a:p>
      </dgm:t>
    </dgm:pt>
    <dgm:pt modelId="{90ABB5EF-AC81-43C0-8421-2C9C94A4AFEB}" type="sibTrans" cxnId="{80DD347B-45D4-4D74-8C23-A6DE588C7B8C}">
      <dgm:prSet/>
      <dgm:spPr/>
      <dgm:t>
        <a:bodyPr/>
        <a:lstStyle/>
        <a:p>
          <a:endParaRPr lang="en-US">
            <a:latin typeface="Arial" panose="020B0604020202020204" pitchFamily="34" charset="0"/>
            <a:cs typeface="Arial" panose="020B0604020202020204" pitchFamily="34" charset="0"/>
          </a:endParaRPr>
        </a:p>
      </dgm:t>
    </dgm:pt>
    <dgm:pt modelId="{566EB61D-C1D9-431D-80AE-BB421047A959}">
      <dgm:prSet/>
      <dgm:spPr/>
      <dgm:t>
        <a:bodyPr/>
        <a:lstStyle/>
        <a:p>
          <a:r>
            <a:rPr lang="en-IE" smtClean="0">
              <a:latin typeface="Arial" panose="020B0604020202020204" pitchFamily="34" charset="0"/>
              <a:cs typeface="Arial" panose="020B0604020202020204" pitchFamily="34" charset="0"/>
            </a:rPr>
            <a:t>Addiction</a:t>
          </a:r>
          <a:endParaRPr lang="en-IE" dirty="0">
            <a:latin typeface="Arial" panose="020B0604020202020204" pitchFamily="34" charset="0"/>
            <a:cs typeface="Arial" panose="020B0604020202020204" pitchFamily="34" charset="0"/>
          </a:endParaRPr>
        </a:p>
      </dgm:t>
    </dgm:pt>
    <dgm:pt modelId="{386C791B-DC1D-4063-B9F4-4016A5B7DE6E}" type="parTrans" cxnId="{7A639F3E-CDBB-4403-B265-D1EE7B7017D1}">
      <dgm:prSet/>
      <dgm:spPr/>
      <dgm:t>
        <a:bodyPr/>
        <a:lstStyle/>
        <a:p>
          <a:endParaRPr lang="en-US">
            <a:latin typeface="Arial" panose="020B0604020202020204" pitchFamily="34" charset="0"/>
            <a:cs typeface="Arial" panose="020B0604020202020204" pitchFamily="34" charset="0"/>
          </a:endParaRPr>
        </a:p>
      </dgm:t>
    </dgm:pt>
    <dgm:pt modelId="{0B34D2CA-ACE2-4FBB-9F2A-69B7301B7F67}" type="sibTrans" cxnId="{7A639F3E-CDBB-4403-B265-D1EE7B7017D1}">
      <dgm:prSet/>
      <dgm:spPr/>
      <dgm:t>
        <a:bodyPr/>
        <a:lstStyle/>
        <a:p>
          <a:endParaRPr lang="en-US">
            <a:latin typeface="Arial" panose="020B0604020202020204" pitchFamily="34" charset="0"/>
            <a:cs typeface="Arial" panose="020B0604020202020204" pitchFamily="34" charset="0"/>
          </a:endParaRPr>
        </a:p>
      </dgm:t>
    </dgm:pt>
    <dgm:pt modelId="{978DA8CD-CCEF-4ADC-9622-B3AD07935296}">
      <dgm:prSet custT="1"/>
      <dgm:spPr/>
      <dgm:t>
        <a:bodyPr/>
        <a:lstStyle/>
        <a:p>
          <a:r>
            <a:rPr lang="en-IE" sz="1600" dirty="0" smtClean="0">
              <a:latin typeface="Arial" panose="020B0604020202020204" pitchFamily="34" charset="0"/>
              <a:cs typeface="Arial" panose="020B0604020202020204" pitchFamily="34" charset="0"/>
            </a:rPr>
            <a:t>Doesn’t feel it is in her control</a:t>
          </a:r>
        </a:p>
      </dgm:t>
    </dgm:pt>
    <dgm:pt modelId="{EF348E20-9B57-4999-AF4C-0562FC5A6F3F}" type="parTrans" cxnId="{422184CE-6E8D-47AD-B8D1-F5006EBBF387}">
      <dgm:prSet/>
      <dgm:spPr/>
      <dgm:t>
        <a:bodyPr/>
        <a:lstStyle/>
        <a:p>
          <a:endParaRPr lang="en-US">
            <a:latin typeface="Arial" panose="020B0604020202020204" pitchFamily="34" charset="0"/>
            <a:cs typeface="Arial" panose="020B0604020202020204" pitchFamily="34" charset="0"/>
          </a:endParaRPr>
        </a:p>
      </dgm:t>
    </dgm:pt>
    <dgm:pt modelId="{8EFE6CCF-2C37-4065-865F-432C8767A424}" type="sibTrans" cxnId="{422184CE-6E8D-47AD-B8D1-F5006EBBF387}">
      <dgm:prSet/>
      <dgm:spPr/>
      <dgm:t>
        <a:bodyPr/>
        <a:lstStyle/>
        <a:p>
          <a:endParaRPr lang="en-US">
            <a:latin typeface="Arial" panose="020B0604020202020204" pitchFamily="34" charset="0"/>
            <a:cs typeface="Arial" panose="020B0604020202020204" pitchFamily="34" charset="0"/>
          </a:endParaRPr>
        </a:p>
      </dgm:t>
    </dgm:pt>
    <dgm:pt modelId="{411002E6-57E5-43FE-8DE5-30AE3A5443D7}">
      <dgm:prSet custT="1"/>
      <dgm:spPr/>
      <dgm:t>
        <a:bodyPr/>
        <a:lstStyle/>
        <a:p>
          <a:r>
            <a:rPr lang="en-IE" sz="1600" dirty="0" smtClean="0">
              <a:latin typeface="Arial" panose="020B0604020202020204" pitchFamily="34" charset="0"/>
              <a:cs typeface="Arial" panose="020B0604020202020204" pitchFamily="34" charset="0"/>
            </a:rPr>
            <a:t>Nicotine cravings</a:t>
          </a:r>
          <a:endParaRPr lang="en-IE" sz="1600" dirty="0">
            <a:latin typeface="Arial" panose="020B0604020202020204" pitchFamily="34" charset="0"/>
            <a:cs typeface="Arial" panose="020B0604020202020204" pitchFamily="34" charset="0"/>
          </a:endParaRPr>
        </a:p>
      </dgm:t>
    </dgm:pt>
    <dgm:pt modelId="{AA8C6022-D1F6-4335-B1E3-7101BC837884}" type="parTrans" cxnId="{3A8BFFC5-D626-4CFC-8E40-F61258C3B0C5}">
      <dgm:prSet/>
      <dgm:spPr/>
      <dgm:t>
        <a:bodyPr/>
        <a:lstStyle/>
        <a:p>
          <a:endParaRPr lang="en-US">
            <a:latin typeface="Arial" panose="020B0604020202020204" pitchFamily="34" charset="0"/>
            <a:cs typeface="Arial" panose="020B0604020202020204" pitchFamily="34" charset="0"/>
          </a:endParaRPr>
        </a:p>
      </dgm:t>
    </dgm:pt>
    <dgm:pt modelId="{369E165A-13AF-4BEC-A816-8248653D1E1A}" type="sibTrans" cxnId="{3A8BFFC5-D626-4CFC-8E40-F61258C3B0C5}">
      <dgm:prSet/>
      <dgm:spPr/>
      <dgm:t>
        <a:bodyPr/>
        <a:lstStyle/>
        <a:p>
          <a:endParaRPr lang="en-US">
            <a:latin typeface="Arial" panose="020B0604020202020204" pitchFamily="34" charset="0"/>
            <a:cs typeface="Arial" panose="020B0604020202020204" pitchFamily="34" charset="0"/>
          </a:endParaRPr>
        </a:p>
      </dgm:t>
    </dgm:pt>
    <dgm:pt modelId="{30AD4C9F-8F29-48E3-B499-9BCFC37E3CFF}">
      <dgm:prSet/>
      <dgm:spPr/>
      <dgm:t>
        <a:bodyPr/>
        <a:lstStyle/>
        <a:p>
          <a:r>
            <a:rPr lang="en-IE" dirty="0" smtClean="0">
              <a:latin typeface="Arial" panose="020B0604020202020204" pitchFamily="34" charset="0"/>
              <a:cs typeface="Arial" panose="020B0604020202020204" pitchFamily="34" charset="0"/>
            </a:rPr>
            <a:t>Emotional Impact</a:t>
          </a:r>
          <a:endParaRPr lang="en-IE" dirty="0">
            <a:latin typeface="Arial" panose="020B0604020202020204" pitchFamily="34" charset="0"/>
            <a:cs typeface="Arial" panose="020B0604020202020204" pitchFamily="34" charset="0"/>
          </a:endParaRPr>
        </a:p>
      </dgm:t>
    </dgm:pt>
    <dgm:pt modelId="{8C81F08B-2DE3-41D9-B819-75470284BAA4}" type="parTrans" cxnId="{D3B51476-1425-49B3-8367-A21701A17204}">
      <dgm:prSet/>
      <dgm:spPr/>
      <dgm:t>
        <a:bodyPr/>
        <a:lstStyle/>
        <a:p>
          <a:endParaRPr lang="en-US">
            <a:latin typeface="Arial" panose="020B0604020202020204" pitchFamily="34" charset="0"/>
            <a:cs typeface="Arial" panose="020B0604020202020204" pitchFamily="34" charset="0"/>
          </a:endParaRPr>
        </a:p>
      </dgm:t>
    </dgm:pt>
    <dgm:pt modelId="{C19F15FC-703C-4EAD-84A1-4126AA13CF26}" type="sibTrans" cxnId="{D3B51476-1425-49B3-8367-A21701A17204}">
      <dgm:prSet/>
      <dgm:spPr/>
      <dgm:t>
        <a:bodyPr/>
        <a:lstStyle/>
        <a:p>
          <a:endParaRPr lang="en-US">
            <a:latin typeface="Arial" panose="020B0604020202020204" pitchFamily="34" charset="0"/>
            <a:cs typeface="Arial" panose="020B0604020202020204" pitchFamily="34" charset="0"/>
          </a:endParaRPr>
        </a:p>
      </dgm:t>
    </dgm:pt>
    <dgm:pt modelId="{6939B0C7-D633-427E-BA1B-78A1308038FE}">
      <dgm:prSet/>
      <dgm:spPr/>
      <dgm:t>
        <a:bodyPr/>
        <a:lstStyle/>
        <a:p>
          <a:r>
            <a:rPr lang="en-IE" dirty="0" smtClean="0">
              <a:latin typeface="Arial" panose="020B0604020202020204" pitchFamily="34" charset="0"/>
              <a:cs typeface="Arial" panose="020B0604020202020204" pitchFamily="34" charset="0"/>
            </a:rPr>
            <a:t>Sees it as a treat </a:t>
          </a:r>
        </a:p>
      </dgm:t>
    </dgm:pt>
    <dgm:pt modelId="{1175B9D2-40B0-4D64-8359-EFEAAB80D7F4}" type="parTrans" cxnId="{1316CE0E-6B63-430E-8C7A-1C9A8E35B1BC}">
      <dgm:prSet/>
      <dgm:spPr/>
      <dgm:t>
        <a:bodyPr/>
        <a:lstStyle/>
        <a:p>
          <a:endParaRPr lang="en-US">
            <a:latin typeface="Arial" panose="020B0604020202020204" pitchFamily="34" charset="0"/>
            <a:cs typeface="Arial" panose="020B0604020202020204" pitchFamily="34" charset="0"/>
          </a:endParaRPr>
        </a:p>
      </dgm:t>
    </dgm:pt>
    <dgm:pt modelId="{6A53F9DA-E5DB-45A5-BC33-3DF4FDE0AA2F}" type="sibTrans" cxnId="{1316CE0E-6B63-430E-8C7A-1C9A8E35B1BC}">
      <dgm:prSet/>
      <dgm:spPr/>
      <dgm:t>
        <a:bodyPr/>
        <a:lstStyle/>
        <a:p>
          <a:endParaRPr lang="en-US">
            <a:latin typeface="Arial" panose="020B0604020202020204" pitchFamily="34" charset="0"/>
            <a:cs typeface="Arial" panose="020B0604020202020204" pitchFamily="34" charset="0"/>
          </a:endParaRPr>
        </a:p>
      </dgm:t>
    </dgm:pt>
    <dgm:pt modelId="{EED2A3CD-A198-4A4B-8414-DC354802BFC2}">
      <dgm:prSet custT="1"/>
      <dgm:spPr/>
      <dgm:t>
        <a:bodyPr/>
        <a:lstStyle/>
        <a:p>
          <a:r>
            <a:rPr lang="en-IE" sz="1400" dirty="0" smtClean="0">
              <a:latin typeface="Arial" panose="020B0604020202020204" pitchFamily="34" charset="0"/>
              <a:cs typeface="Arial" panose="020B0604020202020204" pitchFamily="34" charset="0"/>
            </a:rPr>
            <a:t>A “Break”</a:t>
          </a:r>
        </a:p>
      </dgm:t>
    </dgm:pt>
    <dgm:pt modelId="{FD9B6BD6-AB87-491C-B757-13E165B1FC90}" type="parTrans" cxnId="{2E049EE1-F59A-49EC-A496-A85AA341477C}">
      <dgm:prSet/>
      <dgm:spPr/>
      <dgm:t>
        <a:bodyPr/>
        <a:lstStyle/>
        <a:p>
          <a:endParaRPr lang="en-US">
            <a:latin typeface="Arial" panose="020B0604020202020204" pitchFamily="34" charset="0"/>
            <a:cs typeface="Arial" panose="020B0604020202020204" pitchFamily="34" charset="0"/>
          </a:endParaRPr>
        </a:p>
      </dgm:t>
    </dgm:pt>
    <dgm:pt modelId="{6BE50EE6-E41D-4208-B536-F8B64EE23F22}" type="sibTrans" cxnId="{2E049EE1-F59A-49EC-A496-A85AA341477C}">
      <dgm:prSet/>
      <dgm:spPr/>
      <dgm:t>
        <a:bodyPr/>
        <a:lstStyle/>
        <a:p>
          <a:endParaRPr lang="en-US">
            <a:latin typeface="Arial" panose="020B0604020202020204" pitchFamily="34" charset="0"/>
            <a:cs typeface="Arial" panose="020B0604020202020204" pitchFamily="34" charset="0"/>
          </a:endParaRPr>
        </a:p>
      </dgm:t>
    </dgm:pt>
    <dgm:pt modelId="{E6CC9AFA-3709-4708-8255-AC4310E23513}">
      <dgm:prSet custT="1"/>
      <dgm:spPr/>
      <dgm:t>
        <a:bodyPr/>
        <a:lstStyle/>
        <a:p>
          <a:r>
            <a:rPr lang="en-IE" sz="1400" dirty="0" smtClean="0">
              <a:latin typeface="Arial" panose="020B0604020202020204" pitchFamily="34" charset="0"/>
              <a:cs typeface="Arial" panose="020B0604020202020204" pitchFamily="34" charset="0"/>
            </a:rPr>
            <a:t>A “Reward”</a:t>
          </a:r>
        </a:p>
      </dgm:t>
    </dgm:pt>
    <dgm:pt modelId="{343A6786-D737-461C-B42E-B989B1E555BE}" type="parTrans" cxnId="{4BA2F7C2-6ECC-4B32-BB6A-3F9987412AB1}">
      <dgm:prSet/>
      <dgm:spPr/>
      <dgm:t>
        <a:bodyPr/>
        <a:lstStyle/>
        <a:p>
          <a:endParaRPr lang="en-US"/>
        </a:p>
      </dgm:t>
    </dgm:pt>
    <dgm:pt modelId="{53A6897D-86AA-4950-B0B3-2155D9804881}" type="sibTrans" cxnId="{4BA2F7C2-6ECC-4B32-BB6A-3F9987412AB1}">
      <dgm:prSet/>
      <dgm:spPr/>
      <dgm:t>
        <a:bodyPr/>
        <a:lstStyle/>
        <a:p>
          <a:endParaRPr lang="en-US"/>
        </a:p>
      </dgm:t>
    </dgm:pt>
    <dgm:pt modelId="{ADBA451B-D680-47D4-B7F4-2C09BE7F1BC8}">
      <dgm:prSet custT="1"/>
      <dgm:spPr/>
      <dgm:t>
        <a:bodyPr/>
        <a:lstStyle/>
        <a:p>
          <a:r>
            <a:rPr lang="en-IE" sz="1400" dirty="0" smtClean="0">
              <a:latin typeface="Arial" panose="020B0604020202020204" pitchFamily="34" charset="0"/>
              <a:cs typeface="Arial" panose="020B0604020202020204" pitchFamily="34" charset="0"/>
            </a:rPr>
            <a:t>Her time</a:t>
          </a:r>
        </a:p>
      </dgm:t>
    </dgm:pt>
    <dgm:pt modelId="{2142C66A-F4A2-474E-8051-F6E392DE7938}" type="parTrans" cxnId="{B467A5A2-37C7-47F5-A848-D55C659504E4}">
      <dgm:prSet/>
      <dgm:spPr/>
      <dgm:t>
        <a:bodyPr/>
        <a:lstStyle/>
        <a:p>
          <a:endParaRPr lang="en-US"/>
        </a:p>
      </dgm:t>
    </dgm:pt>
    <dgm:pt modelId="{85B30B8B-0A04-40D6-A032-BA24B3971787}" type="sibTrans" cxnId="{B467A5A2-37C7-47F5-A848-D55C659504E4}">
      <dgm:prSet/>
      <dgm:spPr/>
      <dgm:t>
        <a:bodyPr/>
        <a:lstStyle/>
        <a:p>
          <a:endParaRPr lang="en-US"/>
        </a:p>
      </dgm:t>
    </dgm:pt>
    <dgm:pt modelId="{94B41685-DD42-4B32-A4F7-CEC0818500BD}">
      <dgm:prSet/>
      <dgm:spPr/>
      <dgm:t>
        <a:bodyPr/>
        <a:lstStyle/>
        <a:p>
          <a:r>
            <a:rPr lang="en-IE" dirty="0" smtClean="0">
              <a:latin typeface="Arial" panose="020B0604020202020204" pitchFamily="34" charset="0"/>
              <a:cs typeface="Arial" panose="020B0604020202020204" pitchFamily="34" charset="0"/>
            </a:rPr>
            <a:t>Part of her identity</a:t>
          </a:r>
        </a:p>
      </dgm:t>
    </dgm:pt>
    <dgm:pt modelId="{B5DE3D51-A235-4D4F-B8E6-BDE25D30C7D8}" type="parTrans" cxnId="{7C88D345-A4A2-4F45-9287-60F5DC30239A}">
      <dgm:prSet/>
      <dgm:spPr/>
      <dgm:t>
        <a:bodyPr/>
        <a:lstStyle/>
        <a:p>
          <a:endParaRPr lang="en-US"/>
        </a:p>
      </dgm:t>
    </dgm:pt>
    <dgm:pt modelId="{A4A5DF35-A91E-4AFE-90AF-5AA07EBA7B42}" type="sibTrans" cxnId="{7C88D345-A4A2-4F45-9287-60F5DC30239A}">
      <dgm:prSet/>
      <dgm:spPr/>
      <dgm:t>
        <a:bodyPr/>
        <a:lstStyle/>
        <a:p>
          <a:endParaRPr lang="en-US"/>
        </a:p>
      </dgm:t>
    </dgm:pt>
    <dgm:pt modelId="{693B2EC0-12B9-4CB3-85A8-EBBA44F4809E}">
      <dgm:prSet custT="1"/>
      <dgm:spPr/>
      <dgm:t>
        <a:bodyPr/>
        <a:lstStyle/>
        <a:p>
          <a:r>
            <a:rPr lang="en-IE" sz="1800" dirty="0" smtClean="0">
              <a:latin typeface="Arial" panose="020B0604020202020204" pitchFamily="34" charset="0"/>
              <a:cs typeface="Arial" panose="020B0604020202020204" pitchFamily="34" charset="0"/>
            </a:rPr>
            <a:t>Has “Always been a smoker”</a:t>
          </a:r>
        </a:p>
      </dgm:t>
    </dgm:pt>
    <dgm:pt modelId="{00FC3BE9-7BDC-478B-A31F-079FDC1957E1}" type="parTrans" cxnId="{E4F639F4-A2FA-4FA5-A8A3-AA3D1C2B669E}">
      <dgm:prSet/>
      <dgm:spPr/>
      <dgm:t>
        <a:bodyPr/>
        <a:lstStyle/>
        <a:p>
          <a:endParaRPr lang="en-US"/>
        </a:p>
      </dgm:t>
    </dgm:pt>
    <dgm:pt modelId="{9ACB2CBE-B07E-4A14-B87B-EBD40F70793F}" type="sibTrans" cxnId="{E4F639F4-A2FA-4FA5-A8A3-AA3D1C2B669E}">
      <dgm:prSet/>
      <dgm:spPr/>
      <dgm:t>
        <a:bodyPr/>
        <a:lstStyle/>
        <a:p>
          <a:endParaRPr lang="en-US"/>
        </a:p>
      </dgm:t>
    </dgm:pt>
    <dgm:pt modelId="{C00AEB78-0D89-47E3-B876-0C4EC4DD7171}">
      <dgm:prSet custT="1"/>
      <dgm:spPr/>
      <dgm:t>
        <a:bodyPr/>
        <a:lstStyle/>
        <a:p>
          <a:r>
            <a:rPr lang="en-IE" sz="1400" dirty="0" smtClean="0">
              <a:latin typeface="Arial" panose="020B0604020202020204" pitchFamily="34" charset="0"/>
              <a:cs typeface="Arial" panose="020B0604020202020204" pitchFamily="34" charset="0"/>
            </a:rPr>
            <a:t>Thinks it helps with stress</a:t>
          </a:r>
          <a:endParaRPr lang="en-IE" sz="1400" dirty="0">
            <a:latin typeface="Arial" panose="020B0604020202020204" pitchFamily="34" charset="0"/>
            <a:cs typeface="Arial" panose="020B0604020202020204" pitchFamily="34" charset="0"/>
          </a:endParaRPr>
        </a:p>
      </dgm:t>
    </dgm:pt>
    <dgm:pt modelId="{15EEF969-E48E-42CB-971F-05EE28F8064B}" type="parTrans" cxnId="{9E6B322E-1D4B-43D8-9285-0E7C9E6ADF7C}">
      <dgm:prSet/>
      <dgm:spPr/>
      <dgm:t>
        <a:bodyPr/>
        <a:lstStyle/>
        <a:p>
          <a:endParaRPr lang="en-US"/>
        </a:p>
      </dgm:t>
    </dgm:pt>
    <dgm:pt modelId="{AA6F504E-942E-426A-A012-1D19E192ED27}" type="sibTrans" cxnId="{9E6B322E-1D4B-43D8-9285-0E7C9E6ADF7C}">
      <dgm:prSet/>
      <dgm:spPr/>
      <dgm:t>
        <a:bodyPr/>
        <a:lstStyle/>
        <a:p>
          <a:endParaRPr lang="en-US"/>
        </a:p>
      </dgm:t>
    </dgm:pt>
    <dgm:pt modelId="{4FB69074-7F52-45B1-8E8F-149EF48BCC42}">
      <dgm:prSet custT="1"/>
      <dgm:spPr/>
      <dgm:t>
        <a:bodyPr/>
        <a:lstStyle/>
        <a:p>
          <a:r>
            <a:rPr lang="en-IE" sz="1400" dirty="0" smtClean="0">
              <a:latin typeface="Arial" panose="020B0604020202020204" pitchFamily="34" charset="0"/>
              <a:cs typeface="Arial" panose="020B0604020202020204" pitchFamily="34" charset="0"/>
            </a:rPr>
            <a:t>Fear of failing/Fear of what it would be like to quit</a:t>
          </a:r>
          <a:endParaRPr lang="en-IE" sz="1400" dirty="0">
            <a:latin typeface="Arial" panose="020B0604020202020204" pitchFamily="34" charset="0"/>
            <a:cs typeface="Arial" panose="020B0604020202020204" pitchFamily="34" charset="0"/>
          </a:endParaRPr>
        </a:p>
      </dgm:t>
    </dgm:pt>
    <dgm:pt modelId="{567BB268-4492-4F83-BE31-D5D0FEC4D3BF}" type="parTrans" cxnId="{E8BFE083-F79B-4332-84F1-20D0B6831D38}">
      <dgm:prSet/>
      <dgm:spPr/>
      <dgm:t>
        <a:bodyPr/>
        <a:lstStyle/>
        <a:p>
          <a:endParaRPr lang="en-US"/>
        </a:p>
      </dgm:t>
    </dgm:pt>
    <dgm:pt modelId="{74E5FA8B-7428-4C17-8ED5-B7AF87961FFD}" type="sibTrans" cxnId="{E8BFE083-F79B-4332-84F1-20D0B6831D38}">
      <dgm:prSet/>
      <dgm:spPr/>
      <dgm:t>
        <a:bodyPr/>
        <a:lstStyle/>
        <a:p>
          <a:endParaRPr lang="en-US"/>
        </a:p>
      </dgm:t>
    </dgm:pt>
    <dgm:pt modelId="{87D4A7B7-A86E-4B43-B5CF-630574A6B3D6}">
      <dgm:prSet custT="1"/>
      <dgm:spPr/>
      <dgm:t>
        <a:bodyPr/>
        <a:lstStyle/>
        <a:p>
          <a:r>
            <a:rPr lang="en-IE" sz="1400" dirty="0" smtClean="0">
              <a:latin typeface="Arial" panose="020B0604020202020204" pitchFamily="34" charset="0"/>
              <a:cs typeface="Arial" panose="020B0604020202020204" pitchFamily="34" charset="0"/>
            </a:rPr>
            <a:t>Worried anxiety/stress would get worse-not able to cope</a:t>
          </a:r>
          <a:endParaRPr lang="en-IE" sz="1400" dirty="0">
            <a:latin typeface="Arial" panose="020B0604020202020204" pitchFamily="34" charset="0"/>
            <a:cs typeface="Arial" panose="020B0604020202020204" pitchFamily="34" charset="0"/>
          </a:endParaRPr>
        </a:p>
      </dgm:t>
    </dgm:pt>
    <dgm:pt modelId="{28AD28EB-A52A-41EF-86B3-82D808AFAC61}" type="parTrans" cxnId="{A92D3F08-7280-4D3E-829A-3AC3ACB6149B}">
      <dgm:prSet/>
      <dgm:spPr/>
      <dgm:t>
        <a:bodyPr/>
        <a:lstStyle/>
        <a:p>
          <a:endParaRPr lang="en-US"/>
        </a:p>
      </dgm:t>
    </dgm:pt>
    <dgm:pt modelId="{AA932257-D082-4D0C-8F5D-61335E3C8458}" type="sibTrans" cxnId="{A92D3F08-7280-4D3E-829A-3AC3ACB6149B}">
      <dgm:prSet/>
      <dgm:spPr/>
      <dgm:t>
        <a:bodyPr/>
        <a:lstStyle/>
        <a:p>
          <a:endParaRPr lang="en-US"/>
        </a:p>
      </dgm:t>
    </dgm:pt>
    <dgm:pt modelId="{89540E48-C577-4251-8FFC-63486FE286F5}" type="pres">
      <dgm:prSet presAssocID="{E857EB78-2B24-47AF-9585-05F38B86ABB1}" presName="Name0" presStyleCnt="0">
        <dgm:presLayoutVars>
          <dgm:dir/>
          <dgm:animLvl val="lvl"/>
          <dgm:resizeHandles val="exact"/>
        </dgm:presLayoutVars>
      </dgm:prSet>
      <dgm:spPr/>
      <dgm:t>
        <a:bodyPr/>
        <a:lstStyle/>
        <a:p>
          <a:endParaRPr lang="en-US"/>
        </a:p>
      </dgm:t>
    </dgm:pt>
    <dgm:pt modelId="{0550DB45-C23E-48FD-B8B3-A91EAD45FD95}" type="pres">
      <dgm:prSet presAssocID="{A002CD91-EBEE-4484-B50D-4F2C114583BA}" presName="linNode" presStyleCnt="0"/>
      <dgm:spPr/>
      <dgm:t>
        <a:bodyPr/>
        <a:lstStyle/>
        <a:p>
          <a:endParaRPr lang="en-US"/>
        </a:p>
      </dgm:t>
    </dgm:pt>
    <dgm:pt modelId="{87068B40-45A4-4D8A-AA52-BACF80C9B682}" type="pres">
      <dgm:prSet presAssocID="{A002CD91-EBEE-4484-B50D-4F2C114583BA}" presName="parentText" presStyleLbl="node1" presStyleIdx="0" presStyleCnt="5">
        <dgm:presLayoutVars>
          <dgm:chMax val="1"/>
          <dgm:bulletEnabled val="1"/>
        </dgm:presLayoutVars>
      </dgm:prSet>
      <dgm:spPr/>
      <dgm:t>
        <a:bodyPr/>
        <a:lstStyle/>
        <a:p>
          <a:endParaRPr lang="en-US"/>
        </a:p>
      </dgm:t>
    </dgm:pt>
    <dgm:pt modelId="{187448DB-EC71-4D2D-9702-7594AD9543FB}" type="pres">
      <dgm:prSet presAssocID="{A002CD91-EBEE-4484-B50D-4F2C114583BA}" presName="descendantText" presStyleLbl="alignAccFollowNode1" presStyleIdx="0" presStyleCnt="5">
        <dgm:presLayoutVars>
          <dgm:bulletEnabled val="1"/>
        </dgm:presLayoutVars>
      </dgm:prSet>
      <dgm:spPr/>
      <dgm:t>
        <a:bodyPr/>
        <a:lstStyle/>
        <a:p>
          <a:endParaRPr lang="en-US"/>
        </a:p>
      </dgm:t>
    </dgm:pt>
    <dgm:pt modelId="{707D50D7-892B-4F85-9549-1AE552CCC875}" type="pres">
      <dgm:prSet presAssocID="{80168DCF-4D3C-4EA2-A38F-34D172A52DC5}" presName="sp" presStyleCnt="0"/>
      <dgm:spPr/>
      <dgm:t>
        <a:bodyPr/>
        <a:lstStyle/>
        <a:p>
          <a:endParaRPr lang="en-US"/>
        </a:p>
      </dgm:t>
    </dgm:pt>
    <dgm:pt modelId="{380B583F-1CF7-4856-8267-C5B1297BF18D}" type="pres">
      <dgm:prSet presAssocID="{566EB61D-C1D9-431D-80AE-BB421047A959}" presName="linNode" presStyleCnt="0"/>
      <dgm:spPr/>
      <dgm:t>
        <a:bodyPr/>
        <a:lstStyle/>
        <a:p>
          <a:endParaRPr lang="en-US"/>
        </a:p>
      </dgm:t>
    </dgm:pt>
    <dgm:pt modelId="{F51577C5-124B-4D84-BCC8-9D11A7D4C482}" type="pres">
      <dgm:prSet presAssocID="{566EB61D-C1D9-431D-80AE-BB421047A959}" presName="parentText" presStyleLbl="node1" presStyleIdx="1" presStyleCnt="5">
        <dgm:presLayoutVars>
          <dgm:chMax val="1"/>
          <dgm:bulletEnabled val="1"/>
        </dgm:presLayoutVars>
      </dgm:prSet>
      <dgm:spPr/>
      <dgm:t>
        <a:bodyPr/>
        <a:lstStyle/>
        <a:p>
          <a:endParaRPr lang="en-US"/>
        </a:p>
      </dgm:t>
    </dgm:pt>
    <dgm:pt modelId="{0F8B1BD4-34C8-490F-A4D7-0415B6692370}" type="pres">
      <dgm:prSet presAssocID="{566EB61D-C1D9-431D-80AE-BB421047A959}" presName="descendantText" presStyleLbl="alignAccFollowNode1" presStyleIdx="1" presStyleCnt="5">
        <dgm:presLayoutVars>
          <dgm:bulletEnabled val="1"/>
        </dgm:presLayoutVars>
      </dgm:prSet>
      <dgm:spPr/>
      <dgm:t>
        <a:bodyPr/>
        <a:lstStyle/>
        <a:p>
          <a:endParaRPr lang="en-US"/>
        </a:p>
      </dgm:t>
    </dgm:pt>
    <dgm:pt modelId="{ED1ED534-BE3F-421C-BA2B-C31AB6DA8CB0}" type="pres">
      <dgm:prSet presAssocID="{0B34D2CA-ACE2-4FBB-9F2A-69B7301B7F67}" presName="sp" presStyleCnt="0"/>
      <dgm:spPr/>
      <dgm:t>
        <a:bodyPr/>
        <a:lstStyle/>
        <a:p>
          <a:endParaRPr lang="en-US"/>
        </a:p>
      </dgm:t>
    </dgm:pt>
    <dgm:pt modelId="{63E92AEB-F881-4924-8C1E-E7C4B63256A2}" type="pres">
      <dgm:prSet presAssocID="{30AD4C9F-8F29-48E3-B499-9BCFC37E3CFF}" presName="linNode" presStyleCnt="0"/>
      <dgm:spPr/>
      <dgm:t>
        <a:bodyPr/>
        <a:lstStyle/>
        <a:p>
          <a:endParaRPr lang="en-US"/>
        </a:p>
      </dgm:t>
    </dgm:pt>
    <dgm:pt modelId="{46F191CB-11A9-4C83-B8A8-674CC302F1AC}" type="pres">
      <dgm:prSet presAssocID="{30AD4C9F-8F29-48E3-B499-9BCFC37E3CFF}" presName="parentText" presStyleLbl="node1" presStyleIdx="2" presStyleCnt="5">
        <dgm:presLayoutVars>
          <dgm:chMax val="1"/>
          <dgm:bulletEnabled val="1"/>
        </dgm:presLayoutVars>
      </dgm:prSet>
      <dgm:spPr/>
      <dgm:t>
        <a:bodyPr/>
        <a:lstStyle/>
        <a:p>
          <a:endParaRPr lang="en-US"/>
        </a:p>
      </dgm:t>
    </dgm:pt>
    <dgm:pt modelId="{8560A88C-7DBD-41C6-B5DE-A312BDF4583D}" type="pres">
      <dgm:prSet presAssocID="{30AD4C9F-8F29-48E3-B499-9BCFC37E3CFF}" presName="descendantText" presStyleLbl="alignAccFollowNode1" presStyleIdx="2" presStyleCnt="5">
        <dgm:presLayoutVars>
          <dgm:bulletEnabled val="1"/>
        </dgm:presLayoutVars>
      </dgm:prSet>
      <dgm:spPr/>
      <dgm:t>
        <a:bodyPr/>
        <a:lstStyle/>
        <a:p>
          <a:endParaRPr lang="en-US"/>
        </a:p>
      </dgm:t>
    </dgm:pt>
    <dgm:pt modelId="{7D8618BC-704C-441B-A17E-10D3BBF40C81}" type="pres">
      <dgm:prSet presAssocID="{C19F15FC-703C-4EAD-84A1-4126AA13CF26}" presName="sp" presStyleCnt="0"/>
      <dgm:spPr/>
      <dgm:t>
        <a:bodyPr/>
        <a:lstStyle/>
        <a:p>
          <a:endParaRPr lang="en-US"/>
        </a:p>
      </dgm:t>
    </dgm:pt>
    <dgm:pt modelId="{EBCDE401-3E63-4B47-BD9E-C27F1E1DB406}" type="pres">
      <dgm:prSet presAssocID="{6939B0C7-D633-427E-BA1B-78A1308038FE}" presName="linNode" presStyleCnt="0"/>
      <dgm:spPr/>
      <dgm:t>
        <a:bodyPr/>
        <a:lstStyle/>
        <a:p>
          <a:endParaRPr lang="en-US"/>
        </a:p>
      </dgm:t>
    </dgm:pt>
    <dgm:pt modelId="{40187BDC-81F1-4518-AD51-2C3A33720746}" type="pres">
      <dgm:prSet presAssocID="{6939B0C7-D633-427E-BA1B-78A1308038FE}" presName="parentText" presStyleLbl="node1" presStyleIdx="3" presStyleCnt="5">
        <dgm:presLayoutVars>
          <dgm:chMax val="1"/>
          <dgm:bulletEnabled val="1"/>
        </dgm:presLayoutVars>
      </dgm:prSet>
      <dgm:spPr/>
      <dgm:t>
        <a:bodyPr/>
        <a:lstStyle/>
        <a:p>
          <a:endParaRPr lang="en-US"/>
        </a:p>
      </dgm:t>
    </dgm:pt>
    <dgm:pt modelId="{00FBC21F-AF86-4193-8772-89918641C4D9}" type="pres">
      <dgm:prSet presAssocID="{6939B0C7-D633-427E-BA1B-78A1308038FE}" presName="descendantText" presStyleLbl="alignAccFollowNode1" presStyleIdx="3" presStyleCnt="5">
        <dgm:presLayoutVars>
          <dgm:bulletEnabled val="1"/>
        </dgm:presLayoutVars>
      </dgm:prSet>
      <dgm:spPr/>
      <dgm:t>
        <a:bodyPr/>
        <a:lstStyle/>
        <a:p>
          <a:endParaRPr lang="en-US"/>
        </a:p>
      </dgm:t>
    </dgm:pt>
    <dgm:pt modelId="{7F9D3772-C03D-4707-90ED-5D4DEFF65100}" type="pres">
      <dgm:prSet presAssocID="{6A53F9DA-E5DB-45A5-BC33-3DF4FDE0AA2F}" presName="sp" presStyleCnt="0"/>
      <dgm:spPr/>
      <dgm:t>
        <a:bodyPr/>
        <a:lstStyle/>
        <a:p>
          <a:endParaRPr lang="en-US"/>
        </a:p>
      </dgm:t>
    </dgm:pt>
    <dgm:pt modelId="{C70E671C-DDBE-49D6-97E1-9F1FF986F9D2}" type="pres">
      <dgm:prSet presAssocID="{94B41685-DD42-4B32-A4F7-CEC0818500BD}" presName="linNode" presStyleCnt="0"/>
      <dgm:spPr/>
      <dgm:t>
        <a:bodyPr/>
        <a:lstStyle/>
        <a:p>
          <a:endParaRPr lang="en-US"/>
        </a:p>
      </dgm:t>
    </dgm:pt>
    <dgm:pt modelId="{AF4CABF8-2C56-41D6-8CEF-EBA22414D0E4}" type="pres">
      <dgm:prSet presAssocID="{94B41685-DD42-4B32-A4F7-CEC0818500BD}" presName="parentText" presStyleLbl="node1" presStyleIdx="4" presStyleCnt="5">
        <dgm:presLayoutVars>
          <dgm:chMax val="1"/>
          <dgm:bulletEnabled val="1"/>
        </dgm:presLayoutVars>
      </dgm:prSet>
      <dgm:spPr/>
      <dgm:t>
        <a:bodyPr/>
        <a:lstStyle/>
        <a:p>
          <a:endParaRPr lang="en-US"/>
        </a:p>
      </dgm:t>
    </dgm:pt>
    <dgm:pt modelId="{051EE909-B6C5-4037-8FB2-981802F133BD}" type="pres">
      <dgm:prSet presAssocID="{94B41685-DD42-4B32-A4F7-CEC0818500BD}" presName="descendantText" presStyleLbl="alignAccFollowNode1" presStyleIdx="4" presStyleCnt="5">
        <dgm:presLayoutVars>
          <dgm:bulletEnabled val="1"/>
        </dgm:presLayoutVars>
      </dgm:prSet>
      <dgm:spPr/>
      <dgm:t>
        <a:bodyPr/>
        <a:lstStyle/>
        <a:p>
          <a:endParaRPr lang="en-US"/>
        </a:p>
      </dgm:t>
    </dgm:pt>
  </dgm:ptLst>
  <dgm:cxnLst>
    <dgm:cxn modelId="{7A639F3E-CDBB-4403-B265-D1EE7B7017D1}" srcId="{E857EB78-2B24-47AF-9585-05F38B86ABB1}" destId="{566EB61D-C1D9-431D-80AE-BB421047A959}" srcOrd="1" destOrd="0" parTransId="{386C791B-DC1D-4063-B9F4-4016A5B7DE6E}" sibTransId="{0B34D2CA-ACE2-4FBB-9F2A-69B7301B7F67}"/>
    <dgm:cxn modelId="{E8BFE083-F79B-4332-84F1-20D0B6831D38}" srcId="{30AD4C9F-8F29-48E3-B499-9BCFC37E3CFF}" destId="{4FB69074-7F52-45B1-8E8F-149EF48BCC42}" srcOrd="1" destOrd="0" parTransId="{567BB268-4492-4F83-BE31-D5D0FEC4D3BF}" sibTransId="{74E5FA8B-7428-4C17-8ED5-B7AF87961FFD}"/>
    <dgm:cxn modelId="{80DD347B-45D4-4D74-8C23-A6DE588C7B8C}" srcId="{A002CD91-EBEE-4484-B50D-4F2C114583BA}" destId="{C747E332-A300-496F-8757-95A05A22DEFF}" srcOrd="2" destOrd="0" parTransId="{B5932A81-F7E4-4851-A3DC-6A92874E3FBC}" sibTransId="{90ABB5EF-AC81-43C0-8421-2C9C94A4AFEB}"/>
    <dgm:cxn modelId="{422184CE-6E8D-47AD-B8D1-F5006EBBF387}" srcId="{566EB61D-C1D9-431D-80AE-BB421047A959}" destId="{978DA8CD-CCEF-4ADC-9622-B3AD07935296}" srcOrd="0" destOrd="0" parTransId="{EF348E20-9B57-4999-AF4C-0562FC5A6F3F}" sibTransId="{8EFE6CCF-2C37-4065-865F-432C8767A424}"/>
    <dgm:cxn modelId="{14C88F7E-66D7-4FC3-AF44-167B52FE2363}" type="presOf" srcId="{978DA8CD-CCEF-4ADC-9622-B3AD07935296}" destId="{0F8B1BD4-34C8-490F-A4D7-0415B6692370}" srcOrd="0" destOrd="0" presId="urn:microsoft.com/office/officeart/2005/8/layout/vList5"/>
    <dgm:cxn modelId="{FCF3B404-1836-45AE-B4B1-5AE5968A7625}" type="presOf" srcId="{87D4A7B7-A86E-4B43-B5CF-630574A6B3D6}" destId="{8560A88C-7DBD-41C6-B5DE-A312BDF4583D}" srcOrd="0" destOrd="2" presId="urn:microsoft.com/office/officeart/2005/8/layout/vList5"/>
    <dgm:cxn modelId="{A92D3F08-7280-4D3E-829A-3AC3ACB6149B}" srcId="{30AD4C9F-8F29-48E3-B499-9BCFC37E3CFF}" destId="{87D4A7B7-A86E-4B43-B5CF-630574A6B3D6}" srcOrd="2" destOrd="0" parTransId="{28AD28EB-A52A-41EF-86B3-82D808AFAC61}" sibTransId="{AA932257-D082-4D0C-8F5D-61335E3C8458}"/>
    <dgm:cxn modelId="{BA3BDDD4-FCFC-4531-87F2-E956181B051E}" type="presOf" srcId="{C00AEB78-0D89-47E3-B876-0C4EC4DD7171}" destId="{8560A88C-7DBD-41C6-B5DE-A312BDF4583D}" srcOrd="0" destOrd="0" presId="urn:microsoft.com/office/officeart/2005/8/layout/vList5"/>
    <dgm:cxn modelId="{CA5D0BBE-26A7-4527-9B39-E940E44CC624}" type="presOf" srcId="{4FB69074-7F52-45B1-8E8F-149EF48BCC42}" destId="{8560A88C-7DBD-41C6-B5DE-A312BDF4583D}" srcOrd="0" destOrd="1" presId="urn:microsoft.com/office/officeart/2005/8/layout/vList5"/>
    <dgm:cxn modelId="{9CBFAEF5-56E0-4D4A-9E4E-AC468629D932}" type="presOf" srcId="{94B41685-DD42-4B32-A4F7-CEC0818500BD}" destId="{AF4CABF8-2C56-41D6-8CEF-EBA22414D0E4}" srcOrd="0" destOrd="0" presId="urn:microsoft.com/office/officeart/2005/8/layout/vList5"/>
    <dgm:cxn modelId="{5972AACD-5660-491E-85EC-8605D849B4C1}" type="presOf" srcId="{693B2EC0-12B9-4CB3-85A8-EBBA44F4809E}" destId="{051EE909-B6C5-4037-8FB2-981802F133BD}" srcOrd="0" destOrd="0" presId="urn:microsoft.com/office/officeart/2005/8/layout/vList5"/>
    <dgm:cxn modelId="{1316CE0E-6B63-430E-8C7A-1C9A8E35B1BC}" srcId="{E857EB78-2B24-47AF-9585-05F38B86ABB1}" destId="{6939B0C7-D633-427E-BA1B-78A1308038FE}" srcOrd="3" destOrd="0" parTransId="{1175B9D2-40B0-4D64-8359-EFEAAB80D7F4}" sibTransId="{6A53F9DA-E5DB-45A5-BC33-3DF4FDE0AA2F}"/>
    <dgm:cxn modelId="{4BA2F7C2-6ECC-4B32-BB6A-3F9987412AB1}" srcId="{6939B0C7-D633-427E-BA1B-78A1308038FE}" destId="{E6CC9AFA-3709-4708-8255-AC4310E23513}" srcOrd="1" destOrd="0" parTransId="{343A6786-D737-461C-B42E-B989B1E555BE}" sibTransId="{53A6897D-86AA-4950-B0B3-2155D9804881}"/>
    <dgm:cxn modelId="{3A8BFFC5-D626-4CFC-8E40-F61258C3B0C5}" srcId="{566EB61D-C1D9-431D-80AE-BB421047A959}" destId="{411002E6-57E5-43FE-8DE5-30AE3A5443D7}" srcOrd="1" destOrd="0" parTransId="{AA8C6022-D1F6-4335-B1E3-7101BC837884}" sibTransId="{369E165A-13AF-4BEC-A816-8248653D1E1A}"/>
    <dgm:cxn modelId="{9E6B322E-1D4B-43D8-9285-0E7C9E6ADF7C}" srcId="{30AD4C9F-8F29-48E3-B499-9BCFC37E3CFF}" destId="{C00AEB78-0D89-47E3-B876-0C4EC4DD7171}" srcOrd="0" destOrd="0" parTransId="{15EEF969-E48E-42CB-971F-05EE28F8064B}" sibTransId="{AA6F504E-942E-426A-A012-1D19E192ED27}"/>
    <dgm:cxn modelId="{3AC332BA-3682-45BF-97BC-76500B36447F}" type="presOf" srcId="{411002E6-57E5-43FE-8DE5-30AE3A5443D7}" destId="{0F8B1BD4-34C8-490F-A4D7-0415B6692370}" srcOrd="0" destOrd="1" presId="urn:microsoft.com/office/officeart/2005/8/layout/vList5"/>
    <dgm:cxn modelId="{B467A5A2-37C7-47F5-A848-D55C659504E4}" srcId="{6939B0C7-D633-427E-BA1B-78A1308038FE}" destId="{ADBA451B-D680-47D4-B7F4-2C09BE7F1BC8}" srcOrd="2" destOrd="0" parTransId="{2142C66A-F4A2-474E-8051-F6E392DE7938}" sibTransId="{85B30B8B-0A04-40D6-A032-BA24B3971787}"/>
    <dgm:cxn modelId="{2E049EE1-F59A-49EC-A496-A85AA341477C}" srcId="{6939B0C7-D633-427E-BA1B-78A1308038FE}" destId="{EED2A3CD-A198-4A4B-8414-DC354802BFC2}" srcOrd="0" destOrd="0" parTransId="{FD9B6BD6-AB87-491C-B757-13E165B1FC90}" sibTransId="{6BE50EE6-E41D-4208-B536-F8B64EE23F22}"/>
    <dgm:cxn modelId="{E4F639F4-A2FA-4FA5-A8A3-AA3D1C2B669E}" srcId="{94B41685-DD42-4B32-A4F7-CEC0818500BD}" destId="{693B2EC0-12B9-4CB3-85A8-EBBA44F4809E}" srcOrd="0" destOrd="0" parTransId="{00FC3BE9-7BDC-478B-A31F-079FDC1957E1}" sibTransId="{9ACB2CBE-B07E-4A14-B87B-EBD40F70793F}"/>
    <dgm:cxn modelId="{D11434FB-99AF-4D1E-A298-B6C6A1B1D0C4}" type="presOf" srcId="{DB9F04AC-8123-472A-9D96-12D3A33653C6}" destId="{187448DB-EC71-4D2D-9702-7594AD9543FB}" srcOrd="0" destOrd="0" presId="urn:microsoft.com/office/officeart/2005/8/layout/vList5"/>
    <dgm:cxn modelId="{61F6AA8F-D8D4-40E8-ABAA-1F36845C13DD}" type="presOf" srcId="{E857EB78-2B24-47AF-9585-05F38B86ABB1}" destId="{89540E48-C577-4251-8FFC-63486FE286F5}" srcOrd="0" destOrd="0" presId="urn:microsoft.com/office/officeart/2005/8/layout/vList5"/>
    <dgm:cxn modelId="{776EB3EF-307D-4B34-9BE0-034F4944174E}" type="presOf" srcId="{30AD4C9F-8F29-48E3-B499-9BCFC37E3CFF}" destId="{46F191CB-11A9-4C83-B8A8-674CC302F1AC}" srcOrd="0" destOrd="0" presId="urn:microsoft.com/office/officeart/2005/8/layout/vList5"/>
    <dgm:cxn modelId="{939F9955-5FFF-434B-8B63-D878110C5644}" type="presOf" srcId="{5C0E4F64-E118-4E6A-849E-0A0BC3FFA6AB}" destId="{187448DB-EC71-4D2D-9702-7594AD9543FB}" srcOrd="0" destOrd="1" presId="urn:microsoft.com/office/officeart/2005/8/layout/vList5"/>
    <dgm:cxn modelId="{C2A4C850-28A5-467E-971F-0DEBAF15C4FA}" type="presOf" srcId="{ADBA451B-D680-47D4-B7F4-2C09BE7F1BC8}" destId="{00FBC21F-AF86-4193-8772-89918641C4D9}" srcOrd="0" destOrd="2" presId="urn:microsoft.com/office/officeart/2005/8/layout/vList5"/>
    <dgm:cxn modelId="{FC3DF615-48D6-415C-83A5-588C2ADCF3CB}" type="presOf" srcId="{E6CC9AFA-3709-4708-8255-AC4310E23513}" destId="{00FBC21F-AF86-4193-8772-89918641C4D9}" srcOrd="0" destOrd="1" presId="urn:microsoft.com/office/officeart/2005/8/layout/vList5"/>
    <dgm:cxn modelId="{13F2766B-4E17-4AAB-B060-67AECE97DBAA}" type="presOf" srcId="{EED2A3CD-A198-4A4B-8414-DC354802BFC2}" destId="{00FBC21F-AF86-4193-8772-89918641C4D9}" srcOrd="0" destOrd="0" presId="urn:microsoft.com/office/officeart/2005/8/layout/vList5"/>
    <dgm:cxn modelId="{9A887AA3-9A22-4AAC-BCCD-E559945D7013}" srcId="{A002CD91-EBEE-4484-B50D-4F2C114583BA}" destId="{DB9F04AC-8123-472A-9D96-12D3A33653C6}" srcOrd="0" destOrd="0" parTransId="{C6D5B53D-314A-4D52-AFFB-1FC034766824}" sibTransId="{6CAB415B-5B7E-4239-B6F1-5CB747F97822}"/>
    <dgm:cxn modelId="{ADE05187-410F-43A3-99CC-61D9D2216476}" type="presOf" srcId="{566EB61D-C1D9-431D-80AE-BB421047A959}" destId="{F51577C5-124B-4D84-BCC8-9D11A7D4C482}" srcOrd="0" destOrd="0" presId="urn:microsoft.com/office/officeart/2005/8/layout/vList5"/>
    <dgm:cxn modelId="{355F14A6-C8A2-4FA9-A48F-EF68D38E99CC}" type="presOf" srcId="{C747E332-A300-496F-8757-95A05A22DEFF}" destId="{187448DB-EC71-4D2D-9702-7594AD9543FB}" srcOrd="0" destOrd="2" presId="urn:microsoft.com/office/officeart/2005/8/layout/vList5"/>
    <dgm:cxn modelId="{BC6005DD-5C7F-4BF0-BFAD-B4C9E0457F73}" type="presOf" srcId="{A002CD91-EBEE-4484-B50D-4F2C114583BA}" destId="{87068B40-45A4-4D8A-AA52-BACF80C9B682}" srcOrd="0" destOrd="0" presId="urn:microsoft.com/office/officeart/2005/8/layout/vList5"/>
    <dgm:cxn modelId="{D3B51476-1425-49B3-8367-A21701A17204}" srcId="{E857EB78-2B24-47AF-9585-05F38B86ABB1}" destId="{30AD4C9F-8F29-48E3-B499-9BCFC37E3CFF}" srcOrd="2" destOrd="0" parTransId="{8C81F08B-2DE3-41D9-B819-75470284BAA4}" sibTransId="{C19F15FC-703C-4EAD-84A1-4126AA13CF26}"/>
    <dgm:cxn modelId="{7C88D345-A4A2-4F45-9287-60F5DC30239A}" srcId="{E857EB78-2B24-47AF-9585-05F38B86ABB1}" destId="{94B41685-DD42-4B32-A4F7-CEC0818500BD}" srcOrd="4" destOrd="0" parTransId="{B5DE3D51-A235-4D4F-B8E6-BDE25D30C7D8}" sibTransId="{A4A5DF35-A91E-4AFE-90AF-5AA07EBA7B42}"/>
    <dgm:cxn modelId="{352E861D-54A2-4D76-91BD-14B2F47FA7D7}" srcId="{A002CD91-EBEE-4484-B50D-4F2C114583BA}" destId="{5C0E4F64-E118-4E6A-849E-0A0BC3FFA6AB}" srcOrd="1" destOrd="0" parTransId="{FFBFA8C7-51AF-41BB-BBC3-234E9E9EF16C}" sibTransId="{8C71A8FD-6C19-4210-876F-0245D2E12137}"/>
    <dgm:cxn modelId="{9F2FB0AF-4473-4F09-B49D-F2F7CEF81ADF}" srcId="{E857EB78-2B24-47AF-9585-05F38B86ABB1}" destId="{A002CD91-EBEE-4484-B50D-4F2C114583BA}" srcOrd="0" destOrd="0" parTransId="{2DDD2B25-14AE-4B0C-ABBD-DDB544C8E8DE}" sibTransId="{80168DCF-4D3C-4EA2-A38F-34D172A52DC5}"/>
    <dgm:cxn modelId="{0C7064CC-B7E9-4B9C-86F0-F6F6D266B56A}" type="presOf" srcId="{6939B0C7-D633-427E-BA1B-78A1308038FE}" destId="{40187BDC-81F1-4518-AD51-2C3A33720746}" srcOrd="0" destOrd="0" presId="urn:microsoft.com/office/officeart/2005/8/layout/vList5"/>
    <dgm:cxn modelId="{751AF5D7-D2CB-48D2-8513-55D25060FB37}" type="presParOf" srcId="{89540E48-C577-4251-8FFC-63486FE286F5}" destId="{0550DB45-C23E-48FD-B8B3-A91EAD45FD95}" srcOrd="0" destOrd="0" presId="urn:microsoft.com/office/officeart/2005/8/layout/vList5"/>
    <dgm:cxn modelId="{D518C6D8-3EAB-4756-B907-045E1237CE1B}" type="presParOf" srcId="{0550DB45-C23E-48FD-B8B3-A91EAD45FD95}" destId="{87068B40-45A4-4D8A-AA52-BACF80C9B682}" srcOrd="0" destOrd="0" presId="urn:microsoft.com/office/officeart/2005/8/layout/vList5"/>
    <dgm:cxn modelId="{5C37CF96-B6EE-4ADA-8C83-9AF36FE2DA83}" type="presParOf" srcId="{0550DB45-C23E-48FD-B8B3-A91EAD45FD95}" destId="{187448DB-EC71-4D2D-9702-7594AD9543FB}" srcOrd="1" destOrd="0" presId="urn:microsoft.com/office/officeart/2005/8/layout/vList5"/>
    <dgm:cxn modelId="{97E3C062-DB1C-4F2C-84D1-D0CC54F7825E}" type="presParOf" srcId="{89540E48-C577-4251-8FFC-63486FE286F5}" destId="{707D50D7-892B-4F85-9549-1AE552CCC875}" srcOrd="1" destOrd="0" presId="urn:microsoft.com/office/officeart/2005/8/layout/vList5"/>
    <dgm:cxn modelId="{232EF884-EBB6-461D-A2CD-5D1021E97025}" type="presParOf" srcId="{89540E48-C577-4251-8FFC-63486FE286F5}" destId="{380B583F-1CF7-4856-8267-C5B1297BF18D}" srcOrd="2" destOrd="0" presId="urn:microsoft.com/office/officeart/2005/8/layout/vList5"/>
    <dgm:cxn modelId="{D96C983A-3E26-44C0-827F-F2593B0DFB45}" type="presParOf" srcId="{380B583F-1CF7-4856-8267-C5B1297BF18D}" destId="{F51577C5-124B-4D84-BCC8-9D11A7D4C482}" srcOrd="0" destOrd="0" presId="urn:microsoft.com/office/officeart/2005/8/layout/vList5"/>
    <dgm:cxn modelId="{2E9BF358-75E9-4AED-AD61-00DCD0270F71}" type="presParOf" srcId="{380B583F-1CF7-4856-8267-C5B1297BF18D}" destId="{0F8B1BD4-34C8-490F-A4D7-0415B6692370}" srcOrd="1" destOrd="0" presId="urn:microsoft.com/office/officeart/2005/8/layout/vList5"/>
    <dgm:cxn modelId="{5BB5E9CB-39CB-4671-9E47-C16DC92B3B48}" type="presParOf" srcId="{89540E48-C577-4251-8FFC-63486FE286F5}" destId="{ED1ED534-BE3F-421C-BA2B-C31AB6DA8CB0}" srcOrd="3" destOrd="0" presId="urn:microsoft.com/office/officeart/2005/8/layout/vList5"/>
    <dgm:cxn modelId="{A5BDBBB5-9613-406D-8C17-7AFC677024AD}" type="presParOf" srcId="{89540E48-C577-4251-8FFC-63486FE286F5}" destId="{63E92AEB-F881-4924-8C1E-E7C4B63256A2}" srcOrd="4" destOrd="0" presId="urn:microsoft.com/office/officeart/2005/8/layout/vList5"/>
    <dgm:cxn modelId="{58F2E1EA-5F82-4293-A926-9F048861FC6A}" type="presParOf" srcId="{63E92AEB-F881-4924-8C1E-E7C4B63256A2}" destId="{46F191CB-11A9-4C83-B8A8-674CC302F1AC}" srcOrd="0" destOrd="0" presId="urn:microsoft.com/office/officeart/2005/8/layout/vList5"/>
    <dgm:cxn modelId="{7AB79471-38DB-4654-B415-F1644442F45F}" type="presParOf" srcId="{63E92AEB-F881-4924-8C1E-E7C4B63256A2}" destId="{8560A88C-7DBD-41C6-B5DE-A312BDF4583D}" srcOrd="1" destOrd="0" presId="urn:microsoft.com/office/officeart/2005/8/layout/vList5"/>
    <dgm:cxn modelId="{27682694-91DC-4F28-A1EC-851B39AF8B1D}" type="presParOf" srcId="{89540E48-C577-4251-8FFC-63486FE286F5}" destId="{7D8618BC-704C-441B-A17E-10D3BBF40C81}" srcOrd="5" destOrd="0" presId="urn:microsoft.com/office/officeart/2005/8/layout/vList5"/>
    <dgm:cxn modelId="{EF4C0549-9A33-4379-B93E-D593433D62FD}" type="presParOf" srcId="{89540E48-C577-4251-8FFC-63486FE286F5}" destId="{EBCDE401-3E63-4B47-BD9E-C27F1E1DB406}" srcOrd="6" destOrd="0" presId="urn:microsoft.com/office/officeart/2005/8/layout/vList5"/>
    <dgm:cxn modelId="{5910D458-7506-4CD9-9BF6-7D2B4FCC1E5D}" type="presParOf" srcId="{EBCDE401-3E63-4B47-BD9E-C27F1E1DB406}" destId="{40187BDC-81F1-4518-AD51-2C3A33720746}" srcOrd="0" destOrd="0" presId="urn:microsoft.com/office/officeart/2005/8/layout/vList5"/>
    <dgm:cxn modelId="{989E558B-E9F8-4535-8CC0-2BD4C5B04B60}" type="presParOf" srcId="{EBCDE401-3E63-4B47-BD9E-C27F1E1DB406}" destId="{00FBC21F-AF86-4193-8772-89918641C4D9}" srcOrd="1" destOrd="0" presId="urn:microsoft.com/office/officeart/2005/8/layout/vList5"/>
    <dgm:cxn modelId="{766EA21F-FE83-4973-89A3-B84C8A46CC1C}" type="presParOf" srcId="{89540E48-C577-4251-8FFC-63486FE286F5}" destId="{7F9D3772-C03D-4707-90ED-5D4DEFF65100}" srcOrd="7" destOrd="0" presId="urn:microsoft.com/office/officeart/2005/8/layout/vList5"/>
    <dgm:cxn modelId="{BB4B1D75-B993-4D37-B415-08041DA5ABC8}" type="presParOf" srcId="{89540E48-C577-4251-8FFC-63486FE286F5}" destId="{C70E671C-DDBE-49D6-97E1-9F1FF986F9D2}" srcOrd="8" destOrd="0" presId="urn:microsoft.com/office/officeart/2005/8/layout/vList5"/>
    <dgm:cxn modelId="{F18E0893-01B1-45B5-8620-66A089F4EC0D}" type="presParOf" srcId="{C70E671C-DDBE-49D6-97E1-9F1FF986F9D2}" destId="{AF4CABF8-2C56-41D6-8CEF-EBA22414D0E4}" srcOrd="0" destOrd="0" presId="urn:microsoft.com/office/officeart/2005/8/layout/vList5"/>
    <dgm:cxn modelId="{5225041C-A740-41C0-A3A0-45E4275634D1}" type="presParOf" srcId="{C70E671C-DDBE-49D6-97E1-9F1FF986F9D2}" destId="{051EE909-B6C5-4037-8FB2-981802F133B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52C927-5212-4AE1-B8DF-A5F9F65E0FA5}"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CEFC3A85-4EFF-496D-B26A-88F5DFD01F34}">
      <dgm:prSet phldrT="[Text]"/>
      <dgm:spPr/>
      <dgm:t>
        <a:bodyPr/>
        <a:lstStyle/>
        <a:p>
          <a:r>
            <a:rPr lang="en-IE" dirty="0" smtClean="0">
              <a:latin typeface="Arial" panose="020B0604020202020204" pitchFamily="34" charset="0"/>
              <a:cs typeface="Arial" panose="020B0604020202020204" pitchFamily="34" charset="0"/>
            </a:rPr>
            <a:t>Needs someone to understand her situation and help her understand it</a:t>
          </a:r>
          <a:endParaRPr lang="en-US" dirty="0">
            <a:latin typeface="Arial" panose="020B0604020202020204" pitchFamily="34" charset="0"/>
            <a:cs typeface="Arial" panose="020B0604020202020204" pitchFamily="34" charset="0"/>
          </a:endParaRPr>
        </a:p>
      </dgm:t>
    </dgm:pt>
    <dgm:pt modelId="{F554AB9B-FA18-48BD-BE41-41090060D637}" type="parTrans" cxnId="{54D72B64-B23D-464C-A44F-3EFAC23A7D5F}">
      <dgm:prSet/>
      <dgm:spPr/>
      <dgm:t>
        <a:bodyPr/>
        <a:lstStyle/>
        <a:p>
          <a:endParaRPr lang="en-US"/>
        </a:p>
      </dgm:t>
    </dgm:pt>
    <dgm:pt modelId="{B524BA3C-D2DC-4347-A526-0123462CFF8A}" type="sibTrans" cxnId="{54D72B64-B23D-464C-A44F-3EFAC23A7D5F}">
      <dgm:prSet/>
      <dgm:spPr/>
      <dgm:t>
        <a:bodyPr/>
        <a:lstStyle/>
        <a:p>
          <a:endParaRPr lang="en-US"/>
        </a:p>
      </dgm:t>
    </dgm:pt>
    <dgm:pt modelId="{BD010F6E-2DC7-4A0E-BCA6-075B8E8A49FF}">
      <dgm:prSet/>
      <dgm:spPr/>
      <dgm:t>
        <a:bodyPr/>
        <a:lstStyle/>
        <a:p>
          <a:r>
            <a:rPr lang="en-IE" dirty="0" smtClean="0">
              <a:latin typeface="Arial" panose="020B0604020202020204" pitchFamily="34" charset="0"/>
              <a:cs typeface="Arial" panose="020B0604020202020204" pitchFamily="34" charset="0"/>
            </a:rPr>
            <a:t>No judgment and no guilt tripping</a:t>
          </a:r>
        </a:p>
      </dgm:t>
    </dgm:pt>
    <dgm:pt modelId="{26F6BFD6-FED9-4AEB-8298-0D51CA0B2700}" type="parTrans" cxnId="{8F726744-DEC2-48C7-9EBB-CF88EF4F376C}">
      <dgm:prSet/>
      <dgm:spPr/>
      <dgm:t>
        <a:bodyPr/>
        <a:lstStyle/>
        <a:p>
          <a:endParaRPr lang="en-US"/>
        </a:p>
      </dgm:t>
    </dgm:pt>
    <dgm:pt modelId="{D22E4053-693A-4F96-9A60-C363D3F5F884}" type="sibTrans" cxnId="{8F726744-DEC2-48C7-9EBB-CF88EF4F376C}">
      <dgm:prSet/>
      <dgm:spPr/>
      <dgm:t>
        <a:bodyPr/>
        <a:lstStyle/>
        <a:p>
          <a:endParaRPr lang="en-US"/>
        </a:p>
      </dgm:t>
    </dgm:pt>
    <dgm:pt modelId="{999B2433-26D0-4F93-9EF1-65E36B75A9F0}">
      <dgm:prSet/>
      <dgm:spPr/>
      <dgm:t>
        <a:bodyPr/>
        <a:lstStyle/>
        <a:p>
          <a:r>
            <a:rPr lang="en-IE" dirty="0" smtClean="0">
              <a:latin typeface="Arial" panose="020B0604020202020204" pitchFamily="34" charset="0"/>
              <a:cs typeface="Arial" panose="020B0604020202020204" pitchFamily="34" charset="0"/>
            </a:rPr>
            <a:t>Create awareness on benefits of quitting for her</a:t>
          </a:r>
        </a:p>
      </dgm:t>
    </dgm:pt>
    <dgm:pt modelId="{CF028FCE-38FD-43DE-BD60-421FA09E93FB}" type="parTrans" cxnId="{AAC8F033-E084-482F-9F12-33D0103A8E60}">
      <dgm:prSet/>
      <dgm:spPr/>
      <dgm:t>
        <a:bodyPr/>
        <a:lstStyle/>
        <a:p>
          <a:endParaRPr lang="en-US"/>
        </a:p>
      </dgm:t>
    </dgm:pt>
    <dgm:pt modelId="{54733548-D80E-4619-A906-8F3C39ADD4FD}" type="sibTrans" cxnId="{AAC8F033-E084-482F-9F12-33D0103A8E60}">
      <dgm:prSet/>
      <dgm:spPr/>
      <dgm:t>
        <a:bodyPr/>
        <a:lstStyle/>
        <a:p>
          <a:endParaRPr lang="en-US"/>
        </a:p>
      </dgm:t>
    </dgm:pt>
    <dgm:pt modelId="{3CD43EC0-D765-4FEC-9B78-ECBFADFEEDC3}">
      <dgm:prSet/>
      <dgm:spPr/>
      <dgm:t>
        <a:bodyPr/>
        <a:lstStyle/>
        <a:p>
          <a:r>
            <a:rPr lang="en-IE" dirty="0" smtClean="0">
              <a:latin typeface="Arial" panose="020B0604020202020204" pitchFamily="34" charset="0"/>
              <a:cs typeface="Arial" panose="020B0604020202020204" pitchFamily="34" charset="0"/>
            </a:rPr>
            <a:t>Support to change her beliefs/values</a:t>
          </a:r>
        </a:p>
      </dgm:t>
    </dgm:pt>
    <dgm:pt modelId="{F7290E07-BB24-456B-86FA-1CEFD6EA08F6}" type="parTrans" cxnId="{093CB317-2BF5-4E04-BC36-89D92DE7A9E9}">
      <dgm:prSet/>
      <dgm:spPr/>
      <dgm:t>
        <a:bodyPr/>
        <a:lstStyle/>
        <a:p>
          <a:endParaRPr lang="en-US"/>
        </a:p>
      </dgm:t>
    </dgm:pt>
    <dgm:pt modelId="{AC867A50-520D-4F45-B110-266E96068C8F}" type="sibTrans" cxnId="{093CB317-2BF5-4E04-BC36-89D92DE7A9E9}">
      <dgm:prSet/>
      <dgm:spPr/>
      <dgm:t>
        <a:bodyPr/>
        <a:lstStyle/>
        <a:p>
          <a:endParaRPr lang="en-US"/>
        </a:p>
      </dgm:t>
    </dgm:pt>
    <dgm:pt modelId="{41C3DF53-C4BF-4752-B648-C01160A4C526}">
      <dgm:prSet/>
      <dgm:spPr/>
      <dgm:t>
        <a:bodyPr/>
        <a:lstStyle/>
        <a:p>
          <a:r>
            <a:rPr lang="en-IE" dirty="0" smtClean="0">
              <a:latin typeface="Arial" panose="020B0604020202020204" pitchFamily="34" charset="0"/>
              <a:cs typeface="Arial" panose="020B0604020202020204" pitchFamily="34" charset="0"/>
            </a:rPr>
            <a:t>Boost confidence and show help is available</a:t>
          </a:r>
          <a:endParaRPr lang="en-IE" dirty="0">
            <a:latin typeface="Arial" panose="020B0604020202020204" pitchFamily="34" charset="0"/>
            <a:cs typeface="Arial" panose="020B0604020202020204" pitchFamily="34" charset="0"/>
          </a:endParaRPr>
        </a:p>
      </dgm:t>
    </dgm:pt>
    <dgm:pt modelId="{178E9FEE-10D7-44F4-8B5E-6A8A9E3ABA2B}" type="parTrans" cxnId="{DBBC7F36-876F-45A5-8B46-6D7890CDB78B}">
      <dgm:prSet/>
      <dgm:spPr/>
      <dgm:t>
        <a:bodyPr/>
        <a:lstStyle/>
        <a:p>
          <a:endParaRPr lang="en-US"/>
        </a:p>
      </dgm:t>
    </dgm:pt>
    <dgm:pt modelId="{555DE05B-20B7-420F-8725-44A160ABE51A}" type="sibTrans" cxnId="{DBBC7F36-876F-45A5-8B46-6D7890CDB78B}">
      <dgm:prSet/>
      <dgm:spPr/>
      <dgm:t>
        <a:bodyPr/>
        <a:lstStyle/>
        <a:p>
          <a:endParaRPr lang="en-US"/>
        </a:p>
      </dgm:t>
    </dgm:pt>
    <dgm:pt modelId="{0D87D904-EC9E-4E5A-9804-4647A57B9C9E}">
      <dgm:prSet phldrT="[Text]"/>
      <dgm:spPr/>
      <dgm:t>
        <a:bodyPr/>
        <a:lstStyle/>
        <a:p>
          <a:r>
            <a:rPr lang="en-US" dirty="0" smtClean="0">
              <a:latin typeface="Arial" panose="020B0604020202020204" pitchFamily="34" charset="0"/>
              <a:cs typeface="Arial" panose="020B0604020202020204" pitchFamily="34" charset="0"/>
            </a:rPr>
            <a:t>“why” she smokes.</a:t>
          </a:r>
          <a:endParaRPr lang="en-US" dirty="0">
            <a:latin typeface="Arial" panose="020B0604020202020204" pitchFamily="34" charset="0"/>
            <a:cs typeface="Arial" panose="020B0604020202020204" pitchFamily="34" charset="0"/>
          </a:endParaRPr>
        </a:p>
      </dgm:t>
    </dgm:pt>
    <dgm:pt modelId="{016CFF46-15BD-4CE4-B5C5-6AF2B193EFD0}" type="parTrans" cxnId="{A9100848-CE16-4DED-BA39-1999F1E4B944}">
      <dgm:prSet/>
      <dgm:spPr/>
      <dgm:t>
        <a:bodyPr/>
        <a:lstStyle/>
        <a:p>
          <a:endParaRPr lang="en-US"/>
        </a:p>
      </dgm:t>
    </dgm:pt>
    <dgm:pt modelId="{8DB9E7DB-E9B4-46C4-96B2-9326C6B399A6}" type="sibTrans" cxnId="{A9100848-CE16-4DED-BA39-1999F1E4B944}">
      <dgm:prSet/>
      <dgm:spPr/>
      <dgm:t>
        <a:bodyPr/>
        <a:lstStyle/>
        <a:p>
          <a:endParaRPr lang="en-US"/>
        </a:p>
      </dgm:t>
    </dgm:pt>
    <dgm:pt modelId="{46BB3066-6CA9-4385-8018-CC1C87FE1FDB}">
      <dgm:prSet/>
      <dgm:spPr/>
      <dgm:t>
        <a:bodyPr/>
        <a:lstStyle/>
        <a:p>
          <a:r>
            <a:rPr lang="en-IE" dirty="0" smtClean="0">
              <a:latin typeface="Arial" panose="020B0604020202020204" pitchFamily="34" charset="0"/>
              <a:cs typeface="Arial" panose="020B0604020202020204" pitchFamily="34" charset="0"/>
            </a:rPr>
            <a:t>“Myth Bust” around smoking and give factual and understandable information on benefits of quitting</a:t>
          </a:r>
        </a:p>
      </dgm:t>
    </dgm:pt>
    <dgm:pt modelId="{C4D50EEE-C915-4D12-AB52-110C0F87D29C}" type="parTrans" cxnId="{A66771D4-264C-4884-9127-6F6EBA298C6D}">
      <dgm:prSet/>
      <dgm:spPr/>
      <dgm:t>
        <a:bodyPr/>
        <a:lstStyle/>
        <a:p>
          <a:endParaRPr lang="en-US"/>
        </a:p>
      </dgm:t>
    </dgm:pt>
    <dgm:pt modelId="{0339D62A-499E-4CFB-826C-D13FA19BC7FC}" type="sibTrans" cxnId="{A66771D4-264C-4884-9127-6F6EBA298C6D}">
      <dgm:prSet/>
      <dgm:spPr/>
      <dgm:t>
        <a:bodyPr/>
        <a:lstStyle/>
        <a:p>
          <a:endParaRPr lang="en-US"/>
        </a:p>
      </dgm:t>
    </dgm:pt>
    <dgm:pt modelId="{54B6CA69-7554-402A-9A8C-2771A354CBEC}">
      <dgm:prSet/>
      <dgm:spPr/>
      <dgm:t>
        <a:bodyPr/>
        <a:lstStyle/>
        <a:p>
          <a:r>
            <a:rPr lang="en-IE" dirty="0" smtClean="0">
              <a:latin typeface="Arial" panose="020B0604020202020204" pitchFamily="34" charset="0"/>
              <a:cs typeface="Arial" panose="020B0604020202020204" pitchFamily="34" charset="0"/>
            </a:rPr>
            <a:t>Fear/confidence/emotional attachment</a:t>
          </a:r>
        </a:p>
      </dgm:t>
    </dgm:pt>
    <dgm:pt modelId="{9B9DEA49-D2CE-4B21-B099-3651359B3A02}" type="parTrans" cxnId="{5756A584-DB2B-4EC5-B602-163330CC5A89}">
      <dgm:prSet/>
      <dgm:spPr/>
      <dgm:t>
        <a:bodyPr/>
        <a:lstStyle/>
        <a:p>
          <a:endParaRPr lang="en-US"/>
        </a:p>
      </dgm:t>
    </dgm:pt>
    <dgm:pt modelId="{54105423-388C-4BC3-B85C-08687561A225}" type="sibTrans" cxnId="{5756A584-DB2B-4EC5-B602-163330CC5A89}">
      <dgm:prSet/>
      <dgm:spPr/>
      <dgm:t>
        <a:bodyPr/>
        <a:lstStyle/>
        <a:p>
          <a:endParaRPr lang="en-US"/>
        </a:p>
      </dgm:t>
    </dgm:pt>
    <dgm:pt modelId="{D59231D1-8FE3-41BA-9B7F-F8E67613C491}" type="pres">
      <dgm:prSet presAssocID="{4052C927-5212-4AE1-B8DF-A5F9F65E0FA5}" presName="linear" presStyleCnt="0">
        <dgm:presLayoutVars>
          <dgm:animLvl val="lvl"/>
          <dgm:resizeHandles val="exact"/>
        </dgm:presLayoutVars>
      </dgm:prSet>
      <dgm:spPr/>
      <dgm:t>
        <a:bodyPr/>
        <a:lstStyle/>
        <a:p>
          <a:endParaRPr lang="en-US"/>
        </a:p>
      </dgm:t>
    </dgm:pt>
    <dgm:pt modelId="{D3B96B88-BC07-464E-9BC3-5D7F83426B25}" type="pres">
      <dgm:prSet presAssocID="{CEFC3A85-4EFF-496D-B26A-88F5DFD01F34}" presName="parentText" presStyleLbl="node1" presStyleIdx="0" presStyleCnt="5">
        <dgm:presLayoutVars>
          <dgm:chMax val="0"/>
          <dgm:bulletEnabled val="1"/>
        </dgm:presLayoutVars>
      </dgm:prSet>
      <dgm:spPr/>
      <dgm:t>
        <a:bodyPr/>
        <a:lstStyle/>
        <a:p>
          <a:endParaRPr lang="en-US"/>
        </a:p>
      </dgm:t>
    </dgm:pt>
    <dgm:pt modelId="{4F63E78B-CC45-44C1-87A9-AEA5770AE798}" type="pres">
      <dgm:prSet presAssocID="{CEFC3A85-4EFF-496D-B26A-88F5DFD01F34}" presName="childText" presStyleLbl="revTx" presStyleIdx="0" presStyleCnt="3">
        <dgm:presLayoutVars>
          <dgm:bulletEnabled val="1"/>
        </dgm:presLayoutVars>
      </dgm:prSet>
      <dgm:spPr/>
      <dgm:t>
        <a:bodyPr/>
        <a:lstStyle/>
        <a:p>
          <a:endParaRPr lang="en-US"/>
        </a:p>
      </dgm:t>
    </dgm:pt>
    <dgm:pt modelId="{3A473265-4C4A-43AD-8742-D7BF91703243}" type="pres">
      <dgm:prSet presAssocID="{BD010F6E-2DC7-4A0E-BCA6-075B8E8A49FF}" presName="parentText" presStyleLbl="node1" presStyleIdx="1" presStyleCnt="5">
        <dgm:presLayoutVars>
          <dgm:chMax val="0"/>
          <dgm:bulletEnabled val="1"/>
        </dgm:presLayoutVars>
      </dgm:prSet>
      <dgm:spPr/>
      <dgm:t>
        <a:bodyPr/>
        <a:lstStyle/>
        <a:p>
          <a:endParaRPr lang="en-US"/>
        </a:p>
      </dgm:t>
    </dgm:pt>
    <dgm:pt modelId="{E2689171-EDB7-4578-BF08-30B05933200B}" type="pres">
      <dgm:prSet presAssocID="{D22E4053-693A-4F96-9A60-C363D3F5F884}" presName="spacer" presStyleCnt="0"/>
      <dgm:spPr/>
      <dgm:t>
        <a:bodyPr/>
        <a:lstStyle/>
        <a:p>
          <a:endParaRPr lang="en-US"/>
        </a:p>
      </dgm:t>
    </dgm:pt>
    <dgm:pt modelId="{5C7E3212-865D-44C8-BC8C-1948AE777B7E}" type="pres">
      <dgm:prSet presAssocID="{999B2433-26D0-4F93-9EF1-65E36B75A9F0}" presName="parentText" presStyleLbl="node1" presStyleIdx="2" presStyleCnt="5">
        <dgm:presLayoutVars>
          <dgm:chMax val="0"/>
          <dgm:bulletEnabled val="1"/>
        </dgm:presLayoutVars>
      </dgm:prSet>
      <dgm:spPr/>
      <dgm:t>
        <a:bodyPr/>
        <a:lstStyle/>
        <a:p>
          <a:endParaRPr lang="en-US"/>
        </a:p>
      </dgm:t>
    </dgm:pt>
    <dgm:pt modelId="{8A2759CB-F02E-4272-990A-A95A93B571D2}" type="pres">
      <dgm:prSet presAssocID="{999B2433-26D0-4F93-9EF1-65E36B75A9F0}" presName="childText" presStyleLbl="revTx" presStyleIdx="1" presStyleCnt="3">
        <dgm:presLayoutVars>
          <dgm:bulletEnabled val="1"/>
        </dgm:presLayoutVars>
      </dgm:prSet>
      <dgm:spPr/>
      <dgm:t>
        <a:bodyPr/>
        <a:lstStyle/>
        <a:p>
          <a:endParaRPr lang="en-US"/>
        </a:p>
      </dgm:t>
    </dgm:pt>
    <dgm:pt modelId="{47F6EE2D-E5BF-4AA5-A6A8-09C81EB0873E}" type="pres">
      <dgm:prSet presAssocID="{3CD43EC0-D765-4FEC-9B78-ECBFADFEEDC3}" presName="parentText" presStyleLbl="node1" presStyleIdx="3" presStyleCnt="5">
        <dgm:presLayoutVars>
          <dgm:chMax val="0"/>
          <dgm:bulletEnabled val="1"/>
        </dgm:presLayoutVars>
      </dgm:prSet>
      <dgm:spPr/>
      <dgm:t>
        <a:bodyPr/>
        <a:lstStyle/>
        <a:p>
          <a:endParaRPr lang="en-US"/>
        </a:p>
      </dgm:t>
    </dgm:pt>
    <dgm:pt modelId="{2BDD19FA-E9CC-45E2-AA40-78CD8218FEAC}" type="pres">
      <dgm:prSet presAssocID="{3CD43EC0-D765-4FEC-9B78-ECBFADFEEDC3}" presName="childText" presStyleLbl="revTx" presStyleIdx="2" presStyleCnt="3">
        <dgm:presLayoutVars>
          <dgm:bulletEnabled val="1"/>
        </dgm:presLayoutVars>
      </dgm:prSet>
      <dgm:spPr/>
      <dgm:t>
        <a:bodyPr/>
        <a:lstStyle/>
        <a:p>
          <a:endParaRPr lang="en-US"/>
        </a:p>
      </dgm:t>
    </dgm:pt>
    <dgm:pt modelId="{947F8CD8-1137-4467-BDFF-0029F042D27E}" type="pres">
      <dgm:prSet presAssocID="{41C3DF53-C4BF-4752-B648-C01160A4C526}" presName="parentText" presStyleLbl="node1" presStyleIdx="4" presStyleCnt="5">
        <dgm:presLayoutVars>
          <dgm:chMax val="0"/>
          <dgm:bulletEnabled val="1"/>
        </dgm:presLayoutVars>
      </dgm:prSet>
      <dgm:spPr/>
      <dgm:t>
        <a:bodyPr/>
        <a:lstStyle/>
        <a:p>
          <a:endParaRPr lang="en-US"/>
        </a:p>
      </dgm:t>
    </dgm:pt>
  </dgm:ptLst>
  <dgm:cxnLst>
    <dgm:cxn modelId="{AAC8F033-E084-482F-9F12-33D0103A8E60}" srcId="{4052C927-5212-4AE1-B8DF-A5F9F65E0FA5}" destId="{999B2433-26D0-4F93-9EF1-65E36B75A9F0}" srcOrd="2" destOrd="0" parTransId="{CF028FCE-38FD-43DE-BD60-421FA09E93FB}" sibTransId="{54733548-D80E-4619-A906-8F3C39ADD4FD}"/>
    <dgm:cxn modelId="{2A26C4C0-3C74-432A-9791-E124928D2BA8}" type="presOf" srcId="{46BB3066-6CA9-4385-8018-CC1C87FE1FDB}" destId="{8A2759CB-F02E-4272-990A-A95A93B571D2}" srcOrd="0" destOrd="0" presId="urn:microsoft.com/office/officeart/2005/8/layout/vList2"/>
    <dgm:cxn modelId="{DBBC7F36-876F-45A5-8B46-6D7890CDB78B}" srcId="{4052C927-5212-4AE1-B8DF-A5F9F65E0FA5}" destId="{41C3DF53-C4BF-4752-B648-C01160A4C526}" srcOrd="4" destOrd="0" parTransId="{178E9FEE-10D7-44F4-8B5E-6A8A9E3ABA2B}" sibTransId="{555DE05B-20B7-420F-8725-44A160ABE51A}"/>
    <dgm:cxn modelId="{093CB317-2BF5-4E04-BC36-89D92DE7A9E9}" srcId="{4052C927-5212-4AE1-B8DF-A5F9F65E0FA5}" destId="{3CD43EC0-D765-4FEC-9B78-ECBFADFEEDC3}" srcOrd="3" destOrd="0" parTransId="{F7290E07-BB24-456B-86FA-1CEFD6EA08F6}" sibTransId="{AC867A50-520D-4F45-B110-266E96068C8F}"/>
    <dgm:cxn modelId="{5756A584-DB2B-4EC5-B602-163330CC5A89}" srcId="{3CD43EC0-D765-4FEC-9B78-ECBFADFEEDC3}" destId="{54B6CA69-7554-402A-9A8C-2771A354CBEC}" srcOrd="0" destOrd="0" parTransId="{9B9DEA49-D2CE-4B21-B099-3651359B3A02}" sibTransId="{54105423-388C-4BC3-B85C-08687561A225}"/>
    <dgm:cxn modelId="{18DC61A2-E373-4087-9D78-D48013BE89AF}" type="presOf" srcId="{3CD43EC0-D765-4FEC-9B78-ECBFADFEEDC3}" destId="{47F6EE2D-E5BF-4AA5-A6A8-09C81EB0873E}" srcOrd="0" destOrd="0" presId="urn:microsoft.com/office/officeart/2005/8/layout/vList2"/>
    <dgm:cxn modelId="{A9100848-CE16-4DED-BA39-1999F1E4B944}" srcId="{CEFC3A85-4EFF-496D-B26A-88F5DFD01F34}" destId="{0D87D904-EC9E-4E5A-9804-4647A57B9C9E}" srcOrd="0" destOrd="0" parTransId="{016CFF46-15BD-4CE4-B5C5-6AF2B193EFD0}" sibTransId="{8DB9E7DB-E9B4-46C4-96B2-9326C6B399A6}"/>
    <dgm:cxn modelId="{A66771D4-264C-4884-9127-6F6EBA298C6D}" srcId="{999B2433-26D0-4F93-9EF1-65E36B75A9F0}" destId="{46BB3066-6CA9-4385-8018-CC1C87FE1FDB}" srcOrd="0" destOrd="0" parTransId="{C4D50EEE-C915-4D12-AB52-110C0F87D29C}" sibTransId="{0339D62A-499E-4CFB-826C-D13FA19BC7FC}"/>
    <dgm:cxn modelId="{D252350F-49BA-4370-84F5-4470C8464939}" type="presOf" srcId="{41C3DF53-C4BF-4752-B648-C01160A4C526}" destId="{947F8CD8-1137-4467-BDFF-0029F042D27E}" srcOrd="0" destOrd="0" presId="urn:microsoft.com/office/officeart/2005/8/layout/vList2"/>
    <dgm:cxn modelId="{41C8B4BA-120F-45EC-A053-BE9E38181609}" type="presOf" srcId="{CEFC3A85-4EFF-496D-B26A-88F5DFD01F34}" destId="{D3B96B88-BC07-464E-9BC3-5D7F83426B25}" srcOrd="0" destOrd="0" presId="urn:microsoft.com/office/officeart/2005/8/layout/vList2"/>
    <dgm:cxn modelId="{241220D8-7C19-42E4-B024-E367EF1E7048}" type="presOf" srcId="{BD010F6E-2DC7-4A0E-BCA6-075B8E8A49FF}" destId="{3A473265-4C4A-43AD-8742-D7BF91703243}" srcOrd="0" destOrd="0" presId="urn:microsoft.com/office/officeart/2005/8/layout/vList2"/>
    <dgm:cxn modelId="{3C6A87DF-702F-48DB-98FB-0BC2B16FD6A3}" type="presOf" srcId="{999B2433-26D0-4F93-9EF1-65E36B75A9F0}" destId="{5C7E3212-865D-44C8-BC8C-1948AE777B7E}" srcOrd="0" destOrd="0" presId="urn:microsoft.com/office/officeart/2005/8/layout/vList2"/>
    <dgm:cxn modelId="{24154AA5-8C55-4016-BC0C-5B6D1BA6F75D}" type="presOf" srcId="{0D87D904-EC9E-4E5A-9804-4647A57B9C9E}" destId="{4F63E78B-CC45-44C1-87A9-AEA5770AE798}" srcOrd="0" destOrd="0" presId="urn:microsoft.com/office/officeart/2005/8/layout/vList2"/>
    <dgm:cxn modelId="{54D72B64-B23D-464C-A44F-3EFAC23A7D5F}" srcId="{4052C927-5212-4AE1-B8DF-A5F9F65E0FA5}" destId="{CEFC3A85-4EFF-496D-B26A-88F5DFD01F34}" srcOrd="0" destOrd="0" parTransId="{F554AB9B-FA18-48BD-BE41-41090060D637}" sibTransId="{B524BA3C-D2DC-4347-A526-0123462CFF8A}"/>
    <dgm:cxn modelId="{D0635EC4-F423-44B7-A401-0AF2E7459D47}" type="presOf" srcId="{54B6CA69-7554-402A-9A8C-2771A354CBEC}" destId="{2BDD19FA-E9CC-45E2-AA40-78CD8218FEAC}" srcOrd="0" destOrd="0" presId="urn:microsoft.com/office/officeart/2005/8/layout/vList2"/>
    <dgm:cxn modelId="{8F726744-DEC2-48C7-9EBB-CF88EF4F376C}" srcId="{4052C927-5212-4AE1-B8DF-A5F9F65E0FA5}" destId="{BD010F6E-2DC7-4A0E-BCA6-075B8E8A49FF}" srcOrd="1" destOrd="0" parTransId="{26F6BFD6-FED9-4AEB-8298-0D51CA0B2700}" sibTransId="{D22E4053-693A-4F96-9A60-C363D3F5F884}"/>
    <dgm:cxn modelId="{F101DA48-30E4-45C0-A6ED-19E7BAAF87FF}" type="presOf" srcId="{4052C927-5212-4AE1-B8DF-A5F9F65E0FA5}" destId="{D59231D1-8FE3-41BA-9B7F-F8E67613C491}" srcOrd="0" destOrd="0" presId="urn:microsoft.com/office/officeart/2005/8/layout/vList2"/>
    <dgm:cxn modelId="{0CF30A9C-B480-4109-A957-BF1CC01E9C6E}" type="presParOf" srcId="{D59231D1-8FE3-41BA-9B7F-F8E67613C491}" destId="{D3B96B88-BC07-464E-9BC3-5D7F83426B25}" srcOrd="0" destOrd="0" presId="urn:microsoft.com/office/officeart/2005/8/layout/vList2"/>
    <dgm:cxn modelId="{877D6799-9A0C-4887-93F0-B01A7BF4BC13}" type="presParOf" srcId="{D59231D1-8FE3-41BA-9B7F-F8E67613C491}" destId="{4F63E78B-CC45-44C1-87A9-AEA5770AE798}" srcOrd="1" destOrd="0" presId="urn:microsoft.com/office/officeart/2005/8/layout/vList2"/>
    <dgm:cxn modelId="{DC403E84-DC31-4DE4-907A-2E572AC91E91}" type="presParOf" srcId="{D59231D1-8FE3-41BA-9B7F-F8E67613C491}" destId="{3A473265-4C4A-43AD-8742-D7BF91703243}" srcOrd="2" destOrd="0" presId="urn:microsoft.com/office/officeart/2005/8/layout/vList2"/>
    <dgm:cxn modelId="{CCA099CA-2AEE-4C7E-AFC5-B5DC57D24E12}" type="presParOf" srcId="{D59231D1-8FE3-41BA-9B7F-F8E67613C491}" destId="{E2689171-EDB7-4578-BF08-30B05933200B}" srcOrd="3" destOrd="0" presId="urn:microsoft.com/office/officeart/2005/8/layout/vList2"/>
    <dgm:cxn modelId="{23F75C50-CC7C-42B3-A32A-9C079B837D75}" type="presParOf" srcId="{D59231D1-8FE3-41BA-9B7F-F8E67613C491}" destId="{5C7E3212-865D-44C8-BC8C-1948AE777B7E}" srcOrd="4" destOrd="0" presId="urn:microsoft.com/office/officeart/2005/8/layout/vList2"/>
    <dgm:cxn modelId="{F98D1C84-8B22-4ACB-81CB-8006BCE86D40}" type="presParOf" srcId="{D59231D1-8FE3-41BA-9B7F-F8E67613C491}" destId="{8A2759CB-F02E-4272-990A-A95A93B571D2}" srcOrd="5" destOrd="0" presId="urn:microsoft.com/office/officeart/2005/8/layout/vList2"/>
    <dgm:cxn modelId="{2AC16F1F-F119-4989-97FA-9F61B831654D}" type="presParOf" srcId="{D59231D1-8FE3-41BA-9B7F-F8E67613C491}" destId="{47F6EE2D-E5BF-4AA5-A6A8-09C81EB0873E}" srcOrd="6" destOrd="0" presId="urn:microsoft.com/office/officeart/2005/8/layout/vList2"/>
    <dgm:cxn modelId="{DF923F65-1C34-4B81-A329-798EE8623696}" type="presParOf" srcId="{D59231D1-8FE3-41BA-9B7F-F8E67613C491}" destId="{2BDD19FA-E9CC-45E2-AA40-78CD8218FEAC}" srcOrd="7" destOrd="0" presId="urn:microsoft.com/office/officeart/2005/8/layout/vList2"/>
    <dgm:cxn modelId="{972C4EA8-F56B-4F98-8BA6-91D767AF4B41}" type="presParOf" srcId="{D59231D1-8FE3-41BA-9B7F-F8E67613C491}" destId="{947F8CD8-1137-4467-BDFF-0029F042D27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2FC4CF5-5A49-4677-808C-0AF4C1AEC8D8}" type="doc">
      <dgm:prSet loTypeId="urn:microsoft.com/office/officeart/2005/8/layout/default" loCatId="list" qsTypeId="urn:microsoft.com/office/officeart/2005/8/quickstyle/3d1" qsCatId="3D" csTypeId="urn:microsoft.com/office/officeart/2005/8/colors/accent2_5" csCatId="accent2" phldr="1"/>
      <dgm:spPr/>
      <dgm:t>
        <a:bodyPr/>
        <a:lstStyle/>
        <a:p>
          <a:endParaRPr lang="en-US"/>
        </a:p>
      </dgm:t>
    </dgm:pt>
    <dgm:pt modelId="{B15FBDCA-810E-4E43-95BD-E5602D43329A}">
      <dgm:prSet phldrT="[Text]"/>
      <dgm:spPr/>
      <dgm:t>
        <a:bodyPr/>
        <a:lstStyle/>
        <a:p>
          <a:r>
            <a:rPr lang="en-IE" b="1" smtClean="0">
              <a:solidFill>
                <a:srgbClr val="0D3447"/>
              </a:solidFill>
              <a:latin typeface="Arial" panose="020B0604020202020204" pitchFamily="34" charset="0"/>
              <a:cs typeface="Arial" panose="020B0604020202020204" pitchFamily="34" charset="0"/>
            </a:rPr>
            <a:t>not approaching the quit attempt with a plan</a:t>
          </a:r>
          <a:endParaRPr lang="en-US" b="1" dirty="0">
            <a:solidFill>
              <a:srgbClr val="0D3447"/>
            </a:solidFill>
          </a:endParaRPr>
        </a:p>
      </dgm:t>
    </dgm:pt>
    <dgm:pt modelId="{741026A5-E1B1-4C96-AC3B-039D1D59382D}" type="parTrans" cxnId="{186DC988-BE9C-4E92-A827-7AA5E0095A72}">
      <dgm:prSet/>
      <dgm:spPr/>
      <dgm:t>
        <a:bodyPr/>
        <a:lstStyle/>
        <a:p>
          <a:endParaRPr lang="en-US"/>
        </a:p>
      </dgm:t>
    </dgm:pt>
    <dgm:pt modelId="{6DF9781F-BA6B-4D07-B563-71A09530E1D0}" type="sibTrans" cxnId="{186DC988-BE9C-4E92-A827-7AA5E0095A72}">
      <dgm:prSet/>
      <dgm:spPr/>
      <dgm:t>
        <a:bodyPr/>
        <a:lstStyle/>
        <a:p>
          <a:endParaRPr lang="en-US"/>
        </a:p>
      </dgm:t>
    </dgm:pt>
    <dgm:pt modelId="{123D10A0-407B-4BFA-9749-B75C53282C44}">
      <dgm:prSet/>
      <dgm:spPr/>
      <dgm:t>
        <a:bodyPr/>
        <a:lstStyle/>
        <a:p>
          <a:r>
            <a:rPr lang="en-IE" b="1" smtClean="0">
              <a:solidFill>
                <a:srgbClr val="0D3447"/>
              </a:solidFill>
              <a:latin typeface="Arial" panose="020B0604020202020204" pitchFamily="34" charset="0"/>
              <a:cs typeface="Arial" panose="020B0604020202020204" pitchFamily="34" charset="0"/>
            </a:rPr>
            <a:t>not having support in place to help with quit attempt</a:t>
          </a:r>
          <a:endParaRPr lang="en-IE" b="1" dirty="0">
            <a:solidFill>
              <a:srgbClr val="0D3447"/>
            </a:solidFill>
            <a:latin typeface="Arial" panose="020B0604020202020204" pitchFamily="34" charset="0"/>
            <a:cs typeface="Arial" panose="020B0604020202020204" pitchFamily="34" charset="0"/>
          </a:endParaRPr>
        </a:p>
      </dgm:t>
    </dgm:pt>
    <dgm:pt modelId="{59FB61F1-F7F4-4DD5-B610-8CC8490BBFF1}" type="parTrans" cxnId="{607BBD1B-31D2-4725-B72A-38D8C11E880F}">
      <dgm:prSet/>
      <dgm:spPr/>
      <dgm:t>
        <a:bodyPr/>
        <a:lstStyle/>
        <a:p>
          <a:endParaRPr lang="en-US"/>
        </a:p>
      </dgm:t>
    </dgm:pt>
    <dgm:pt modelId="{83EAB387-D225-45B4-8C36-0613992189F7}" type="sibTrans" cxnId="{607BBD1B-31D2-4725-B72A-38D8C11E880F}">
      <dgm:prSet/>
      <dgm:spPr/>
      <dgm:t>
        <a:bodyPr/>
        <a:lstStyle/>
        <a:p>
          <a:endParaRPr lang="en-US"/>
        </a:p>
      </dgm:t>
    </dgm:pt>
    <dgm:pt modelId="{0E1FAC15-3576-43BB-BBBB-E7C4601EBBCD}">
      <dgm:prSet/>
      <dgm:spPr/>
      <dgm:t>
        <a:bodyPr/>
        <a:lstStyle/>
        <a:p>
          <a:r>
            <a:rPr lang="en-IE" b="1" smtClean="0">
              <a:solidFill>
                <a:srgbClr val="0D3447"/>
              </a:solidFill>
              <a:latin typeface="Arial" panose="020B0604020202020204" pitchFamily="34" charset="0"/>
              <a:cs typeface="Arial" panose="020B0604020202020204" pitchFamily="34" charset="0"/>
            </a:rPr>
            <a:t>came off NRT too quickly or didn’t use correctly</a:t>
          </a:r>
          <a:endParaRPr lang="en-IE" b="1" dirty="0">
            <a:solidFill>
              <a:srgbClr val="0D3447"/>
            </a:solidFill>
            <a:latin typeface="Arial" panose="020B0604020202020204" pitchFamily="34" charset="0"/>
            <a:cs typeface="Arial" panose="020B0604020202020204" pitchFamily="34" charset="0"/>
          </a:endParaRPr>
        </a:p>
      </dgm:t>
    </dgm:pt>
    <dgm:pt modelId="{CF7FEC81-293C-4682-9152-4A8A46FC5FB1}" type="parTrans" cxnId="{6916FDED-2281-4C41-B1DA-A8B9E9EC5A4A}">
      <dgm:prSet/>
      <dgm:spPr/>
      <dgm:t>
        <a:bodyPr/>
        <a:lstStyle/>
        <a:p>
          <a:endParaRPr lang="en-US"/>
        </a:p>
      </dgm:t>
    </dgm:pt>
    <dgm:pt modelId="{D460B6E9-4A2C-4F84-8468-1D90D5A17630}" type="sibTrans" cxnId="{6916FDED-2281-4C41-B1DA-A8B9E9EC5A4A}">
      <dgm:prSet/>
      <dgm:spPr/>
      <dgm:t>
        <a:bodyPr/>
        <a:lstStyle/>
        <a:p>
          <a:endParaRPr lang="en-US"/>
        </a:p>
      </dgm:t>
    </dgm:pt>
    <dgm:pt modelId="{1E5B4F3D-8FFE-4143-B37C-F52FA1EEFCEC}">
      <dgm:prSet/>
      <dgm:spPr/>
      <dgm:t>
        <a:bodyPr/>
        <a:lstStyle/>
        <a:p>
          <a:r>
            <a:rPr lang="en-IE" b="1" smtClean="0">
              <a:solidFill>
                <a:srgbClr val="0D3447"/>
              </a:solidFill>
              <a:latin typeface="Arial" panose="020B0604020202020204" pitchFamily="34" charset="0"/>
              <a:cs typeface="Arial" panose="020B0604020202020204" pitchFamily="34" charset="0"/>
            </a:rPr>
            <a:t>thinking they can have “just one”</a:t>
          </a:r>
          <a:endParaRPr lang="en-IE" b="1" dirty="0">
            <a:solidFill>
              <a:srgbClr val="0D3447"/>
            </a:solidFill>
            <a:latin typeface="Arial" panose="020B0604020202020204" pitchFamily="34" charset="0"/>
            <a:cs typeface="Arial" panose="020B0604020202020204" pitchFamily="34" charset="0"/>
          </a:endParaRPr>
        </a:p>
      </dgm:t>
    </dgm:pt>
    <dgm:pt modelId="{064A323B-BE1F-4DEC-AF51-C1582A42E0C1}" type="parTrans" cxnId="{54C623FF-A28D-4D47-A27A-A3D65037C23B}">
      <dgm:prSet/>
      <dgm:spPr/>
      <dgm:t>
        <a:bodyPr/>
        <a:lstStyle/>
        <a:p>
          <a:endParaRPr lang="en-US"/>
        </a:p>
      </dgm:t>
    </dgm:pt>
    <dgm:pt modelId="{E758E245-40D6-4114-A197-3B1DFCEDC63D}" type="sibTrans" cxnId="{54C623FF-A28D-4D47-A27A-A3D65037C23B}">
      <dgm:prSet/>
      <dgm:spPr/>
      <dgm:t>
        <a:bodyPr/>
        <a:lstStyle/>
        <a:p>
          <a:endParaRPr lang="en-US"/>
        </a:p>
      </dgm:t>
    </dgm:pt>
    <dgm:pt modelId="{AE379160-99E3-4DF9-BDCB-12B5BED44CA1}">
      <dgm:prSet/>
      <dgm:spPr/>
      <dgm:t>
        <a:bodyPr/>
        <a:lstStyle/>
        <a:p>
          <a:r>
            <a:rPr lang="en-IE" b="1" smtClean="0">
              <a:solidFill>
                <a:srgbClr val="0D3447"/>
              </a:solidFill>
              <a:latin typeface="Arial" panose="020B0604020202020204" pitchFamily="34" charset="0"/>
              <a:cs typeface="Arial" panose="020B0604020202020204" pitchFamily="34" charset="0"/>
            </a:rPr>
            <a:t>cigarettes/vapes in the house/easily accessible</a:t>
          </a:r>
          <a:endParaRPr lang="en-IE" b="1" dirty="0">
            <a:solidFill>
              <a:srgbClr val="0D3447"/>
            </a:solidFill>
            <a:latin typeface="Arial" panose="020B0604020202020204" pitchFamily="34" charset="0"/>
            <a:cs typeface="Arial" panose="020B0604020202020204" pitchFamily="34" charset="0"/>
          </a:endParaRPr>
        </a:p>
      </dgm:t>
    </dgm:pt>
    <dgm:pt modelId="{E0B6FBA4-DB65-4CDD-A895-3184DBF79D86}" type="parTrans" cxnId="{758A56C9-741F-4D42-ABCA-EA538FDFD7DD}">
      <dgm:prSet/>
      <dgm:spPr/>
      <dgm:t>
        <a:bodyPr/>
        <a:lstStyle/>
        <a:p>
          <a:endParaRPr lang="en-US"/>
        </a:p>
      </dgm:t>
    </dgm:pt>
    <dgm:pt modelId="{FE3A7A22-F944-4F2C-BDA4-940D27CE54EF}" type="sibTrans" cxnId="{758A56C9-741F-4D42-ABCA-EA538FDFD7DD}">
      <dgm:prSet/>
      <dgm:spPr/>
      <dgm:t>
        <a:bodyPr/>
        <a:lstStyle/>
        <a:p>
          <a:endParaRPr lang="en-US"/>
        </a:p>
      </dgm:t>
    </dgm:pt>
    <dgm:pt modelId="{019D778D-37D5-4880-AFDD-338DEE634FA0}">
      <dgm:prSet/>
      <dgm:spPr/>
      <dgm:t>
        <a:bodyPr/>
        <a:lstStyle/>
        <a:p>
          <a:r>
            <a:rPr lang="en-IE" b="1" smtClean="0">
              <a:solidFill>
                <a:srgbClr val="0D3447"/>
              </a:solidFill>
              <a:latin typeface="Arial" panose="020B0604020202020204" pitchFamily="34" charset="0"/>
              <a:cs typeface="Arial" panose="020B0604020202020204" pitchFamily="34" charset="0"/>
            </a:rPr>
            <a:t>family/friends/social circle all smoking</a:t>
          </a:r>
          <a:endParaRPr lang="en-IE" b="1" dirty="0">
            <a:solidFill>
              <a:srgbClr val="0D3447"/>
            </a:solidFill>
            <a:latin typeface="Arial" panose="020B0604020202020204" pitchFamily="34" charset="0"/>
            <a:cs typeface="Arial" panose="020B0604020202020204" pitchFamily="34" charset="0"/>
          </a:endParaRPr>
        </a:p>
      </dgm:t>
    </dgm:pt>
    <dgm:pt modelId="{7CDA3BB0-B225-477D-93B2-853BE1282D91}" type="parTrans" cxnId="{FA7D1420-55E3-4917-AE02-177E9D646E9A}">
      <dgm:prSet/>
      <dgm:spPr/>
      <dgm:t>
        <a:bodyPr/>
        <a:lstStyle/>
        <a:p>
          <a:endParaRPr lang="en-US"/>
        </a:p>
      </dgm:t>
    </dgm:pt>
    <dgm:pt modelId="{3DD8D997-1B04-46BE-A4E4-997538AEF631}" type="sibTrans" cxnId="{FA7D1420-55E3-4917-AE02-177E9D646E9A}">
      <dgm:prSet/>
      <dgm:spPr/>
      <dgm:t>
        <a:bodyPr/>
        <a:lstStyle/>
        <a:p>
          <a:endParaRPr lang="en-US"/>
        </a:p>
      </dgm:t>
    </dgm:pt>
    <dgm:pt modelId="{9A680487-CAED-4D46-A2CE-4C57418EF910}">
      <dgm:prSet/>
      <dgm:spPr/>
      <dgm:t>
        <a:bodyPr/>
        <a:lstStyle/>
        <a:p>
          <a:r>
            <a:rPr lang="en-IE" b="1" smtClean="0">
              <a:solidFill>
                <a:srgbClr val="0D3447"/>
              </a:solidFill>
              <a:latin typeface="Arial" panose="020B0604020202020204" pitchFamily="34" charset="0"/>
              <a:cs typeface="Arial" panose="020B0604020202020204" pitchFamily="34" charset="0"/>
            </a:rPr>
            <a:t>holidays</a:t>
          </a:r>
          <a:endParaRPr lang="en-IE" b="1" dirty="0">
            <a:solidFill>
              <a:srgbClr val="0D3447"/>
            </a:solidFill>
            <a:latin typeface="Arial" panose="020B0604020202020204" pitchFamily="34" charset="0"/>
            <a:cs typeface="Arial" panose="020B0604020202020204" pitchFamily="34" charset="0"/>
          </a:endParaRPr>
        </a:p>
      </dgm:t>
    </dgm:pt>
    <dgm:pt modelId="{C38CD45A-ACC8-47DB-AB1E-36740C4578F8}" type="parTrans" cxnId="{642691E2-F36B-4BBF-A43C-CB4E6739F725}">
      <dgm:prSet/>
      <dgm:spPr/>
      <dgm:t>
        <a:bodyPr/>
        <a:lstStyle/>
        <a:p>
          <a:endParaRPr lang="en-US"/>
        </a:p>
      </dgm:t>
    </dgm:pt>
    <dgm:pt modelId="{ABA7052C-51EB-454C-A694-69C3967EAD50}" type="sibTrans" cxnId="{642691E2-F36B-4BBF-A43C-CB4E6739F725}">
      <dgm:prSet/>
      <dgm:spPr/>
      <dgm:t>
        <a:bodyPr/>
        <a:lstStyle/>
        <a:p>
          <a:endParaRPr lang="en-US"/>
        </a:p>
      </dgm:t>
    </dgm:pt>
    <dgm:pt modelId="{154B6883-8154-46FC-BFA1-D9B6D52FDDEF}">
      <dgm:prSet/>
      <dgm:spPr/>
      <dgm:t>
        <a:bodyPr/>
        <a:lstStyle/>
        <a:p>
          <a:r>
            <a:rPr lang="en-IE" b="1" smtClean="0">
              <a:solidFill>
                <a:srgbClr val="0D3447"/>
              </a:solidFill>
              <a:latin typeface="Arial" panose="020B0604020202020204" pitchFamily="34" charset="0"/>
              <a:cs typeface="Arial" panose="020B0604020202020204" pitchFamily="34" charset="0"/>
            </a:rPr>
            <a:t>duty free</a:t>
          </a:r>
          <a:endParaRPr lang="en-IE" b="1" dirty="0">
            <a:solidFill>
              <a:srgbClr val="0D3447"/>
            </a:solidFill>
            <a:latin typeface="Arial" panose="020B0604020202020204" pitchFamily="34" charset="0"/>
            <a:cs typeface="Arial" panose="020B0604020202020204" pitchFamily="34" charset="0"/>
          </a:endParaRPr>
        </a:p>
      </dgm:t>
    </dgm:pt>
    <dgm:pt modelId="{962610E3-E531-4336-92E1-5AFED90A02BA}" type="parTrans" cxnId="{8ECE0A7C-6622-4FC6-B038-D9DE3FA7E92E}">
      <dgm:prSet/>
      <dgm:spPr/>
      <dgm:t>
        <a:bodyPr/>
        <a:lstStyle/>
        <a:p>
          <a:endParaRPr lang="en-US"/>
        </a:p>
      </dgm:t>
    </dgm:pt>
    <dgm:pt modelId="{8162EE9E-ADDF-4939-9CF8-321D5B09FEFB}" type="sibTrans" cxnId="{8ECE0A7C-6622-4FC6-B038-D9DE3FA7E92E}">
      <dgm:prSet/>
      <dgm:spPr/>
      <dgm:t>
        <a:bodyPr/>
        <a:lstStyle/>
        <a:p>
          <a:endParaRPr lang="en-US"/>
        </a:p>
      </dgm:t>
    </dgm:pt>
    <dgm:pt modelId="{89673B85-3184-45AF-A08C-593CD19A7254}">
      <dgm:prSet/>
      <dgm:spPr/>
      <dgm:t>
        <a:bodyPr/>
        <a:lstStyle/>
        <a:p>
          <a:r>
            <a:rPr lang="en-IE" b="1" smtClean="0">
              <a:solidFill>
                <a:srgbClr val="0D3447"/>
              </a:solidFill>
              <a:latin typeface="Arial" panose="020B0604020202020204" pitchFamily="34" charset="0"/>
              <a:cs typeface="Arial" panose="020B0604020202020204" pitchFamily="34" charset="0"/>
            </a:rPr>
            <a:t>alcohol consumption/social situations</a:t>
          </a:r>
          <a:endParaRPr lang="en-IE" b="1" dirty="0">
            <a:solidFill>
              <a:srgbClr val="0D3447"/>
            </a:solidFill>
            <a:latin typeface="Arial" panose="020B0604020202020204" pitchFamily="34" charset="0"/>
            <a:cs typeface="Arial" panose="020B0604020202020204" pitchFamily="34" charset="0"/>
          </a:endParaRPr>
        </a:p>
      </dgm:t>
    </dgm:pt>
    <dgm:pt modelId="{FE1E65B3-90E3-4FEC-A1BF-B6F48EB72F5C}" type="parTrans" cxnId="{1C318B91-4903-42D8-9727-C618E2DBF1A7}">
      <dgm:prSet/>
      <dgm:spPr/>
      <dgm:t>
        <a:bodyPr/>
        <a:lstStyle/>
        <a:p>
          <a:endParaRPr lang="en-US"/>
        </a:p>
      </dgm:t>
    </dgm:pt>
    <dgm:pt modelId="{30CD0D58-0404-459D-930C-999BD80B3259}" type="sibTrans" cxnId="{1C318B91-4903-42D8-9727-C618E2DBF1A7}">
      <dgm:prSet/>
      <dgm:spPr/>
      <dgm:t>
        <a:bodyPr/>
        <a:lstStyle/>
        <a:p>
          <a:endParaRPr lang="en-US"/>
        </a:p>
      </dgm:t>
    </dgm:pt>
    <dgm:pt modelId="{455FBA1E-E97E-44C6-9897-AE5C2C41B949}">
      <dgm:prSet/>
      <dgm:spPr/>
      <dgm:t>
        <a:bodyPr/>
        <a:lstStyle/>
        <a:p>
          <a:r>
            <a:rPr lang="en-IE" b="1" smtClean="0">
              <a:solidFill>
                <a:srgbClr val="0D3447"/>
              </a:solidFill>
              <a:latin typeface="Arial" panose="020B0604020202020204" pitchFamily="34" charset="0"/>
              <a:cs typeface="Arial" panose="020B0604020202020204" pitchFamily="34" charset="0"/>
            </a:rPr>
            <a:t>stressful life event</a:t>
          </a:r>
          <a:endParaRPr lang="en-IE" b="1" dirty="0">
            <a:solidFill>
              <a:srgbClr val="0D3447"/>
            </a:solidFill>
            <a:latin typeface="Arial" panose="020B0604020202020204" pitchFamily="34" charset="0"/>
            <a:cs typeface="Arial" panose="020B0604020202020204" pitchFamily="34" charset="0"/>
          </a:endParaRPr>
        </a:p>
      </dgm:t>
    </dgm:pt>
    <dgm:pt modelId="{4A17CD6F-2267-42C7-9E3E-F1716BD8EB22}" type="parTrans" cxnId="{B64A6C91-7A63-4924-A56B-5A968B526AD5}">
      <dgm:prSet/>
      <dgm:spPr/>
      <dgm:t>
        <a:bodyPr/>
        <a:lstStyle/>
        <a:p>
          <a:endParaRPr lang="en-US"/>
        </a:p>
      </dgm:t>
    </dgm:pt>
    <dgm:pt modelId="{0F0DD57A-F74A-4622-80A0-E5932537DC60}" type="sibTrans" cxnId="{B64A6C91-7A63-4924-A56B-5A968B526AD5}">
      <dgm:prSet/>
      <dgm:spPr/>
      <dgm:t>
        <a:bodyPr/>
        <a:lstStyle/>
        <a:p>
          <a:endParaRPr lang="en-US"/>
        </a:p>
      </dgm:t>
    </dgm:pt>
    <dgm:pt modelId="{00EFC33C-B37A-4FBB-A47B-DB887DC467D1}">
      <dgm:prSet/>
      <dgm:spPr/>
      <dgm:t>
        <a:bodyPr/>
        <a:lstStyle/>
        <a:p>
          <a:r>
            <a:rPr lang="en-IE" b="1" smtClean="0">
              <a:solidFill>
                <a:srgbClr val="0D3447"/>
              </a:solidFill>
              <a:latin typeface="Arial" panose="020B0604020202020204" pitchFamily="34" charset="0"/>
              <a:cs typeface="Arial" panose="020B0604020202020204" pitchFamily="34" charset="0"/>
            </a:rPr>
            <a:t>death of somebody close</a:t>
          </a:r>
          <a:endParaRPr lang="en-IE" b="1" dirty="0">
            <a:solidFill>
              <a:srgbClr val="0D3447"/>
            </a:solidFill>
            <a:latin typeface="Arial" panose="020B0604020202020204" pitchFamily="34" charset="0"/>
            <a:cs typeface="Arial" panose="020B0604020202020204" pitchFamily="34" charset="0"/>
          </a:endParaRPr>
        </a:p>
      </dgm:t>
    </dgm:pt>
    <dgm:pt modelId="{0D392220-764B-46C1-B21B-25FB619235E7}" type="parTrans" cxnId="{55332F96-D5B4-40D9-8D79-4411ED979932}">
      <dgm:prSet/>
      <dgm:spPr/>
      <dgm:t>
        <a:bodyPr/>
        <a:lstStyle/>
        <a:p>
          <a:endParaRPr lang="en-US"/>
        </a:p>
      </dgm:t>
    </dgm:pt>
    <dgm:pt modelId="{5B6BB668-629D-40B9-8330-C733EB9A5FED}" type="sibTrans" cxnId="{55332F96-D5B4-40D9-8D79-4411ED979932}">
      <dgm:prSet/>
      <dgm:spPr/>
      <dgm:t>
        <a:bodyPr/>
        <a:lstStyle/>
        <a:p>
          <a:endParaRPr lang="en-US"/>
        </a:p>
      </dgm:t>
    </dgm:pt>
    <dgm:pt modelId="{CE3C6EF0-4474-4EEE-89A0-DDE6C505ED37}" type="pres">
      <dgm:prSet presAssocID="{B2FC4CF5-5A49-4677-808C-0AF4C1AEC8D8}" presName="diagram" presStyleCnt="0">
        <dgm:presLayoutVars>
          <dgm:dir/>
          <dgm:resizeHandles val="exact"/>
        </dgm:presLayoutVars>
      </dgm:prSet>
      <dgm:spPr/>
      <dgm:t>
        <a:bodyPr/>
        <a:lstStyle/>
        <a:p>
          <a:endParaRPr lang="en-US"/>
        </a:p>
      </dgm:t>
    </dgm:pt>
    <dgm:pt modelId="{B07D88AF-D203-46D0-9A3E-7B0EE5804DB8}" type="pres">
      <dgm:prSet presAssocID="{B15FBDCA-810E-4E43-95BD-E5602D43329A}" presName="node" presStyleLbl="node1" presStyleIdx="0" presStyleCnt="11">
        <dgm:presLayoutVars>
          <dgm:bulletEnabled val="1"/>
        </dgm:presLayoutVars>
      </dgm:prSet>
      <dgm:spPr/>
      <dgm:t>
        <a:bodyPr/>
        <a:lstStyle/>
        <a:p>
          <a:endParaRPr lang="en-US"/>
        </a:p>
      </dgm:t>
    </dgm:pt>
    <dgm:pt modelId="{116C050C-BD1E-42AB-BAEE-FD4FD934D57C}" type="pres">
      <dgm:prSet presAssocID="{6DF9781F-BA6B-4D07-B563-71A09530E1D0}" presName="sibTrans" presStyleCnt="0"/>
      <dgm:spPr/>
    </dgm:pt>
    <dgm:pt modelId="{EF5AB84A-BF1B-4AAC-B0DA-5087BAC33754}" type="pres">
      <dgm:prSet presAssocID="{123D10A0-407B-4BFA-9749-B75C53282C44}" presName="node" presStyleLbl="node1" presStyleIdx="1" presStyleCnt="11">
        <dgm:presLayoutVars>
          <dgm:bulletEnabled val="1"/>
        </dgm:presLayoutVars>
      </dgm:prSet>
      <dgm:spPr/>
      <dgm:t>
        <a:bodyPr/>
        <a:lstStyle/>
        <a:p>
          <a:endParaRPr lang="en-US"/>
        </a:p>
      </dgm:t>
    </dgm:pt>
    <dgm:pt modelId="{7A066A5C-85D3-44BF-B138-3C57DABC1BFF}" type="pres">
      <dgm:prSet presAssocID="{83EAB387-D225-45B4-8C36-0613992189F7}" presName="sibTrans" presStyleCnt="0"/>
      <dgm:spPr/>
    </dgm:pt>
    <dgm:pt modelId="{83E1BCEC-A621-4F47-AC5B-A20B63AEFD96}" type="pres">
      <dgm:prSet presAssocID="{0E1FAC15-3576-43BB-BBBB-E7C4601EBBCD}" presName="node" presStyleLbl="node1" presStyleIdx="2" presStyleCnt="11">
        <dgm:presLayoutVars>
          <dgm:bulletEnabled val="1"/>
        </dgm:presLayoutVars>
      </dgm:prSet>
      <dgm:spPr/>
      <dgm:t>
        <a:bodyPr/>
        <a:lstStyle/>
        <a:p>
          <a:endParaRPr lang="en-US"/>
        </a:p>
      </dgm:t>
    </dgm:pt>
    <dgm:pt modelId="{386575FF-4586-4308-AC41-8E020EA23004}" type="pres">
      <dgm:prSet presAssocID="{D460B6E9-4A2C-4F84-8468-1D90D5A17630}" presName="sibTrans" presStyleCnt="0"/>
      <dgm:spPr/>
    </dgm:pt>
    <dgm:pt modelId="{1E649BD8-B99E-4A42-A04D-81F80E30C6FF}" type="pres">
      <dgm:prSet presAssocID="{1E5B4F3D-8FFE-4143-B37C-F52FA1EEFCEC}" presName="node" presStyleLbl="node1" presStyleIdx="3" presStyleCnt="11">
        <dgm:presLayoutVars>
          <dgm:bulletEnabled val="1"/>
        </dgm:presLayoutVars>
      </dgm:prSet>
      <dgm:spPr/>
      <dgm:t>
        <a:bodyPr/>
        <a:lstStyle/>
        <a:p>
          <a:endParaRPr lang="en-US"/>
        </a:p>
      </dgm:t>
    </dgm:pt>
    <dgm:pt modelId="{08304F3A-36F1-4650-B180-7A0F13FA185B}" type="pres">
      <dgm:prSet presAssocID="{E758E245-40D6-4114-A197-3B1DFCEDC63D}" presName="sibTrans" presStyleCnt="0"/>
      <dgm:spPr/>
    </dgm:pt>
    <dgm:pt modelId="{909A3786-3FCA-4CA8-AACF-C66A236C8BE1}" type="pres">
      <dgm:prSet presAssocID="{AE379160-99E3-4DF9-BDCB-12B5BED44CA1}" presName="node" presStyleLbl="node1" presStyleIdx="4" presStyleCnt="11">
        <dgm:presLayoutVars>
          <dgm:bulletEnabled val="1"/>
        </dgm:presLayoutVars>
      </dgm:prSet>
      <dgm:spPr/>
      <dgm:t>
        <a:bodyPr/>
        <a:lstStyle/>
        <a:p>
          <a:endParaRPr lang="en-US"/>
        </a:p>
      </dgm:t>
    </dgm:pt>
    <dgm:pt modelId="{A80B4014-2DD1-463B-818D-14C159469116}" type="pres">
      <dgm:prSet presAssocID="{FE3A7A22-F944-4F2C-BDA4-940D27CE54EF}" presName="sibTrans" presStyleCnt="0"/>
      <dgm:spPr/>
    </dgm:pt>
    <dgm:pt modelId="{CF19E29D-A08E-4C22-A221-30DB7C790E53}" type="pres">
      <dgm:prSet presAssocID="{019D778D-37D5-4880-AFDD-338DEE634FA0}" presName="node" presStyleLbl="node1" presStyleIdx="5" presStyleCnt="11">
        <dgm:presLayoutVars>
          <dgm:bulletEnabled val="1"/>
        </dgm:presLayoutVars>
      </dgm:prSet>
      <dgm:spPr/>
      <dgm:t>
        <a:bodyPr/>
        <a:lstStyle/>
        <a:p>
          <a:endParaRPr lang="en-US"/>
        </a:p>
      </dgm:t>
    </dgm:pt>
    <dgm:pt modelId="{B584C8EE-2043-4407-8E4F-FCF3DA5CC690}" type="pres">
      <dgm:prSet presAssocID="{3DD8D997-1B04-46BE-A4E4-997538AEF631}" presName="sibTrans" presStyleCnt="0"/>
      <dgm:spPr/>
    </dgm:pt>
    <dgm:pt modelId="{326BE3C0-580D-4728-8821-851DF3E6FD70}" type="pres">
      <dgm:prSet presAssocID="{9A680487-CAED-4D46-A2CE-4C57418EF910}" presName="node" presStyleLbl="node1" presStyleIdx="6" presStyleCnt="11">
        <dgm:presLayoutVars>
          <dgm:bulletEnabled val="1"/>
        </dgm:presLayoutVars>
      </dgm:prSet>
      <dgm:spPr/>
      <dgm:t>
        <a:bodyPr/>
        <a:lstStyle/>
        <a:p>
          <a:endParaRPr lang="en-US"/>
        </a:p>
      </dgm:t>
    </dgm:pt>
    <dgm:pt modelId="{31FFA86D-F2AF-4E82-A3F6-9A984537A963}" type="pres">
      <dgm:prSet presAssocID="{ABA7052C-51EB-454C-A694-69C3967EAD50}" presName="sibTrans" presStyleCnt="0"/>
      <dgm:spPr/>
    </dgm:pt>
    <dgm:pt modelId="{2D572131-B210-4756-99FA-963846BCDEEE}" type="pres">
      <dgm:prSet presAssocID="{154B6883-8154-46FC-BFA1-D9B6D52FDDEF}" presName="node" presStyleLbl="node1" presStyleIdx="7" presStyleCnt="11">
        <dgm:presLayoutVars>
          <dgm:bulletEnabled val="1"/>
        </dgm:presLayoutVars>
      </dgm:prSet>
      <dgm:spPr/>
      <dgm:t>
        <a:bodyPr/>
        <a:lstStyle/>
        <a:p>
          <a:endParaRPr lang="en-US"/>
        </a:p>
      </dgm:t>
    </dgm:pt>
    <dgm:pt modelId="{519B8FBB-97BF-4BE4-A174-3E9EE02D66D4}" type="pres">
      <dgm:prSet presAssocID="{8162EE9E-ADDF-4939-9CF8-321D5B09FEFB}" presName="sibTrans" presStyleCnt="0"/>
      <dgm:spPr/>
    </dgm:pt>
    <dgm:pt modelId="{0A0BEA22-9ED7-4A25-850B-29BEEF72F582}" type="pres">
      <dgm:prSet presAssocID="{89673B85-3184-45AF-A08C-593CD19A7254}" presName="node" presStyleLbl="node1" presStyleIdx="8" presStyleCnt="11">
        <dgm:presLayoutVars>
          <dgm:bulletEnabled val="1"/>
        </dgm:presLayoutVars>
      </dgm:prSet>
      <dgm:spPr/>
      <dgm:t>
        <a:bodyPr/>
        <a:lstStyle/>
        <a:p>
          <a:endParaRPr lang="en-US"/>
        </a:p>
      </dgm:t>
    </dgm:pt>
    <dgm:pt modelId="{0F623129-F4BC-417C-BC41-F18F80EA5F48}" type="pres">
      <dgm:prSet presAssocID="{30CD0D58-0404-459D-930C-999BD80B3259}" presName="sibTrans" presStyleCnt="0"/>
      <dgm:spPr/>
    </dgm:pt>
    <dgm:pt modelId="{0D2485C2-7D7D-4D6A-BB51-B3912C2B60C1}" type="pres">
      <dgm:prSet presAssocID="{455FBA1E-E97E-44C6-9897-AE5C2C41B949}" presName="node" presStyleLbl="node1" presStyleIdx="9" presStyleCnt="11">
        <dgm:presLayoutVars>
          <dgm:bulletEnabled val="1"/>
        </dgm:presLayoutVars>
      </dgm:prSet>
      <dgm:spPr/>
      <dgm:t>
        <a:bodyPr/>
        <a:lstStyle/>
        <a:p>
          <a:endParaRPr lang="en-US"/>
        </a:p>
      </dgm:t>
    </dgm:pt>
    <dgm:pt modelId="{DD935FDA-5EA4-4EB4-9DAD-561146EB2C07}" type="pres">
      <dgm:prSet presAssocID="{0F0DD57A-F74A-4622-80A0-E5932537DC60}" presName="sibTrans" presStyleCnt="0"/>
      <dgm:spPr/>
    </dgm:pt>
    <dgm:pt modelId="{12F2137C-E2D3-48C8-8EB7-BB7748D5E23A}" type="pres">
      <dgm:prSet presAssocID="{00EFC33C-B37A-4FBB-A47B-DB887DC467D1}" presName="node" presStyleLbl="node1" presStyleIdx="10" presStyleCnt="11">
        <dgm:presLayoutVars>
          <dgm:bulletEnabled val="1"/>
        </dgm:presLayoutVars>
      </dgm:prSet>
      <dgm:spPr/>
      <dgm:t>
        <a:bodyPr/>
        <a:lstStyle/>
        <a:p>
          <a:endParaRPr lang="en-US"/>
        </a:p>
      </dgm:t>
    </dgm:pt>
  </dgm:ptLst>
  <dgm:cxnLst>
    <dgm:cxn modelId="{DC70153B-FEA5-4B27-8052-0182C4819C2C}" type="presOf" srcId="{1E5B4F3D-8FFE-4143-B37C-F52FA1EEFCEC}" destId="{1E649BD8-B99E-4A42-A04D-81F80E30C6FF}" srcOrd="0" destOrd="0" presId="urn:microsoft.com/office/officeart/2005/8/layout/default"/>
    <dgm:cxn modelId="{FA7D1420-55E3-4917-AE02-177E9D646E9A}" srcId="{B2FC4CF5-5A49-4677-808C-0AF4C1AEC8D8}" destId="{019D778D-37D5-4880-AFDD-338DEE634FA0}" srcOrd="5" destOrd="0" parTransId="{7CDA3BB0-B225-477D-93B2-853BE1282D91}" sibTransId="{3DD8D997-1B04-46BE-A4E4-997538AEF631}"/>
    <dgm:cxn modelId="{1C318B91-4903-42D8-9727-C618E2DBF1A7}" srcId="{B2FC4CF5-5A49-4677-808C-0AF4C1AEC8D8}" destId="{89673B85-3184-45AF-A08C-593CD19A7254}" srcOrd="8" destOrd="0" parTransId="{FE1E65B3-90E3-4FEC-A1BF-B6F48EB72F5C}" sibTransId="{30CD0D58-0404-459D-930C-999BD80B3259}"/>
    <dgm:cxn modelId="{55332F96-D5B4-40D9-8D79-4411ED979932}" srcId="{B2FC4CF5-5A49-4677-808C-0AF4C1AEC8D8}" destId="{00EFC33C-B37A-4FBB-A47B-DB887DC467D1}" srcOrd="10" destOrd="0" parTransId="{0D392220-764B-46C1-B21B-25FB619235E7}" sibTransId="{5B6BB668-629D-40B9-8330-C733EB9A5FED}"/>
    <dgm:cxn modelId="{21672BCB-9024-4E91-8750-790F8D7A1136}" type="presOf" srcId="{B15FBDCA-810E-4E43-95BD-E5602D43329A}" destId="{B07D88AF-D203-46D0-9A3E-7B0EE5804DB8}" srcOrd="0" destOrd="0" presId="urn:microsoft.com/office/officeart/2005/8/layout/default"/>
    <dgm:cxn modelId="{37F0B7EC-31C8-466B-A29F-D05CE72B94BA}" type="presOf" srcId="{9A680487-CAED-4D46-A2CE-4C57418EF910}" destId="{326BE3C0-580D-4728-8821-851DF3E6FD70}" srcOrd="0" destOrd="0" presId="urn:microsoft.com/office/officeart/2005/8/layout/default"/>
    <dgm:cxn modelId="{B64A6C91-7A63-4924-A56B-5A968B526AD5}" srcId="{B2FC4CF5-5A49-4677-808C-0AF4C1AEC8D8}" destId="{455FBA1E-E97E-44C6-9897-AE5C2C41B949}" srcOrd="9" destOrd="0" parTransId="{4A17CD6F-2267-42C7-9E3E-F1716BD8EB22}" sibTransId="{0F0DD57A-F74A-4622-80A0-E5932537DC60}"/>
    <dgm:cxn modelId="{6916FDED-2281-4C41-B1DA-A8B9E9EC5A4A}" srcId="{B2FC4CF5-5A49-4677-808C-0AF4C1AEC8D8}" destId="{0E1FAC15-3576-43BB-BBBB-E7C4601EBBCD}" srcOrd="2" destOrd="0" parTransId="{CF7FEC81-293C-4682-9152-4A8A46FC5FB1}" sibTransId="{D460B6E9-4A2C-4F84-8468-1D90D5A17630}"/>
    <dgm:cxn modelId="{642691E2-F36B-4BBF-A43C-CB4E6739F725}" srcId="{B2FC4CF5-5A49-4677-808C-0AF4C1AEC8D8}" destId="{9A680487-CAED-4D46-A2CE-4C57418EF910}" srcOrd="6" destOrd="0" parTransId="{C38CD45A-ACC8-47DB-AB1E-36740C4578F8}" sibTransId="{ABA7052C-51EB-454C-A694-69C3967EAD50}"/>
    <dgm:cxn modelId="{758A56C9-741F-4D42-ABCA-EA538FDFD7DD}" srcId="{B2FC4CF5-5A49-4677-808C-0AF4C1AEC8D8}" destId="{AE379160-99E3-4DF9-BDCB-12B5BED44CA1}" srcOrd="4" destOrd="0" parTransId="{E0B6FBA4-DB65-4CDD-A895-3184DBF79D86}" sibTransId="{FE3A7A22-F944-4F2C-BDA4-940D27CE54EF}"/>
    <dgm:cxn modelId="{7C7CA279-046A-4389-A3FF-23B452612546}" type="presOf" srcId="{154B6883-8154-46FC-BFA1-D9B6D52FDDEF}" destId="{2D572131-B210-4756-99FA-963846BCDEEE}" srcOrd="0" destOrd="0" presId="urn:microsoft.com/office/officeart/2005/8/layout/default"/>
    <dgm:cxn modelId="{607BBD1B-31D2-4725-B72A-38D8C11E880F}" srcId="{B2FC4CF5-5A49-4677-808C-0AF4C1AEC8D8}" destId="{123D10A0-407B-4BFA-9749-B75C53282C44}" srcOrd="1" destOrd="0" parTransId="{59FB61F1-F7F4-4DD5-B610-8CC8490BBFF1}" sibTransId="{83EAB387-D225-45B4-8C36-0613992189F7}"/>
    <dgm:cxn modelId="{47A4AAFF-D45E-4683-947A-362F2D13EE95}" type="presOf" srcId="{AE379160-99E3-4DF9-BDCB-12B5BED44CA1}" destId="{909A3786-3FCA-4CA8-AACF-C66A236C8BE1}" srcOrd="0" destOrd="0" presId="urn:microsoft.com/office/officeart/2005/8/layout/default"/>
    <dgm:cxn modelId="{8ECE0A7C-6622-4FC6-B038-D9DE3FA7E92E}" srcId="{B2FC4CF5-5A49-4677-808C-0AF4C1AEC8D8}" destId="{154B6883-8154-46FC-BFA1-D9B6D52FDDEF}" srcOrd="7" destOrd="0" parTransId="{962610E3-E531-4336-92E1-5AFED90A02BA}" sibTransId="{8162EE9E-ADDF-4939-9CF8-321D5B09FEFB}"/>
    <dgm:cxn modelId="{AE673235-3B2A-4F15-847F-2DA71AE8B77F}" type="presOf" srcId="{0E1FAC15-3576-43BB-BBBB-E7C4601EBBCD}" destId="{83E1BCEC-A621-4F47-AC5B-A20B63AEFD96}" srcOrd="0" destOrd="0" presId="urn:microsoft.com/office/officeart/2005/8/layout/default"/>
    <dgm:cxn modelId="{E994FCA6-5E01-4404-9B63-60506A582D1F}" type="presOf" srcId="{B2FC4CF5-5A49-4677-808C-0AF4C1AEC8D8}" destId="{CE3C6EF0-4474-4EEE-89A0-DDE6C505ED37}" srcOrd="0" destOrd="0" presId="urn:microsoft.com/office/officeart/2005/8/layout/default"/>
    <dgm:cxn modelId="{B5345592-920A-41E7-AF2E-8767C8C306D9}" type="presOf" srcId="{455FBA1E-E97E-44C6-9897-AE5C2C41B949}" destId="{0D2485C2-7D7D-4D6A-BB51-B3912C2B60C1}" srcOrd="0" destOrd="0" presId="urn:microsoft.com/office/officeart/2005/8/layout/default"/>
    <dgm:cxn modelId="{D028AE2D-024A-4760-BBA8-A6F47E4ADD73}" type="presOf" srcId="{123D10A0-407B-4BFA-9749-B75C53282C44}" destId="{EF5AB84A-BF1B-4AAC-B0DA-5087BAC33754}" srcOrd="0" destOrd="0" presId="urn:microsoft.com/office/officeart/2005/8/layout/default"/>
    <dgm:cxn modelId="{DA0EE2DC-2747-48A6-AA8B-AC936BA79B79}" type="presOf" srcId="{00EFC33C-B37A-4FBB-A47B-DB887DC467D1}" destId="{12F2137C-E2D3-48C8-8EB7-BB7748D5E23A}" srcOrd="0" destOrd="0" presId="urn:microsoft.com/office/officeart/2005/8/layout/default"/>
    <dgm:cxn modelId="{54C623FF-A28D-4D47-A27A-A3D65037C23B}" srcId="{B2FC4CF5-5A49-4677-808C-0AF4C1AEC8D8}" destId="{1E5B4F3D-8FFE-4143-B37C-F52FA1EEFCEC}" srcOrd="3" destOrd="0" parTransId="{064A323B-BE1F-4DEC-AF51-C1582A42E0C1}" sibTransId="{E758E245-40D6-4114-A197-3B1DFCEDC63D}"/>
    <dgm:cxn modelId="{7D14E47D-41FF-41DB-8683-83F1F25EA73E}" type="presOf" srcId="{89673B85-3184-45AF-A08C-593CD19A7254}" destId="{0A0BEA22-9ED7-4A25-850B-29BEEF72F582}" srcOrd="0" destOrd="0" presId="urn:microsoft.com/office/officeart/2005/8/layout/default"/>
    <dgm:cxn modelId="{186DC988-BE9C-4E92-A827-7AA5E0095A72}" srcId="{B2FC4CF5-5A49-4677-808C-0AF4C1AEC8D8}" destId="{B15FBDCA-810E-4E43-95BD-E5602D43329A}" srcOrd="0" destOrd="0" parTransId="{741026A5-E1B1-4C96-AC3B-039D1D59382D}" sibTransId="{6DF9781F-BA6B-4D07-B563-71A09530E1D0}"/>
    <dgm:cxn modelId="{5E9EBC6F-ABE1-4D2E-AF72-4FF8BDD409D4}" type="presOf" srcId="{019D778D-37D5-4880-AFDD-338DEE634FA0}" destId="{CF19E29D-A08E-4C22-A221-30DB7C790E53}" srcOrd="0" destOrd="0" presId="urn:microsoft.com/office/officeart/2005/8/layout/default"/>
    <dgm:cxn modelId="{FAF6FE49-9576-4C3B-B919-2B63EC8251F5}" type="presParOf" srcId="{CE3C6EF0-4474-4EEE-89A0-DDE6C505ED37}" destId="{B07D88AF-D203-46D0-9A3E-7B0EE5804DB8}" srcOrd="0" destOrd="0" presId="urn:microsoft.com/office/officeart/2005/8/layout/default"/>
    <dgm:cxn modelId="{05C0C572-AE7F-4F06-9A1E-357AAF8C5715}" type="presParOf" srcId="{CE3C6EF0-4474-4EEE-89A0-DDE6C505ED37}" destId="{116C050C-BD1E-42AB-BAEE-FD4FD934D57C}" srcOrd="1" destOrd="0" presId="urn:microsoft.com/office/officeart/2005/8/layout/default"/>
    <dgm:cxn modelId="{65FAC449-D0C8-4E5C-9465-CB77C4787639}" type="presParOf" srcId="{CE3C6EF0-4474-4EEE-89A0-DDE6C505ED37}" destId="{EF5AB84A-BF1B-4AAC-B0DA-5087BAC33754}" srcOrd="2" destOrd="0" presId="urn:microsoft.com/office/officeart/2005/8/layout/default"/>
    <dgm:cxn modelId="{1B4E4B3B-B43F-4309-808A-875A729E0934}" type="presParOf" srcId="{CE3C6EF0-4474-4EEE-89A0-DDE6C505ED37}" destId="{7A066A5C-85D3-44BF-B138-3C57DABC1BFF}" srcOrd="3" destOrd="0" presId="urn:microsoft.com/office/officeart/2005/8/layout/default"/>
    <dgm:cxn modelId="{C6905BAF-6AD4-4D2C-907A-69C41C712371}" type="presParOf" srcId="{CE3C6EF0-4474-4EEE-89A0-DDE6C505ED37}" destId="{83E1BCEC-A621-4F47-AC5B-A20B63AEFD96}" srcOrd="4" destOrd="0" presId="urn:microsoft.com/office/officeart/2005/8/layout/default"/>
    <dgm:cxn modelId="{CFA2D4AF-EFF7-49C9-838E-1E0601AD8135}" type="presParOf" srcId="{CE3C6EF0-4474-4EEE-89A0-DDE6C505ED37}" destId="{386575FF-4586-4308-AC41-8E020EA23004}" srcOrd="5" destOrd="0" presId="urn:microsoft.com/office/officeart/2005/8/layout/default"/>
    <dgm:cxn modelId="{2D8F2901-ED28-41CF-825B-6BF290745905}" type="presParOf" srcId="{CE3C6EF0-4474-4EEE-89A0-DDE6C505ED37}" destId="{1E649BD8-B99E-4A42-A04D-81F80E30C6FF}" srcOrd="6" destOrd="0" presId="urn:microsoft.com/office/officeart/2005/8/layout/default"/>
    <dgm:cxn modelId="{A86DB0F0-B0E9-47A0-BC76-7FB0BE9A2F42}" type="presParOf" srcId="{CE3C6EF0-4474-4EEE-89A0-DDE6C505ED37}" destId="{08304F3A-36F1-4650-B180-7A0F13FA185B}" srcOrd="7" destOrd="0" presId="urn:microsoft.com/office/officeart/2005/8/layout/default"/>
    <dgm:cxn modelId="{6B47C62F-7D04-4B6D-B203-08C2EF14D999}" type="presParOf" srcId="{CE3C6EF0-4474-4EEE-89A0-DDE6C505ED37}" destId="{909A3786-3FCA-4CA8-AACF-C66A236C8BE1}" srcOrd="8" destOrd="0" presId="urn:microsoft.com/office/officeart/2005/8/layout/default"/>
    <dgm:cxn modelId="{0293F0D3-856B-4A95-BDA7-134D999010B8}" type="presParOf" srcId="{CE3C6EF0-4474-4EEE-89A0-DDE6C505ED37}" destId="{A80B4014-2DD1-463B-818D-14C159469116}" srcOrd="9" destOrd="0" presId="urn:microsoft.com/office/officeart/2005/8/layout/default"/>
    <dgm:cxn modelId="{98918911-437E-4422-9BBA-C7FA4B27DBD0}" type="presParOf" srcId="{CE3C6EF0-4474-4EEE-89A0-DDE6C505ED37}" destId="{CF19E29D-A08E-4C22-A221-30DB7C790E53}" srcOrd="10" destOrd="0" presId="urn:microsoft.com/office/officeart/2005/8/layout/default"/>
    <dgm:cxn modelId="{E2DB96CD-2F36-4BAF-85A3-B0AF7BB39FD4}" type="presParOf" srcId="{CE3C6EF0-4474-4EEE-89A0-DDE6C505ED37}" destId="{B584C8EE-2043-4407-8E4F-FCF3DA5CC690}" srcOrd="11" destOrd="0" presId="urn:microsoft.com/office/officeart/2005/8/layout/default"/>
    <dgm:cxn modelId="{03F68643-AAFA-41BE-B372-1D6D6ED0DFAC}" type="presParOf" srcId="{CE3C6EF0-4474-4EEE-89A0-DDE6C505ED37}" destId="{326BE3C0-580D-4728-8821-851DF3E6FD70}" srcOrd="12" destOrd="0" presId="urn:microsoft.com/office/officeart/2005/8/layout/default"/>
    <dgm:cxn modelId="{2B247720-9B4C-4619-80E7-E8E158D2AFF0}" type="presParOf" srcId="{CE3C6EF0-4474-4EEE-89A0-DDE6C505ED37}" destId="{31FFA86D-F2AF-4E82-A3F6-9A984537A963}" srcOrd="13" destOrd="0" presId="urn:microsoft.com/office/officeart/2005/8/layout/default"/>
    <dgm:cxn modelId="{E6261D65-654A-42E4-84C4-0EC7DA2266EB}" type="presParOf" srcId="{CE3C6EF0-4474-4EEE-89A0-DDE6C505ED37}" destId="{2D572131-B210-4756-99FA-963846BCDEEE}" srcOrd="14" destOrd="0" presId="urn:microsoft.com/office/officeart/2005/8/layout/default"/>
    <dgm:cxn modelId="{D67BFC4B-2CFF-485C-BBAC-D15D04158549}" type="presParOf" srcId="{CE3C6EF0-4474-4EEE-89A0-DDE6C505ED37}" destId="{519B8FBB-97BF-4BE4-A174-3E9EE02D66D4}" srcOrd="15" destOrd="0" presId="urn:microsoft.com/office/officeart/2005/8/layout/default"/>
    <dgm:cxn modelId="{9888EFD6-9727-46C3-B909-0398F9E8A398}" type="presParOf" srcId="{CE3C6EF0-4474-4EEE-89A0-DDE6C505ED37}" destId="{0A0BEA22-9ED7-4A25-850B-29BEEF72F582}" srcOrd="16" destOrd="0" presId="urn:microsoft.com/office/officeart/2005/8/layout/default"/>
    <dgm:cxn modelId="{2BA2E0D7-C456-4D89-BE3B-AD9A442EF0BB}" type="presParOf" srcId="{CE3C6EF0-4474-4EEE-89A0-DDE6C505ED37}" destId="{0F623129-F4BC-417C-BC41-F18F80EA5F48}" srcOrd="17" destOrd="0" presId="urn:microsoft.com/office/officeart/2005/8/layout/default"/>
    <dgm:cxn modelId="{CCA5695A-1E17-49EF-BE25-12F00DE86C4A}" type="presParOf" srcId="{CE3C6EF0-4474-4EEE-89A0-DDE6C505ED37}" destId="{0D2485C2-7D7D-4D6A-BB51-B3912C2B60C1}" srcOrd="18" destOrd="0" presId="urn:microsoft.com/office/officeart/2005/8/layout/default"/>
    <dgm:cxn modelId="{E242C326-C582-4436-B6F2-2F19DB09E8BE}" type="presParOf" srcId="{CE3C6EF0-4474-4EEE-89A0-DDE6C505ED37}" destId="{DD935FDA-5EA4-4EB4-9DAD-561146EB2C07}" srcOrd="19" destOrd="0" presId="urn:microsoft.com/office/officeart/2005/8/layout/default"/>
    <dgm:cxn modelId="{99A67FCF-6A17-4A2F-A022-71E68A043EC3}" type="presParOf" srcId="{CE3C6EF0-4474-4EEE-89A0-DDE6C505ED37}" destId="{12F2137C-E2D3-48C8-8EB7-BB7748D5E23A}" srcOrd="2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448DB-EC71-4D2D-9702-7594AD9543FB}">
      <dsp:nvSpPr>
        <dsp:cNvPr id="0" name=""/>
        <dsp:cNvSpPr/>
      </dsp:nvSpPr>
      <dsp:spPr>
        <a:xfrm rot="5400000">
          <a:off x="7358033" y="-3218637"/>
          <a:ext cx="621469" cy="7217664"/>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Not enough information clearly given to her</a:t>
          </a:r>
        </a:p>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in denial or has never really wanted to hear them</a:t>
          </a:r>
        </a:p>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too many myths </a:t>
          </a:r>
        </a:p>
      </dsp:txBody>
      <dsp:txXfrm rot="-5400000">
        <a:off x="4059936" y="109798"/>
        <a:ext cx="7187326" cy="560793"/>
      </dsp:txXfrm>
    </dsp:sp>
    <dsp:sp modelId="{87068B40-45A4-4D8A-AA52-BACF80C9B682}">
      <dsp:nvSpPr>
        <dsp:cNvPr id="0" name=""/>
        <dsp:cNvSpPr/>
      </dsp:nvSpPr>
      <dsp:spPr>
        <a:xfrm>
          <a:off x="0" y="1776"/>
          <a:ext cx="4059936" cy="776836"/>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IE" sz="2300" kern="1200" dirty="0" smtClean="0">
              <a:latin typeface="Arial" panose="020B0604020202020204" pitchFamily="34" charset="0"/>
              <a:cs typeface="Arial" panose="020B0604020202020204" pitchFamily="34" charset="0"/>
            </a:rPr>
            <a:t>Not fully aware of health and wellbeing implications </a:t>
          </a:r>
          <a:endParaRPr lang="en-US" sz="2300" kern="1200" dirty="0">
            <a:latin typeface="Arial" panose="020B0604020202020204" pitchFamily="34" charset="0"/>
            <a:cs typeface="Arial" panose="020B0604020202020204" pitchFamily="34" charset="0"/>
          </a:endParaRPr>
        </a:p>
      </dsp:txBody>
      <dsp:txXfrm>
        <a:off x="37922" y="39698"/>
        <a:ext cx="3984092" cy="700992"/>
      </dsp:txXfrm>
    </dsp:sp>
    <dsp:sp modelId="{0F8B1BD4-34C8-490F-A4D7-0415B6692370}">
      <dsp:nvSpPr>
        <dsp:cNvPr id="0" name=""/>
        <dsp:cNvSpPr/>
      </dsp:nvSpPr>
      <dsp:spPr>
        <a:xfrm rot="5400000">
          <a:off x="7358033" y="-2402958"/>
          <a:ext cx="621469" cy="7217664"/>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IE" sz="1600" kern="1200" dirty="0" smtClean="0">
              <a:latin typeface="Arial" panose="020B0604020202020204" pitchFamily="34" charset="0"/>
              <a:cs typeface="Arial" panose="020B0604020202020204" pitchFamily="34" charset="0"/>
            </a:rPr>
            <a:t>Doesn’t feel it is in her control</a:t>
          </a:r>
        </a:p>
        <a:p>
          <a:pPr marL="171450" lvl="1" indent="-171450" algn="l" defTabSz="711200">
            <a:lnSpc>
              <a:spcPct val="90000"/>
            </a:lnSpc>
            <a:spcBef>
              <a:spcPct val="0"/>
            </a:spcBef>
            <a:spcAft>
              <a:spcPct val="15000"/>
            </a:spcAft>
            <a:buChar char="••"/>
          </a:pPr>
          <a:r>
            <a:rPr lang="en-IE" sz="1600" kern="1200" dirty="0" smtClean="0">
              <a:latin typeface="Arial" panose="020B0604020202020204" pitchFamily="34" charset="0"/>
              <a:cs typeface="Arial" panose="020B0604020202020204" pitchFamily="34" charset="0"/>
            </a:rPr>
            <a:t>Nicotine cravings</a:t>
          </a:r>
          <a:endParaRPr lang="en-IE" sz="1600" kern="1200" dirty="0">
            <a:latin typeface="Arial" panose="020B0604020202020204" pitchFamily="34" charset="0"/>
            <a:cs typeface="Arial" panose="020B0604020202020204" pitchFamily="34" charset="0"/>
          </a:endParaRPr>
        </a:p>
      </dsp:txBody>
      <dsp:txXfrm rot="-5400000">
        <a:off x="4059936" y="925477"/>
        <a:ext cx="7187326" cy="560793"/>
      </dsp:txXfrm>
    </dsp:sp>
    <dsp:sp modelId="{F51577C5-124B-4D84-BCC8-9D11A7D4C482}">
      <dsp:nvSpPr>
        <dsp:cNvPr id="0" name=""/>
        <dsp:cNvSpPr/>
      </dsp:nvSpPr>
      <dsp:spPr>
        <a:xfrm>
          <a:off x="0" y="817455"/>
          <a:ext cx="4059936" cy="776836"/>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IE" sz="2300" kern="1200" smtClean="0">
              <a:latin typeface="Arial" panose="020B0604020202020204" pitchFamily="34" charset="0"/>
              <a:cs typeface="Arial" panose="020B0604020202020204" pitchFamily="34" charset="0"/>
            </a:rPr>
            <a:t>Addiction</a:t>
          </a:r>
          <a:endParaRPr lang="en-IE" sz="2300" kern="1200" dirty="0">
            <a:latin typeface="Arial" panose="020B0604020202020204" pitchFamily="34" charset="0"/>
            <a:cs typeface="Arial" panose="020B0604020202020204" pitchFamily="34" charset="0"/>
          </a:endParaRPr>
        </a:p>
      </dsp:txBody>
      <dsp:txXfrm>
        <a:off x="37922" y="855377"/>
        <a:ext cx="3984092" cy="700992"/>
      </dsp:txXfrm>
    </dsp:sp>
    <dsp:sp modelId="{8560A88C-7DBD-41C6-B5DE-A312BDF4583D}">
      <dsp:nvSpPr>
        <dsp:cNvPr id="0" name=""/>
        <dsp:cNvSpPr/>
      </dsp:nvSpPr>
      <dsp:spPr>
        <a:xfrm rot="5400000">
          <a:off x="7358033" y="-1587280"/>
          <a:ext cx="621469" cy="7217664"/>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Thinks it helps with stress</a:t>
          </a:r>
          <a:endParaRPr lang="en-IE"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Fear of failing/Fear of what it would be like to quit</a:t>
          </a:r>
          <a:endParaRPr lang="en-IE" sz="1400" kern="1200" dirty="0">
            <a:latin typeface="Arial" panose="020B0604020202020204" pitchFamily="34" charset="0"/>
            <a:cs typeface="Arial" panose="020B0604020202020204" pitchFamily="34" charset="0"/>
          </a:endParaRPr>
        </a:p>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Worried anxiety/stress would get worse-not able to cope</a:t>
          </a:r>
          <a:endParaRPr lang="en-IE" sz="1400" kern="1200" dirty="0">
            <a:latin typeface="Arial" panose="020B0604020202020204" pitchFamily="34" charset="0"/>
            <a:cs typeface="Arial" panose="020B0604020202020204" pitchFamily="34" charset="0"/>
          </a:endParaRPr>
        </a:p>
      </dsp:txBody>
      <dsp:txXfrm rot="-5400000">
        <a:off x="4059936" y="1741155"/>
        <a:ext cx="7187326" cy="560793"/>
      </dsp:txXfrm>
    </dsp:sp>
    <dsp:sp modelId="{46F191CB-11A9-4C83-B8A8-674CC302F1AC}">
      <dsp:nvSpPr>
        <dsp:cNvPr id="0" name=""/>
        <dsp:cNvSpPr/>
      </dsp:nvSpPr>
      <dsp:spPr>
        <a:xfrm>
          <a:off x="0" y="1633133"/>
          <a:ext cx="4059936" cy="776836"/>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IE" sz="2300" kern="1200" dirty="0" smtClean="0">
              <a:latin typeface="Arial" panose="020B0604020202020204" pitchFamily="34" charset="0"/>
              <a:cs typeface="Arial" panose="020B0604020202020204" pitchFamily="34" charset="0"/>
            </a:rPr>
            <a:t>Emotional Impact</a:t>
          </a:r>
          <a:endParaRPr lang="en-IE" sz="2300" kern="1200" dirty="0">
            <a:latin typeface="Arial" panose="020B0604020202020204" pitchFamily="34" charset="0"/>
            <a:cs typeface="Arial" panose="020B0604020202020204" pitchFamily="34" charset="0"/>
          </a:endParaRPr>
        </a:p>
      </dsp:txBody>
      <dsp:txXfrm>
        <a:off x="37922" y="1671055"/>
        <a:ext cx="3984092" cy="700992"/>
      </dsp:txXfrm>
    </dsp:sp>
    <dsp:sp modelId="{00FBC21F-AF86-4193-8772-89918641C4D9}">
      <dsp:nvSpPr>
        <dsp:cNvPr id="0" name=""/>
        <dsp:cNvSpPr/>
      </dsp:nvSpPr>
      <dsp:spPr>
        <a:xfrm rot="5400000">
          <a:off x="7358033" y="-771602"/>
          <a:ext cx="621469" cy="7217664"/>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A “Break”</a:t>
          </a:r>
        </a:p>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A “Reward”</a:t>
          </a:r>
        </a:p>
        <a:p>
          <a:pPr marL="114300" lvl="1" indent="-114300" algn="l" defTabSz="622300">
            <a:lnSpc>
              <a:spcPct val="90000"/>
            </a:lnSpc>
            <a:spcBef>
              <a:spcPct val="0"/>
            </a:spcBef>
            <a:spcAft>
              <a:spcPct val="15000"/>
            </a:spcAft>
            <a:buChar char="••"/>
          </a:pPr>
          <a:r>
            <a:rPr lang="en-IE" sz="1400" kern="1200" dirty="0" smtClean="0">
              <a:latin typeface="Arial" panose="020B0604020202020204" pitchFamily="34" charset="0"/>
              <a:cs typeface="Arial" panose="020B0604020202020204" pitchFamily="34" charset="0"/>
            </a:rPr>
            <a:t>Her time</a:t>
          </a:r>
        </a:p>
      </dsp:txBody>
      <dsp:txXfrm rot="-5400000">
        <a:off x="4059936" y="2556833"/>
        <a:ext cx="7187326" cy="560793"/>
      </dsp:txXfrm>
    </dsp:sp>
    <dsp:sp modelId="{40187BDC-81F1-4518-AD51-2C3A33720746}">
      <dsp:nvSpPr>
        <dsp:cNvPr id="0" name=""/>
        <dsp:cNvSpPr/>
      </dsp:nvSpPr>
      <dsp:spPr>
        <a:xfrm>
          <a:off x="0" y="2448811"/>
          <a:ext cx="4059936" cy="776836"/>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IE" sz="2300" kern="1200" dirty="0" smtClean="0">
              <a:latin typeface="Arial" panose="020B0604020202020204" pitchFamily="34" charset="0"/>
              <a:cs typeface="Arial" panose="020B0604020202020204" pitchFamily="34" charset="0"/>
            </a:rPr>
            <a:t>Sees it as a treat </a:t>
          </a:r>
        </a:p>
      </dsp:txBody>
      <dsp:txXfrm>
        <a:off x="37922" y="2486733"/>
        <a:ext cx="3984092" cy="700992"/>
      </dsp:txXfrm>
    </dsp:sp>
    <dsp:sp modelId="{051EE909-B6C5-4037-8FB2-981802F133BD}">
      <dsp:nvSpPr>
        <dsp:cNvPr id="0" name=""/>
        <dsp:cNvSpPr/>
      </dsp:nvSpPr>
      <dsp:spPr>
        <a:xfrm rot="5400000">
          <a:off x="7358033" y="44076"/>
          <a:ext cx="621469" cy="7217664"/>
        </a:xfrm>
        <a:prstGeom prst="round2SameRect">
          <a:avLst/>
        </a:prstGeom>
        <a:solidFill>
          <a:schemeClr val="accent6">
            <a:alpha val="90000"/>
            <a:tint val="40000"/>
            <a:hueOff val="0"/>
            <a:satOff val="0"/>
            <a:lumOff val="0"/>
            <a:alphaOff val="0"/>
          </a:schemeClr>
        </a:solidFill>
        <a:ln w="1905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IE" sz="1800" kern="1200" dirty="0" smtClean="0">
              <a:latin typeface="Arial" panose="020B0604020202020204" pitchFamily="34" charset="0"/>
              <a:cs typeface="Arial" panose="020B0604020202020204" pitchFamily="34" charset="0"/>
            </a:rPr>
            <a:t>Has “Always been a smoker”</a:t>
          </a:r>
        </a:p>
      </dsp:txBody>
      <dsp:txXfrm rot="-5400000">
        <a:off x="4059936" y="3372511"/>
        <a:ext cx="7187326" cy="560793"/>
      </dsp:txXfrm>
    </dsp:sp>
    <dsp:sp modelId="{AF4CABF8-2C56-41D6-8CEF-EBA22414D0E4}">
      <dsp:nvSpPr>
        <dsp:cNvPr id="0" name=""/>
        <dsp:cNvSpPr/>
      </dsp:nvSpPr>
      <dsp:spPr>
        <a:xfrm>
          <a:off x="0" y="3264489"/>
          <a:ext cx="4059936" cy="776836"/>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43815" rIns="87630" bIns="43815" numCol="1" spcCol="1270" anchor="ctr" anchorCtr="0">
          <a:noAutofit/>
        </a:bodyPr>
        <a:lstStyle/>
        <a:p>
          <a:pPr lvl="0" algn="ctr" defTabSz="1022350">
            <a:lnSpc>
              <a:spcPct val="90000"/>
            </a:lnSpc>
            <a:spcBef>
              <a:spcPct val="0"/>
            </a:spcBef>
            <a:spcAft>
              <a:spcPct val="35000"/>
            </a:spcAft>
          </a:pPr>
          <a:r>
            <a:rPr lang="en-IE" sz="2300" kern="1200" dirty="0" smtClean="0">
              <a:latin typeface="Arial" panose="020B0604020202020204" pitchFamily="34" charset="0"/>
              <a:cs typeface="Arial" panose="020B0604020202020204" pitchFamily="34" charset="0"/>
            </a:rPr>
            <a:t>Part of her identity</a:t>
          </a:r>
        </a:p>
      </dsp:txBody>
      <dsp:txXfrm>
        <a:off x="37922" y="3302411"/>
        <a:ext cx="3984092" cy="700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B96B88-BC07-464E-9BC3-5D7F83426B25}">
      <dsp:nvSpPr>
        <dsp:cNvPr id="0" name=""/>
        <dsp:cNvSpPr/>
      </dsp:nvSpPr>
      <dsp:spPr>
        <a:xfrm>
          <a:off x="0" y="111785"/>
          <a:ext cx="11556590" cy="5615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smtClean="0">
              <a:latin typeface="Arial" panose="020B0604020202020204" pitchFamily="34" charset="0"/>
              <a:cs typeface="Arial" panose="020B0604020202020204" pitchFamily="34" charset="0"/>
            </a:rPr>
            <a:t>Needs someone to understand her situation and help her understand it</a:t>
          </a:r>
          <a:endParaRPr lang="en-US" sz="2400" kern="1200" dirty="0">
            <a:latin typeface="Arial" panose="020B0604020202020204" pitchFamily="34" charset="0"/>
            <a:cs typeface="Arial" panose="020B0604020202020204" pitchFamily="34" charset="0"/>
          </a:endParaRPr>
        </a:p>
      </dsp:txBody>
      <dsp:txXfrm>
        <a:off x="27415" y="139200"/>
        <a:ext cx="11501760" cy="506769"/>
      </dsp:txXfrm>
    </dsp:sp>
    <dsp:sp modelId="{4F63E78B-CC45-44C1-87A9-AEA5770AE798}">
      <dsp:nvSpPr>
        <dsp:cNvPr id="0" name=""/>
        <dsp:cNvSpPr/>
      </dsp:nvSpPr>
      <dsp:spPr>
        <a:xfrm>
          <a:off x="0" y="673385"/>
          <a:ext cx="1155659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2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smtClean="0">
              <a:latin typeface="Arial" panose="020B0604020202020204" pitchFamily="34" charset="0"/>
              <a:cs typeface="Arial" panose="020B0604020202020204" pitchFamily="34" charset="0"/>
            </a:rPr>
            <a:t>“why” she smokes.</a:t>
          </a:r>
          <a:endParaRPr lang="en-US" sz="1900" kern="1200" dirty="0">
            <a:latin typeface="Arial" panose="020B0604020202020204" pitchFamily="34" charset="0"/>
            <a:cs typeface="Arial" panose="020B0604020202020204" pitchFamily="34" charset="0"/>
          </a:endParaRPr>
        </a:p>
      </dsp:txBody>
      <dsp:txXfrm>
        <a:off x="0" y="673385"/>
        <a:ext cx="11556590" cy="397440"/>
      </dsp:txXfrm>
    </dsp:sp>
    <dsp:sp modelId="{3A473265-4C4A-43AD-8742-D7BF91703243}">
      <dsp:nvSpPr>
        <dsp:cNvPr id="0" name=""/>
        <dsp:cNvSpPr/>
      </dsp:nvSpPr>
      <dsp:spPr>
        <a:xfrm>
          <a:off x="0" y="1070825"/>
          <a:ext cx="11556590" cy="5615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smtClean="0">
              <a:latin typeface="Arial" panose="020B0604020202020204" pitchFamily="34" charset="0"/>
              <a:cs typeface="Arial" panose="020B0604020202020204" pitchFamily="34" charset="0"/>
            </a:rPr>
            <a:t>No judgment and no guilt tripping</a:t>
          </a:r>
        </a:p>
      </dsp:txBody>
      <dsp:txXfrm>
        <a:off x="27415" y="1098240"/>
        <a:ext cx="11501760" cy="506769"/>
      </dsp:txXfrm>
    </dsp:sp>
    <dsp:sp modelId="{5C7E3212-865D-44C8-BC8C-1948AE777B7E}">
      <dsp:nvSpPr>
        <dsp:cNvPr id="0" name=""/>
        <dsp:cNvSpPr/>
      </dsp:nvSpPr>
      <dsp:spPr>
        <a:xfrm>
          <a:off x="0" y="1701545"/>
          <a:ext cx="11556590" cy="5615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smtClean="0">
              <a:latin typeface="Arial" panose="020B0604020202020204" pitchFamily="34" charset="0"/>
              <a:cs typeface="Arial" panose="020B0604020202020204" pitchFamily="34" charset="0"/>
            </a:rPr>
            <a:t>Create awareness on benefits of quitting for her</a:t>
          </a:r>
        </a:p>
      </dsp:txBody>
      <dsp:txXfrm>
        <a:off x="27415" y="1728960"/>
        <a:ext cx="11501760" cy="506769"/>
      </dsp:txXfrm>
    </dsp:sp>
    <dsp:sp modelId="{8A2759CB-F02E-4272-990A-A95A93B571D2}">
      <dsp:nvSpPr>
        <dsp:cNvPr id="0" name=""/>
        <dsp:cNvSpPr/>
      </dsp:nvSpPr>
      <dsp:spPr>
        <a:xfrm>
          <a:off x="0" y="2263145"/>
          <a:ext cx="1155659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2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IE" sz="1900" kern="1200" dirty="0" smtClean="0">
              <a:latin typeface="Arial" panose="020B0604020202020204" pitchFamily="34" charset="0"/>
              <a:cs typeface="Arial" panose="020B0604020202020204" pitchFamily="34" charset="0"/>
            </a:rPr>
            <a:t>“Myth Bust” around smoking and give factual and understandable information on benefits of quitting</a:t>
          </a:r>
        </a:p>
      </dsp:txBody>
      <dsp:txXfrm>
        <a:off x="0" y="2263145"/>
        <a:ext cx="11556590" cy="397440"/>
      </dsp:txXfrm>
    </dsp:sp>
    <dsp:sp modelId="{47F6EE2D-E5BF-4AA5-A6A8-09C81EB0873E}">
      <dsp:nvSpPr>
        <dsp:cNvPr id="0" name=""/>
        <dsp:cNvSpPr/>
      </dsp:nvSpPr>
      <dsp:spPr>
        <a:xfrm>
          <a:off x="0" y="2660585"/>
          <a:ext cx="11556590" cy="5615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smtClean="0">
              <a:latin typeface="Arial" panose="020B0604020202020204" pitchFamily="34" charset="0"/>
              <a:cs typeface="Arial" panose="020B0604020202020204" pitchFamily="34" charset="0"/>
            </a:rPr>
            <a:t>Support to change her beliefs/values</a:t>
          </a:r>
        </a:p>
      </dsp:txBody>
      <dsp:txXfrm>
        <a:off x="27415" y="2688000"/>
        <a:ext cx="11501760" cy="506769"/>
      </dsp:txXfrm>
    </dsp:sp>
    <dsp:sp modelId="{2BDD19FA-E9CC-45E2-AA40-78CD8218FEAC}">
      <dsp:nvSpPr>
        <dsp:cNvPr id="0" name=""/>
        <dsp:cNvSpPr/>
      </dsp:nvSpPr>
      <dsp:spPr>
        <a:xfrm>
          <a:off x="0" y="3222185"/>
          <a:ext cx="1155659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6922"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IE" sz="1900" kern="1200" dirty="0" smtClean="0">
              <a:latin typeface="Arial" panose="020B0604020202020204" pitchFamily="34" charset="0"/>
              <a:cs typeface="Arial" panose="020B0604020202020204" pitchFamily="34" charset="0"/>
            </a:rPr>
            <a:t>Fear/confidence/emotional attachment</a:t>
          </a:r>
        </a:p>
      </dsp:txBody>
      <dsp:txXfrm>
        <a:off x="0" y="3222185"/>
        <a:ext cx="11556590" cy="397440"/>
      </dsp:txXfrm>
    </dsp:sp>
    <dsp:sp modelId="{947F8CD8-1137-4467-BDFF-0029F042D27E}">
      <dsp:nvSpPr>
        <dsp:cNvPr id="0" name=""/>
        <dsp:cNvSpPr/>
      </dsp:nvSpPr>
      <dsp:spPr>
        <a:xfrm>
          <a:off x="0" y="3619625"/>
          <a:ext cx="11556590" cy="561599"/>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IE" sz="2400" kern="1200" dirty="0" smtClean="0">
              <a:latin typeface="Arial" panose="020B0604020202020204" pitchFamily="34" charset="0"/>
              <a:cs typeface="Arial" panose="020B0604020202020204" pitchFamily="34" charset="0"/>
            </a:rPr>
            <a:t>Boost confidence and show help is available</a:t>
          </a:r>
          <a:endParaRPr lang="en-IE" sz="2400" kern="1200" dirty="0">
            <a:latin typeface="Arial" panose="020B0604020202020204" pitchFamily="34" charset="0"/>
            <a:cs typeface="Arial" panose="020B0604020202020204" pitchFamily="34" charset="0"/>
          </a:endParaRPr>
        </a:p>
      </dsp:txBody>
      <dsp:txXfrm>
        <a:off x="27415" y="3647040"/>
        <a:ext cx="11501760" cy="506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D88AF-D203-46D0-9A3E-7B0EE5804DB8}">
      <dsp:nvSpPr>
        <dsp:cNvPr id="0" name=""/>
        <dsp:cNvSpPr/>
      </dsp:nvSpPr>
      <dsp:spPr>
        <a:xfrm>
          <a:off x="614604" y="946"/>
          <a:ext cx="2269555" cy="1361733"/>
        </a:xfrm>
        <a:prstGeom prst="rect">
          <a:avLst/>
        </a:prstGeom>
        <a:gradFill rotWithShape="0">
          <a:gsLst>
            <a:gs pos="0">
              <a:schemeClr val="accent2">
                <a:alpha val="90000"/>
                <a:hueOff val="0"/>
                <a:satOff val="0"/>
                <a:lumOff val="0"/>
                <a:alphaOff val="0"/>
              </a:schemeClr>
            </a:gs>
            <a:gs pos="90000">
              <a:schemeClr val="accent2">
                <a:alpha val="90000"/>
                <a:hueOff val="0"/>
                <a:satOff val="0"/>
                <a:lumOff val="0"/>
                <a:alphaOff val="0"/>
                <a:shade val="100000"/>
                <a:satMod val="105000"/>
              </a:schemeClr>
            </a:gs>
            <a:gs pos="100000">
              <a:schemeClr val="accent2">
                <a:alpha val="90000"/>
                <a:hueOff val="0"/>
                <a:satOff val="0"/>
                <a:lumOff val="0"/>
                <a:alphaOff val="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not approaching the quit attempt with a plan</a:t>
          </a:r>
          <a:endParaRPr lang="en-US" sz="1700" b="1" kern="1200" dirty="0">
            <a:solidFill>
              <a:srgbClr val="0D3447"/>
            </a:solidFill>
          </a:endParaRPr>
        </a:p>
      </dsp:txBody>
      <dsp:txXfrm>
        <a:off x="614604" y="946"/>
        <a:ext cx="2269555" cy="1361733"/>
      </dsp:txXfrm>
    </dsp:sp>
    <dsp:sp modelId="{EF5AB84A-BF1B-4AAC-B0DA-5087BAC33754}">
      <dsp:nvSpPr>
        <dsp:cNvPr id="0" name=""/>
        <dsp:cNvSpPr/>
      </dsp:nvSpPr>
      <dsp:spPr>
        <a:xfrm>
          <a:off x="3111115" y="946"/>
          <a:ext cx="2269555" cy="1361733"/>
        </a:xfrm>
        <a:prstGeom prst="rect">
          <a:avLst/>
        </a:prstGeom>
        <a:gradFill rotWithShape="0">
          <a:gsLst>
            <a:gs pos="0">
              <a:schemeClr val="accent2">
                <a:alpha val="90000"/>
                <a:hueOff val="0"/>
                <a:satOff val="0"/>
                <a:lumOff val="0"/>
                <a:alphaOff val="-4000"/>
              </a:schemeClr>
            </a:gs>
            <a:gs pos="90000">
              <a:schemeClr val="accent2">
                <a:alpha val="90000"/>
                <a:hueOff val="0"/>
                <a:satOff val="0"/>
                <a:lumOff val="0"/>
                <a:alphaOff val="-4000"/>
                <a:shade val="100000"/>
                <a:satMod val="105000"/>
              </a:schemeClr>
            </a:gs>
            <a:gs pos="100000">
              <a:schemeClr val="accent2">
                <a:alpha val="90000"/>
                <a:hueOff val="0"/>
                <a:satOff val="0"/>
                <a:lumOff val="0"/>
                <a:alphaOff val="-4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not having support in place to help with quit attempt</a:t>
          </a:r>
          <a:endParaRPr lang="en-IE" sz="1700" b="1" kern="1200" dirty="0">
            <a:solidFill>
              <a:srgbClr val="0D3447"/>
            </a:solidFill>
            <a:latin typeface="Arial" panose="020B0604020202020204" pitchFamily="34" charset="0"/>
            <a:cs typeface="Arial" panose="020B0604020202020204" pitchFamily="34" charset="0"/>
          </a:endParaRPr>
        </a:p>
      </dsp:txBody>
      <dsp:txXfrm>
        <a:off x="3111115" y="946"/>
        <a:ext cx="2269555" cy="1361733"/>
      </dsp:txXfrm>
    </dsp:sp>
    <dsp:sp modelId="{83E1BCEC-A621-4F47-AC5B-A20B63AEFD96}">
      <dsp:nvSpPr>
        <dsp:cNvPr id="0" name=""/>
        <dsp:cNvSpPr/>
      </dsp:nvSpPr>
      <dsp:spPr>
        <a:xfrm>
          <a:off x="5607626" y="946"/>
          <a:ext cx="2269555" cy="1361733"/>
        </a:xfrm>
        <a:prstGeom prst="rect">
          <a:avLst/>
        </a:prstGeom>
        <a:gradFill rotWithShape="0">
          <a:gsLst>
            <a:gs pos="0">
              <a:schemeClr val="accent2">
                <a:alpha val="90000"/>
                <a:hueOff val="0"/>
                <a:satOff val="0"/>
                <a:lumOff val="0"/>
                <a:alphaOff val="-8000"/>
              </a:schemeClr>
            </a:gs>
            <a:gs pos="90000">
              <a:schemeClr val="accent2">
                <a:alpha val="90000"/>
                <a:hueOff val="0"/>
                <a:satOff val="0"/>
                <a:lumOff val="0"/>
                <a:alphaOff val="-8000"/>
                <a:shade val="100000"/>
                <a:satMod val="105000"/>
              </a:schemeClr>
            </a:gs>
            <a:gs pos="100000">
              <a:schemeClr val="accent2">
                <a:alpha val="90000"/>
                <a:hueOff val="0"/>
                <a:satOff val="0"/>
                <a:lumOff val="0"/>
                <a:alphaOff val="-8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came off NRT too quickly or didn’t use correctly</a:t>
          </a:r>
          <a:endParaRPr lang="en-IE" sz="1700" b="1" kern="1200" dirty="0">
            <a:solidFill>
              <a:srgbClr val="0D3447"/>
            </a:solidFill>
            <a:latin typeface="Arial" panose="020B0604020202020204" pitchFamily="34" charset="0"/>
            <a:cs typeface="Arial" panose="020B0604020202020204" pitchFamily="34" charset="0"/>
          </a:endParaRPr>
        </a:p>
      </dsp:txBody>
      <dsp:txXfrm>
        <a:off x="5607626" y="946"/>
        <a:ext cx="2269555" cy="1361733"/>
      </dsp:txXfrm>
    </dsp:sp>
    <dsp:sp modelId="{1E649BD8-B99E-4A42-A04D-81F80E30C6FF}">
      <dsp:nvSpPr>
        <dsp:cNvPr id="0" name=""/>
        <dsp:cNvSpPr/>
      </dsp:nvSpPr>
      <dsp:spPr>
        <a:xfrm>
          <a:off x="8104138" y="946"/>
          <a:ext cx="2269555" cy="1361733"/>
        </a:xfrm>
        <a:prstGeom prst="rect">
          <a:avLst/>
        </a:prstGeom>
        <a:gradFill rotWithShape="0">
          <a:gsLst>
            <a:gs pos="0">
              <a:schemeClr val="accent2">
                <a:alpha val="90000"/>
                <a:hueOff val="0"/>
                <a:satOff val="0"/>
                <a:lumOff val="0"/>
                <a:alphaOff val="-12000"/>
              </a:schemeClr>
            </a:gs>
            <a:gs pos="90000">
              <a:schemeClr val="accent2">
                <a:alpha val="90000"/>
                <a:hueOff val="0"/>
                <a:satOff val="0"/>
                <a:lumOff val="0"/>
                <a:alphaOff val="-12000"/>
                <a:shade val="100000"/>
                <a:satMod val="105000"/>
              </a:schemeClr>
            </a:gs>
            <a:gs pos="100000">
              <a:schemeClr val="accent2">
                <a:alpha val="90000"/>
                <a:hueOff val="0"/>
                <a:satOff val="0"/>
                <a:lumOff val="0"/>
                <a:alphaOff val="-12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thinking they can have “just one”</a:t>
          </a:r>
          <a:endParaRPr lang="en-IE" sz="1700" b="1" kern="1200" dirty="0">
            <a:solidFill>
              <a:srgbClr val="0D3447"/>
            </a:solidFill>
            <a:latin typeface="Arial" panose="020B0604020202020204" pitchFamily="34" charset="0"/>
            <a:cs typeface="Arial" panose="020B0604020202020204" pitchFamily="34" charset="0"/>
          </a:endParaRPr>
        </a:p>
      </dsp:txBody>
      <dsp:txXfrm>
        <a:off x="8104138" y="946"/>
        <a:ext cx="2269555" cy="1361733"/>
      </dsp:txXfrm>
    </dsp:sp>
    <dsp:sp modelId="{909A3786-3FCA-4CA8-AACF-C66A236C8BE1}">
      <dsp:nvSpPr>
        <dsp:cNvPr id="0" name=""/>
        <dsp:cNvSpPr/>
      </dsp:nvSpPr>
      <dsp:spPr>
        <a:xfrm>
          <a:off x="614604" y="1589635"/>
          <a:ext cx="2269555" cy="1361733"/>
        </a:xfrm>
        <a:prstGeom prst="rect">
          <a:avLst/>
        </a:prstGeom>
        <a:gradFill rotWithShape="0">
          <a:gsLst>
            <a:gs pos="0">
              <a:schemeClr val="accent2">
                <a:alpha val="90000"/>
                <a:hueOff val="0"/>
                <a:satOff val="0"/>
                <a:lumOff val="0"/>
                <a:alphaOff val="-16000"/>
              </a:schemeClr>
            </a:gs>
            <a:gs pos="90000">
              <a:schemeClr val="accent2">
                <a:alpha val="90000"/>
                <a:hueOff val="0"/>
                <a:satOff val="0"/>
                <a:lumOff val="0"/>
                <a:alphaOff val="-16000"/>
                <a:shade val="100000"/>
                <a:satMod val="105000"/>
              </a:schemeClr>
            </a:gs>
            <a:gs pos="100000">
              <a:schemeClr val="accent2">
                <a:alpha val="90000"/>
                <a:hueOff val="0"/>
                <a:satOff val="0"/>
                <a:lumOff val="0"/>
                <a:alphaOff val="-16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cigarettes/vapes in the house/easily accessible</a:t>
          </a:r>
          <a:endParaRPr lang="en-IE" sz="1700" b="1" kern="1200" dirty="0">
            <a:solidFill>
              <a:srgbClr val="0D3447"/>
            </a:solidFill>
            <a:latin typeface="Arial" panose="020B0604020202020204" pitchFamily="34" charset="0"/>
            <a:cs typeface="Arial" panose="020B0604020202020204" pitchFamily="34" charset="0"/>
          </a:endParaRPr>
        </a:p>
      </dsp:txBody>
      <dsp:txXfrm>
        <a:off x="614604" y="1589635"/>
        <a:ext cx="2269555" cy="1361733"/>
      </dsp:txXfrm>
    </dsp:sp>
    <dsp:sp modelId="{CF19E29D-A08E-4C22-A221-30DB7C790E53}">
      <dsp:nvSpPr>
        <dsp:cNvPr id="0" name=""/>
        <dsp:cNvSpPr/>
      </dsp:nvSpPr>
      <dsp:spPr>
        <a:xfrm>
          <a:off x="3111115" y="1589635"/>
          <a:ext cx="2269555" cy="1361733"/>
        </a:xfrm>
        <a:prstGeom prst="rect">
          <a:avLst/>
        </a:prstGeom>
        <a:gradFill rotWithShape="0">
          <a:gsLst>
            <a:gs pos="0">
              <a:schemeClr val="accent2">
                <a:alpha val="90000"/>
                <a:hueOff val="0"/>
                <a:satOff val="0"/>
                <a:lumOff val="0"/>
                <a:alphaOff val="-20000"/>
              </a:schemeClr>
            </a:gs>
            <a:gs pos="90000">
              <a:schemeClr val="accent2">
                <a:alpha val="90000"/>
                <a:hueOff val="0"/>
                <a:satOff val="0"/>
                <a:lumOff val="0"/>
                <a:alphaOff val="-20000"/>
                <a:shade val="100000"/>
                <a:satMod val="105000"/>
              </a:schemeClr>
            </a:gs>
            <a:gs pos="100000">
              <a:schemeClr val="accent2">
                <a:alpha val="90000"/>
                <a:hueOff val="0"/>
                <a:satOff val="0"/>
                <a:lumOff val="0"/>
                <a:alphaOff val="-20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family/friends/social circle all smoking</a:t>
          </a:r>
          <a:endParaRPr lang="en-IE" sz="1700" b="1" kern="1200" dirty="0">
            <a:solidFill>
              <a:srgbClr val="0D3447"/>
            </a:solidFill>
            <a:latin typeface="Arial" panose="020B0604020202020204" pitchFamily="34" charset="0"/>
            <a:cs typeface="Arial" panose="020B0604020202020204" pitchFamily="34" charset="0"/>
          </a:endParaRPr>
        </a:p>
      </dsp:txBody>
      <dsp:txXfrm>
        <a:off x="3111115" y="1589635"/>
        <a:ext cx="2269555" cy="1361733"/>
      </dsp:txXfrm>
    </dsp:sp>
    <dsp:sp modelId="{326BE3C0-580D-4728-8821-851DF3E6FD70}">
      <dsp:nvSpPr>
        <dsp:cNvPr id="0" name=""/>
        <dsp:cNvSpPr/>
      </dsp:nvSpPr>
      <dsp:spPr>
        <a:xfrm>
          <a:off x="5607626" y="1589635"/>
          <a:ext cx="2269555" cy="1361733"/>
        </a:xfrm>
        <a:prstGeom prst="rect">
          <a:avLst/>
        </a:prstGeom>
        <a:gradFill rotWithShape="0">
          <a:gsLst>
            <a:gs pos="0">
              <a:schemeClr val="accent2">
                <a:alpha val="90000"/>
                <a:hueOff val="0"/>
                <a:satOff val="0"/>
                <a:lumOff val="0"/>
                <a:alphaOff val="-24000"/>
              </a:schemeClr>
            </a:gs>
            <a:gs pos="90000">
              <a:schemeClr val="accent2">
                <a:alpha val="90000"/>
                <a:hueOff val="0"/>
                <a:satOff val="0"/>
                <a:lumOff val="0"/>
                <a:alphaOff val="-24000"/>
                <a:shade val="100000"/>
                <a:satMod val="105000"/>
              </a:schemeClr>
            </a:gs>
            <a:gs pos="100000">
              <a:schemeClr val="accent2">
                <a:alpha val="90000"/>
                <a:hueOff val="0"/>
                <a:satOff val="0"/>
                <a:lumOff val="0"/>
                <a:alphaOff val="-24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holidays</a:t>
          </a:r>
          <a:endParaRPr lang="en-IE" sz="1700" b="1" kern="1200" dirty="0">
            <a:solidFill>
              <a:srgbClr val="0D3447"/>
            </a:solidFill>
            <a:latin typeface="Arial" panose="020B0604020202020204" pitchFamily="34" charset="0"/>
            <a:cs typeface="Arial" panose="020B0604020202020204" pitchFamily="34" charset="0"/>
          </a:endParaRPr>
        </a:p>
      </dsp:txBody>
      <dsp:txXfrm>
        <a:off x="5607626" y="1589635"/>
        <a:ext cx="2269555" cy="1361733"/>
      </dsp:txXfrm>
    </dsp:sp>
    <dsp:sp modelId="{2D572131-B210-4756-99FA-963846BCDEEE}">
      <dsp:nvSpPr>
        <dsp:cNvPr id="0" name=""/>
        <dsp:cNvSpPr/>
      </dsp:nvSpPr>
      <dsp:spPr>
        <a:xfrm>
          <a:off x="8104138" y="1589635"/>
          <a:ext cx="2269555" cy="1361733"/>
        </a:xfrm>
        <a:prstGeom prst="rect">
          <a:avLst/>
        </a:prstGeom>
        <a:gradFill rotWithShape="0">
          <a:gsLst>
            <a:gs pos="0">
              <a:schemeClr val="accent2">
                <a:alpha val="90000"/>
                <a:hueOff val="0"/>
                <a:satOff val="0"/>
                <a:lumOff val="0"/>
                <a:alphaOff val="-28000"/>
              </a:schemeClr>
            </a:gs>
            <a:gs pos="90000">
              <a:schemeClr val="accent2">
                <a:alpha val="90000"/>
                <a:hueOff val="0"/>
                <a:satOff val="0"/>
                <a:lumOff val="0"/>
                <a:alphaOff val="-28000"/>
                <a:shade val="100000"/>
                <a:satMod val="105000"/>
              </a:schemeClr>
            </a:gs>
            <a:gs pos="100000">
              <a:schemeClr val="accent2">
                <a:alpha val="90000"/>
                <a:hueOff val="0"/>
                <a:satOff val="0"/>
                <a:lumOff val="0"/>
                <a:alphaOff val="-28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duty free</a:t>
          </a:r>
          <a:endParaRPr lang="en-IE" sz="1700" b="1" kern="1200" dirty="0">
            <a:solidFill>
              <a:srgbClr val="0D3447"/>
            </a:solidFill>
            <a:latin typeface="Arial" panose="020B0604020202020204" pitchFamily="34" charset="0"/>
            <a:cs typeface="Arial" panose="020B0604020202020204" pitchFamily="34" charset="0"/>
          </a:endParaRPr>
        </a:p>
      </dsp:txBody>
      <dsp:txXfrm>
        <a:off x="8104138" y="1589635"/>
        <a:ext cx="2269555" cy="1361733"/>
      </dsp:txXfrm>
    </dsp:sp>
    <dsp:sp modelId="{0A0BEA22-9ED7-4A25-850B-29BEEF72F582}">
      <dsp:nvSpPr>
        <dsp:cNvPr id="0" name=""/>
        <dsp:cNvSpPr/>
      </dsp:nvSpPr>
      <dsp:spPr>
        <a:xfrm>
          <a:off x="1862859" y="3178324"/>
          <a:ext cx="2269555" cy="1361733"/>
        </a:xfrm>
        <a:prstGeom prst="rect">
          <a:avLst/>
        </a:prstGeom>
        <a:gradFill rotWithShape="0">
          <a:gsLst>
            <a:gs pos="0">
              <a:schemeClr val="accent2">
                <a:alpha val="90000"/>
                <a:hueOff val="0"/>
                <a:satOff val="0"/>
                <a:lumOff val="0"/>
                <a:alphaOff val="-32000"/>
              </a:schemeClr>
            </a:gs>
            <a:gs pos="90000">
              <a:schemeClr val="accent2">
                <a:alpha val="90000"/>
                <a:hueOff val="0"/>
                <a:satOff val="0"/>
                <a:lumOff val="0"/>
                <a:alphaOff val="-32000"/>
                <a:shade val="100000"/>
                <a:satMod val="105000"/>
              </a:schemeClr>
            </a:gs>
            <a:gs pos="100000">
              <a:schemeClr val="accent2">
                <a:alpha val="90000"/>
                <a:hueOff val="0"/>
                <a:satOff val="0"/>
                <a:lumOff val="0"/>
                <a:alphaOff val="-32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alcohol consumption/social situations</a:t>
          </a:r>
          <a:endParaRPr lang="en-IE" sz="1700" b="1" kern="1200" dirty="0">
            <a:solidFill>
              <a:srgbClr val="0D3447"/>
            </a:solidFill>
            <a:latin typeface="Arial" panose="020B0604020202020204" pitchFamily="34" charset="0"/>
            <a:cs typeface="Arial" panose="020B0604020202020204" pitchFamily="34" charset="0"/>
          </a:endParaRPr>
        </a:p>
      </dsp:txBody>
      <dsp:txXfrm>
        <a:off x="1862859" y="3178324"/>
        <a:ext cx="2269555" cy="1361733"/>
      </dsp:txXfrm>
    </dsp:sp>
    <dsp:sp modelId="{0D2485C2-7D7D-4D6A-BB51-B3912C2B60C1}">
      <dsp:nvSpPr>
        <dsp:cNvPr id="0" name=""/>
        <dsp:cNvSpPr/>
      </dsp:nvSpPr>
      <dsp:spPr>
        <a:xfrm>
          <a:off x="4359371" y="3178324"/>
          <a:ext cx="2269555" cy="1361733"/>
        </a:xfrm>
        <a:prstGeom prst="rect">
          <a:avLst/>
        </a:prstGeom>
        <a:gradFill rotWithShape="0">
          <a:gsLst>
            <a:gs pos="0">
              <a:schemeClr val="accent2">
                <a:alpha val="90000"/>
                <a:hueOff val="0"/>
                <a:satOff val="0"/>
                <a:lumOff val="0"/>
                <a:alphaOff val="-36000"/>
              </a:schemeClr>
            </a:gs>
            <a:gs pos="90000">
              <a:schemeClr val="accent2">
                <a:alpha val="90000"/>
                <a:hueOff val="0"/>
                <a:satOff val="0"/>
                <a:lumOff val="0"/>
                <a:alphaOff val="-36000"/>
                <a:shade val="100000"/>
                <a:satMod val="105000"/>
              </a:schemeClr>
            </a:gs>
            <a:gs pos="100000">
              <a:schemeClr val="accent2">
                <a:alpha val="90000"/>
                <a:hueOff val="0"/>
                <a:satOff val="0"/>
                <a:lumOff val="0"/>
                <a:alphaOff val="-36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stressful life event</a:t>
          </a:r>
          <a:endParaRPr lang="en-IE" sz="1700" b="1" kern="1200" dirty="0">
            <a:solidFill>
              <a:srgbClr val="0D3447"/>
            </a:solidFill>
            <a:latin typeface="Arial" panose="020B0604020202020204" pitchFamily="34" charset="0"/>
            <a:cs typeface="Arial" panose="020B0604020202020204" pitchFamily="34" charset="0"/>
          </a:endParaRPr>
        </a:p>
      </dsp:txBody>
      <dsp:txXfrm>
        <a:off x="4359371" y="3178324"/>
        <a:ext cx="2269555" cy="1361733"/>
      </dsp:txXfrm>
    </dsp:sp>
    <dsp:sp modelId="{12F2137C-E2D3-48C8-8EB7-BB7748D5E23A}">
      <dsp:nvSpPr>
        <dsp:cNvPr id="0" name=""/>
        <dsp:cNvSpPr/>
      </dsp:nvSpPr>
      <dsp:spPr>
        <a:xfrm>
          <a:off x="6855882" y="3178324"/>
          <a:ext cx="2269555" cy="1361733"/>
        </a:xfrm>
        <a:prstGeom prst="rect">
          <a:avLst/>
        </a:prstGeom>
        <a:gradFill rotWithShape="0">
          <a:gsLst>
            <a:gs pos="0">
              <a:schemeClr val="accent2">
                <a:alpha val="90000"/>
                <a:hueOff val="0"/>
                <a:satOff val="0"/>
                <a:lumOff val="0"/>
                <a:alphaOff val="-40000"/>
              </a:schemeClr>
            </a:gs>
            <a:gs pos="90000">
              <a:schemeClr val="accent2">
                <a:alpha val="90000"/>
                <a:hueOff val="0"/>
                <a:satOff val="0"/>
                <a:lumOff val="0"/>
                <a:alphaOff val="-40000"/>
                <a:shade val="100000"/>
                <a:satMod val="105000"/>
              </a:schemeClr>
            </a:gs>
            <a:gs pos="100000">
              <a:schemeClr val="accent2">
                <a:alpha val="90000"/>
                <a:hueOff val="0"/>
                <a:satOff val="0"/>
                <a:lumOff val="0"/>
                <a:alphaOff val="-40000"/>
                <a:shade val="80000"/>
                <a:satMod val="120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IE" sz="1700" b="1" kern="1200" smtClean="0">
              <a:solidFill>
                <a:srgbClr val="0D3447"/>
              </a:solidFill>
              <a:latin typeface="Arial" panose="020B0604020202020204" pitchFamily="34" charset="0"/>
              <a:cs typeface="Arial" panose="020B0604020202020204" pitchFamily="34" charset="0"/>
            </a:rPr>
            <a:t>death of somebody close</a:t>
          </a:r>
          <a:endParaRPr lang="en-IE" sz="1700" b="1" kern="1200" dirty="0">
            <a:solidFill>
              <a:srgbClr val="0D3447"/>
            </a:solidFill>
            <a:latin typeface="Arial" panose="020B0604020202020204" pitchFamily="34" charset="0"/>
            <a:cs typeface="Arial" panose="020B0604020202020204" pitchFamily="34" charset="0"/>
          </a:endParaRPr>
        </a:p>
      </dsp:txBody>
      <dsp:txXfrm>
        <a:off x="6855882" y="3178324"/>
        <a:ext cx="2269555" cy="136173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D600E5-6A7F-4FD8-B0CF-5C7123F28AC1}" type="datetimeFigureOut">
              <a:rPr lang="en-IE" smtClean="0"/>
              <a:t>04/11/2025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57CD85-B555-49D8-9349-B356DA9DCBB7}" type="slidenum">
              <a:rPr lang="en-IE" smtClean="0"/>
              <a:t>‹#›</a:t>
            </a:fld>
            <a:endParaRPr lang="en-IE"/>
          </a:p>
        </p:txBody>
      </p:sp>
    </p:spTree>
    <p:extLst>
      <p:ext uri="{BB962C8B-B14F-4D97-AF65-F5344CB8AC3E}">
        <p14:creationId xmlns:p14="http://schemas.microsoft.com/office/powerpoint/2010/main" val="4286644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Introduce Facilitator and organisation they work in</a:t>
            </a:r>
            <a:r>
              <a:rPr lang="en-IE" baseline="0" dirty="0" smtClean="0"/>
              <a:t> and then </a:t>
            </a:r>
            <a:r>
              <a:rPr lang="en-IE" dirty="0" smtClean="0"/>
              <a:t>Briefly</a:t>
            </a:r>
            <a:r>
              <a:rPr lang="en-IE" baseline="0" dirty="0" smtClean="0"/>
              <a:t> the workshop and what it will be about  - 1Min </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1</a:t>
            </a:fld>
            <a:endParaRPr lang="en-IE"/>
          </a:p>
        </p:txBody>
      </p:sp>
    </p:spTree>
    <p:extLst>
      <p:ext uri="{BB962C8B-B14F-4D97-AF65-F5344CB8AC3E}">
        <p14:creationId xmlns:p14="http://schemas.microsoft.com/office/powerpoint/2010/main" val="797284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a:t>
            </a:r>
            <a:r>
              <a:rPr lang="en-IE" baseline="0" dirty="0" smtClean="0"/>
              <a:t> the potential reasons for Sandra based on what we have heard so far and then mention the fact that it is important to understand why people are reluctant to make change to their health behaviours, it is not always as simple as just not wanting to….sometimes they might not even fully know the answers themselves until they are asked to discuss it and think about it</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11</a:t>
            </a:fld>
            <a:endParaRPr lang="en-IE"/>
          </a:p>
        </p:txBody>
      </p:sp>
    </p:spTree>
    <p:extLst>
      <p:ext uri="{BB962C8B-B14F-4D97-AF65-F5344CB8AC3E}">
        <p14:creationId xmlns:p14="http://schemas.microsoft.com/office/powerpoint/2010/main" val="1328900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dirty="0" smtClean="0"/>
              <a:t>Tell participants that for people in this stage of change the most supportive approach is to try and change the persons beliefs around the lifestyle habit (smoking/vaping in this case)…this can be in the form of providing information and creating more awareness and also through “Myth busting” and ensuring that people have clear and accurate facts to support their decision making. </a:t>
            </a: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12</a:t>
            </a:fld>
            <a:endParaRPr lang="en-IE"/>
          </a:p>
        </p:txBody>
      </p:sp>
    </p:spTree>
    <p:extLst>
      <p:ext uri="{BB962C8B-B14F-4D97-AF65-F5344CB8AC3E}">
        <p14:creationId xmlns:p14="http://schemas.microsoft.com/office/powerpoint/2010/main" val="32463268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Myth</a:t>
            </a:r>
            <a:r>
              <a:rPr lang="en-IE" baseline="0" dirty="0" smtClean="0"/>
              <a:t> busting Example</a:t>
            </a:r>
            <a:endParaRPr lang="en-IE" dirty="0" smtClean="0"/>
          </a:p>
          <a:p>
            <a:r>
              <a:rPr lang="en-IE" dirty="0" smtClean="0"/>
              <a:t>Explain how the quiz will work, can be walking debate or sitting quiz depending on group and room. See appendix of session plan</a:t>
            </a:r>
            <a:r>
              <a:rPr lang="en-IE" baseline="0" dirty="0" smtClean="0"/>
              <a:t> template for quiz Qs and answers</a:t>
            </a:r>
            <a:endParaRPr lang="en-IE" dirty="0" smtClean="0"/>
          </a:p>
        </p:txBody>
      </p:sp>
      <p:sp>
        <p:nvSpPr>
          <p:cNvPr id="4" name="Slide Number Placeholder 3"/>
          <p:cNvSpPr>
            <a:spLocks noGrp="1"/>
          </p:cNvSpPr>
          <p:nvPr>
            <p:ph type="sldNum" sz="quarter" idx="10"/>
          </p:nvPr>
        </p:nvSpPr>
        <p:spPr/>
        <p:txBody>
          <a:bodyPr/>
          <a:lstStyle/>
          <a:p>
            <a:fld id="{ED57CD85-B555-49D8-9349-B356DA9DCBB7}" type="slidenum">
              <a:rPr lang="en-IE" smtClean="0"/>
              <a:t>13</a:t>
            </a:fld>
            <a:endParaRPr lang="en-IE"/>
          </a:p>
        </p:txBody>
      </p:sp>
    </p:spTree>
    <p:extLst>
      <p:ext uri="{BB962C8B-B14F-4D97-AF65-F5344CB8AC3E}">
        <p14:creationId xmlns:p14="http://schemas.microsoft.com/office/powerpoint/2010/main" val="963933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smtClean="0"/>
              <a:t>Everyone who smokes enjoys it.</a:t>
            </a:r>
          </a:p>
          <a:p>
            <a:r>
              <a:rPr lang="en-IE" dirty="0" smtClean="0"/>
              <a:t>False</a:t>
            </a:r>
          </a:p>
          <a:p>
            <a:r>
              <a:rPr lang="en-IE" dirty="0" smtClean="0"/>
              <a:t>7 out of every 10 people that smoke actually want to quit. Most people smoke not because they enjoy it but because they feel miserable if they don’t have a cigarette. Those who want to quit find it</a:t>
            </a:r>
          </a:p>
          <a:p>
            <a:r>
              <a:rPr lang="en-IE" dirty="0" smtClean="0"/>
              <a:t>really hard to give up because of the nicotine addiction.</a:t>
            </a:r>
          </a:p>
          <a:p>
            <a:pPr>
              <a:lnSpc>
                <a:spcPct val="107000"/>
              </a:lnSpc>
              <a:spcAft>
                <a:spcPts val="800"/>
              </a:spcAft>
            </a:pPr>
            <a:endParaRPr lang="en-IE"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200" kern="1200" dirty="0" smtClean="0">
              <a:solidFill>
                <a:schemeClr val="tx1"/>
              </a:solidFill>
              <a:effectLst/>
              <a:latin typeface="+mn-lt"/>
              <a:ea typeface="+mn-ea"/>
              <a:cs typeface="+mn-cs"/>
            </a:endParaRPr>
          </a:p>
          <a:p>
            <a:r>
              <a:rPr lang="en-IE" sz="1200" b="1" kern="1200" dirty="0" smtClean="0">
                <a:solidFill>
                  <a:schemeClr val="tx1"/>
                </a:solidFill>
                <a:effectLst/>
                <a:latin typeface="+mn-lt"/>
                <a:ea typeface="+mn-ea"/>
                <a:cs typeface="+mn-cs"/>
              </a:rPr>
              <a:t>A nicotine addiction has similar chemical characteristics as a heroin addiction</a:t>
            </a:r>
          </a:p>
          <a:p>
            <a:r>
              <a:rPr lang="en-IE" sz="1200" kern="1200" dirty="0" smtClean="0">
                <a:solidFill>
                  <a:schemeClr val="tx1"/>
                </a:solidFill>
                <a:effectLst/>
                <a:latin typeface="+mn-lt"/>
                <a:ea typeface="+mn-ea"/>
                <a:cs typeface="+mn-cs"/>
              </a:rPr>
              <a:t>Answer: True</a:t>
            </a:r>
          </a:p>
          <a:p>
            <a:r>
              <a:rPr lang="en-IE" sz="1200" kern="1200" dirty="0" smtClean="0">
                <a:solidFill>
                  <a:schemeClr val="tx1"/>
                </a:solidFill>
                <a:effectLst/>
                <a:latin typeface="+mn-lt"/>
                <a:ea typeface="+mn-ea"/>
                <a:cs typeface="+mn-cs"/>
              </a:rPr>
              <a:t>Research has shown that the way in which a person addicted to nicotine behaves, is similar</a:t>
            </a:r>
          </a:p>
          <a:p>
            <a:r>
              <a:rPr lang="en-IE" sz="1200" kern="1200" dirty="0" smtClean="0">
                <a:solidFill>
                  <a:schemeClr val="tx1"/>
                </a:solidFill>
                <a:effectLst/>
                <a:latin typeface="+mn-lt"/>
                <a:ea typeface="+mn-ea"/>
                <a:cs typeface="+mn-cs"/>
              </a:rPr>
              <a:t>to that of a person with a heroin addiction. A person grows a nicotine receptor in their brain,</a:t>
            </a:r>
          </a:p>
          <a:p>
            <a:r>
              <a:rPr lang="en-IE" sz="1200" kern="1200" dirty="0" smtClean="0">
                <a:solidFill>
                  <a:schemeClr val="tx1"/>
                </a:solidFill>
                <a:effectLst/>
                <a:latin typeface="+mn-lt"/>
                <a:ea typeface="+mn-ea"/>
                <a:cs typeface="+mn-cs"/>
              </a:rPr>
              <a:t>which they have to feed regularly with a cigarette or e-cigarette because the body will crave the</a:t>
            </a:r>
          </a:p>
          <a:p>
            <a:r>
              <a:rPr lang="en-IE" sz="1200" kern="1200" dirty="0" smtClean="0">
                <a:solidFill>
                  <a:schemeClr val="tx1"/>
                </a:solidFill>
                <a:effectLst/>
                <a:latin typeface="+mn-lt"/>
                <a:ea typeface="+mn-ea"/>
                <a:cs typeface="+mn-cs"/>
              </a:rPr>
              <a:t>nicotine. When a person inhales, it takes 7 seconds for the nicotine to reach the brain. A person</a:t>
            </a:r>
          </a:p>
          <a:p>
            <a:r>
              <a:rPr lang="en-IE" sz="1200" kern="1200" dirty="0" smtClean="0">
                <a:solidFill>
                  <a:schemeClr val="tx1"/>
                </a:solidFill>
                <a:effectLst/>
                <a:latin typeface="+mn-lt"/>
                <a:ea typeface="+mn-ea"/>
                <a:cs typeface="+mn-cs"/>
              </a:rPr>
              <a:t>has withdrawal symptoms when they quit smoking or vaping because the body is craving a hit.</a:t>
            </a:r>
          </a:p>
          <a:p>
            <a:r>
              <a:rPr lang="en-IE" sz="1200" kern="1200" dirty="0" smtClean="0">
                <a:solidFill>
                  <a:schemeClr val="tx1"/>
                </a:solidFill>
                <a:effectLst/>
                <a:latin typeface="+mn-lt"/>
                <a:ea typeface="+mn-ea"/>
                <a:cs typeface="+mn-cs"/>
              </a:rPr>
              <a:t> </a:t>
            </a:r>
          </a:p>
          <a:p>
            <a:pPr fontAlgn="base"/>
            <a:r>
              <a:rPr lang="en-IE" sz="1200" b="1" kern="1200" dirty="0" smtClean="0">
                <a:solidFill>
                  <a:schemeClr val="tx1"/>
                </a:solidFill>
                <a:effectLst/>
                <a:latin typeface="+mn-lt"/>
                <a:ea typeface="+mn-ea"/>
                <a:cs typeface="+mn-cs"/>
              </a:rPr>
              <a:t>Cigarette smoking is the leading cause of COPD.</a:t>
            </a:r>
            <a:endParaRPr lang="en-IE" sz="1200" kern="1200" dirty="0" smtClean="0">
              <a:solidFill>
                <a:schemeClr val="tx1"/>
              </a:solidFill>
              <a:effectLst/>
              <a:latin typeface="+mn-lt"/>
              <a:ea typeface="+mn-ea"/>
              <a:cs typeface="+mn-cs"/>
            </a:endParaRPr>
          </a:p>
          <a:p>
            <a:r>
              <a:rPr lang="en-IE" sz="1200" kern="1200" dirty="0" smtClean="0">
                <a:solidFill>
                  <a:schemeClr val="tx1"/>
                </a:solidFill>
                <a:effectLst/>
                <a:latin typeface="+mn-lt"/>
                <a:ea typeface="+mn-ea"/>
                <a:cs typeface="+mn-cs"/>
              </a:rPr>
              <a:t>Answer: True </a:t>
            </a:r>
          </a:p>
          <a:p>
            <a:r>
              <a:rPr lang="en-IE" sz="1200" kern="1200" dirty="0" smtClean="0">
                <a:solidFill>
                  <a:schemeClr val="tx1"/>
                </a:solidFill>
                <a:effectLst/>
                <a:latin typeface="+mn-lt"/>
                <a:ea typeface="+mn-ea"/>
                <a:cs typeface="+mn-cs"/>
              </a:rPr>
              <a:t>smoking causes about 80% of all COPD cases. The more you smoke, the higher your risk of COPD. Other risk factors for COPD include </a:t>
            </a:r>
            <a:r>
              <a:rPr lang="en-IE" sz="1200" kern="1200" dirty="0" err="1" smtClean="0">
                <a:solidFill>
                  <a:schemeClr val="tx1"/>
                </a:solidFill>
                <a:effectLst/>
                <a:latin typeface="+mn-lt"/>
                <a:ea typeface="+mn-ea"/>
                <a:cs typeface="+mn-cs"/>
              </a:rPr>
              <a:t>secondhand</a:t>
            </a:r>
            <a:r>
              <a:rPr lang="en-IE" sz="1200" kern="1200" dirty="0" smtClean="0">
                <a:solidFill>
                  <a:schemeClr val="tx1"/>
                </a:solidFill>
                <a:effectLst/>
                <a:latin typeface="+mn-lt"/>
                <a:ea typeface="+mn-ea"/>
                <a:cs typeface="+mn-cs"/>
              </a:rPr>
              <a:t> smoke, pollution, or being exposed to certain fumes and gases at work.</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IE" sz="1200" b="1" kern="1200" dirty="0" smtClean="0">
                <a:solidFill>
                  <a:schemeClr val="tx1"/>
                </a:solidFill>
                <a:effectLst/>
                <a:latin typeface="+mn-lt"/>
                <a:ea typeface="+mn-ea"/>
                <a:cs typeface="+mn-cs"/>
              </a:rPr>
              <a:t>Smoking a few cigarettes a day is no big deal.</a:t>
            </a:r>
            <a:r>
              <a:rPr lang="en-IE" sz="1200" kern="1200" dirty="0" smtClean="0">
                <a:solidFill>
                  <a:schemeClr val="tx1"/>
                </a:solidFill>
                <a:effectLst/>
                <a:latin typeface="+mn-lt"/>
                <a:ea typeface="+mn-ea"/>
                <a:cs typeface="+mn-cs"/>
              </a:rPr>
              <a:t/>
            </a:r>
            <a:br>
              <a:rPr lang="en-IE" sz="1200" kern="1200" dirty="0" smtClean="0">
                <a:solidFill>
                  <a:schemeClr val="tx1"/>
                </a:solidFill>
                <a:effectLst/>
                <a:latin typeface="+mn-lt"/>
                <a:ea typeface="+mn-ea"/>
                <a:cs typeface="+mn-cs"/>
              </a:rPr>
            </a:br>
            <a:r>
              <a:rPr lang="en-IE" sz="1200" b="0" kern="1200" dirty="0" smtClean="0">
                <a:solidFill>
                  <a:schemeClr val="tx1"/>
                </a:solidFill>
                <a:effectLst/>
                <a:latin typeface="+mn-lt"/>
                <a:ea typeface="+mn-ea"/>
                <a:cs typeface="+mn-cs"/>
              </a:rPr>
              <a:t>False</a:t>
            </a:r>
          </a:p>
          <a:p>
            <a:pPr marL="0" marR="0" lvl="0" indent="0" algn="l" defTabSz="914400" rtl="0" eaLnBrk="1" fontAlgn="auto" latinLnBrk="0" hangingPunct="1">
              <a:lnSpc>
                <a:spcPct val="107000"/>
              </a:lnSpc>
              <a:spcBef>
                <a:spcPts val="0"/>
              </a:spcBef>
              <a:spcAft>
                <a:spcPts val="800"/>
              </a:spcAft>
              <a:buClrTx/>
              <a:buSzTx/>
              <a:buFontTx/>
              <a:buNone/>
              <a:tabLst/>
              <a:defRPr/>
            </a:pPr>
            <a:r>
              <a:rPr lang="en-IE" sz="1200" kern="1200" dirty="0" smtClean="0">
                <a:solidFill>
                  <a:schemeClr val="tx1"/>
                </a:solidFill>
                <a:effectLst/>
                <a:latin typeface="+mn-lt"/>
                <a:ea typeface="+mn-ea"/>
                <a:cs typeface="+mn-cs"/>
              </a:rPr>
              <a:t>There is no safe number of cigarettes smoked. Each cigarette contains 4,000 chemicals and poisons, 40 of which cause cancer. Consuming three to five daily can lead to cardiovascular diseases and trigger sudden heart attacks and death.</a:t>
            </a:r>
          </a:p>
          <a:p>
            <a:pPr>
              <a:lnSpc>
                <a:spcPct val="107000"/>
              </a:lnSpc>
              <a:spcAft>
                <a:spcPts val="800"/>
              </a:spcAft>
            </a:pPr>
            <a:endParaRPr lang="en-IE"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b="1" dirty="0" smtClean="0">
                <a:effectLst/>
                <a:latin typeface="Calibri" panose="020F0502020204030204" pitchFamily="34" charset="0"/>
                <a:ea typeface="Calibri" panose="020F0502020204030204" pitchFamily="34" charset="0"/>
                <a:cs typeface="Times New Roman" panose="02020603050405020304" pitchFamily="18" charset="0"/>
              </a:rPr>
              <a:t>How you smoke can affect how much nicotine gets into your body.</a:t>
            </a:r>
          </a:p>
          <a:p>
            <a:pPr>
              <a:lnSpc>
                <a:spcPct val="107000"/>
              </a:lnSpc>
              <a:spcAft>
                <a:spcPts val="800"/>
              </a:spcAft>
            </a:pPr>
            <a:r>
              <a:rPr lang="en-IE" sz="1200" b="0" dirty="0" smtClean="0">
                <a:effectLst/>
                <a:latin typeface="Calibri" panose="020F0502020204030204" pitchFamily="34" charset="0"/>
                <a:ea typeface="Calibri" panose="020F0502020204030204" pitchFamily="34" charset="0"/>
                <a:cs typeface="Times New Roman" panose="02020603050405020304" pitchFamily="18" charset="0"/>
              </a:rPr>
              <a:t>True</a:t>
            </a:r>
            <a:r>
              <a:rPr lang="en-IE" sz="1200" b="1" baseline="0" dirty="0" smtClean="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IE" sz="1200" b="0" baseline="0" dirty="0" smtClean="0">
                <a:effectLst/>
                <a:latin typeface="Calibri" panose="020F0502020204030204" pitchFamily="34" charset="0"/>
                <a:ea typeface="Calibri" panose="020F0502020204030204" pitchFamily="34" charset="0"/>
                <a:cs typeface="Times New Roman" panose="02020603050405020304" pitchFamily="18" charset="0"/>
              </a:rPr>
              <a:t>You may take in more nicotine if you inhale deeply into the lungs and take a lot of puffs. This is because nicotine gets absorbed into your body through the lining of your mouth and as well as your lungs.</a:t>
            </a:r>
            <a:endParaRPr lang="en-IE" sz="1200" b="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IE"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en-IE" sz="1200" b="1" kern="1200" dirty="0" smtClean="0">
                <a:solidFill>
                  <a:schemeClr val="tx1"/>
                </a:solidFill>
                <a:effectLst/>
                <a:latin typeface="+mn-lt"/>
                <a:ea typeface="+mn-ea"/>
                <a:cs typeface="+mn-cs"/>
              </a:rPr>
              <a:t>Taking a puff of a cigarette can reduce your craving for more.</a:t>
            </a:r>
          </a:p>
          <a:p>
            <a:pPr lvl="0" fontAlgn="base"/>
            <a:r>
              <a:rPr lang="en-IE" sz="1200" kern="1200" dirty="0" smtClean="0">
                <a:solidFill>
                  <a:schemeClr val="tx1"/>
                </a:solidFill>
                <a:effectLst/>
                <a:latin typeface="+mn-lt"/>
                <a:ea typeface="+mn-ea"/>
                <a:cs typeface="+mn-cs"/>
              </a:rPr>
              <a:t>False</a:t>
            </a:r>
          </a:p>
          <a:p>
            <a:pPr fontAlgn="base"/>
            <a:r>
              <a:rPr lang="en-IE" sz="1200" kern="1200" dirty="0" smtClean="0">
                <a:solidFill>
                  <a:schemeClr val="tx1"/>
                </a:solidFill>
                <a:effectLst/>
                <a:latin typeface="+mn-lt"/>
                <a:ea typeface="+mn-ea"/>
                <a:cs typeface="+mn-cs"/>
              </a:rPr>
              <a:t>The correct answer is myth. One puff of a cigarette will make your craving stronger. Instead, look for other ways to satisfy your craving, such as chewing sugarless gum or eating a piece of fruit or other low-calorie snack. Take walks or ride a bike. Exercise helps relieve the urge to smoke.</a:t>
            </a:r>
          </a:p>
          <a:p>
            <a:r>
              <a:rPr lang="en-IE" sz="1200" kern="1200" dirty="0" smtClean="0">
                <a:solidFill>
                  <a:schemeClr val="tx1"/>
                </a:solidFill>
                <a:effectLst/>
                <a:latin typeface="+mn-lt"/>
                <a:ea typeface="+mn-ea"/>
                <a:cs typeface="+mn-cs"/>
              </a:rPr>
              <a:t> </a:t>
            </a:r>
          </a:p>
          <a:p>
            <a:r>
              <a:rPr lang="en-IE" sz="1200" kern="1200" dirty="0" smtClean="0">
                <a:solidFill>
                  <a:schemeClr val="tx1"/>
                </a:solidFill>
                <a:effectLst/>
                <a:latin typeface="+mn-lt"/>
                <a:ea typeface="+mn-ea"/>
                <a:cs typeface="+mn-cs"/>
              </a:rPr>
              <a:t> </a:t>
            </a:r>
          </a:p>
          <a:p>
            <a:r>
              <a:rPr lang="en-IE" sz="1200" b="1" kern="1200" dirty="0" smtClean="0">
                <a:solidFill>
                  <a:schemeClr val="tx1"/>
                </a:solidFill>
                <a:effectLst/>
                <a:latin typeface="+mn-lt"/>
                <a:ea typeface="+mn-ea"/>
                <a:cs typeface="+mn-cs"/>
              </a:rPr>
              <a:t>Vaping is a healthier alternative to cigarettes.</a:t>
            </a:r>
          </a:p>
          <a:p>
            <a:r>
              <a:rPr lang="en-IE" sz="1200" kern="1200" dirty="0" smtClean="0">
                <a:solidFill>
                  <a:schemeClr val="tx1"/>
                </a:solidFill>
                <a:effectLst/>
                <a:latin typeface="+mn-lt"/>
                <a:ea typeface="+mn-ea"/>
                <a:cs typeface="+mn-cs"/>
              </a:rPr>
              <a:t>False</a:t>
            </a:r>
          </a:p>
          <a:p>
            <a:r>
              <a:rPr lang="en-IE" sz="1200" kern="1200" dirty="0" smtClean="0">
                <a:solidFill>
                  <a:schemeClr val="tx1"/>
                </a:solidFill>
                <a:effectLst/>
                <a:latin typeface="+mn-lt"/>
                <a:ea typeface="+mn-ea"/>
                <a:cs typeface="+mn-cs"/>
              </a:rPr>
              <a:t>The danger lies in the heated ingredients that may include a mix of potentially harmful chemicals. And although e-cigarettes don’t contain tobacco, many include nicotine, which is a highly addictive chemical compound that comes from tobacco. Nicotine can change the way the brain works and cause physical and psychological dependence.</a:t>
            </a:r>
          </a:p>
          <a:p>
            <a:r>
              <a:rPr lang="en-IE" sz="1200" kern="1200" dirty="0" smtClean="0">
                <a:solidFill>
                  <a:schemeClr val="tx1"/>
                </a:solidFill>
                <a:effectLst/>
                <a:latin typeface="+mn-lt"/>
                <a:ea typeface="+mn-ea"/>
                <a:cs typeface="+mn-cs"/>
              </a:rPr>
              <a:t>Another risk: There are no testing requirements, which means there’s no way to know how safe products are and what chemicals may be lurking inside.</a:t>
            </a:r>
          </a:p>
          <a:p>
            <a:r>
              <a:rPr lang="en-IE" sz="1200" kern="1200" dirty="0" smtClean="0">
                <a:solidFill>
                  <a:schemeClr val="tx1"/>
                </a:solidFill>
                <a:effectLst/>
                <a:latin typeface="+mn-lt"/>
                <a:ea typeface="+mn-ea"/>
                <a:cs typeface="+mn-cs"/>
              </a:rPr>
              <a:t>Researchers continue to study the long-term health risks of e-cigarettes</a:t>
            </a:r>
            <a:r>
              <a:rPr lang="en-IE" sz="1200" kern="1200" baseline="0" dirty="0" smtClean="0">
                <a:solidFill>
                  <a:schemeClr val="tx1"/>
                </a:solidFill>
                <a:effectLst/>
                <a:latin typeface="+mn-lt"/>
                <a:ea typeface="+mn-ea"/>
                <a:cs typeface="+mn-cs"/>
              </a:rPr>
              <a:t>, what is known is that t</a:t>
            </a:r>
            <a:r>
              <a:rPr lang="en-IE" sz="1200" kern="1200" dirty="0" smtClean="0">
                <a:solidFill>
                  <a:schemeClr val="tx1"/>
                </a:solidFill>
                <a:effectLst/>
                <a:latin typeface="+mn-lt"/>
                <a:ea typeface="+mn-ea"/>
                <a:cs typeface="+mn-cs"/>
              </a:rPr>
              <a:t>he aerosols (</a:t>
            </a:r>
            <a:r>
              <a:rPr lang="en-IE" sz="1200" kern="1200" dirty="0" err="1" smtClean="0">
                <a:solidFill>
                  <a:schemeClr val="tx1"/>
                </a:solidFill>
                <a:effectLst/>
                <a:latin typeface="+mn-lt"/>
                <a:ea typeface="+mn-ea"/>
                <a:cs typeface="+mn-cs"/>
              </a:rPr>
              <a:t>vapor</a:t>
            </a:r>
            <a:r>
              <a:rPr lang="en-IE" sz="1200" kern="1200" dirty="0" smtClean="0">
                <a:solidFill>
                  <a:schemeClr val="tx1"/>
                </a:solidFill>
                <a:effectLst/>
                <a:latin typeface="+mn-lt"/>
                <a:ea typeface="+mn-ea"/>
                <a:cs typeface="+mn-cs"/>
              </a:rPr>
              <a:t>) created by e-cigarettes and vape products contains harmful chemicals, such as </a:t>
            </a:r>
            <a:r>
              <a:rPr lang="en-IE" sz="1200" kern="1200" dirty="0" err="1" smtClean="0">
                <a:solidFill>
                  <a:schemeClr val="tx1"/>
                </a:solidFill>
                <a:effectLst/>
                <a:latin typeface="+mn-lt"/>
                <a:ea typeface="+mn-ea"/>
                <a:cs typeface="+mn-cs"/>
              </a:rPr>
              <a:t>diacetyl</a:t>
            </a:r>
            <a:r>
              <a:rPr lang="en-IE" sz="1200" kern="1200" dirty="0" smtClean="0">
                <a:solidFill>
                  <a:schemeClr val="tx1"/>
                </a:solidFill>
                <a:effectLst/>
                <a:latin typeface="+mn-lt"/>
                <a:ea typeface="+mn-ea"/>
                <a:cs typeface="+mn-cs"/>
              </a:rPr>
              <a:t>, formaldehyde and other volatile organic compounds — the same cancer-causing chemicals found in cigarette smoke.</a:t>
            </a:r>
          </a:p>
          <a:p>
            <a:pPr>
              <a:lnSpc>
                <a:spcPct val="107000"/>
              </a:lnSpc>
              <a:spcAft>
                <a:spcPts val="800"/>
              </a:spcAft>
            </a:pPr>
            <a:endParaRPr lang="en-IE"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b="1" dirty="0" smtClean="0">
                <a:effectLst/>
                <a:latin typeface="Calibri" panose="020F0502020204030204" pitchFamily="34" charset="0"/>
                <a:ea typeface="Calibri" panose="020F0502020204030204" pitchFamily="34" charset="0"/>
                <a:cs typeface="Times New Roman" panose="02020603050405020304" pitchFamily="18" charset="0"/>
              </a:rPr>
              <a:t>Smoking and vaping helps people to relax</a:t>
            </a:r>
            <a:endParaRPr lang="en-IE"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b="1" dirty="0" smtClean="0">
                <a:effectLst/>
                <a:latin typeface="Calibri" panose="020F0502020204030204" pitchFamily="34" charset="0"/>
                <a:ea typeface="Calibri" panose="020F0502020204030204" pitchFamily="34" charset="0"/>
                <a:cs typeface="Times New Roman" panose="02020603050405020304" pitchFamily="18" charset="0"/>
              </a:rPr>
              <a:t>Answer: Myth</a:t>
            </a:r>
            <a:endParaRPr lang="en-IE" sz="12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dirty="0" smtClean="0">
                <a:effectLst/>
                <a:latin typeface="Calibri" panose="020F0502020204030204" pitchFamily="34" charset="0"/>
                <a:ea typeface="Calibri" panose="020F0502020204030204" pitchFamily="34" charset="0"/>
                <a:cs typeface="Times New Roman" panose="02020603050405020304" pitchFamily="18" charset="0"/>
              </a:rPr>
              <a:t>While people feel relaxed when inhale nicotine from tobacco or e-cigarettes, these are actually</a:t>
            </a:r>
          </a:p>
          <a:p>
            <a:pPr>
              <a:lnSpc>
                <a:spcPct val="107000"/>
              </a:lnSpc>
              <a:spcAft>
                <a:spcPts val="800"/>
              </a:spcAft>
            </a:pPr>
            <a:r>
              <a:rPr lang="en-IE" sz="1200" dirty="0" smtClean="0">
                <a:effectLst/>
                <a:latin typeface="Calibri" panose="020F0502020204030204" pitchFamily="34" charset="0"/>
                <a:ea typeface="Calibri" panose="020F0502020204030204" pitchFamily="34" charset="0"/>
                <a:cs typeface="Times New Roman" panose="02020603050405020304" pitchFamily="18" charset="0"/>
              </a:rPr>
              <a:t>stimulants. This means that they accelerate the heart rate, raise the blood pressure and suppress</a:t>
            </a:r>
          </a:p>
          <a:p>
            <a:pPr>
              <a:lnSpc>
                <a:spcPct val="107000"/>
              </a:lnSpc>
              <a:spcAft>
                <a:spcPts val="800"/>
              </a:spcAft>
            </a:pPr>
            <a:r>
              <a:rPr lang="en-IE" sz="1200" dirty="0" smtClean="0">
                <a:effectLst/>
                <a:latin typeface="Calibri" panose="020F0502020204030204" pitchFamily="34" charset="0"/>
                <a:ea typeface="Calibri" panose="020F0502020204030204" pitchFamily="34" charset="0"/>
                <a:cs typeface="Times New Roman" panose="02020603050405020304" pitchFamily="18" charset="0"/>
              </a:rPr>
              <a:t>appetite. It is thought that the deep breathing when inhaling relaxes the person and getting their</a:t>
            </a:r>
          </a:p>
          <a:p>
            <a:pPr>
              <a:lnSpc>
                <a:spcPct val="107000"/>
              </a:lnSpc>
              <a:spcAft>
                <a:spcPts val="800"/>
              </a:spcAft>
            </a:pPr>
            <a:r>
              <a:rPr lang="en-IE" sz="1200" dirty="0" smtClean="0">
                <a:effectLst/>
                <a:latin typeface="Calibri" panose="020F0502020204030204" pitchFamily="34" charset="0"/>
                <a:ea typeface="Calibri" panose="020F0502020204030204" pitchFamily="34" charset="0"/>
                <a:cs typeface="Times New Roman" panose="02020603050405020304" pitchFamily="18" charset="0"/>
              </a:rPr>
              <a:t>nicotine hit prevents them from going into withdrawals. However, there are other ways to relax,</a:t>
            </a:r>
          </a:p>
          <a:p>
            <a:pPr>
              <a:lnSpc>
                <a:spcPct val="107000"/>
              </a:lnSpc>
              <a:spcAft>
                <a:spcPts val="800"/>
              </a:spcAft>
            </a:pPr>
            <a:r>
              <a:rPr lang="en-IE" sz="1200" dirty="0" smtClean="0">
                <a:effectLst/>
                <a:latin typeface="Calibri" panose="020F0502020204030204" pitchFamily="34" charset="0"/>
                <a:ea typeface="Calibri" panose="020F0502020204030204" pitchFamily="34" charset="0"/>
                <a:cs typeface="Times New Roman" panose="02020603050405020304" pitchFamily="18" charset="0"/>
              </a:rPr>
              <a:t>which are much healthier than smoking and vaping. Young people who use smoke or vape are</a:t>
            </a:r>
          </a:p>
          <a:p>
            <a:pPr>
              <a:lnSpc>
                <a:spcPct val="107000"/>
              </a:lnSpc>
              <a:spcAft>
                <a:spcPts val="800"/>
              </a:spcAft>
            </a:pPr>
            <a:r>
              <a:rPr lang="en-IE" sz="1200" dirty="0" smtClean="0">
                <a:effectLst/>
                <a:latin typeface="Calibri" panose="020F0502020204030204" pitchFamily="34" charset="0"/>
                <a:ea typeface="Calibri" panose="020F0502020204030204" pitchFamily="34" charset="0"/>
                <a:cs typeface="Times New Roman" panose="02020603050405020304" pitchFamily="18" charset="0"/>
              </a:rPr>
              <a:t>more likely to report irritability, bad temper, feeling low and less happiness with life.</a:t>
            </a:r>
          </a:p>
          <a:p>
            <a:pPr>
              <a:spcAft>
                <a:spcPts val="2400"/>
              </a:spcAft>
            </a:pPr>
            <a:endParaRPr lang="en-IE" sz="1200" b="1" spc="15" dirty="0" smtClean="0">
              <a:solidFill>
                <a:srgbClr val="1A1A1A"/>
              </a:solidFill>
              <a:effectLst/>
              <a:latin typeface="Arial" panose="020B0604020202020204" pitchFamily="34" charset="0"/>
              <a:ea typeface="Calibri" panose="020F0502020204030204" pitchFamily="34" charset="0"/>
            </a:endParaRPr>
          </a:p>
          <a:p>
            <a:pPr>
              <a:spcAft>
                <a:spcPts val="2400"/>
              </a:spcAft>
            </a:pPr>
            <a:endParaRPr lang="en-IE" sz="1200" b="1" spc="15" dirty="0" smtClean="0">
              <a:solidFill>
                <a:srgbClr val="1A1A1A"/>
              </a:solidFill>
              <a:effectLst/>
              <a:latin typeface="Arial" panose="020B0604020202020204" pitchFamily="34" charset="0"/>
              <a:ea typeface="Calibri" panose="020F0502020204030204" pitchFamily="34" charset="0"/>
            </a:endParaRPr>
          </a:p>
          <a:p>
            <a:pPr>
              <a:spcAft>
                <a:spcPts val="2400"/>
              </a:spcAft>
            </a:pPr>
            <a:r>
              <a:rPr lang="en-IE" sz="1200" b="1" spc="15" dirty="0" smtClean="0">
                <a:solidFill>
                  <a:srgbClr val="1A1A1A"/>
                </a:solidFill>
                <a:effectLst/>
                <a:latin typeface="Arial" panose="020B0604020202020204" pitchFamily="34" charset="0"/>
                <a:ea typeface="Calibri" panose="020F0502020204030204" pitchFamily="34" charset="0"/>
              </a:rPr>
              <a:t>Smoking helps you deal with stress and anxiety</a:t>
            </a:r>
            <a:endParaRPr lang="en-IE" sz="1200" b="1" spc="15" dirty="0" smtClean="0">
              <a:solidFill>
                <a:srgbClr val="1A1A1A"/>
              </a:solidFill>
              <a:effectLst/>
              <a:latin typeface="Arial" panose="020B0604020202020204" pitchFamily="34" charset="0"/>
              <a:ea typeface="Times New Roman" panose="02020603050405020304" pitchFamily="18" charset="0"/>
            </a:endParaRPr>
          </a:p>
          <a:p>
            <a:pPr>
              <a:spcAft>
                <a:spcPts val="2400"/>
              </a:spcAft>
            </a:pPr>
            <a:r>
              <a:rPr lang="en-IE" sz="1200" spc="15" dirty="0" smtClean="0">
                <a:solidFill>
                  <a:srgbClr val="1A1A1A"/>
                </a:solidFill>
                <a:effectLst/>
                <a:latin typeface="Arial" panose="020B0604020202020204" pitchFamily="34" charset="0"/>
                <a:ea typeface="Times New Roman" panose="02020603050405020304" pitchFamily="18" charset="0"/>
              </a:rPr>
              <a:t>MYTH: Smoking actually increases anxiety and tension. Nicotine creates an immediate sense of relaxation so people smoke in the belief that it reduces stress and anxiety. This feeling is temporary and soon gives way to withdrawal symptoms and increased cravings and actually increases the physical stress on your body. You start to "need" a cigarette to control the nicotine withdrawal symptoms - it does not reduce your stress levels or deal with the underlying causes. Non-smokers usually have lower stress levels than smokers. You'll feel much healthier once you quit smoking and this can help reduce your stress levels.</a:t>
            </a:r>
            <a:endParaRPr lang="en-IE" sz="1200" dirty="0" smtClean="0">
              <a:effectLst/>
              <a:latin typeface="Times New Roman" panose="02020603050405020304" pitchFamily="18" charset="0"/>
              <a:ea typeface="Times New Roman" panose="02020603050405020304" pitchFamily="18" charset="0"/>
            </a:endParaRPr>
          </a:p>
          <a:p>
            <a:endParaRPr lang="en-IE" dirty="0" smtClean="0"/>
          </a:p>
          <a:p>
            <a:pPr fontAlgn="base"/>
            <a:r>
              <a:rPr lang="en-IE" sz="1200" b="1" kern="1200" dirty="0" smtClean="0">
                <a:solidFill>
                  <a:schemeClr val="tx1"/>
                </a:solidFill>
                <a:effectLst/>
                <a:latin typeface="+mn-lt"/>
                <a:ea typeface="+mn-ea"/>
                <a:cs typeface="+mn-cs"/>
              </a:rPr>
              <a:t>When you quit smoking, your heart rate and blood pressure return to normal levels.</a:t>
            </a:r>
          </a:p>
          <a:p>
            <a:r>
              <a:rPr lang="en-IE" sz="1200" kern="1200" dirty="0" smtClean="0">
                <a:solidFill>
                  <a:schemeClr val="tx1"/>
                </a:solidFill>
                <a:effectLst/>
                <a:latin typeface="+mn-lt"/>
                <a:ea typeface="+mn-ea"/>
                <a:cs typeface="+mn-cs"/>
              </a:rPr>
              <a:t> True</a:t>
            </a:r>
          </a:p>
          <a:p>
            <a:r>
              <a:rPr lang="en-IE" sz="1200" kern="1200" dirty="0" smtClean="0">
                <a:solidFill>
                  <a:schemeClr val="tx1"/>
                </a:solidFill>
                <a:effectLst/>
                <a:latin typeface="+mn-lt"/>
                <a:ea typeface="+mn-ea"/>
                <a:cs typeface="+mn-cs"/>
              </a:rPr>
              <a:t>Smoking raises your heart rate and blood pressure, and stopping helps them come back down. When you quit, you'll have less carbon monoxide in your blood, so it can carry more oxygen to your body. Your senses of taste and smell will improve.</a:t>
            </a:r>
          </a:p>
          <a:p>
            <a:endParaRPr lang="en-IE" dirty="0" smtClean="0"/>
          </a:p>
          <a:p>
            <a:r>
              <a:rPr lang="en-IE" sz="1200" b="1" kern="1200" dirty="0" smtClean="0">
                <a:solidFill>
                  <a:schemeClr val="tx1"/>
                </a:solidFill>
                <a:effectLst/>
                <a:latin typeface="+mn-lt"/>
                <a:ea typeface="+mn-ea"/>
                <a:cs typeface="+mn-cs"/>
              </a:rPr>
              <a:t>Smoking cigarettes causes you to inhale carbon monoxide which is the same gas that can cause poisoning </a:t>
            </a:r>
          </a:p>
          <a:p>
            <a:r>
              <a:rPr lang="en-IE" sz="1200" b="0" kern="1200" dirty="0" smtClean="0">
                <a:solidFill>
                  <a:schemeClr val="tx1"/>
                </a:solidFill>
                <a:effectLst/>
                <a:latin typeface="+mn-lt"/>
                <a:ea typeface="+mn-ea"/>
                <a:cs typeface="+mn-cs"/>
              </a:rPr>
              <a:t>True </a:t>
            </a:r>
          </a:p>
          <a:p>
            <a:r>
              <a:rPr lang="en-IE" sz="1200" b="0" kern="1200" dirty="0" smtClean="0">
                <a:solidFill>
                  <a:schemeClr val="tx1"/>
                </a:solidFill>
                <a:effectLst/>
                <a:latin typeface="+mn-lt"/>
                <a:ea typeface="+mn-ea"/>
                <a:cs typeface="+mn-cs"/>
              </a:rPr>
              <a:t>Burned Tobacco created Carbon</a:t>
            </a:r>
            <a:r>
              <a:rPr lang="en-IE" sz="1200" b="0" kern="1200" baseline="0" dirty="0" smtClean="0">
                <a:solidFill>
                  <a:schemeClr val="tx1"/>
                </a:solidFill>
                <a:effectLst/>
                <a:latin typeface="+mn-lt"/>
                <a:ea typeface="+mn-ea"/>
                <a:cs typeface="+mn-cs"/>
              </a:rPr>
              <a:t> monoxide which is inhaled when you smoke, Carbon monoxide steals the O2 in your lungs making your blood thicker and harder for your heart to pump around the body, lower levels of Oxygen also makes it more difficult for all other organs to function including the brain. For someone who smokes 20 a day the amount of CO2 in their lungs can be between 30-45ppm, a CO monitor will general begin to beep to warn people that CO Levels are too high in a room at 50ppm. After 48 hours of quitting smoking your body clears all of the Carbon monoxide out of your lungs.</a:t>
            </a:r>
          </a:p>
          <a:p>
            <a:endParaRPr lang="en-IE" sz="1200" b="0" kern="1200" baseline="0" dirty="0" smtClean="0">
              <a:solidFill>
                <a:schemeClr val="tx1"/>
              </a:solidFill>
              <a:effectLst/>
              <a:latin typeface="+mn-lt"/>
              <a:ea typeface="+mn-ea"/>
              <a:cs typeface="+mn-cs"/>
            </a:endParaRPr>
          </a:p>
          <a:p>
            <a:pPr>
              <a:lnSpc>
                <a:spcPct val="107000"/>
              </a:lnSpc>
              <a:spcAft>
                <a:spcPts val="800"/>
              </a:spcAft>
            </a:pPr>
            <a:r>
              <a:rPr lang="en-IE" sz="1200" b="1" dirty="0" smtClean="0">
                <a:effectLst/>
                <a:latin typeface="Calibri" panose="020F0502020204030204" pitchFamily="34" charset="0"/>
                <a:ea typeface="Calibri" panose="020F0502020204030204" pitchFamily="34" charset="0"/>
                <a:cs typeface="Times New Roman" panose="02020603050405020304" pitchFamily="18" charset="0"/>
              </a:rPr>
              <a:t>If you are over 50 years old, there is no</a:t>
            </a:r>
            <a:r>
              <a:rPr lang="en-IE" sz="1200" b="1" baseline="0" dirty="0" smtClean="0">
                <a:effectLst/>
                <a:latin typeface="Calibri" panose="020F0502020204030204" pitchFamily="34" charset="0"/>
                <a:ea typeface="Calibri" panose="020F0502020204030204" pitchFamily="34" charset="0"/>
                <a:cs typeface="Times New Roman" panose="02020603050405020304" pitchFamily="18" charset="0"/>
              </a:rPr>
              <a:t> point in quitting smoking</a:t>
            </a:r>
            <a:endParaRPr lang="en-IE" sz="12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b="0" dirty="0" smtClean="0">
                <a:effectLst/>
                <a:latin typeface="Calibri" panose="020F0502020204030204" pitchFamily="34" charset="0"/>
                <a:ea typeface="Calibri" panose="020F0502020204030204" pitchFamily="34" charset="0"/>
                <a:cs typeface="Times New Roman" panose="02020603050405020304" pitchFamily="18" charset="0"/>
              </a:rPr>
              <a:t>Answer:</a:t>
            </a:r>
            <a:r>
              <a:rPr lang="en-IE" sz="12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IE" sz="1200" b="0" dirty="0" smtClean="0">
                <a:effectLst/>
                <a:latin typeface="Calibri" panose="020F0502020204030204" pitchFamily="34" charset="0"/>
                <a:ea typeface="Calibri" panose="020F0502020204030204" pitchFamily="34" charset="0"/>
                <a:cs typeface="Times New Roman" panose="02020603050405020304" pitchFamily="18" charset="0"/>
              </a:rPr>
              <a:t>False: The</a:t>
            </a:r>
            <a:r>
              <a:rPr lang="en-IE" sz="1200" b="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IE" sz="1200" b="0" dirty="0" smtClean="0">
                <a:effectLst/>
                <a:latin typeface="Calibri" panose="020F0502020204030204" pitchFamily="34" charset="0"/>
                <a:ea typeface="Calibri" panose="020F0502020204030204" pitchFamily="34" charset="0"/>
                <a:cs typeface="Times New Roman" panose="02020603050405020304" pitchFamily="18" charset="0"/>
              </a:rPr>
              <a:t>sooner you quit, the sooner your health can improve. Within 20 minutes of your last cigarette, your blood pressure and heartbeat start to normalise. Within two to five years, your risk of having a stroke could fall to about that of a non-smoker. In 10 years, your risk of lung cancer is cut by half. At the same time, stopping smoking protects the health of your family. Breathing in second-hand smoke increases the risk of lung cancer, heart disease and stroke, as well as respiratory diseases like asthma and bronchitis. It is never too late to quit smoking</a:t>
            </a:r>
            <a:r>
              <a:rPr lang="en-IE" sz="1200" b="0" baseline="0" dirty="0" smtClean="0">
                <a:effectLst/>
                <a:latin typeface="Calibri" panose="020F0502020204030204" pitchFamily="34" charset="0"/>
                <a:ea typeface="Calibri" panose="020F0502020204030204" pitchFamily="34" charset="0"/>
                <a:cs typeface="Times New Roman" panose="02020603050405020304" pitchFamily="18" charset="0"/>
              </a:rPr>
              <a:t> and everyday smoke free will be a day lived with better quality of life simply because you are not breathing in CO2 or relying on the addictive substance of nicotine. </a:t>
            </a:r>
            <a:endParaRPr lang="en-IE" sz="1200" b="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IE" b="0" dirty="0"/>
          </a:p>
        </p:txBody>
      </p:sp>
      <p:sp>
        <p:nvSpPr>
          <p:cNvPr id="4" name="Slide Number Placeholder 3"/>
          <p:cNvSpPr>
            <a:spLocks noGrp="1"/>
          </p:cNvSpPr>
          <p:nvPr>
            <p:ph type="sldNum" sz="quarter" idx="10"/>
          </p:nvPr>
        </p:nvSpPr>
        <p:spPr/>
        <p:txBody>
          <a:bodyPr/>
          <a:lstStyle/>
          <a:p>
            <a:fld id="{ED57CD85-B555-49D8-9349-B356DA9DCBB7}" type="slidenum">
              <a:rPr lang="en-IE" smtClean="0"/>
              <a:t>14</a:t>
            </a:fld>
            <a:endParaRPr lang="en-IE"/>
          </a:p>
        </p:txBody>
      </p:sp>
    </p:spTree>
    <p:extLst>
      <p:ext uri="{BB962C8B-B14F-4D97-AF65-F5344CB8AC3E}">
        <p14:creationId xmlns:p14="http://schemas.microsoft.com/office/powerpoint/2010/main" val="2092555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Play audio and then discuss where Sandra is on the cycle</a:t>
            </a:r>
            <a:r>
              <a:rPr lang="en-IE" baseline="0" dirty="0" smtClean="0"/>
              <a:t> of change.</a:t>
            </a:r>
          </a:p>
          <a:p>
            <a:endParaRPr lang="en-IE" baseline="0" dirty="0" smtClean="0"/>
          </a:p>
          <a:p>
            <a:r>
              <a:rPr lang="en-IE" i="1" baseline="0" dirty="0" smtClean="0"/>
              <a:t>In this stage of change when people are starting to think about making a change the type of support they usually need is a bit of persuasion and encouragement, they are weighing up the pros and cons and some support around that process can be really useful to help guide them towards being ready to change</a:t>
            </a:r>
            <a:endParaRPr lang="en-IE" i="1" dirty="0"/>
          </a:p>
        </p:txBody>
      </p:sp>
      <p:sp>
        <p:nvSpPr>
          <p:cNvPr id="4" name="Slide Number Placeholder 3"/>
          <p:cNvSpPr>
            <a:spLocks noGrp="1"/>
          </p:cNvSpPr>
          <p:nvPr>
            <p:ph type="sldNum" sz="quarter" idx="10"/>
          </p:nvPr>
        </p:nvSpPr>
        <p:spPr/>
        <p:txBody>
          <a:bodyPr/>
          <a:lstStyle/>
          <a:p>
            <a:fld id="{ED57CD85-B555-49D8-9349-B356DA9DCBB7}" type="slidenum">
              <a:rPr lang="en-IE" smtClean="0"/>
              <a:t>15</a:t>
            </a:fld>
            <a:endParaRPr lang="en-IE"/>
          </a:p>
        </p:txBody>
      </p:sp>
    </p:spTree>
    <p:extLst>
      <p:ext uri="{BB962C8B-B14F-4D97-AF65-F5344CB8AC3E}">
        <p14:creationId xmlns:p14="http://schemas.microsoft.com/office/powerpoint/2010/main" val="3654328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i="1" kern="1200" dirty="0" smtClean="0">
                <a:solidFill>
                  <a:schemeClr val="tx1"/>
                </a:solidFill>
                <a:effectLst/>
                <a:latin typeface="+mn-lt"/>
                <a:ea typeface="+mn-ea"/>
                <a:cs typeface="+mn-cs"/>
              </a:rPr>
              <a:t>In any behaviour change we spend a lot of time thinking about change and weighing up the positives and negatives of making that change.</a:t>
            </a:r>
            <a:endParaRPr lang="en-IE" sz="1200" kern="1200" dirty="0" smtClean="0">
              <a:solidFill>
                <a:schemeClr val="tx1"/>
              </a:solidFill>
              <a:effectLst/>
              <a:latin typeface="+mn-lt"/>
              <a:ea typeface="+mn-ea"/>
              <a:cs typeface="+mn-cs"/>
            </a:endParaRPr>
          </a:p>
          <a:p>
            <a:r>
              <a:rPr lang="en-IE" sz="1200" i="1"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IE" sz="1200" i="1" kern="1200" dirty="0" smtClean="0">
                <a:solidFill>
                  <a:schemeClr val="tx1"/>
                </a:solidFill>
                <a:effectLst/>
                <a:latin typeface="+mn-lt"/>
                <a:ea typeface="+mn-ea"/>
                <a:cs typeface="+mn-cs"/>
              </a:rPr>
              <a:t>This is like a constantly tipping weighing scales in our minds and trying to balance it can be exhausting mentally…. Sometimes in just taking the leap into action people can experience some relief. </a:t>
            </a:r>
            <a:endParaRPr lang="en-IE" sz="1200" kern="1200" dirty="0" smtClean="0">
              <a:solidFill>
                <a:schemeClr val="tx1"/>
              </a:solidFill>
              <a:effectLst/>
              <a:latin typeface="+mn-lt"/>
              <a:ea typeface="+mn-ea"/>
              <a:cs typeface="+mn-cs"/>
            </a:endParaRPr>
          </a:p>
          <a:p>
            <a:r>
              <a:rPr lang="en-IE" sz="1200" i="1"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IE" sz="1200" i="1" kern="1200" dirty="0" smtClean="0">
                <a:solidFill>
                  <a:schemeClr val="tx1"/>
                </a:solidFill>
                <a:effectLst/>
                <a:latin typeface="+mn-lt"/>
                <a:ea typeface="+mn-ea"/>
                <a:cs typeface="+mn-cs"/>
              </a:rPr>
              <a:t>It can be helpful to spend time writing down these thoughts of pros Vs cons and</a:t>
            </a:r>
            <a:r>
              <a:rPr lang="en-IE" sz="1200" i="1" kern="1200" baseline="0" dirty="0" smtClean="0">
                <a:solidFill>
                  <a:schemeClr val="tx1"/>
                </a:solidFill>
                <a:effectLst/>
                <a:latin typeface="+mn-lt"/>
                <a:ea typeface="+mn-ea"/>
                <a:cs typeface="+mn-cs"/>
              </a:rPr>
              <a:t> i</a:t>
            </a:r>
            <a:r>
              <a:rPr lang="en-IE" sz="1200" i="1" kern="1200" dirty="0" smtClean="0">
                <a:solidFill>
                  <a:schemeClr val="tx1"/>
                </a:solidFill>
                <a:effectLst/>
                <a:latin typeface="+mn-lt"/>
                <a:ea typeface="+mn-ea"/>
                <a:cs typeface="+mn-cs"/>
              </a:rPr>
              <a:t>n doing this we can help to persuade ourselves that taking action to change is the right thing to do.  </a:t>
            </a:r>
          </a:p>
          <a:p>
            <a:endParaRPr lang="en-IE" sz="1200" i="1" kern="1200" dirty="0" smtClean="0">
              <a:solidFill>
                <a:schemeClr val="tx1"/>
              </a:solidFill>
              <a:effectLst/>
              <a:latin typeface="+mn-lt"/>
              <a:ea typeface="+mn-ea"/>
              <a:cs typeface="+mn-cs"/>
            </a:endParaRPr>
          </a:p>
          <a:p>
            <a:r>
              <a:rPr lang="en-IE" b="1" dirty="0" smtClean="0"/>
              <a:t>Activity</a:t>
            </a:r>
          </a:p>
          <a:p>
            <a:r>
              <a:rPr lang="en-IE" dirty="0" smtClean="0"/>
              <a:t>Image</a:t>
            </a:r>
            <a:r>
              <a:rPr lang="en-IE" baseline="0" dirty="0" smtClean="0"/>
              <a:t> of Weighing scales on flip chart, ask participants to call out all the benefits Sandra could gain by quitting smoking and all the possible negative things that could happen if she quits or all the reasons that might be holding her back. Write these on a sticky note and stick onto the scales (have some pre-prepared), allow participants to write their own and stick up or call out suggestions</a:t>
            </a:r>
            <a:endParaRPr lang="en-IE" dirty="0" smtClean="0"/>
          </a:p>
          <a:p>
            <a:endParaRPr lang="en-IE" sz="1200" kern="1200" dirty="0" smtClean="0">
              <a:solidFill>
                <a:schemeClr val="tx1"/>
              </a:solidFill>
              <a:effectLst/>
              <a:latin typeface="+mn-lt"/>
              <a:ea typeface="+mn-ea"/>
              <a:cs typeface="+mn-cs"/>
            </a:endParaRPr>
          </a:p>
          <a:p>
            <a:r>
              <a:rPr lang="en-IE" i="1" dirty="0" smtClean="0"/>
              <a:t>Explain that</a:t>
            </a:r>
            <a:r>
              <a:rPr lang="en-IE" i="1" baseline="0" dirty="0" smtClean="0"/>
              <a:t> there is mostly always more pros of quitting than cons, but sometimes until we allow ourselves to see these all we can think about and see are the cons. Go on to discuss some of the benefits of quitting</a:t>
            </a:r>
            <a:endParaRPr lang="en-IE" i="1" dirty="0" smtClean="0"/>
          </a:p>
        </p:txBody>
      </p:sp>
      <p:sp>
        <p:nvSpPr>
          <p:cNvPr id="4" name="Slide Number Placeholder 3"/>
          <p:cNvSpPr>
            <a:spLocks noGrp="1"/>
          </p:cNvSpPr>
          <p:nvPr>
            <p:ph type="sldNum" sz="quarter" idx="10"/>
          </p:nvPr>
        </p:nvSpPr>
        <p:spPr/>
        <p:txBody>
          <a:bodyPr/>
          <a:lstStyle/>
          <a:p>
            <a:fld id="{ED57CD85-B555-49D8-9349-B356DA9DCBB7}" type="slidenum">
              <a:rPr lang="en-IE" smtClean="0"/>
              <a:t>16</a:t>
            </a:fld>
            <a:endParaRPr lang="en-IE"/>
          </a:p>
        </p:txBody>
      </p:sp>
    </p:spTree>
    <p:extLst>
      <p:ext uri="{BB962C8B-B14F-4D97-AF65-F5344CB8AC3E}">
        <p14:creationId xmlns:p14="http://schemas.microsoft.com/office/powerpoint/2010/main" val="33686982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smtClean="0"/>
          </a:p>
        </p:txBody>
      </p:sp>
      <p:sp>
        <p:nvSpPr>
          <p:cNvPr id="4" name="Slide Number Placeholder 3"/>
          <p:cNvSpPr>
            <a:spLocks noGrp="1"/>
          </p:cNvSpPr>
          <p:nvPr>
            <p:ph type="sldNum" sz="quarter" idx="10"/>
          </p:nvPr>
        </p:nvSpPr>
        <p:spPr/>
        <p:txBody>
          <a:bodyPr/>
          <a:lstStyle/>
          <a:p>
            <a:fld id="{ED57CD85-B555-49D8-9349-B356DA9DCBB7}" type="slidenum">
              <a:rPr lang="en-IE" smtClean="0"/>
              <a:t>17</a:t>
            </a:fld>
            <a:endParaRPr lang="en-IE"/>
          </a:p>
        </p:txBody>
      </p:sp>
    </p:spTree>
    <p:extLst>
      <p:ext uri="{BB962C8B-B14F-4D97-AF65-F5344CB8AC3E}">
        <p14:creationId xmlns:p14="http://schemas.microsoft.com/office/powerpoint/2010/main" val="2908364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smtClean="0"/>
          </a:p>
        </p:txBody>
      </p:sp>
      <p:sp>
        <p:nvSpPr>
          <p:cNvPr id="4" name="Slide Number Placeholder 3"/>
          <p:cNvSpPr>
            <a:spLocks noGrp="1"/>
          </p:cNvSpPr>
          <p:nvPr>
            <p:ph type="sldNum" sz="quarter" idx="10"/>
          </p:nvPr>
        </p:nvSpPr>
        <p:spPr/>
        <p:txBody>
          <a:bodyPr/>
          <a:lstStyle/>
          <a:p>
            <a:fld id="{ED57CD85-B555-49D8-9349-B356DA9DCBB7}" type="slidenum">
              <a:rPr lang="en-IE" smtClean="0"/>
              <a:t>18</a:t>
            </a:fld>
            <a:endParaRPr lang="en-IE"/>
          </a:p>
        </p:txBody>
      </p:sp>
    </p:spTree>
    <p:extLst>
      <p:ext uri="{BB962C8B-B14F-4D97-AF65-F5344CB8AC3E}">
        <p14:creationId xmlns:p14="http://schemas.microsoft.com/office/powerpoint/2010/main" val="2790852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https://www.pewresearch.org/social-trends/2009/04/08/smokers-cant-blow-off-stress/ </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19</a:t>
            </a:fld>
            <a:endParaRPr lang="en-IE"/>
          </a:p>
        </p:txBody>
      </p:sp>
    </p:spTree>
    <p:extLst>
      <p:ext uri="{BB962C8B-B14F-4D97-AF65-F5344CB8AC3E}">
        <p14:creationId xmlns:p14="http://schemas.microsoft.com/office/powerpoint/2010/main" val="3496101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IE" dirty="0" smtClean="0">
                <a:solidFill>
                  <a:srgbClr val="0D3447"/>
                </a:solidFill>
                <a:latin typeface="Arial" panose="020B0604020202020204" pitchFamily="34" charset="0"/>
                <a:cs typeface="Arial" panose="020B0604020202020204" pitchFamily="34" charset="0"/>
              </a:rPr>
              <a:t>In the same situations during the day, where the actual stress is unchanged, people who smoke will become significantly more stressed when they are craving their next smoke/vape.</a:t>
            </a:r>
          </a:p>
          <a:p>
            <a:pPr marL="285750" indent="-285750">
              <a:buFont typeface="Arial" panose="020B0604020202020204" pitchFamily="34" charset="0"/>
              <a:buChar char="•"/>
            </a:pPr>
            <a:endParaRPr lang="en-IE" dirty="0" smtClean="0">
              <a:solidFill>
                <a:srgbClr val="0D344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dirty="0" smtClean="0">
                <a:solidFill>
                  <a:srgbClr val="0D3447"/>
                </a:solidFill>
                <a:latin typeface="Arial" panose="020B0604020202020204" pitchFamily="34" charset="0"/>
                <a:cs typeface="Arial" panose="020B0604020202020204" pitchFamily="34" charset="0"/>
              </a:rPr>
              <a:t>When they smoke/vape they feel better and think it has helped with the stress of a situation but actually it has just helped with the withdrawal feeling.</a:t>
            </a:r>
          </a:p>
          <a:p>
            <a:pPr marL="285750" indent="-285750">
              <a:buFont typeface="Arial" panose="020B0604020202020204" pitchFamily="34" charset="0"/>
              <a:buChar char="•"/>
            </a:pPr>
            <a:endParaRPr lang="en-IE" dirty="0" smtClean="0">
              <a:solidFill>
                <a:srgbClr val="0D344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dirty="0" smtClean="0">
                <a:solidFill>
                  <a:srgbClr val="0D3447"/>
                </a:solidFill>
                <a:latin typeface="Arial" panose="020B0604020202020204" pitchFamily="34" charset="0"/>
                <a:cs typeface="Arial" panose="020B0604020202020204" pitchFamily="34" charset="0"/>
              </a:rPr>
              <a:t>The cycle continues and leads to increased overall stress levels in the body. </a:t>
            </a: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21</a:t>
            </a:fld>
            <a:endParaRPr lang="en-IE"/>
          </a:p>
        </p:txBody>
      </p:sp>
    </p:spTree>
    <p:extLst>
      <p:ext uri="{BB962C8B-B14F-4D97-AF65-F5344CB8AC3E}">
        <p14:creationId xmlns:p14="http://schemas.microsoft.com/office/powerpoint/2010/main" val="1580287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i="1" dirty="0" smtClean="0"/>
              <a:t>Health Promotion Officers in each town in Wexford and one of our roles is to deliver the Quit Smoking</a:t>
            </a:r>
            <a:r>
              <a:rPr lang="en-IE" i="1" baseline="0" dirty="0" smtClean="0"/>
              <a:t> Support Programme</a:t>
            </a:r>
            <a:endParaRPr lang="en-IE" i="1" dirty="0"/>
          </a:p>
        </p:txBody>
      </p:sp>
      <p:sp>
        <p:nvSpPr>
          <p:cNvPr id="4" name="Slide Number Placeholder 3"/>
          <p:cNvSpPr>
            <a:spLocks noGrp="1"/>
          </p:cNvSpPr>
          <p:nvPr>
            <p:ph type="sldNum" sz="quarter" idx="10"/>
          </p:nvPr>
        </p:nvSpPr>
        <p:spPr/>
        <p:txBody>
          <a:bodyPr/>
          <a:lstStyle/>
          <a:p>
            <a:fld id="{ED57CD85-B555-49D8-9349-B356DA9DCBB7}" type="slidenum">
              <a:rPr lang="en-IE" smtClean="0"/>
              <a:t>2</a:t>
            </a:fld>
            <a:endParaRPr lang="en-IE"/>
          </a:p>
        </p:txBody>
      </p:sp>
    </p:spTree>
    <p:extLst>
      <p:ext uri="{BB962C8B-B14F-4D97-AF65-F5344CB8AC3E}">
        <p14:creationId xmlns:p14="http://schemas.microsoft.com/office/powerpoint/2010/main" val="4059429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Mention the 4 main ways</a:t>
            </a:r>
            <a:r>
              <a:rPr lang="en-IE" baseline="0" dirty="0" smtClean="0"/>
              <a:t> HSE Quit is set up to support</a:t>
            </a:r>
          </a:p>
          <a:p>
            <a:pPr marL="171450" indent="-171450">
              <a:buFontTx/>
              <a:buChar char="-"/>
            </a:pPr>
            <a:r>
              <a:rPr lang="en-IE" baseline="0" dirty="0" err="1" smtClean="0"/>
              <a:t>Quitline</a:t>
            </a:r>
            <a:r>
              <a:rPr lang="en-IE" baseline="0" dirty="0" smtClean="0"/>
              <a:t>: phone support</a:t>
            </a:r>
          </a:p>
          <a:p>
            <a:pPr marL="171450" indent="-171450">
              <a:buFontTx/>
              <a:buChar char="-"/>
            </a:pPr>
            <a:r>
              <a:rPr lang="en-IE" baseline="0" dirty="0" smtClean="0"/>
              <a:t>We Can Quit: Group support led by smoking advisor</a:t>
            </a:r>
          </a:p>
          <a:p>
            <a:pPr marL="171450" indent="-171450">
              <a:buFontTx/>
              <a:buChar char="-"/>
            </a:pPr>
            <a:r>
              <a:rPr lang="en-IE" baseline="0" dirty="0" smtClean="0"/>
              <a:t>You Can Quit-1:1 support with smoking advisor</a:t>
            </a:r>
          </a:p>
          <a:p>
            <a:pPr marL="171450" indent="-171450">
              <a:buFontTx/>
              <a:buChar char="-"/>
            </a:pPr>
            <a:r>
              <a:rPr lang="en-IE" dirty="0" smtClean="0"/>
              <a:t>Quit.ie: online quit plan and information about quitting </a:t>
            </a:r>
          </a:p>
          <a:p>
            <a:pPr marL="171450" indent="-171450">
              <a:buFontTx/>
              <a:buChar char="-"/>
            </a:pPr>
            <a:r>
              <a:rPr lang="en-IE" dirty="0" smtClean="0"/>
              <a:t>Social</a:t>
            </a:r>
            <a:r>
              <a:rPr lang="en-IE" baseline="0" dirty="0" smtClean="0"/>
              <a:t> </a:t>
            </a:r>
            <a:r>
              <a:rPr lang="en-IE" baseline="0" dirty="0" err="1" smtClean="0"/>
              <a:t>meda</a:t>
            </a:r>
            <a:r>
              <a:rPr lang="en-IE" baseline="0" dirty="0" smtClean="0"/>
              <a:t>: encouraging posts and information </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22</a:t>
            </a:fld>
            <a:endParaRPr lang="en-IE"/>
          </a:p>
        </p:txBody>
      </p:sp>
    </p:spTree>
    <p:extLst>
      <p:ext uri="{BB962C8B-B14F-4D97-AF65-F5344CB8AC3E}">
        <p14:creationId xmlns:p14="http://schemas.microsoft.com/office/powerpoint/2010/main" val="37620902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Show examples here</a:t>
            </a:r>
            <a:r>
              <a:rPr lang="en-IE" baseline="0" dirty="0" smtClean="0"/>
              <a:t> of the quit booklets, quit online supports, handouts </a:t>
            </a:r>
            <a:r>
              <a:rPr lang="en-IE" baseline="0" dirty="0" err="1" smtClean="0"/>
              <a:t>etc</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23</a:t>
            </a:fld>
            <a:endParaRPr lang="en-IE"/>
          </a:p>
        </p:txBody>
      </p:sp>
    </p:spTree>
    <p:extLst>
      <p:ext uri="{BB962C8B-B14F-4D97-AF65-F5344CB8AC3E}">
        <p14:creationId xmlns:p14="http://schemas.microsoft.com/office/powerpoint/2010/main" val="24449881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kern="1200" dirty="0" smtClean="0">
                <a:solidFill>
                  <a:schemeClr val="tx1"/>
                </a:solidFill>
                <a:effectLst/>
                <a:latin typeface="+mn-lt"/>
                <a:ea typeface="+mn-ea"/>
                <a:cs typeface="+mn-cs"/>
              </a:rPr>
              <a:t>Today I phoned the doctor and spoke to the receptionist, I told her that the doctor had mentioned to me a few weeks ago about quitting smoking and getting signed up for some support but I lost the leaflet and didn’t know how to sign up. The receptionist said she would send a note to the doctor and he would refer her into the quit team asap. The quit team would contact me then to get the ball rolling but if I wanted to get going quicker I could call the Freephone </a:t>
            </a:r>
            <a:r>
              <a:rPr lang="en-IE" sz="1200" kern="1200" dirty="0" err="1" smtClean="0">
                <a:solidFill>
                  <a:schemeClr val="tx1"/>
                </a:solidFill>
                <a:effectLst/>
                <a:latin typeface="+mn-lt"/>
                <a:ea typeface="+mn-ea"/>
                <a:cs typeface="+mn-cs"/>
              </a:rPr>
              <a:t>quitline</a:t>
            </a:r>
            <a:r>
              <a:rPr lang="en-IE" sz="1200" kern="1200" dirty="0" smtClean="0">
                <a:solidFill>
                  <a:schemeClr val="tx1"/>
                </a:solidFill>
                <a:effectLst/>
                <a:latin typeface="+mn-lt"/>
                <a:ea typeface="+mn-ea"/>
                <a:cs typeface="+mn-cs"/>
              </a:rPr>
              <a:t> and sign up myself. I was a bit too nervous to do that so I asked if she could go ahead and ask the doctor to do it for me. </a:t>
            </a:r>
          </a:p>
          <a:p>
            <a:r>
              <a:rPr lang="en-IE" sz="1200" kern="1200" dirty="0" smtClean="0">
                <a:solidFill>
                  <a:schemeClr val="tx1"/>
                </a:solidFill>
                <a:effectLst/>
                <a:latin typeface="+mn-lt"/>
                <a:ea typeface="+mn-ea"/>
                <a:cs typeface="+mn-cs"/>
              </a:rPr>
              <a:t> </a:t>
            </a:r>
          </a:p>
          <a:p>
            <a:r>
              <a:rPr lang="en-IE" sz="1200" kern="1200" dirty="0" smtClean="0">
                <a:solidFill>
                  <a:schemeClr val="tx1"/>
                </a:solidFill>
                <a:effectLst/>
                <a:latin typeface="+mn-lt"/>
                <a:ea typeface="+mn-ea"/>
                <a:cs typeface="+mn-cs"/>
              </a:rPr>
              <a:t>A few days later Amy from the quit team called me and took some details from me, we had a chat about my smoking habit at the moment and plans I had around quitting. She explained that the next step is to book in an appointment for a “Pre Quit” session and that this could be in person or over the phone.  I booked in for a phone appointment for a couple of days later and spent half an hour on the phone talking to Amy that day all about how I could actually approach quitting and what supports would help me. She explained all about Nicotine Replacement Therapy –like patches and gum </a:t>
            </a:r>
            <a:r>
              <a:rPr lang="en-IE" sz="1200" kern="1200" dirty="0" err="1" smtClean="0">
                <a:solidFill>
                  <a:schemeClr val="tx1"/>
                </a:solidFill>
                <a:effectLst/>
                <a:latin typeface="+mn-lt"/>
                <a:ea typeface="+mn-ea"/>
                <a:cs typeface="+mn-cs"/>
              </a:rPr>
              <a:t>etc.and</a:t>
            </a:r>
            <a:r>
              <a:rPr lang="en-IE" sz="1200" kern="1200" dirty="0" smtClean="0">
                <a:solidFill>
                  <a:schemeClr val="tx1"/>
                </a:solidFill>
                <a:effectLst/>
                <a:latin typeface="+mn-lt"/>
                <a:ea typeface="+mn-ea"/>
                <a:cs typeface="+mn-cs"/>
              </a:rPr>
              <a:t> tips to cope with cravings. I wasn’t quite ready to set my quit date by the end of the call but had loads of information to get me started with planning. Amy made another appointment for the following week and on that call I actually set a quit date…I could hardly believe the words were coming out of my mouth but I just wanted to give it ago at this stage. I was a mixture of nerves and excitement as we made a plan for our next appointment which would be on my quit day. I was also just really worried I’d completely fail but Amy assured me there’s no such thing as a failed attempt.</a:t>
            </a:r>
          </a:p>
          <a:p>
            <a:r>
              <a:rPr lang="en-IE" sz="1200" kern="1200" dirty="0" smtClean="0">
                <a:solidFill>
                  <a:schemeClr val="tx1"/>
                </a:solidFill>
                <a:effectLst/>
                <a:latin typeface="+mn-lt"/>
                <a:ea typeface="+mn-ea"/>
                <a:cs typeface="+mn-cs"/>
              </a:rPr>
              <a:t>. </a:t>
            </a:r>
          </a:p>
          <a:p>
            <a:endParaRPr lang="en-IE" dirty="0" smtClean="0"/>
          </a:p>
          <a:p>
            <a:endParaRPr lang="en-IE" dirty="0" smtClean="0"/>
          </a:p>
          <a:p>
            <a:endParaRPr lang="en-IE" dirty="0" smtClean="0"/>
          </a:p>
          <a:p>
            <a:r>
              <a:rPr lang="en-IE" dirty="0" smtClean="0"/>
              <a:t>Show Sandra on the cycle of</a:t>
            </a:r>
            <a:r>
              <a:rPr lang="en-IE" baseline="0" dirty="0" smtClean="0"/>
              <a:t> change at new stage and briefly discuss after playing the clip that at this point in time the support Sandra needs is to help her make a plan and get ready to put the plan into action. She needs encouragement and confidence boosting to increase her self esteem and belief in herself that she can do it and she needs to feel like she is going to be supported through the change.</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24</a:t>
            </a:fld>
            <a:endParaRPr lang="en-IE"/>
          </a:p>
        </p:txBody>
      </p:sp>
    </p:spTree>
    <p:extLst>
      <p:ext uri="{BB962C8B-B14F-4D97-AF65-F5344CB8AC3E}">
        <p14:creationId xmlns:p14="http://schemas.microsoft.com/office/powerpoint/2010/main" val="42791417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 that there are many</a:t>
            </a:r>
            <a:r>
              <a:rPr lang="en-IE" baseline="0" dirty="0" smtClean="0"/>
              <a:t> ways to get support to get prepared and make a plan to quit smoking. Mentioned these ways here and show a video of one if time allows</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25</a:t>
            </a:fld>
            <a:endParaRPr lang="en-IE"/>
          </a:p>
        </p:txBody>
      </p:sp>
    </p:spTree>
    <p:extLst>
      <p:ext uri="{BB962C8B-B14F-4D97-AF65-F5344CB8AC3E}">
        <p14:creationId xmlns:p14="http://schemas.microsoft.com/office/powerpoint/2010/main" val="3801131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 that there are many</a:t>
            </a:r>
            <a:r>
              <a:rPr lang="en-IE" baseline="0" dirty="0" smtClean="0"/>
              <a:t> ways to get support to get prepared and make a plan to quit smoking. Mentioned these ways here and show a video of one if time allows</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26</a:t>
            </a:fld>
            <a:endParaRPr lang="en-IE"/>
          </a:p>
        </p:txBody>
      </p:sp>
    </p:spTree>
    <p:extLst>
      <p:ext uri="{BB962C8B-B14F-4D97-AF65-F5344CB8AC3E}">
        <p14:creationId xmlns:p14="http://schemas.microsoft.com/office/powerpoint/2010/main" val="18611290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Have a look at handouts and if time allows refer to completed</a:t>
            </a:r>
            <a:r>
              <a:rPr lang="en-IE" baseline="0" dirty="0" smtClean="0"/>
              <a:t> example for “Sandra” to illustrated how it can help people to prepare to quit smoking</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28</a:t>
            </a:fld>
            <a:endParaRPr lang="en-IE"/>
          </a:p>
        </p:txBody>
      </p:sp>
    </p:spTree>
    <p:extLst>
      <p:ext uri="{BB962C8B-B14F-4D97-AF65-F5344CB8AC3E}">
        <p14:creationId xmlns:p14="http://schemas.microsoft.com/office/powerpoint/2010/main" val="28989026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 NRT usage and types and show video. Mention the dual therapy usages</a:t>
            </a:r>
            <a:r>
              <a:rPr lang="en-IE" baseline="0" dirty="0" smtClean="0"/>
              <a:t> and value in getting advice from trained quit smoking advisor on the use of these medications.</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29</a:t>
            </a:fld>
            <a:endParaRPr lang="en-IE"/>
          </a:p>
        </p:txBody>
      </p:sp>
    </p:spTree>
    <p:extLst>
      <p:ext uri="{BB962C8B-B14F-4D97-AF65-F5344CB8AC3E}">
        <p14:creationId xmlns:p14="http://schemas.microsoft.com/office/powerpoint/2010/main" val="409919928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Explain how the CO Monitor works and is used</a:t>
            </a:r>
            <a:r>
              <a:rPr lang="en-IE" baseline="0" dirty="0" smtClean="0"/>
              <a:t> to help people in their quit attempt, facilitator takes the test to provide an example and then offers to  allow participants the opportunity to try it out.</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30</a:t>
            </a:fld>
            <a:endParaRPr lang="en-IE"/>
          </a:p>
        </p:txBody>
      </p:sp>
    </p:spTree>
    <p:extLst>
      <p:ext uri="{BB962C8B-B14F-4D97-AF65-F5344CB8AC3E}">
        <p14:creationId xmlns:p14="http://schemas.microsoft.com/office/powerpoint/2010/main" val="1286703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kern="1200" dirty="0" smtClean="0">
                <a:solidFill>
                  <a:schemeClr val="tx1"/>
                </a:solidFill>
                <a:effectLst/>
                <a:latin typeface="+mn-lt"/>
                <a:ea typeface="+mn-ea"/>
                <a:cs typeface="+mn-cs"/>
              </a:rPr>
              <a:t>Move Sandra to this stage of change on the poster and Discuss this stage of change- action</a:t>
            </a:r>
            <a:r>
              <a:rPr lang="en-IE" sz="1200" kern="1200" dirty="0" smtClean="0">
                <a:solidFill>
                  <a:schemeClr val="tx1"/>
                </a:solidFill>
                <a:effectLst/>
                <a:latin typeface="+mn-lt"/>
                <a:ea typeface="+mn-ea"/>
                <a:cs typeface="+mn-cs"/>
              </a:rPr>
              <a:t>- </a:t>
            </a:r>
          </a:p>
          <a:p>
            <a:r>
              <a:rPr lang="en-IE" sz="1200" i="1" kern="1200" dirty="0" smtClean="0">
                <a:solidFill>
                  <a:schemeClr val="tx1"/>
                </a:solidFill>
                <a:effectLst/>
                <a:latin typeface="+mn-lt"/>
                <a:ea typeface="+mn-ea"/>
                <a:cs typeface="+mn-cs"/>
              </a:rPr>
              <a:t>it can be a difficult stage to get to and feels a bit like taking a leap of faith.  You don’t always have to feel completely “ready” to do it and sometimes the action needs to come before the motivation rather than pushing it out until “the right time”. </a:t>
            </a:r>
          </a:p>
          <a:p>
            <a:r>
              <a:rPr lang="en-IE" sz="1200" i="1" kern="1200" dirty="0" smtClean="0">
                <a:solidFill>
                  <a:schemeClr val="tx1"/>
                </a:solidFill>
                <a:effectLst/>
                <a:latin typeface="+mn-lt"/>
                <a:ea typeface="+mn-ea"/>
                <a:cs typeface="+mn-cs"/>
              </a:rPr>
              <a:t>What people need during</a:t>
            </a:r>
            <a:r>
              <a:rPr lang="en-IE" sz="1200" i="1" kern="1200" baseline="0" dirty="0" smtClean="0">
                <a:solidFill>
                  <a:schemeClr val="tx1"/>
                </a:solidFill>
                <a:effectLst/>
                <a:latin typeface="+mn-lt"/>
                <a:ea typeface="+mn-ea"/>
                <a:cs typeface="+mn-cs"/>
              </a:rPr>
              <a:t> this time is continued connection with support, checking in, reminding and reinforcing of the plan and the being able to answer questions about challenges being faced that could prevent the person from continuing on the right path. </a:t>
            </a:r>
          </a:p>
          <a:p>
            <a:endParaRPr lang="en-IE" sz="1200" kern="1200" dirty="0" smtClean="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32</a:t>
            </a:fld>
            <a:endParaRPr lang="en-IE"/>
          </a:p>
        </p:txBody>
      </p:sp>
    </p:spTree>
    <p:extLst>
      <p:ext uri="{BB962C8B-B14F-4D97-AF65-F5344CB8AC3E}">
        <p14:creationId xmlns:p14="http://schemas.microsoft.com/office/powerpoint/2010/main" val="5416302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baseline="0" dirty="0" smtClean="0"/>
          </a:p>
          <a:p>
            <a:r>
              <a:rPr lang="en-IE" baseline="0" dirty="0" smtClean="0"/>
              <a:t>Mention that a craving normally passes in 3-5 minutes so Don’t Dwell on it is often also mentioned as a 5</a:t>
            </a:r>
            <a:r>
              <a:rPr lang="en-IE" baseline="30000" dirty="0" smtClean="0"/>
              <a:t>th</a:t>
            </a:r>
            <a:r>
              <a:rPr lang="en-IE" baseline="0" dirty="0" smtClean="0"/>
              <a:t> D</a:t>
            </a:r>
            <a:endParaRPr lang="en-IE" dirty="0" smtClean="0"/>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33</a:t>
            </a:fld>
            <a:endParaRPr lang="en-IE"/>
          </a:p>
        </p:txBody>
      </p:sp>
    </p:spTree>
    <p:extLst>
      <p:ext uri="{BB962C8B-B14F-4D97-AF65-F5344CB8AC3E}">
        <p14:creationId xmlns:p14="http://schemas.microsoft.com/office/powerpoint/2010/main" val="221711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a:t>
            </a:fld>
            <a:endParaRPr lang="en-IE"/>
          </a:p>
        </p:txBody>
      </p:sp>
    </p:spTree>
    <p:extLst>
      <p:ext uri="{BB962C8B-B14F-4D97-AF65-F5344CB8AC3E}">
        <p14:creationId xmlns:p14="http://schemas.microsoft.com/office/powerpoint/2010/main" val="24650330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 the fact that the Quit smoking advisors can help to guide you through a variety of ways to help you cope with cravings. One</a:t>
            </a:r>
            <a:r>
              <a:rPr lang="en-IE" baseline="0" dirty="0" smtClean="0"/>
              <a:t> way of discussing this is using the 4 Ds, briefly give example of this. </a:t>
            </a:r>
          </a:p>
        </p:txBody>
      </p:sp>
      <p:sp>
        <p:nvSpPr>
          <p:cNvPr id="4" name="Slide Number Placeholder 3"/>
          <p:cNvSpPr>
            <a:spLocks noGrp="1"/>
          </p:cNvSpPr>
          <p:nvPr>
            <p:ph type="sldNum" sz="quarter" idx="10"/>
          </p:nvPr>
        </p:nvSpPr>
        <p:spPr/>
        <p:txBody>
          <a:bodyPr/>
          <a:lstStyle/>
          <a:p>
            <a:fld id="{ED57CD85-B555-49D8-9349-B356DA9DCBB7}" type="slidenum">
              <a:rPr lang="en-IE" smtClean="0"/>
              <a:t>34</a:t>
            </a:fld>
            <a:endParaRPr lang="en-IE"/>
          </a:p>
        </p:txBody>
      </p:sp>
    </p:spTree>
    <p:extLst>
      <p:ext uri="{BB962C8B-B14F-4D97-AF65-F5344CB8AC3E}">
        <p14:creationId xmlns:p14="http://schemas.microsoft.com/office/powerpoint/2010/main" val="40201041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smtClean="0">
                <a:solidFill>
                  <a:schemeClr val="tx1"/>
                </a:solidFill>
                <a:effectLst/>
                <a:latin typeface="+mn-lt"/>
                <a:ea typeface="+mn-ea"/>
                <a:cs typeface="+mn-cs"/>
              </a:rPr>
              <a:t>Activity (2 options)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smtClean="0">
                <a:solidFill>
                  <a:schemeClr val="tx1"/>
                </a:solidFill>
                <a:effectLst/>
                <a:latin typeface="+mn-lt"/>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200" kern="1200" dirty="0" smtClean="0">
                <a:solidFill>
                  <a:schemeClr val="tx1"/>
                </a:solidFill>
                <a:effectLst/>
                <a:latin typeface="+mn-lt"/>
                <a:ea typeface="+mn-ea"/>
                <a:cs typeface="+mn-cs"/>
              </a:rPr>
              <a:t>Each pair of participants gets a withdrawal symptoms sheet (pictures) and a bunch of cut out timelines (1 day/2 weeks </a:t>
            </a:r>
            <a:r>
              <a:rPr lang="en-IE" sz="1200" kern="1200" dirty="0" err="1" smtClean="0">
                <a:solidFill>
                  <a:schemeClr val="tx1"/>
                </a:solidFill>
                <a:effectLst/>
                <a:latin typeface="+mn-lt"/>
                <a:ea typeface="+mn-ea"/>
                <a:cs typeface="+mn-cs"/>
              </a:rPr>
              <a:t>etc</a:t>
            </a:r>
            <a:r>
              <a:rPr lang="en-IE" sz="1200" kern="1200" dirty="0" smtClean="0">
                <a:solidFill>
                  <a:schemeClr val="tx1"/>
                </a:solidFill>
                <a:effectLst/>
                <a:latin typeface="+mn-lt"/>
                <a:ea typeface="+mn-ea"/>
                <a:cs typeface="+mn-cs"/>
              </a:rPr>
              <a:t>), participants must try to match up the timeline with the withdrawal symptom to give their guess on how long the withdrawal symptom usually lasts. </a:t>
            </a:r>
          </a:p>
          <a:p>
            <a:endParaRPr lang="en-IE" dirty="0" smtClean="0"/>
          </a:p>
          <a:p>
            <a:r>
              <a:rPr lang="en-IE" dirty="0" smtClean="0"/>
              <a:t>2. List</a:t>
            </a:r>
            <a:r>
              <a:rPr lang="en-IE" baseline="0" dirty="0" smtClean="0"/>
              <a:t> out the withdrawal symptoms on the screen and ask participants to call out how long they feel each would last before it passes</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35</a:t>
            </a:fld>
            <a:endParaRPr lang="en-IE"/>
          </a:p>
        </p:txBody>
      </p:sp>
    </p:spTree>
    <p:extLst>
      <p:ext uri="{BB962C8B-B14F-4D97-AF65-F5344CB8AC3E}">
        <p14:creationId xmlns:p14="http://schemas.microsoft.com/office/powerpoint/2010/main" val="25486263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36</a:t>
            </a:fld>
            <a:endParaRPr lang="en-IE"/>
          </a:p>
        </p:txBody>
      </p:sp>
    </p:spTree>
    <p:extLst>
      <p:ext uri="{BB962C8B-B14F-4D97-AF65-F5344CB8AC3E}">
        <p14:creationId xmlns:p14="http://schemas.microsoft.com/office/powerpoint/2010/main" val="37606882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37</a:t>
            </a:fld>
            <a:endParaRPr lang="en-IE"/>
          </a:p>
        </p:txBody>
      </p:sp>
    </p:spTree>
    <p:extLst>
      <p:ext uri="{BB962C8B-B14F-4D97-AF65-F5344CB8AC3E}">
        <p14:creationId xmlns:p14="http://schemas.microsoft.com/office/powerpoint/2010/main" val="3416623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38</a:t>
            </a:fld>
            <a:endParaRPr lang="en-IE"/>
          </a:p>
        </p:txBody>
      </p:sp>
    </p:spTree>
    <p:extLst>
      <p:ext uri="{BB962C8B-B14F-4D97-AF65-F5344CB8AC3E}">
        <p14:creationId xmlns:p14="http://schemas.microsoft.com/office/powerpoint/2010/main" val="426267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39</a:t>
            </a:fld>
            <a:endParaRPr lang="en-IE"/>
          </a:p>
        </p:txBody>
      </p:sp>
    </p:spTree>
    <p:extLst>
      <p:ext uri="{BB962C8B-B14F-4D97-AF65-F5344CB8AC3E}">
        <p14:creationId xmlns:p14="http://schemas.microsoft.com/office/powerpoint/2010/main" val="19965258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40</a:t>
            </a:fld>
            <a:endParaRPr lang="en-IE"/>
          </a:p>
        </p:txBody>
      </p:sp>
    </p:spTree>
    <p:extLst>
      <p:ext uri="{BB962C8B-B14F-4D97-AF65-F5344CB8AC3E}">
        <p14:creationId xmlns:p14="http://schemas.microsoft.com/office/powerpoint/2010/main" val="7053448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41</a:t>
            </a:fld>
            <a:endParaRPr lang="en-IE"/>
          </a:p>
        </p:txBody>
      </p:sp>
    </p:spTree>
    <p:extLst>
      <p:ext uri="{BB962C8B-B14F-4D97-AF65-F5344CB8AC3E}">
        <p14:creationId xmlns:p14="http://schemas.microsoft.com/office/powerpoint/2010/main" val="5342161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42</a:t>
            </a:fld>
            <a:endParaRPr lang="en-IE"/>
          </a:p>
        </p:txBody>
      </p:sp>
    </p:spTree>
    <p:extLst>
      <p:ext uri="{BB962C8B-B14F-4D97-AF65-F5344CB8AC3E}">
        <p14:creationId xmlns:p14="http://schemas.microsoft.com/office/powerpoint/2010/main" val="3825614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43</a:t>
            </a:fld>
            <a:endParaRPr lang="en-IE"/>
          </a:p>
        </p:txBody>
      </p:sp>
    </p:spTree>
    <p:extLst>
      <p:ext uri="{BB962C8B-B14F-4D97-AF65-F5344CB8AC3E}">
        <p14:creationId xmlns:p14="http://schemas.microsoft.com/office/powerpoint/2010/main" val="180674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	focus of workshop will be on a case study example and all conversations will centre around her experiences so no need for anybody to speak personally today,</a:t>
            </a:r>
          </a:p>
          <a:p>
            <a:r>
              <a:rPr lang="en-IE" dirty="0" smtClean="0"/>
              <a:t>•	 all conversations will be in small groups/partners and can feedback to larger group if wanted-nobody to feel worried about being asked direct questions </a:t>
            </a:r>
          </a:p>
          <a:p>
            <a:r>
              <a:rPr lang="en-IE" dirty="0" smtClean="0"/>
              <a:t>•	No requests for forms </a:t>
            </a:r>
            <a:r>
              <a:rPr lang="en-IE" dirty="0" err="1" smtClean="0"/>
              <a:t>etc</a:t>
            </a:r>
            <a:r>
              <a:rPr lang="en-IE" dirty="0" smtClean="0"/>
              <a:t> to be filled in, pens/paper available if desired. One exception is evaluation, it will be anonymous and if anybody would like assistance with that just pop the hand up to me at the end. </a:t>
            </a:r>
          </a:p>
          <a:p>
            <a:r>
              <a:rPr lang="en-IE" dirty="0" smtClean="0"/>
              <a:t>•	right to pass on any conversations being had </a:t>
            </a: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a:t>
            </a:fld>
            <a:endParaRPr lang="en-IE"/>
          </a:p>
        </p:txBody>
      </p:sp>
    </p:spTree>
    <p:extLst>
      <p:ext uri="{BB962C8B-B14F-4D97-AF65-F5344CB8AC3E}">
        <p14:creationId xmlns:p14="http://schemas.microsoft.com/office/powerpoint/2010/main" val="41419246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44</a:t>
            </a:fld>
            <a:endParaRPr lang="en-IE"/>
          </a:p>
        </p:txBody>
      </p:sp>
    </p:spTree>
    <p:extLst>
      <p:ext uri="{BB962C8B-B14F-4D97-AF65-F5344CB8AC3E}">
        <p14:creationId xmlns:p14="http://schemas.microsoft.com/office/powerpoint/2010/main" val="20591599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45</a:t>
            </a:fld>
            <a:endParaRPr lang="en-IE"/>
          </a:p>
        </p:txBody>
      </p:sp>
    </p:spTree>
    <p:extLst>
      <p:ext uri="{BB962C8B-B14F-4D97-AF65-F5344CB8AC3E}">
        <p14:creationId xmlns:p14="http://schemas.microsoft.com/office/powerpoint/2010/main" val="1830359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46</a:t>
            </a:fld>
            <a:endParaRPr lang="en-IE"/>
          </a:p>
        </p:txBody>
      </p:sp>
    </p:spTree>
    <p:extLst>
      <p:ext uri="{BB962C8B-B14F-4D97-AF65-F5344CB8AC3E}">
        <p14:creationId xmlns:p14="http://schemas.microsoft.com/office/powerpoint/2010/main" val="33629272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The</a:t>
            </a:r>
            <a:r>
              <a:rPr lang="en-IE" sz="1200" baseline="0" dirty="0" smtClean="0">
                <a:effectLst/>
                <a:latin typeface="Arial" panose="020B0604020202020204" pitchFamily="34" charset="0"/>
                <a:ea typeface="Calibri" panose="020F0502020204030204" pitchFamily="34" charset="0"/>
                <a:cs typeface="Times New Roman" panose="02020603050405020304" pitchFamily="18" charset="0"/>
              </a:rPr>
              <a:t> journey to staying quit will not always be straight forward, like this image of the blob people on the ladders, there are days when you will feel like you have conquered it and your winning and days when you feel you are close to falling back to start again, or feeling angry and frustrated with the whole thing. This is normal and there are some things you can do to try and stick with it and stay in control of your quit attempt. </a:t>
            </a:r>
          </a:p>
          <a:p>
            <a:pPr>
              <a:lnSpc>
                <a:spcPct val="107000"/>
              </a:lnSpc>
              <a:spcAft>
                <a:spcPts val="800"/>
              </a:spcAft>
            </a:pPr>
            <a:endParaRPr lang="en-IE" sz="1200" dirty="0" smtClean="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Space to Choose </a:t>
            </a:r>
            <a:r>
              <a:rPr lang="en-IE" sz="1200" dirty="0" err="1" smtClean="0">
                <a:effectLst/>
                <a:latin typeface="Arial" panose="020B0604020202020204" pitchFamily="34" charset="0"/>
                <a:ea typeface="Calibri" panose="020F0502020204030204" pitchFamily="34" charset="0"/>
                <a:cs typeface="Times New Roman" panose="02020603050405020304" pitchFamily="18" charset="0"/>
              </a:rPr>
              <a:t>Pg</a:t>
            </a: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34 SCB</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Keeping on the right path </a:t>
            </a:r>
            <a:r>
              <a:rPr lang="en-IE" sz="1200" dirty="0" err="1" smtClean="0">
                <a:effectLst/>
                <a:latin typeface="Arial" panose="020B0604020202020204" pitchFamily="34" charset="0"/>
                <a:ea typeface="Calibri" panose="020F0502020204030204" pitchFamily="34" charset="0"/>
                <a:cs typeface="Times New Roman" panose="02020603050405020304" pitchFamily="18" charset="0"/>
              </a:rPr>
              <a:t>pg</a:t>
            </a: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41 SCB</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Positive Self Talk (Q4Y </a:t>
            </a:r>
            <a:r>
              <a:rPr lang="en-IE" sz="1200" dirty="0" err="1" smtClean="0">
                <a:effectLst/>
                <a:latin typeface="Arial" panose="020B0604020202020204" pitchFamily="34" charset="0"/>
                <a:ea typeface="Calibri" panose="020F0502020204030204" pitchFamily="34" charset="0"/>
                <a:cs typeface="Times New Roman" panose="02020603050405020304" pitchFamily="18" charset="0"/>
              </a:rPr>
              <a:t>pg</a:t>
            </a: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40)</a:t>
            </a:r>
          </a:p>
          <a:p>
            <a:pPr lvl="0"/>
            <a:r>
              <a:rPr lang="en-IE" sz="1200" b="1" kern="1200" dirty="0" smtClean="0">
                <a:solidFill>
                  <a:schemeClr val="tx1"/>
                </a:solidFill>
                <a:effectLst/>
                <a:latin typeface="+mn-lt"/>
                <a:ea typeface="+mn-ea"/>
                <a:cs typeface="+mn-cs"/>
              </a:rPr>
              <a:t>Space to Choose and keeping on the right path</a:t>
            </a:r>
            <a:endParaRPr lang="en-IE" sz="1200" kern="1200" dirty="0" smtClean="0">
              <a:solidFill>
                <a:schemeClr val="tx1"/>
              </a:solidFill>
              <a:effectLst/>
              <a:latin typeface="+mn-lt"/>
              <a:ea typeface="+mn-ea"/>
              <a:cs typeface="+mn-cs"/>
            </a:endParaRPr>
          </a:p>
          <a:p>
            <a:pPr lvl="0"/>
            <a:r>
              <a:rPr lang="en-IE" sz="1200" b="1" kern="1200" dirty="0" smtClean="0">
                <a:solidFill>
                  <a:schemeClr val="tx1"/>
                </a:solidFill>
                <a:effectLst/>
                <a:latin typeface="+mn-lt"/>
                <a:ea typeface="+mn-ea"/>
                <a:cs typeface="+mn-cs"/>
              </a:rPr>
              <a:t>Sticking to your quit plan and taking NRT</a:t>
            </a:r>
            <a:endParaRPr lang="en-IE" sz="1200" kern="1200" dirty="0" smtClean="0">
              <a:solidFill>
                <a:schemeClr val="tx1"/>
              </a:solidFill>
              <a:effectLst/>
              <a:latin typeface="+mn-lt"/>
              <a:ea typeface="+mn-ea"/>
              <a:cs typeface="+mn-cs"/>
            </a:endParaRPr>
          </a:p>
          <a:p>
            <a:pPr lvl="0"/>
            <a:r>
              <a:rPr lang="en-IE" sz="1200" b="1" kern="1200" dirty="0" smtClean="0">
                <a:solidFill>
                  <a:schemeClr val="tx1"/>
                </a:solidFill>
                <a:effectLst/>
                <a:latin typeface="+mn-lt"/>
                <a:ea typeface="+mn-ea"/>
                <a:cs typeface="+mn-cs"/>
              </a:rPr>
              <a:t>Positive Self Talk</a:t>
            </a:r>
            <a:endParaRPr lang="en-IE" sz="1200" kern="1200" dirty="0" smtClean="0">
              <a:solidFill>
                <a:schemeClr val="tx1"/>
              </a:solidFill>
              <a:effectLst/>
              <a:latin typeface="+mn-lt"/>
              <a:ea typeface="+mn-ea"/>
              <a:cs typeface="+mn-cs"/>
            </a:endParaRPr>
          </a:p>
          <a:p>
            <a:pPr lvl="0"/>
            <a:r>
              <a:rPr lang="en-IE" sz="1200" b="1" kern="1200" dirty="0" smtClean="0">
                <a:solidFill>
                  <a:schemeClr val="tx1"/>
                </a:solidFill>
                <a:effectLst/>
                <a:latin typeface="+mn-lt"/>
                <a:ea typeface="+mn-ea"/>
                <a:cs typeface="+mn-cs"/>
              </a:rPr>
              <a:t>Bingo Card</a:t>
            </a:r>
            <a:r>
              <a:rPr lang="en-IE" sz="1200" kern="1200" dirty="0" smtClean="0">
                <a:solidFill>
                  <a:schemeClr val="tx1"/>
                </a:solidFill>
                <a:effectLst/>
                <a:latin typeface="+mn-lt"/>
                <a:ea typeface="+mn-ea"/>
                <a:cs typeface="+mn-cs"/>
              </a:rPr>
              <a:t> </a:t>
            </a:r>
          </a:p>
          <a:p>
            <a:pPr lvl="0"/>
            <a:r>
              <a:rPr lang="en-IE" sz="1200" b="1" kern="1200" dirty="0" smtClean="0">
                <a:solidFill>
                  <a:schemeClr val="tx1"/>
                </a:solidFill>
                <a:effectLst/>
                <a:latin typeface="+mn-lt"/>
                <a:ea typeface="+mn-ea"/>
                <a:cs typeface="+mn-cs"/>
              </a:rPr>
              <a:t>Rewards</a:t>
            </a:r>
            <a:endParaRPr lang="en-IE" sz="1200" kern="1200" dirty="0" smtClean="0">
              <a:solidFill>
                <a:schemeClr val="tx1"/>
              </a:solidFill>
              <a:effectLst/>
              <a:latin typeface="+mn-lt"/>
              <a:ea typeface="+mn-ea"/>
              <a:cs typeface="+mn-cs"/>
            </a:endParaRPr>
          </a:p>
          <a:p>
            <a:pPr lvl="0"/>
            <a:r>
              <a:rPr lang="en-IE" sz="1200" b="1" kern="1200" dirty="0" smtClean="0">
                <a:solidFill>
                  <a:schemeClr val="tx1"/>
                </a:solidFill>
                <a:effectLst/>
                <a:latin typeface="+mn-lt"/>
                <a:ea typeface="+mn-ea"/>
                <a:cs typeface="+mn-cs"/>
              </a:rPr>
              <a:t>Ticking off the Calendar</a:t>
            </a:r>
            <a:endParaRPr lang="en-IE" sz="1200" kern="1200" dirty="0" smtClean="0">
              <a:solidFill>
                <a:schemeClr val="tx1"/>
              </a:solidFill>
              <a:effectLst/>
              <a:latin typeface="+mn-lt"/>
              <a:ea typeface="+mn-ea"/>
              <a:cs typeface="+mn-cs"/>
            </a:endParaRPr>
          </a:p>
          <a:p>
            <a:pPr>
              <a:lnSpc>
                <a:spcPct val="107000"/>
              </a:lnSpc>
              <a:spcAft>
                <a:spcPts val="800"/>
              </a:spcAft>
            </a:pP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48</a:t>
            </a:fld>
            <a:endParaRPr lang="en-IE"/>
          </a:p>
        </p:txBody>
      </p:sp>
    </p:spTree>
    <p:extLst>
      <p:ext uri="{BB962C8B-B14F-4D97-AF65-F5344CB8AC3E}">
        <p14:creationId xmlns:p14="http://schemas.microsoft.com/office/powerpoint/2010/main" val="6127918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200" dirty="0" smtClean="0">
                <a:solidFill>
                  <a:srgbClr val="0D3447"/>
                </a:solidFill>
                <a:latin typeface="Arial" panose="020B0604020202020204" pitchFamily="34" charset="0"/>
                <a:cs typeface="Arial" panose="020B0604020202020204" pitchFamily="34" charset="0"/>
              </a:rPr>
              <a:t>Discuss the</a:t>
            </a:r>
            <a:r>
              <a:rPr lang="en-IE" sz="1200" baseline="0" dirty="0" smtClean="0">
                <a:solidFill>
                  <a:srgbClr val="0D3447"/>
                </a:solidFill>
                <a:latin typeface="Arial" panose="020B0604020202020204" pitchFamily="34" charset="0"/>
                <a:cs typeface="Arial" panose="020B0604020202020204" pitchFamily="34" charset="0"/>
              </a:rPr>
              <a:t> fact that </a:t>
            </a:r>
            <a:r>
              <a:rPr lang="en-IE" sz="1200" dirty="0" smtClean="0">
                <a:solidFill>
                  <a:srgbClr val="0D3447"/>
                </a:solidFill>
                <a:latin typeface="Arial" panose="020B0604020202020204" pitchFamily="34" charset="0"/>
                <a:cs typeface="Arial" panose="020B0604020202020204" pitchFamily="34" charset="0"/>
              </a:rPr>
              <a:t>Cannot control every situation or how you will always feel on the journey to quitting but you can control how you respond</a:t>
            </a: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49</a:t>
            </a:fld>
            <a:endParaRPr lang="en-IE"/>
          </a:p>
        </p:txBody>
      </p:sp>
    </p:spTree>
    <p:extLst>
      <p:ext uri="{BB962C8B-B14F-4D97-AF65-F5344CB8AC3E}">
        <p14:creationId xmlns:p14="http://schemas.microsoft.com/office/powerpoint/2010/main" val="388362393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i="1" dirty="0" smtClean="0"/>
              <a:t>Having</a:t>
            </a:r>
            <a:r>
              <a:rPr lang="en-IE" i="1" baseline="0" dirty="0" smtClean="0"/>
              <a:t> some positive self talk quotes written down to repeat to yourself to get you through difficult times can be really powerful way of turning your thoughts around and getting through moments of struggle</a:t>
            </a:r>
            <a:endParaRPr lang="en-IE" i="1" dirty="0"/>
          </a:p>
        </p:txBody>
      </p:sp>
      <p:sp>
        <p:nvSpPr>
          <p:cNvPr id="4" name="Slide Number Placeholder 3"/>
          <p:cNvSpPr>
            <a:spLocks noGrp="1"/>
          </p:cNvSpPr>
          <p:nvPr>
            <p:ph type="sldNum" sz="quarter" idx="10"/>
          </p:nvPr>
        </p:nvSpPr>
        <p:spPr/>
        <p:txBody>
          <a:bodyPr/>
          <a:lstStyle/>
          <a:p>
            <a:fld id="{ED57CD85-B555-49D8-9349-B356DA9DCBB7}" type="slidenum">
              <a:rPr lang="en-IE" smtClean="0"/>
              <a:t>51</a:t>
            </a:fld>
            <a:endParaRPr lang="en-IE"/>
          </a:p>
        </p:txBody>
      </p:sp>
    </p:spTree>
    <p:extLst>
      <p:ext uri="{BB962C8B-B14F-4D97-AF65-F5344CB8AC3E}">
        <p14:creationId xmlns:p14="http://schemas.microsoft.com/office/powerpoint/2010/main" val="6693142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52</a:t>
            </a:fld>
            <a:endParaRPr lang="en-IE"/>
          </a:p>
        </p:txBody>
      </p:sp>
    </p:spTree>
    <p:extLst>
      <p:ext uri="{BB962C8B-B14F-4D97-AF65-F5344CB8AC3E}">
        <p14:creationId xmlns:p14="http://schemas.microsoft.com/office/powerpoint/2010/main" val="212872354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Introduce this stage by saying that learning to be smoke/vape-free is a lifelong process and will come with ups and downs.  </a:t>
            </a:r>
          </a:p>
          <a:p>
            <a:endParaRPr lang="en-IE" dirty="0" smtClean="0"/>
          </a:p>
          <a:p>
            <a:r>
              <a:rPr lang="en-IE" dirty="0" smtClean="0"/>
              <a:t>Brainstorm</a:t>
            </a:r>
          </a:p>
          <a:p>
            <a:r>
              <a:rPr lang="en-IE" dirty="0" smtClean="0"/>
              <a:t>-ask the group to come up with some examples of situations/triggers that typically cause relapse for quitting smoking (provide additional reasons if any missed)</a:t>
            </a:r>
          </a:p>
          <a:p>
            <a:endParaRPr lang="en-IE" dirty="0" smtClean="0"/>
          </a:p>
          <a:p>
            <a:endParaRPr lang="en-IE" dirty="0" smtClean="0"/>
          </a:p>
        </p:txBody>
      </p:sp>
      <p:sp>
        <p:nvSpPr>
          <p:cNvPr id="4" name="Slide Number Placeholder 3"/>
          <p:cNvSpPr>
            <a:spLocks noGrp="1"/>
          </p:cNvSpPr>
          <p:nvPr>
            <p:ph type="sldNum" sz="quarter" idx="10"/>
          </p:nvPr>
        </p:nvSpPr>
        <p:spPr/>
        <p:txBody>
          <a:bodyPr/>
          <a:lstStyle/>
          <a:p>
            <a:fld id="{ED57CD85-B555-49D8-9349-B356DA9DCBB7}" type="slidenum">
              <a:rPr lang="en-IE" smtClean="0"/>
              <a:t>53</a:t>
            </a:fld>
            <a:endParaRPr lang="en-IE"/>
          </a:p>
        </p:txBody>
      </p:sp>
    </p:spTree>
    <p:extLst>
      <p:ext uri="{BB962C8B-B14F-4D97-AF65-F5344CB8AC3E}">
        <p14:creationId xmlns:p14="http://schemas.microsoft.com/office/powerpoint/2010/main" val="42945413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Show this list to</a:t>
            </a:r>
            <a:r>
              <a:rPr lang="en-IE" baseline="0" dirty="0" smtClean="0"/>
              <a:t> compare to what was discussed by the group and discuss some examples</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54</a:t>
            </a:fld>
            <a:endParaRPr lang="en-IE"/>
          </a:p>
        </p:txBody>
      </p:sp>
    </p:spTree>
    <p:extLst>
      <p:ext uri="{BB962C8B-B14F-4D97-AF65-F5344CB8AC3E}">
        <p14:creationId xmlns:p14="http://schemas.microsoft.com/office/powerpoint/2010/main" val="30319946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 talking points above</a:t>
            </a:r>
          </a:p>
          <a:p>
            <a:r>
              <a:rPr lang="en-IE" dirty="0" smtClean="0"/>
              <a:t>Relate to Sandra in case study</a:t>
            </a:r>
            <a:r>
              <a:rPr lang="en-IE" baseline="0" dirty="0" smtClean="0"/>
              <a:t> and ask participants questions to prompt discussion:</a:t>
            </a:r>
          </a:p>
          <a:p>
            <a:endParaRPr lang="en-IE" dirty="0" smtClean="0"/>
          </a:p>
          <a:p>
            <a:r>
              <a:rPr lang="en-IE" dirty="0" smtClean="0"/>
              <a:t>What went well for Sandra with this quit attempt?</a:t>
            </a:r>
          </a:p>
          <a:p>
            <a:r>
              <a:rPr lang="en-IE" dirty="0" smtClean="0"/>
              <a:t>What could Sandra have done to avoid this relapse? </a:t>
            </a:r>
          </a:p>
          <a:p>
            <a:r>
              <a:rPr lang="en-IE" dirty="0" smtClean="0"/>
              <a:t>What lessons can Sandra bring with her into her next quit attempt? </a:t>
            </a:r>
          </a:p>
          <a:p>
            <a:endParaRPr lang="en-IE" dirty="0" smtClean="0"/>
          </a:p>
          <a:p>
            <a:r>
              <a:rPr lang="en-IE" dirty="0" smtClean="0"/>
              <a:t>	</a:t>
            </a:r>
          </a:p>
          <a:p>
            <a:r>
              <a:rPr lang="en-IE" dirty="0" smtClean="0"/>
              <a:t>Don’t quit on quitting and don’t see it as a failure, see it as an opportunity to learn from and try again using that learning to do better this time. </a:t>
            </a:r>
          </a:p>
          <a:p>
            <a:r>
              <a:rPr lang="en-IE" dirty="0" smtClean="0"/>
              <a:t>Maybe show video</a:t>
            </a:r>
          </a:p>
          <a:p>
            <a:r>
              <a:rPr lang="en-IE" dirty="0" smtClean="0"/>
              <a:t>https://youtu.be/Mod2F5rYXSE?si=xWj0Wxpq-sB-_kcN </a:t>
            </a: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55</a:t>
            </a:fld>
            <a:endParaRPr lang="en-IE"/>
          </a:p>
        </p:txBody>
      </p:sp>
    </p:spTree>
    <p:extLst>
      <p:ext uri="{BB962C8B-B14F-4D97-AF65-F5344CB8AC3E}">
        <p14:creationId xmlns:p14="http://schemas.microsoft.com/office/powerpoint/2010/main" val="4248457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IE" sz="1200" kern="1200" dirty="0" smtClean="0">
                <a:solidFill>
                  <a:schemeClr val="tx1"/>
                </a:solidFill>
                <a:effectLst/>
                <a:latin typeface="+mn-lt"/>
                <a:ea typeface="+mn-ea"/>
                <a:cs typeface="+mn-cs"/>
              </a:rPr>
              <a:t>who had toast for breakfast </a:t>
            </a:r>
          </a:p>
          <a:p>
            <a:pPr lvl="0"/>
            <a:r>
              <a:rPr lang="en-IE" sz="1200" kern="1200" dirty="0" smtClean="0">
                <a:solidFill>
                  <a:schemeClr val="tx1"/>
                </a:solidFill>
                <a:effectLst/>
                <a:latin typeface="+mn-lt"/>
                <a:ea typeface="+mn-ea"/>
                <a:cs typeface="+mn-cs"/>
              </a:rPr>
              <a:t>who walked here</a:t>
            </a:r>
          </a:p>
          <a:p>
            <a:pPr lvl="0"/>
            <a:r>
              <a:rPr lang="en-IE" sz="1200" kern="1200" dirty="0" smtClean="0">
                <a:solidFill>
                  <a:schemeClr val="tx1"/>
                </a:solidFill>
                <a:effectLst/>
                <a:latin typeface="+mn-lt"/>
                <a:ea typeface="+mn-ea"/>
                <a:cs typeface="+mn-cs"/>
              </a:rPr>
              <a:t>who came with someone they know</a:t>
            </a:r>
          </a:p>
          <a:p>
            <a:pPr lvl="0"/>
            <a:r>
              <a:rPr lang="en-IE" sz="1200" kern="1200" dirty="0" smtClean="0">
                <a:solidFill>
                  <a:schemeClr val="tx1"/>
                </a:solidFill>
                <a:effectLst/>
                <a:latin typeface="+mn-lt"/>
                <a:ea typeface="+mn-ea"/>
                <a:cs typeface="+mn-cs"/>
              </a:rPr>
              <a:t>who has come to a talk/workshop in the library before</a:t>
            </a:r>
          </a:p>
          <a:p>
            <a:pPr lvl="0"/>
            <a:r>
              <a:rPr lang="en-IE" sz="1200" kern="1200" dirty="0" smtClean="0">
                <a:solidFill>
                  <a:schemeClr val="tx1"/>
                </a:solidFill>
                <a:effectLst/>
                <a:latin typeface="+mn-lt"/>
                <a:ea typeface="+mn-ea"/>
                <a:cs typeface="+mn-cs"/>
              </a:rPr>
              <a:t>You are a bit nervous about coming to this group</a:t>
            </a:r>
          </a:p>
          <a:p>
            <a:pPr lvl="0"/>
            <a:r>
              <a:rPr lang="en-IE" sz="1200" kern="1200" dirty="0" smtClean="0">
                <a:solidFill>
                  <a:schemeClr val="tx1"/>
                </a:solidFill>
                <a:effectLst/>
                <a:latin typeface="+mn-lt"/>
                <a:ea typeface="+mn-ea"/>
                <a:cs typeface="+mn-cs"/>
              </a:rPr>
              <a:t>who has ever smoked or vaped</a:t>
            </a:r>
          </a:p>
          <a:p>
            <a:pPr lvl="0"/>
            <a:r>
              <a:rPr lang="en-IE" sz="1200" kern="1200" dirty="0" smtClean="0">
                <a:solidFill>
                  <a:schemeClr val="tx1"/>
                </a:solidFill>
                <a:effectLst/>
                <a:latin typeface="+mn-lt"/>
                <a:ea typeface="+mn-ea"/>
                <a:cs typeface="+mn-cs"/>
              </a:rPr>
              <a:t>who tried their first cigarette/vape before age 13</a:t>
            </a:r>
          </a:p>
          <a:p>
            <a:pPr lvl="0"/>
            <a:r>
              <a:rPr lang="en-IE" sz="1200" kern="1200" dirty="0" smtClean="0">
                <a:solidFill>
                  <a:schemeClr val="tx1"/>
                </a:solidFill>
                <a:effectLst/>
                <a:latin typeface="+mn-lt"/>
                <a:ea typeface="+mn-ea"/>
                <a:cs typeface="+mn-cs"/>
              </a:rPr>
              <a:t>who has a family member or friend that smokes/vapes</a:t>
            </a:r>
          </a:p>
          <a:p>
            <a:pPr lvl="0"/>
            <a:r>
              <a:rPr lang="en-IE" sz="1200" kern="1200" dirty="0" smtClean="0">
                <a:solidFill>
                  <a:schemeClr val="tx1"/>
                </a:solidFill>
                <a:effectLst/>
                <a:latin typeface="+mn-lt"/>
                <a:ea typeface="+mn-ea"/>
                <a:cs typeface="+mn-cs"/>
              </a:rPr>
              <a:t>who would consider themselves to be a smoker/</a:t>
            </a:r>
            <a:r>
              <a:rPr lang="en-IE" sz="1200" kern="1200" dirty="0" err="1" smtClean="0">
                <a:solidFill>
                  <a:schemeClr val="tx1"/>
                </a:solidFill>
                <a:effectLst/>
                <a:latin typeface="+mn-lt"/>
                <a:ea typeface="+mn-ea"/>
                <a:cs typeface="+mn-cs"/>
              </a:rPr>
              <a:t>vaper</a:t>
            </a:r>
            <a:r>
              <a:rPr lang="en-IE" sz="1200" kern="1200" dirty="0" smtClean="0">
                <a:solidFill>
                  <a:schemeClr val="tx1"/>
                </a:solidFill>
                <a:effectLst/>
                <a:latin typeface="+mn-lt"/>
                <a:ea typeface="+mn-ea"/>
                <a:cs typeface="+mn-cs"/>
              </a:rPr>
              <a:t> at the moment? </a:t>
            </a:r>
          </a:p>
          <a:p>
            <a:pPr lvl="0"/>
            <a:r>
              <a:rPr lang="en-IE" sz="1200" kern="1200" dirty="0" smtClean="0">
                <a:solidFill>
                  <a:schemeClr val="tx1"/>
                </a:solidFill>
                <a:effectLst/>
                <a:latin typeface="+mn-lt"/>
                <a:ea typeface="+mn-ea"/>
                <a:cs typeface="+mn-cs"/>
              </a:rPr>
              <a:t>who has ever consider quitting smoking/vaping</a:t>
            </a:r>
          </a:p>
          <a:p>
            <a:pPr lvl="0"/>
            <a:r>
              <a:rPr lang="en-IE" sz="1200" kern="1200" dirty="0" smtClean="0">
                <a:solidFill>
                  <a:schemeClr val="tx1"/>
                </a:solidFill>
                <a:effectLst/>
                <a:latin typeface="+mn-lt"/>
                <a:ea typeface="+mn-ea"/>
                <a:cs typeface="+mn-cs"/>
              </a:rPr>
              <a:t>who would really like to give up smoking/vaping</a:t>
            </a:r>
          </a:p>
          <a:p>
            <a:pPr lvl="0"/>
            <a:r>
              <a:rPr lang="en-IE" sz="1200" kern="1200" dirty="0" smtClean="0">
                <a:solidFill>
                  <a:schemeClr val="tx1"/>
                </a:solidFill>
                <a:effectLst/>
                <a:latin typeface="+mn-lt"/>
                <a:ea typeface="+mn-ea"/>
                <a:cs typeface="+mn-cs"/>
              </a:rPr>
              <a:t>who would like to support a family or friend to quit smoking/vaping</a:t>
            </a:r>
          </a:p>
          <a:p>
            <a:pPr lvl="0"/>
            <a:r>
              <a:rPr lang="en-IE" sz="1200" kern="1200" dirty="0" smtClean="0">
                <a:solidFill>
                  <a:schemeClr val="tx1"/>
                </a:solidFill>
                <a:effectLst/>
                <a:latin typeface="+mn-lt"/>
                <a:ea typeface="+mn-ea"/>
                <a:cs typeface="+mn-cs"/>
              </a:rPr>
              <a:t>who has quit smoking previously</a:t>
            </a:r>
          </a:p>
          <a:p>
            <a:pPr lvl="0"/>
            <a:r>
              <a:rPr lang="en-IE" sz="1200" kern="1200" dirty="0" smtClean="0">
                <a:solidFill>
                  <a:schemeClr val="tx1"/>
                </a:solidFill>
                <a:effectLst/>
                <a:latin typeface="+mn-lt"/>
                <a:ea typeface="+mn-ea"/>
                <a:cs typeface="+mn-cs"/>
              </a:rPr>
              <a:t>who thinks they could give up smoking if they wanted to</a:t>
            </a:r>
          </a:p>
          <a:p>
            <a:pPr lvl="0"/>
            <a:r>
              <a:rPr lang="en-IE" sz="1200" kern="1200" dirty="0" smtClean="0">
                <a:solidFill>
                  <a:schemeClr val="tx1"/>
                </a:solidFill>
                <a:effectLst/>
                <a:latin typeface="+mn-lt"/>
                <a:ea typeface="+mn-ea"/>
                <a:cs typeface="+mn-cs"/>
              </a:rPr>
              <a:t>who thinks it would be too hard to quit</a:t>
            </a:r>
          </a:p>
          <a:p>
            <a:endParaRPr lang="en-IE" dirty="0" smtClean="0"/>
          </a:p>
          <a:p>
            <a:endParaRPr lang="en-IE" dirty="0" smtClean="0"/>
          </a:p>
          <a:p>
            <a:r>
              <a:rPr lang="en-IE" dirty="0" smtClean="0"/>
              <a:t>After Activity</a:t>
            </a:r>
            <a:r>
              <a:rPr lang="en-IE" baseline="0" dirty="0" smtClean="0"/>
              <a:t> </a:t>
            </a:r>
            <a:r>
              <a:rPr lang="en-IE" sz="1200" kern="1200" dirty="0" smtClean="0">
                <a:solidFill>
                  <a:schemeClr val="tx1"/>
                </a:solidFill>
                <a:effectLst/>
                <a:latin typeface="+mn-lt"/>
                <a:ea typeface="+mn-ea"/>
                <a:cs typeface="+mn-cs"/>
              </a:rPr>
              <a:t>Discuss the purpose of the icebreaker:</a:t>
            </a:r>
          </a:p>
          <a:p>
            <a:r>
              <a:rPr lang="en-IE" sz="1200" i="1" kern="1200" dirty="0" smtClean="0">
                <a:solidFill>
                  <a:schemeClr val="tx1"/>
                </a:solidFill>
                <a:effectLst/>
                <a:latin typeface="+mn-lt"/>
                <a:ea typeface="+mn-ea"/>
                <a:cs typeface="+mn-cs"/>
              </a:rPr>
              <a:t> </a:t>
            </a:r>
            <a:endParaRPr lang="en-IE" sz="1200" kern="1200" dirty="0" smtClean="0">
              <a:solidFill>
                <a:schemeClr val="tx1"/>
              </a:solidFill>
              <a:effectLst/>
              <a:latin typeface="+mn-lt"/>
              <a:ea typeface="+mn-ea"/>
              <a:cs typeface="+mn-cs"/>
            </a:endParaRPr>
          </a:p>
          <a:p>
            <a:r>
              <a:rPr lang="en-IE" sz="1200" i="1" kern="1200" dirty="0" smtClean="0">
                <a:solidFill>
                  <a:schemeClr val="tx1"/>
                </a:solidFill>
                <a:effectLst/>
                <a:latin typeface="+mn-lt"/>
                <a:ea typeface="+mn-ea"/>
                <a:cs typeface="+mn-cs"/>
              </a:rPr>
              <a:t>“We are all coming here today with different experiences and for different reasons, the aim of the talk today is to for it to be of interest and value to all people this could be for people who currently smoke or vape whether or not they have any plans to quit, and for people who have family members and friends who smoke/vape that they would like to support”</a:t>
            </a:r>
            <a:endParaRPr lang="en-IE" sz="1200" kern="1200" dirty="0" smtClean="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6</a:t>
            </a:fld>
            <a:endParaRPr lang="en-IE"/>
          </a:p>
        </p:txBody>
      </p:sp>
    </p:spTree>
    <p:extLst>
      <p:ext uri="{BB962C8B-B14F-4D97-AF65-F5344CB8AC3E}">
        <p14:creationId xmlns:p14="http://schemas.microsoft.com/office/powerpoint/2010/main" val="189061437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i="0" dirty="0" smtClean="0"/>
              <a:t>Direct</a:t>
            </a:r>
            <a:r>
              <a:rPr lang="en-IE" i="0" baseline="0" dirty="0" smtClean="0"/>
              <a:t> to the cycle of change poster and read script below: </a:t>
            </a:r>
          </a:p>
          <a:p>
            <a:endParaRPr lang="en-IE" i="1" dirty="0" smtClean="0"/>
          </a:p>
          <a:p>
            <a:r>
              <a:rPr lang="en-IE" i="1" dirty="0" smtClean="0"/>
              <a:t>The last stage on the cycle of change is called established</a:t>
            </a:r>
            <a:r>
              <a:rPr lang="en-IE" i="1" baseline="0" dirty="0" smtClean="0"/>
              <a:t> change, it is the peak of the mountain and where we all want to get to….getting here does not guarantee that you will stay here but at this stage we are imagining that Sandra has gotten to a point where she is feeling confident that she is able to call herself a non smoker and there is no going back.  </a:t>
            </a:r>
          </a:p>
          <a:p>
            <a:endParaRPr lang="en-IE" i="1" baseline="0" dirty="0" smtClean="0"/>
          </a:p>
          <a:p>
            <a:r>
              <a:rPr lang="en-IE" i="1" baseline="0" dirty="0" smtClean="0"/>
              <a:t>Activity (if feels suitable-guided imagery)</a:t>
            </a:r>
          </a:p>
          <a:p>
            <a:r>
              <a:rPr lang="en-IE" i="1" dirty="0" smtClean="0"/>
              <a:t>We</a:t>
            </a:r>
            <a:r>
              <a:rPr lang="en-IE" i="1" baseline="0" dirty="0" smtClean="0"/>
              <a:t> purposely did not put any</a:t>
            </a:r>
            <a:r>
              <a:rPr lang="en-IE" i="1" dirty="0" smtClean="0"/>
              <a:t> audio for this piece to hear from Sandra</a:t>
            </a:r>
            <a:r>
              <a:rPr lang="en-IE" i="1" baseline="0" dirty="0" smtClean="0"/>
              <a:t> because we wanted to leave it to you the participants here today to be able to imagine for yourselves how Sandra might be feeling at this point (Pause), if you are comfortable to do so maybe close your eyes or just look down now and think about this as I talk…. how might </a:t>
            </a:r>
            <a:r>
              <a:rPr lang="en-IE" i="1" baseline="0" dirty="0" err="1" smtClean="0"/>
              <a:t>Sandras</a:t>
            </a:r>
            <a:r>
              <a:rPr lang="en-IE" i="1" baseline="0" dirty="0" smtClean="0"/>
              <a:t> tone of voice have changed if we did play a clip of her here? (Pause)…maybe she would be sounding happy, energetic, confident…..(Pause), how might she look if we were to see her- maybe brighter, smiling, looking proud of herself, walking a little taller.… (Pause)…what might her daughters say if they could speak about the impact that their mum quitting smoking has had on them, maybe they are feeling proud of her and relieved that she is looking after her health (pause), what might Sandra say that she is spending her money saved on (pause), has she been able to take some more holidays?.....and what about if we asked Sandra what is the single best thing that has happened to her because of quitting smoking………well the options there are endless and we will only know the answer if we go on the journey! </a:t>
            </a:r>
          </a:p>
          <a:p>
            <a:endParaRPr lang="en-IE" i="1" baseline="0" dirty="0" smtClean="0"/>
          </a:p>
          <a:p>
            <a:endParaRPr lang="en-IE" i="1" baseline="0" dirty="0" smtClean="0"/>
          </a:p>
          <a:p>
            <a:r>
              <a:rPr lang="en-IE" i="1" baseline="0" dirty="0" smtClean="0"/>
              <a:t>Discuss the value in being able to imagine what it would feel like to get to this point in the quit smoking journey. Taking time to think about how your life would change and benefit is a really positive vision to hold close to you in your quit attempts. </a:t>
            </a:r>
          </a:p>
        </p:txBody>
      </p:sp>
      <p:sp>
        <p:nvSpPr>
          <p:cNvPr id="4" name="Slide Number Placeholder 3"/>
          <p:cNvSpPr>
            <a:spLocks noGrp="1"/>
          </p:cNvSpPr>
          <p:nvPr>
            <p:ph type="sldNum" sz="quarter" idx="10"/>
          </p:nvPr>
        </p:nvSpPr>
        <p:spPr/>
        <p:txBody>
          <a:bodyPr/>
          <a:lstStyle/>
          <a:p>
            <a:fld id="{ED57CD85-B555-49D8-9349-B356DA9DCBB7}" type="slidenum">
              <a:rPr lang="en-IE" smtClean="0"/>
              <a:t>56</a:t>
            </a:fld>
            <a:endParaRPr lang="en-IE"/>
          </a:p>
        </p:txBody>
      </p:sp>
    </p:spTree>
    <p:extLst>
      <p:ext uri="{BB962C8B-B14F-4D97-AF65-F5344CB8AC3E}">
        <p14:creationId xmlns:p14="http://schemas.microsoft.com/office/powerpoint/2010/main" val="13723010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Discuss that there are many</a:t>
            </a:r>
            <a:r>
              <a:rPr lang="en-IE" baseline="0" dirty="0" smtClean="0"/>
              <a:t> ways to get support to get prepared and make a plan to quit smoking. Mentioned these ways here and show a video of one if time allows</a:t>
            </a:r>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58</a:t>
            </a:fld>
            <a:endParaRPr lang="en-IE"/>
          </a:p>
        </p:txBody>
      </p:sp>
    </p:spTree>
    <p:extLst>
      <p:ext uri="{BB962C8B-B14F-4D97-AF65-F5344CB8AC3E}">
        <p14:creationId xmlns:p14="http://schemas.microsoft.com/office/powerpoint/2010/main" val="3368832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Introduce behaviour change stages by showing video</a:t>
            </a:r>
            <a:r>
              <a:rPr lang="en-IE" sz="11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And poster</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smtClean="0"/>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Mention why it is important that this is part of the way we approach our understanding of smoking and vaping</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0"/>
              </a:spcAft>
            </a:pPr>
            <a:r>
              <a:rPr lang="en-IE" sz="1200" i="1"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0"/>
              </a:spcAft>
            </a:pPr>
            <a:r>
              <a:rPr lang="en-IE" sz="1200" i="1" dirty="0" smtClean="0">
                <a:effectLst/>
                <a:latin typeface="Arial" panose="020B0604020202020204" pitchFamily="34" charset="0"/>
                <a:ea typeface="Calibri" panose="020F0502020204030204" pitchFamily="34" charset="0"/>
                <a:cs typeface="Times New Roman" panose="02020603050405020304" pitchFamily="18" charset="0"/>
              </a:rPr>
              <a:t>“at every stage there are supports that can be put in place to help move people along the wheel of change.”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0"/>
              </a:spcAft>
            </a:pPr>
            <a:r>
              <a:rPr lang="en-IE" sz="1200" i="1" dirty="0" smtClean="0">
                <a:effectLst/>
                <a:latin typeface="Arial" panose="020B0604020202020204" pitchFamily="34" charset="0"/>
                <a:ea typeface="Calibri" panose="020F0502020204030204" pitchFamily="34" charset="0"/>
                <a:cs typeface="Times New Roman" panose="02020603050405020304" pitchFamily="18" charset="0"/>
              </a:rPr>
              <a:t>“Different actions/supports needed depending on which stage people are at for example if a person is not ready to change then telling them all the bad things that smoking can do to their health is not likely to be very supportive and will likely just make them feel bad and angry and not willing to talk about it”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7</a:t>
            </a:fld>
            <a:endParaRPr lang="en-IE"/>
          </a:p>
        </p:txBody>
      </p:sp>
    </p:spTree>
    <p:extLst>
      <p:ext uri="{BB962C8B-B14F-4D97-AF65-F5344CB8AC3E}">
        <p14:creationId xmlns:p14="http://schemas.microsoft.com/office/powerpoint/2010/main" val="3637914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Introduce Case study example Sandra (Photo) and Stages of Change Poster</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i="1" dirty="0" smtClean="0">
                <a:effectLst/>
                <a:latin typeface="Arial" panose="020B0604020202020204" pitchFamily="34" charset="0"/>
                <a:ea typeface="Calibri" panose="020F0502020204030204" pitchFamily="34" charset="0"/>
                <a:cs typeface="Times New Roman" panose="02020603050405020304" pitchFamily="18" charset="0"/>
              </a:rPr>
              <a:t>“Sandra is going to move with us throughout the whole talk today while we talk about what support people might need at different stages of readiness to quit smoking, any questions or discussions we have during this workshop will all focus on </a:t>
            </a:r>
            <a:r>
              <a:rPr lang="en-IE" sz="1200" i="1" dirty="0" err="1" smtClean="0">
                <a:effectLst/>
                <a:latin typeface="Arial" panose="020B0604020202020204" pitchFamily="34" charset="0"/>
                <a:ea typeface="Calibri" panose="020F0502020204030204" pitchFamily="34" charset="0"/>
                <a:cs typeface="Times New Roman" panose="02020603050405020304" pitchFamily="18" charset="0"/>
              </a:rPr>
              <a:t>Sandras</a:t>
            </a:r>
            <a:r>
              <a:rPr lang="en-IE" sz="1200" i="1" dirty="0" smtClean="0">
                <a:effectLst/>
                <a:latin typeface="Arial" panose="020B0604020202020204" pitchFamily="34" charset="0"/>
                <a:ea typeface="Calibri" panose="020F0502020204030204" pitchFamily="34" charset="0"/>
                <a:cs typeface="Times New Roman" panose="02020603050405020304" pitchFamily="18" charset="0"/>
              </a:rPr>
              <a:t> story rather than on our own personal stories, but hopefully you will all find something to relate to throughout the morning”</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r>
              <a:rPr lang="en-IE" sz="1200" i="1" dirty="0" smtClean="0">
                <a:effectLst/>
                <a:latin typeface="Arial" panose="020B0604020202020204" pitchFamily="34" charset="0"/>
                <a:ea typeface="Calibri" panose="020F0502020204030204" pitchFamily="34" charset="0"/>
                <a:cs typeface="Times New Roman" panose="02020603050405020304" pitchFamily="18" charset="0"/>
              </a:rPr>
              <a:t>Now we will hear from Sandra to begin telling us her story”</a:t>
            </a: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Play audio clip  (if problems with sound read script below)</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Hi, my name is Sandra, I’m 50 and from Wexford. I work part time as a receptionist. I have 2 grown up children, 1 grandchild and I currently care for my Mam who lives with me.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I started smoking when I was 12 years old, so it feels like I have always been a smoker really, and I smoke around 20 cigarettes a day.</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Lately I have been feeling really tired, stressed out and not able to sleep well. I’ve also noticed I get breathless when I’m doing things like house work or walking.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I don’t have any illnesses as such but I do take medicine for high blood pressure and high cholesterol so I go to the doctor every so often to get these checked.</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b="1" dirty="0" smtClean="0">
                <a:solidFill>
                  <a:srgbClr val="5B9BD5"/>
                </a:solidFill>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IE" sz="12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IE" sz="1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8</a:t>
            </a:fld>
            <a:endParaRPr lang="en-IE"/>
          </a:p>
        </p:txBody>
      </p:sp>
    </p:spTree>
    <p:extLst>
      <p:ext uri="{BB962C8B-B14F-4D97-AF65-F5344CB8AC3E}">
        <p14:creationId xmlns:p14="http://schemas.microsoft.com/office/powerpoint/2010/main" val="1051545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Place Photo of Sandra onto the first Stage: “Not thinking of changing” and briefly mention what this</a:t>
            </a:r>
            <a:r>
              <a:rPr lang="en-IE" baseline="0" dirty="0" smtClean="0"/>
              <a:t> stage of change is then </a:t>
            </a:r>
            <a:r>
              <a:rPr lang="en-IE" dirty="0" smtClean="0"/>
              <a:t>play audio clip</a:t>
            </a:r>
          </a:p>
          <a:p>
            <a:endParaRPr lang="en-IE" dirty="0" smtClean="0"/>
          </a:p>
          <a:p>
            <a:r>
              <a:rPr lang="en-IE" b="1" dirty="0" smtClean="0"/>
              <a:t>I went to the doctor yesterday to get my blood pressure and cholesterol checked, and to see if there might be anything going on that would explain how </a:t>
            </a:r>
            <a:r>
              <a:rPr lang="en-IE" b="1" dirty="0" err="1" smtClean="0"/>
              <a:t>Ive</a:t>
            </a:r>
            <a:r>
              <a:rPr lang="en-IE" b="1" dirty="0" smtClean="0"/>
              <a:t> been feeling lately. The doctor said everything looks fine in the results but he mentioned to me AGAIN about the fact I need to quit smoking. He brings this up every time I come for an appointment which kind of frustrates me because it’s not what I came here to talk about, and I don’t really see how it will help with anything that I have going on at the moment anyway. I was quick to shut down his suggestion that he would refer me for support to quit! He gave me a quit smoking booklet anyway that explains what support is available with phone number and some QR code thing…To be honest, I couldn’t understand much of the information that was in the booklet, it was all big words in small writing, and I didn’t even have my glasses! After I pretended to read it for a while the doctor asked me if I had questions about it but I was too embarrassed to tell him I couldn’t actually really read or understand it, so I just said no. </a:t>
            </a:r>
          </a:p>
          <a:p>
            <a:r>
              <a:rPr lang="en-IE" b="1" dirty="0" smtClean="0"/>
              <a:t>I’ve been smoking for more than 30 years, never tried to quit once so what would be the point now at my age! I threw the leaflet in the bin at the pharmacy when I was collecting my usually prescription.  </a:t>
            </a:r>
          </a:p>
          <a:p>
            <a:endParaRPr lang="en-IE" dirty="0" smtClean="0"/>
          </a:p>
          <a:p>
            <a:r>
              <a:rPr lang="en-IE" dirty="0" smtClean="0"/>
              <a:t>Discuss the stage of change that Sandra is in now briefly using some key terms and some of her examples from the audio clip. </a:t>
            </a:r>
          </a:p>
          <a:p>
            <a:r>
              <a:rPr lang="en-IE" i="1" dirty="0" smtClean="0"/>
              <a:t>Not ready or interested in quitting smoking or even in thinking or talking about it. Gets</a:t>
            </a:r>
            <a:r>
              <a:rPr lang="en-IE" i="1" baseline="0" dirty="0" smtClean="0"/>
              <a:t> annoyed when doctor brings it up. Cant see the point in discussing it, maybe not aware of what the benefits of quitting would be </a:t>
            </a:r>
            <a:r>
              <a:rPr lang="en-IE" i="1" baseline="0" dirty="0" err="1" smtClean="0"/>
              <a:t>etc</a:t>
            </a:r>
            <a:r>
              <a:rPr lang="en-IE" i="1" baseline="0" dirty="0" smtClean="0"/>
              <a:t> etc. She mentioned that she couldn’t see how quitting smoking would even relate to her symptoms at the moment etc. </a:t>
            </a:r>
            <a:endParaRPr lang="en-IE" i="1" dirty="0" smtClean="0"/>
          </a:p>
          <a:p>
            <a:endParaRPr lang="en-IE" dirty="0" smtClean="0"/>
          </a:p>
          <a:p>
            <a:r>
              <a:rPr lang="en-IE" dirty="0" smtClean="0"/>
              <a:t>Ask participants to take a minute to think about whether they or a loved one have ever been in this stage of change in relation to smoking or vaping.  </a:t>
            </a:r>
          </a:p>
          <a:p>
            <a:endParaRPr lang="en-IE" dirty="0" smtClean="0"/>
          </a:p>
          <a:p>
            <a:endParaRPr lang="en-IE" dirty="0"/>
          </a:p>
        </p:txBody>
      </p:sp>
      <p:sp>
        <p:nvSpPr>
          <p:cNvPr id="4" name="Slide Number Placeholder 3"/>
          <p:cNvSpPr>
            <a:spLocks noGrp="1"/>
          </p:cNvSpPr>
          <p:nvPr>
            <p:ph type="sldNum" sz="quarter" idx="10"/>
          </p:nvPr>
        </p:nvSpPr>
        <p:spPr/>
        <p:txBody>
          <a:bodyPr/>
          <a:lstStyle/>
          <a:p>
            <a:fld id="{ED57CD85-B555-49D8-9349-B356DA9DCBB7}" type="slidenum">
              <a:rPr lang="en-IE" smtClean="0"/>
              <a:t>9</a:t>
            </a:fld>
            <a:endParaRPr lang="en-IE"/>
          </a:p>
        </p:txBody>
      </p:sp>
    </p:spTree>
    <p:extLst>
      <p:ext uri="{BB962C8B-B14F-4D97-AF65-F5344CB8AC3E}">
        <p14:creationId xmlns:p14="http://schemas.microsoft.com/office/powerpoint/2010/main" val="1562161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Split group in 2 and Ask participants to turn to person beside them. 1 Side of the room discusses</a:t>
            </a:r>
            <a:r>
              <a:rPr lang="en-IE" baseline="0" dirty="0" smtClean="0"/>
              <a:t> Q 1 and other side Q2. Ask for Feedback to larger group and then put up own examples on next 2 slides</a:t>
            </a:r>
            <a:endParaRPr lang="en-IE" dirty="0" smtClean="0"/>
          </a:p>
          <a:p>
            <a:endParaRPr lang="en-IE" dirty="0" smtClean="0"/>
          </a:p>
          <a:p>
            <a:r>
              <a:rPr lang="en-IE" dirty="0" smtClean="0"/>
              <a:t>Alternatively, if stuck for time or shy group </a:t>
            </a:r>
            <a:r>
              <a:rPr lang="en-IE" dirty="0" err="1" smtClean="0"/>
              <a:t>etc</a:t>
            </a:r>
            <a:r>
              <a:rPr lang="en-IE" dirty="0" smtClean="0"/>
              <a:t>, don’t split into groups, just ask to call out feedback from large group</a:t>
            </a:r>
            <a:r>
              <a:rPr lang="en-IE" baseline="0" dirty="0" smtClean="0"/>
              <a:t> and write on clipboard</a:t>
            </a:r>
            <a:endParaRPr lang="en-IE" dirty="0" smtClean="0"/>
          </a:p>
        </p:txBody>
      </p:sp>
      <p:sp>
        <p:nvSpPr>
          <p:cNvPr id="4" name="Slide Number Placeholder 3"/>
          <p:cNvSpPr>
            <a:spLocks noGrp="1"/>
          </p:cNvSpPr>
          <p:nvPr>
            <p:ph type="sldNum" sz="quarter" idx="10"/>
          </p:nvPr>
        </p:nvSpPr>
        <p:spPr/>
        <p:txBody>
          <a:bodyPr/>
          <a:lstStyle/>
          <a:p>
            <a:fld id="{ED57CD85-B555-49D8-9349-B356DA9DCBB7}" type="slidenum">
              <a:rPr lang="en-IE" smtClean="0"/>
              <a:t>10</a:t>
            </a:fld>
            <a:endParaRPr lang="en-IE"/>
          </a:p>
        </p:txBody>
      </p:sp>
    </p:spTree>
    <p:extLst>
      <p:ext uri="{BB962C8B-B14F-4D97-AF65-F5344CB8AC3E}">
        <p14:creationId xmlns:p14="http://schemas.microsoft.com/office/powerpoint/2010/main" val="238281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7FC6EBB8-13D5-4F6C-A79D-A5632374FC80}" type="datetimeFigureOut">
              <a:rPr lang="en-IE" smtClean="0"/>
              <a:t>04/11/2025</a:t>
            </a:fld>
            <a:endParaRPr lang="en-IE"/>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IE"/>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EED31FF-07C1-4DB8-94A5-3C2D881F8FA9}" type="slidenum">
              <a:rPr lang="en-IE" smtClean="0"/>
              <a:t>‹#›</a:t>
            </a:fld>
            <a:endParaRPr lang="en-IE"/>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754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C6EBB8-13D5-4F6C-A79D-A5632374FC80}" type="datetimeFigureOut">
              <a:rPr lang="en-IE" smtClean="0"/>
              <a:t>04/11/2025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1239216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C6EBB8-13D5-4F6C-A79D-A5632374FC80}" type="datetimeFigureOut">
              <a:rPr lang="en-IE" smtClean="0"/>
              <a:t>04/11/2025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2235933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FC6EBB8-13D5-4F6C-A79D-A5632374FC80}" type="datetimeFigureOut">
              <a:rPr lang="en-IE" smtClean="0"/>
              <a:t>04/11/2025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2983752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FC6EBB8-13D5-4F6C-A79D-A5632374FC80}" type="datetimeFigureOut">
              <a:rPr lang="en-IE" smtClean="0"/>
              <a:t>04/11/2025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ED31FF-07C1-4DB8-94A5-3C2D881F8FA9}" type="slidenum">
              <a:rPr lang="en-IE" smtClean="0"/>
              <a:t>‹#›</a:t>
            </a:fld>
            <a:endParaRPr lang="en-IE"/>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328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FC6EBB8-13D5-4F6C-A79D-A5632374FC80}" type="datetimeFigureOut">
              <a:rPr lang="en-IE" smtClean="0"/>
              <a:t>04/11/2025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377231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FC6EBB8-13D5-4F6C-A79D-A5632374FC80}" type="datetimeFigureOut">
              <a:rPr lang="en-IE" smtClean="0"/>
              <a:t>04/11/2025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424956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FC6EBB8-13D5-4F6C-A79D-A5632374FC80}" type="datetimeFigureOut">
              <a:rPr lang="en-IE" smtClean="0"/>
              <a:t>04/11/2025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3245326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C6EBB8-13D5-4F6C-A79D-A5632374FC80}" type="datetimeFigureOut">
              <a:rPr lang="en-IE" smtClean="0"/>
              <a:t>04/11/2025</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4162028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C6EBB8-13D5-4F6C-A79D-A5632374FC80}" type="datetimeFigureOut">
              <a:rPr lang="en-IE" smtClean="0"/>
              <a:t>04/11/2025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2225441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FC6EBB8-13D5-4F6C-A79D-A5632374FC80}" type="datetimeFigureOut">
              <a:rPr lang="en-IE" smtClean="0"/>
              <a:t>04/11/2025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ED31FF-07C1-4DB8-94A5-3C2D881F8FA9}" type="slidenum">
              <a:rPr lang="en-IE" smtClean="0"/>
              <a:t>‹#›</a:t>
            </a:fld>
            <a:endParaRPr lang="en-IE"/>
          </a:p>
        </p:txBody>
      </p:sp>
    </p:spTree>
    <p:extLst>
      <p:ext uri="{BB962C8B-B14F-4D97-AF65-F5344CB8AC3E}">
        <p14:creationId xmlns:p14="http://schemas.microsoft.com/office/powerpoint/2010/main" val="349132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7FC6EBB8-13D5-4F6C-A79D-A5632374FC80}" type="datetimeFigureOut">
              <a:rPr lang="en-IE" smtClean="0"/>
              <a:t>04/11/2025</a:t>
            </a:fld>
            <a:endParaRPr lang="en-IE"/>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IE"/>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1EED31FF-07C1-4DB8-94A5-3C2D881F8FA9}" type="slidenum">
              <a:rPr lang="en-IE" smtClean="0"/>
              <a:t>‹#›</a:t>
            </a:fld>
            <a:endParaRPr lang="en-IE"/>
          </a:p>
        </p:txBody>
      </p:sp>
    </p:spTree>
    <p:extLst>
      <p:ext uri="{BB962C8B-B14F-4D97-AF65-F5344CB8AC3E}">
        <p14:creationId xmlns:p14="http://schemas.microsoft.com/office/powerpoint/2010/main" val="174432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youtube.com/watch?v=wWyKsspiiG4" TargetMode="External"/><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hyperlink" Target="https://youtu.be/ghYYHlr_eQg" TargetMode="External"/><Relationship Id="rId4" Type="http://schemas.openxmlformats.org/officeDocument/2006/relationships/image" Target="../media/image3.png"/><Relationship Id="rId9"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hyperlink" Target="https://www.youtube.com/watch?v=34MhMWVlAC0" TargetMode="External"/><Relationship Id="rId5" Type="http://schemas.openxmlformats.org/officeDocument/2006/relationships/hyperlink" Target="https://youtu.be/G2Qbd5EYGsg" TargetMode="Externa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1.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notesSlide" Target="../notesSlides/notesSlide28.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6.pn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41.png"/><Relationship Id="rId5" Type="http://schemas.openxmlformats.org/officeDocument/2006/relationships/image" Target="../media/image17.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6.xml"/><Relationship Id="rId1" Type="http://schemas.openxmlformats.org/officeDocument/2006/relationships/slideLayout" Target="../slideLayouts/slideLayout4.xml"/><Relationship Id="rId4" Type="http://schemas.openxmlformats.org/officeDocument/2006/relationships/image" Target="../media/image55.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41.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7.png"/><Relationship Id="rId5" Type="http://schemas.openxmlformats.org/officeDocument/2006/relationships/image" Target="../media/image1.png"/><Relationship Id="rId4" Type="http://schemas.openxmlformats.org/officeDocument/2006/relationships/notesSlide" Target="../notesSlides/notesSlide4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hyperlink" Target="mailto:Debbie.roche@fdys.ie" TargetMode="External"/><Relationship Id="rId7" Type="http://schemas.openxmlformats.org/officeDocument/2006/relationships/hyperlink" Target="mailto:southeaststopsmokingsupport@hse.ie" TargetMode="External"/><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6.pn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Elaine.Banville@hse.i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www.youtube.com/watch?v=i1bd8Mai6O4" TargetMode="External"/><Relationship Id="rId5" Type="http://schemas.openxmlformats.org/officeDocument/2006/relationships/image" Target="../media/image14.png"/><Relationship Id="rId4" Type="http://schemas.openxmlformats.org/officeDocument/2006/relationships/hyperlink" Target="https://www.youtube.com/watch?v=uNQpnrroCPo" TargetMode="Externa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7.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6.png"/><Relationship Id="rId5" Type="http://schemas.openxmlformats.org/officeDocument/2006/relationships/image" Target="../media/image1.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479" y="3171217"/>
            <a:ext cx="9802862" cy="2602033"/>
          </a:xfrm>
          <a:prstGeom prst="rect">
            <a:avLst/>
          </a:prstGeom>
          <a:solidFill>
            <a:srgbClr val="104954"/>
          </a:solidFill>
          <a:ln w="76200">
            <a:solidFill>
              <a:schemeClr val="accent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IE"/>
          </a:p>
        </p:txBody>
      </p:sp>
      <p:sp>
        <p:nvSpPr>
          <p:cNvPr id="5" name="Title 1"/>
          <p:cNvSpPr txBox="1">
            <a:spLocks/>
          </p:cNvSpPr>
          <p:nvPr/>
        </p:nvSpPr>
        <p:spPr>
          <a:xfrm>
            <a:off x="1043478" y="325423"/>
            <a:ext cx="9966960" cy="29260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IE" sz="8800" dirty="0" smtClean="0">
                <a:solidFill>
                  <a:srgbClr val="0E3946"/>
                </a:solidFill>
                <a:latin typeface="Arial" panose="020B0604020202020204" pitchFamily="34" charset="0"/>
                <a:cs typeface="Arial" panose="020B0604020202020204" pitchFamily="34" charset="0"/>
              </a:rPr>
              <a:t>Healthy Living </a:t>
            </a:r>
            <a:br>
              <a:rPr lang="en-IE" sz="8800" dirty="0" smtClean="0">
                <a:solidFill>
                  <a:srgbClr val="0E3946"/>
                </a:solidFill>
                <a:latin typeface="Arial" panose="020B0604020202020204" pitchFamily="34" charset="0"/>
                <a:cs typeface="Arial" panose="020B0604020202020204" pitchFamily="34" charset="0"/>
              </a:rPr>
            </a:br>
            <a:r>
              <a:rPr lang="en-IE" dirty="0" smtClean="0">
                <a:solidFill>
                  <a:srgbClr val="0E3946"/>
                </a:solidFill>
                <a:latin typeface="Arial" panose="020B0604020202020204" pitchFamily="34" charset="0"/>
                <a:cs typeface="Arial" panose="020B0604020202020204" pitchFamily="34" charset="0"/>
              </a:rPr>
              <a:t>for Everyday Life </a:t>
            </a:r>
            <a:endParaRPr lang="en-IE" dirty="0">
              <a:solidFill>
                <a:srgbClr val="0E3946"/>
              </a:solidFill>
              <a:latin typeface="Arial" panose="020B0604020202020204" pitchFamily="34" charset="0"/>
              <a:cs typeface="Arial" panose="020B0604020202020204" pitchFamily="34" charset="0"/>
            </a:endParaRPr>
          </a:p>
        </p:txBody>
      </p:sp>
      <p:sp>
        <p:nvSpPr>
          <p:cNvPr id="6" name="Subtitle 2"/>
          <p:cNvSpPr txBox="1">
            <a:spLocks/>
          </p:cNvSpPr>
          <p:nvPr/>
        </p:nvSpPr>
        <p:spPr>
          <a:xfrm>
            <a:off x="1128409" y="3424136"/>
            <a:ext cx="9212093" cy="2247090"/>
          </a:xfrm>
          <a:prstGeom prst="rect">
            <a:avLst/>
          </a:prstGeom>
          <a:solidFill>
            <a:srgbClr val="104954"/>
          </a:solidFill>
        </p:spPr>
        <p:txBody>
          <a:bodyPr vert="horz" lIns="91440" tIns="45720" rIns="91440" bIns="45720" rtlCol="0">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None/>
            </a:pPr>
            <a:r>
              <a:rPr lang="en-IE" sz="4000" b="1" dirty="0" smtClean="0">
                <a:solidFill>
                  <a:schemeClr val="bg1"/>
                </a:solidFill>
                <a:latin typeface="Arial" panose="020B0604020202020204" pitchFamily="34" charset="0"/>
                <a:cs typeface="Arial" panose="020B0604020202020204" pitchFamily="34" charset="0"/>
              </a:rPr>
              <a:t>Understanding Smoking and Vaping </a:t>
            </a:r>
          </a:p>
          <a:p>
            <a:pPr marL="45720" indent="0">
              <a:buNone/>
            </a:pPr>
            <a:r>
              <a:rPr lang="en-IE" sz="2400" dirty="0" smtClean="0">
                <a:solidFill>
                  <a:schemeClr val="bg1"/>
                </a:solidFill>
                <a:latin typeface="Arial" panose="020B0604020202020204" pitchFamily="34" charset="0"/>
                <a:cs typeface="Arial" panose="020B0604020202020204" pitchFamily="34" charset="0"/>
              </a:rPr>
              <a:t>Elaine Banville </a:t>
            </a:r>
          </a:p>
          <a:p>
            <a:pPr marL="45720" indent="0">
              <a:buNone/>
            </a:pPr>
            <a:r>
              <a:rPr lang="en-IE" sz="2400" dirty="0" smtClean="0">
                <a:solidFill>
                  <a:schemeClr val="bg1"/>
                </a:solidFill>
                <a:latin typeface="Arial" panose="020B0604020202020204" pitchFamily="34" charset="0"/>
                <a:cs typeface="Arial" panose="020B0604020202020204" pitchFamily="34" charset="0"/>
              </a:rPr>
              <a:t>HSE Health Promotion Officer</a:t>
            </a:r>
            <a:endParaRPr lang="en-IE" sz="2400" dirty="0">
              <a:solidFill>
                <a:schemeClr val="bg1"/>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1916910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What does Sandra Need?</a:t>
            </a:r>
            <a:endParaRPr lang="en-IE" b="1" dirty="0">
              <a:solidFill>
                <a:srgbClr val="104954"/>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1077884" y="1848542"/>
            <a:ext cx="4754880" cy="4023360"/>
          </a:xfrm>
        </p:spPr>
        <p:style>
          <a:lnRef idx="2">
            <a:schemeClr val="accent6"/>
          </a:lnRef>
          <a:fillRef idx="1">
            <a:schemeClr val="lt1"/>
          </a:fillRef>
          <a:effectRef idx="0">
            <a:schemeClr val="accent6"/>
          </a:effectRef>
          <a:fontRef idx="minor">
            <a:schemeClr val="dk1"/>
          </a:fontRef>
        </p:style>
        <p:txBody>
          <a:bodyPr>
            <a:noAutofit/>
          </a:bodyPr>
          <a:lstStyle/>
          <a:p>
            <a:r>
              <a:rPr lang="en-IE" sz="2800" dirty="0" smtClean="0">
                <a:solidFill>
                  <a:srgbClr val="104954"/>
                </a:solidFill>
                <a:latin typeface="Arial" panose="020B0604020202020204" pitchFamily="34" charset="0"/>
                <a:cs typeface="Arial" panose="020B0604020202020204" pitchFamily="34" charset="0"/>
              </a:rPr>
              <a:t>Why does Sandra </a:t>
            </a:r>
            <a:r>
              <a:rPr lang="en-IE" sz="2800" b="1" dirty="0" smtClean="0">
                <a:solidFill>
                  <a:srgbClr val="104954"/>
                </a:solidFill>
                <a:latin typeface="Arial" panose="020B0604020202020204" pitchFamily="34" charset="0"/>
                <a:cs typeface="Arial" panose="020B0604020202020204" pitchFamily="34" charset="0"/>
              </a:rPr>
              <a:t>not want to quit </a:t>
            </a:r>
            <a:r>
              <a:rPr lang="en-IE" sz="2800" dirty="0" smtClean="0">
                <a:solidFill>
                  <a:srgbClr val="104954"/>
                </a:solidFill>
                <a:latin typeface="Arial" panose="020B0604020202020204" pitchFamily="34" charset="0"/>
                <a:cs typeface="Arial" panose="020B0604020202020204" pitchFamily="34" charset="0"/>
              </a:rPr>
              <a:t>smoking? </a:t>
            </a:r>
          </a:p>
          <a:p>
            <a:endParaRPr lang="en-IE" sz="2800" dirty="0">
              <a:solidFill>
                <a:srgbClr val="104954"/>
              </a:solidFill>
              <a:latin typeface="Arial" panose="020B0604020202020204" pitchFamily="34" charset="0"/>
              <a:cs typeface="Arial" panose="020B0604020202020204" pitchFamily="34" charset="0"/>
            </a:endParaRPr>
          </a:p>
          <a:p>
            <a:pPr marL="45720" indent="0">
              <a:buNone/>
            </a:pPr>
            <a:endParaRPr lang="en-IE" sz="2800" dirty="0" smtClean="0">
              <a:solidFill>
                <a:srgbClr val="104954"/>
              </a:solidFill>
              <a:latin typeface="Arial" panose="020B0604020202020204" pitchFamily="34" charset="0"/>
              <a:cs typeface="Arial" panose="020B0604020202020204" pitchFamily="34" charset="0"/>
            </a:endParaRPr>
          </a:p>
          <a:p>
            <a:pPr marL="45720" indent="0">
              <a:buNone/>
            </a:pPr>
            <a:endParaRPr lang="en-IE" sz="2800" dirty="0" smtClean="0">
              <a:solidFill>
                <a:srgbClr val="104954"/>
              </a:solidFill>
              <a:latin typeface="Arial" panose="020B0604020202020204" pitchFamily="34" charset="0"/>
              <a:cs typeface="Arial" panose="020B0604020202020204" pitchFamily="34" charset="0"/>
            </a:endParaRPr>
          </a:p>
          <a:p>
            <a:pPr marL="45720" indent="0">
              <a:buNone/>
            </a:pPr>
            <a:endParaRPr lang="en-IE" sz="2800" dirty="0" smtClean="0">
              <a:solidFill>
                <a:srgbClr val="104954"/>
              </a:solidFill>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6263640" y="1848542"/>
            <a:ext cx="4754880" cy="4023360"/>
          </a:xfrm>
          <a:ln>
            <a:solidFill>
              <a:srgbClr val="00B050"/>
            </a:solidFill>
          </a:ln>
        </p:spPr>
        <p:style>
          <a:lnRef idx="2">
            <a:schemeClr val="accent6"/>
          </a:lnRef>
          <a:fillRef idx="1">
            <a:schemeClr val="lt1"/>
          </a:fillRef>
          <a:effectRef idx="0">
            <a:schemeClr val="accent6"/>
          </a:effectRef>
          <a:fontRef idx="minor">
            <a:schemeClr val="dk1"/>
          </a:fontRef>
        </p:style>
        <p:txBody>
          <a:bodyPr>
            <a:normAutofit/>
          </a:bodyPr>
          <a:lstStyle/>
          <a:p>
            <a:r>
              <a:rPr lang="en-IE" sz="3000" dirty="0" smtClean="0">
                <a:solidFill>
                  <a:srgbClr val="104954"/>
                </a:solidFill>
                <a:latin typeface="Arial" panose="020B0604020202020204" pitchFamily="34" charset="0"/>
                <a:cs typeface="Arial" panose="020B0604020202020204" pitchFamily="34" charset="0"/>
              </a:rPr>
              <a:t>What </a:t>
            </a:r>
            <a:r>
              <a:rPr lang="en-IE" sz="3000" b="1" dirty="0" smtClean="0">
                <a:solidFill>
                  <a:srgbClr val="104954"/>
                </a:solidFill>
                <a:latin typeface="Arial" panose="020B0604020202020204" pitchFamily="34" charset="0"/>
                <a:cs typeface="Arial" panose="020B0604020202020204" pitchFamily="34" charset="0"/>
              </a:rPr>
              <a:t>support</a:t>
            </a:r>
            <a:r>
              <a:rPr lang="en-IE" sz="3000" dirty="0" smtClean="0">
                <a:solidFill>
                  <a:srgbClr val="104954"/>
                </a:solidFill>
                <a:latin typeface="Arial" panose="020B0604020202020204" pitchFamily="34" charset="0"/>
                <a:cs typeface="Arial" panose="020B0604020202020204" pitchFamily="34" charset="0"/>
              </a:rPr>
              <a:t> would help Sandra at this stage to move her along to starting to think about quitting smoking? </a:t>
            </a:r>
          </a:p>
          <a:p>
            <a:endParaRPr lang="en-IE" sz="3000" dirty="0">
              <a:solidFill>
                <a:srgbClr val="104954"/>
              </a:solidFill>
              <a:latin typeface="Arial" panose="020B0604020202020204" pitchFamily="34" charset="0"/>
              <a:cs typeface="Arial" panose="020B0604020202020204" pitchFamily="34" charset="0"/>
            </a:endParaRPr>
          </a:p>
          <a:p>
            <a:endParaRPr lang="en-IE" sz="3000" dirty="0" smtClean="0">
              <a:solidFill>
                <a:srgbClr val="104954"/>
              </a:solidFill>
              <a:latin typeface="Arial" panose="020B0604020202020204" pitchFamily="34" charset="0"/>
              <a:cs typeface="Arial" panose="020B0604020202020204" pitchFamily="34" charset="0"/>
            </a:endParaRPr>
          </a:p>
          <a:p>
            <a:endParaRPr lang="en-IE" sz="3000" dirty="0">
              <a:solidFill>
                <a:srgbClr val="104954"/>
              </a:solidFill>
              <a:latin typeface="Arial" panose="020B0604020202020204" pitchFamily="34" charset="0"/>
              <a:cs typeface="Arial" panose="020B0604020202020204" pitchFamily="34" charset="0"/>
            </a:endParaRPr>
          </a:p>
          <a:p>
            <a:endParaRPr lang="en-IE" sz="3000" dirty="0" smtClean="0">
              <a:solidFill>
                <a:srgbClr val="104954"/>
              </a:solidFill>
              <a:latin typeface="Arial" panose="020B0604020202020204" pitchFamily="34" charset="0"/>
              <a:cs typeface="Arial" panose="020B0604020202020204" pitchFamily="34" charset="0"/>
            </a:endParaRPr>
          </a:p>
          <a:p>
            <a:pPr marL="45720" indent="0">
              <a:buNone/>
            </a:pPr>
            <a:endParaRPr lang="en-IE" sz="3000" dirty="0" smtClean="0">
              <a:solidFill>
                <a:srgbClr val="104954"/>
              </a:solidFill>
              <a:latin typeface="Arial" panose="020B0604020202020204" pitchFamily="34" charset="0"/>
              <a:cs typeface="Arial" panose="020B0604020202020204" pitchFamily="34" charset="0"/>
            </a:endParaRPr>
          </a:p>
          <a:p>
            <a:endParaRPr lang="en-IE" dirty="0">
              <a:solidFill>
                <a:srgbClr val="104954"/>
              </a:solidFill>
              <a:latin typeface="Arial" panose="020B0604020202020204" pitchFamily="34" charset="0"/>
              <a:cs typeface="Arial" panose="020B0604020202020204" pitchFamily="34" charset="0"/>
            </a:endParaRPr>
          </a:p>
          <a:p>
            <a:endParaRPr lang="en-IE" dirty="0" smtClean="0">
              <a:solidFill>
                <a:srgbClr val="104954"/>
              </a:solidFill>
              <a:latin typeface="Arial" panose="020B0604020202020204" pitchFamily="34" charset="0"/>
              <a:cs typeface="Arial" panose="020B0604020202020204" pitchFamily="34" charset="0"/>
            </a:endParaRPr>
          </a:p>
          <a:p>
            <a:endParaRPr lang="en-IE" dirty="0">
              <a:solidFill>
                <a:srgbClr val="104954"/>
              </a:solidFill>
              <a:latin typeface="Arial" panose="020B0604020202020204" pitchFamily="34" charset="0"/>
              <a:cs typeface="Arial" panose="020B0604020202020204" pitchFamily="34" charset="0"/>
            </a:endParaRPr>
          </a:p>
          <a:p>
            <a:endParaRPr lang="en-IE" dirty="0" smtClean="0">
              <a:solidFill>
                <a:srgbClr val="104954"/>
              </a:solidFill>
              <a:latin typeface="Arial" panose="020B0604020202020204" pitchFamily="34" charset="0"/>
              <a:cs typeface="Arial" panose="020B0604020202020204" pitchFamily="34" charset="0"/>
            </a:endParaRPr>
          </a:p>
          <a:p>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18913668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Why does Sandra </a:t>
            </a:r>
            <a:r>
              <a:rPr lang="en-IE" b="1" u="sng" dirty="0" smtClean="0">
                <a:solidFill>
                  <a:srgbClr val="104954"/>
                </a:solidFill>
                <a:latin typeface="Arial" panose="020B0604020202020204" pitchFamily="34" charset="0"/>
                <a:cs typeface="Arial" panose="020B0604020202020204" pitchFamily="34" charset="0"/>
              </a:rPr>
              <a:t>not want to quit</a:t>
            </a:r>
            <a:endParaRPr lang="en-IE" b="1" u="sng" dirty="0">
              <a:solidFill>
                <a:srgbClr val="104954"/>
              </a:solidFill>
              <a:latin typeface="Arial" panose="020B0604020202020204" pitchFamily="34" charset="0"/>
              <a:cs typeface="Arial" panose="020B0604020202020204" pitchFamily="34" charset="0"/>
            </a:endParaRPr>
          </a:p>
        </p:txBody>
      </p:sp>
      <p:sp>
        <p:nvSpPr>
          <p:cNvPr id="5" name="Content Placeholder 4"/>
          <p:cNvSpPr>
            <a:spLocks noGrp="1"/>
          </p:cNvSpPr>
          <p:nvPr>
            <p:ph sz="half" idx="1"/>
          </p:nvPr>
        </p:nvSpPr>
        <p:spPr>
          <a:xfrm>
            <a:off x="1142999" y="2057399"/>
            <a:ext cx="9272239" cy="4023360"/>
          </a:xfrm>
        </p:spPr>
        <p:txBody>
          <a:bodyPr>
            <a:normAutofit/>
          </a:bodyPr>
          <a:lstStyle/>
          <a:p>
            <a:pPr marL="45720" indent="0">
              <a:buNone/>
            </a:pPr>
            <a:endParaRPr lang="en-IE" dirty="0" smtClean="0"/>
          </a:p>
          <a:p>
            <a:pPr marL="45720" indent="0">
              <a:buNone/>
            </a:pPr>
            <a:endParaRPr lang="en-IE" dirty="0"/>
          </a:p>
          <a:p>
            <a:pPr marL="45720" indent="0">
              <a:buNone/>
            </a:pPr>
            <a:endParaRPr lang="en-IE" dirty="0"/>
          </a:p>
        </p:txBody>
      </p:sp>
      <p:pic>
        <p:nvPicPr>
          <p:cNvPr id="4" name="Picture 3"/>
          <p:cNvPicPr>
            <a:picLocks noChangeAspect="1"/>
          </p:cNvPicPr>
          <p:nvPr/>
        </p:nvPicPr>
        <p:blipFill>
          <a:blip r:embed="rId3"/>
          <a:stretch>
            <a:fillRect/>
          </a:stretch>
        </p:blipFill>
        <p:spPr>
          <a:xfrm>
            <a:off x="2015144" y="5871902"/>
            <a:ext cx="8572500" cy="723900"/>
          </a:xfrm>
          <a:prstGeom prst="rect">
            <a:avLst/>
          </a:prstGeom>
        </p:spPr>
      </p:pic>
      <p:graphicFrame>
        <p:nvGraphicFramePr>
          <p:cNvPr id="3" name="Diagram 2"/>
          <p:cNvGraphicFramePr/>
          <p:nvPr>
            <p:extLst>
              <p:ext uri="{D42A27DB-BD31-4B8C-83A1-F6EECF244321}">
                <p14:modId xmlns:p14="http://schemas.microsoft.com/office/powerpoint/2010/main" val="2545585740"/>
              </p:ext>
            </p:extLst>
          </p:nvPr>
        </p:nvGraphicFramePr>
        <p:xfrm>
          <a:off x="378372" y="1828800"/>
          <a:ext cx="11277600" cy="40431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678130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0E3946"/>
                </a:solidFill>
                <a:latin typeface="Arial" panose="020B0604020202020204" pitchFamily="34" charset="0"/>
                <a:cs typeface="Arial" panose="020B0604020202020204" pitchFamily="34" charset="0"/>
              </a:rPr>
              <a:t>What support will help Sandra</a:t>
            </a:r>
            <a:endParaRPr lang="en-IE" b="1" dirty="0">
              <a:solidFill>
                <a:srgbClr val="0E3946"/>
              </a:solidFill>
              <a:latin typeface="Arial" panose="020B0604020202020204" pitchFamily="34" charset="0"/>
              <a:cs typeface="Arial" panose="020B0604020202020204" pitchFamily="34" charset="0"/>
            </a:endParaRP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191019183"/>
              </p:ext>
            </p:extLst>
          </p:nvPr>
        </p:nvGraphicFramePr>
        <p:xfrm>
          <a:off x="347241" y="1578892"/>
          <a:ext cx="11556590" cy="4293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14975250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rotWithShape="1">
          <a:blip r:embed="rId3"/>
          <a:srcRect r="49626" b="9506"/>
          <a:stretch/>
        </p:blipFill>
        <p:spPr>
          <a:xfrm>
            <a:off x="4400557" y="3237553"/>
            <a:ext cx="1210585" cy="1192094"/>
          </a:xfrm>
          <a:prstGeom prst="rect">
            <a:avLst/>
          </a:prstGeom>
        </p:spPr>
      </p:pic>
      <p:pic>
        <p:nvPicPr>
          <p:cNvPr id="8" name="Content Placeholder 5"/>
          <p:cNvPicPr>
            <a:picLocks noGrp="1" noChangeAspect="1"/>
          </p:cNvPicPr>
          <p:nvPr>
            <p:ph sz="half" idx="2"/>
          </p:nvPr>
        </p:nvPicPr>
        <p:blipFill rotWithShape="1">
          <a:blip r:embed="rId3"/>
          <a:srcRect l="50499" b="9506"/>
          <a:stretch/>
        </p:blipFill>
        <p:spPr>
          <a:xfrm>
            <a:off x="4524007" y="4770544"/>
            <a:ext cx="1176344" cy="1178808"/>
          </a:xfrm>
          <a:prstGeom prst="rect">
            <a:avLst/>
          </a:prstGeom>
        </p:spPr>
      </p:pic>
      <p:sp>
        <p:nvSpPr>
          <p:cNvPr id="7" name="TextBox 6"/>
          <p:cNvSpPr txBox="1"/>
          <p:nvPr/>
        </p:nvSpPr>
        <p:spPr>
          <a:xfrm>
            <a:off x="1260088" y="1806498"/>
            <a:ext cx="10292575" cy="3693319"/>
          </a:xfrm>
          <a:prstGeom prst="rect">
            <a:avLst/>
          </a:prstGeom>
          <a:noFill/>
        </p:spPr>
        <p:txBody>
          <a:bodyPr wrap="square" rtlCol="0">
            <a:spAutoFit/>
          </a:bodyPr>
          <a:lstStyle/>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Take a </a:t>
            </a:r>
            <a:r>
              <a:rPr lang="en-IE" sz="2400" dirty="0" smtClean="0">
                <a:solidFill>
                  <a:srgbClr val="00B050"/>
                </a:solidFill>
                <a:latin typeface="Arial" panose="020B0604020202020204" pitchFamily="34" charset="0"/>
                <a:cs typeface="Arial" panose="020B0604020202020204" pitchFamily="34" charset="0"/>
              </a:rPr>
              <a:t>green</a:t>
            </a:r>
            <a:r>
              <a:rPr lang="en-IE" sz="2400" dirty="0" smtClean="0">
                <a:solidFill>
                  <a:srgbClr val="104954"/>
                </a:solidFill>
                <a:latin typeface="Arial" panose="020B0604020202020204" pitchFamily="34" charset="0"/>
                <a:cs typeface="Arial" panose="020B0604020202020204" pitchFamily="34" charset="0"/>
              </a:rPr>
              <a:t> and </a:t>
            </a:r>
            <a:r>
              <a:rPr lang="en-IE" sz="2400" dirty="0" smtClean="0">
                <a:solidFill>
                  <a:srgbClr val="FF0000"/>
                </a:solidFill>
                <a:latin typeface="Arial" panose="020B0604020202020204" pitchFamily="34" charset="0"/>
                <a:cs typeface="Arial" panose="020B0604020202020204" pitchFamily="34" charset="0"/>
              </a:rPr>
              <a:t>red</a:t>
            </a:r>
            <a:r>
              <a:rPr lang="en-IE" sz="2400" dirty="0" smtClean="0">
                <a:solidFill>
                  <a:srgbClr val="104954"/>
                </a:solidFill>
                <a:latin typeface="Arial" panose="020B0604020202020204" pitchFamily="34" charset="0"/>
                <a:cs typeface="Arial" panose="020B0604020202020204" pitchFamily="34" charset="0"/>
              </a:rPr>
              <a:t> thumbs up/down sign</a:t>
            </a:r>
            <a:endParaRPr lang="en-IE" sz="2000" dirty="0" smtClean="0">
              <a:solidFill>
                <a:srgbClr val="10495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I will read a statement </a:t>
            </a:r>
          </a:p>
          <a:p>
            <a:endParaRPr lang="en-IE" sz="2400" dirty="0" smtClean="0">
              <a:solidFill>
                <a:srgbClr val="10495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If you think the statement is true hold up </a:t>
            </a:r>
            <a:r>
              <a:rPr lang="en-IE" sz="2400" dirty="0" smtClean="0">
                <a:solidFill>
                  <a:srgbClr val="00B050"/>
                </a:solidFill>
                <a:latin typeface="Arial" panose="020B0604020202020204" pitchFamily="34" charset="0"/>
                <a:cs typeface="Arial" panose="020B0604020202020204" pitchFamily="34" charset="0"/>
              </a:rPr>
              <a:t>green</a:t>
            </a:r>
            <a:r>
              <a:rPr lang="en-IE" sz="2400" dirty="0" smtClean="0">
                <a:solidFill>
                  <a:srgbClr val="104954"/>
                </a:solidFill>
                <a:latin typeface="Arial" panose="020B0604020202020204" pitchFamily="34" charset="0"/>
                <a:cs typeface="Arial" panose="020B0604020202020204" pitchFamily="34" charset="0"/>
              </a:rPr>
              <a:t> sign/ move to green side of room</a:t>
            </a:r>
          </a:p>
          <a:p>
            <a:endParaRPr lang="en-IE" sz="2400" dirty="0">
              <a:solidFill>
                <a:srgbClr val="104954"/>
              </a:solidFill>
              <a:latin typeface="Arial" panose="020B0604020202020204" pitchFamily="34" charset="0"/>
              <a:cs typeface="Arial" panose="020B0604020202020204" pitchFamily="34" charset="0"/>
            </a:endParaRPr>
          </a:p>
          <a:p>
            <a:endParaRPr lang="en-IE" sz="2400" dirty="0" smtClean="0">
              <a:solidFill>
                <a:srgbClr val="10495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If you think statement is false hold up a </a:t>
            </a:r>
            <a:r>
              <a:rPr lang="en-IE" sz="2400" dirty="0" smtClean="0">
                <a:solidFill>
                  <a:srgbClr val="FF0000"/>
                </a:solidFill>
                <a:latin typeface="Arial" panose="020B0604020202020204" pitchFamily="34" charset="0"/>
                <a:cs typeface="Arial" panose="020B0604020202020204" pitchFamily="34" charset="0"/>
              </a:rPr>
              <a:t>red</a:t>
            </a:r>
            <a:r>
              <a:rPr lang="en-IE" sz="2400" dirty="0" smtClean="0">
                <a:solidFill>
                  <a:srgbClr val="104954"/>
                </a:solidFill>
                <a:latin typeface="Arial" panose="020B0604020202020204" pitchFamily="34" charset="0"/>
                <a:cs typeface="Arial" panose="020B0604020202020204" pitchFamily="34" charset="0"/>
              </a:rPr>
              <a:t> thumbs down sign/move to red side of the room</a:t>
            </a:r>
          </a:p>
          <a:p>
            <a:pPr marL="285750" indent="-285750">
              <a:buFont typeface="Arial" panose="020B0604020202020204" pitchFamily="34" charset="0"/>
              <a:buChar char="•"/>
            </a:pPr>
            <a:endParaRPr lang="en-IE"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Quiz/Walking debate</a:t>
            </a:r>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1763789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rgbClr val="0D3447"/>
                </a:solidFill>
                <a:latin typeface="Arial" panose="020B0604020202020204" pitchFamily="34" charset="0"/>
                <a:cs typeface="Arial" panose="020B0604020202020204" pitchFamily="34" charset="0"/>
              </a:rPr>
              <a:t>Myth Busting </a:t>
            </a:r>
            <a:endParaRPr lang="en-IE" dirty="0">
              <a:solidFill>
                <a:srgbClr val="0D3447"/>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143000" y="1731264"/>
            <a:ext cx="9872871" cy="4803648"/>
          </a:xfrm>
        </p:spPr>
        <p:txBody>
          <a:bodyPr>
            <a:normAutofit fontScale="70000" lnSpcReduction="20000"/>
          </a:bodyPr>
          <a:lstStyle/>
          <a:p>
            <a:r>
              <a:rPr lang="en-IE" sz="2600" dirty="0">
                <a:solidFill>
                  <a:srgbClr val="0D3447"/>
                </a:solidFill>
                <a:latin typeface="Arial" panose="020B0604020202020204" pitchFamily="34" charset="0"/>
                <a:cs typeface="Arial" panose="020B0604020202020204" pitchFamily="34" charset="0"/>
              </a:rPr>
              <a:t>Everyone who smokes enjoys it.</a:t>
            </a:r>
          </a:p>
          <a:p>
            <a:r>
              <a:rPr lang="en-IE" sz="2600" dirty="0" smtClean="0">
                <a:solidFill>
                  <a:srgbClr val="0D3447"/>
                </a:solidFill>
                <a:latin typeface="Arial" panose="020B0604020202020204" pitchFamily="34" charset="0"/>
                <a:ea typeface="Calibri" panose="020F0502020204030204" pitchFamily="34" charset="0"/>
                <a:cs typeface="Arial" panose="020B0604020202020204" pitchFamily="34" charset="0"/>
              </a:rPr>
              <a:t>A </a:t>
            </a:r>
            <a:r>
              <a:rPr lang="en-IE" sz="2600" dirty="0">
                <a:solidFill>
                  <a:srgbClr val="0D3447"/>
                </a:solidFill>
                <a:latin typeface="Arial" panose="020B0604020202020204" pitchFamily="34" charset="0"/>
                <a:ea typeface="Calibri" panose="020F0502020204030204" pitchFamily="34" charset="0"/>
                <a:cs typeface="Arial" panose="020B0604020202020204" pitchFamily="34" charset="0"/>
              </a:rPr>
              <a:t>nicotine addiction has similar chemical characteristics as a heroin addiction</a:t>
            </a:r>
          </a:p>
          <a:p>
            <a:r>
              <a:rPr lang="en-IE" sz="2600" dirty="0">
                <a:solidFill>
                  <a:srgbClr val="0D3447"/>
                </a:solidFill>
                <a:latin typeface="Arial" panose="020B0604020202020204" pitchFamily="34" charset="0"/>
                <a:ea typeface="Calibri" panose="020F0502020204030204" pitchFamily="34" charset="0"/>
                <a:cs typeface="Arial" panose="020B0604020202020204" pitchFamily="34" charset="0"/>
              </a:rPr>
              <a:t>Cigarette smoking is the leading cause of COPD</a:t>
            </a:r>
            <a:r>
              <a:rPr lang="en-IE" sz="2600" dirty="0" smtClean="0">
                <a:solidFill>
                  <a:srgbClr val="0D3447"/>
                </a:solidFill>
                <a:latin typeface="Arial" panose="020B0604020202020204" pitchFamily="34" charset="0"/>
                <a:ea typeface="Calibri" panose="020F0502020204030204" pitchFamily="34" charset="0"/>
                <a:cs typeface="Arial" panose="020B0604020202020204" pitchFamily="34" charset="0"/>
              </a:rPr>
              <a:t>.</a:t>
            </a:r>
          </a:p>
          <a:p>
            <a:r>
              <a:rPr lang="en-IE" sz="2600" dirty="0" smtClean="0">
                <a:solidFill>
                  <a:srgbClr val="0D3447"/>
                </a:solidFill>
                <a:latin typeface="Arial" panose="020B0604020202020204" pitchFamily="34" charset="0"/>
                <a:cs typeface="Arial" panose="020B0604020202020204" pitchFamily="34" charset="0"/>
              </a:rPr>
              <a:t>Smoking </a:t>
            </a:r>
            <a:r>
              <a:rPr lang="en-IE" sz="2600" dirty="0">
                <a:solidFill>
                  <a:srgbClr val="0D3447"/>
                </a:solidFill>
                <a:latin typeface="Arial" panose="020B0604020202020204" pitchFamily="34" charset="0"/>
                <a:cs typeface="Arial" panose="020B0604020202020204" pitchFamily="34" charset="0"/>
              </a:rPr>
              <a:t>a few cigarettes a day is no big deal</a:t>
            </a:r>
            <a:r>
              <a:rPr lang="en-IE" sz="2600" dirty="0" smtClean="0">
                <a:solidFill>
                  <a:srgbClr val="0D3447"/>
                </a:solidFill>
                <a:latin typeface="Arial" panose="020B0604020202020204" pitchFamily="34" charset="0"/>
                <a:cs typeface="Arial" panose="020B0604020202020204" pitchFamily="34" charset="0"/>
              </a:rPr>
              <a:t>.</a:t>
            </a:r>
          </a:p>
          <a:p>
            <a:r>
              <a:rPr lang="en-IE" sz="2600" dirty="0">
                <a:solidFill>
                  <a:srgbClr val="0D3447"/>
                </a:solidFill>
                <a:latin typeface="Arial" panose="020B0604020202020204" pitchFamily="34" charset="0"/>
                <a:cs typeface="Arial" panose="020B0604020202020204" pitchFamily="34" charset="0"/>
              </a:rPr>
              <a:t>Vaping is a healthier alternative to cigarettes</a:t>
            </a:r>
            <a:r>
              <a:rPr lang="en-IE" sz="2600" dirty="0" smtClean="0">
                <a:solidFill>
                  <a:srgbClr val="0D3447"/>
                </a:solidFill>
                <a:latin typeface="Arial" panose="020B0604020202020204" pitchFamily="34" charset="0"/>
                <a:cs typeface="Arial" panose="020B0604020202020204" pitchFamily="34" charset="0"/>
              </a:rPr>
              <a:t>.</a:t>
            </a:r>
          </a:p>
          <a:p>
            <a:r>
              <a:rPr lang="en-IE" sz="2600" dirty="0" smtClean="0">
                <a:solidFill>
                  <a:srgbClr val="0D3447"/>
                </a:solidFill>
                <a:latin typeface="Arial" panose="020B0604020202020204" pitchFamily="34" charset="0"/>
                <a:cs typeface="Arial" panose="020B0604020202020204" pitchFamily="34" charset="0"/>
              </a:rPr>
              <a:t>How </a:t>
            </a:r>
            <a:r>
              <a:rPr lang="en-IE" sz="2600" dirty="0">
                <a:solidFill>
                  <a:srgbClr val="0D3447"/>
                </a:solidFill>
                <a:latin typeface="Arial" panose="020B0604020202020204" pitchFamily="34" charset="0"/>
                <a:cs typeface="Arial" panose="020B0604020202020204" pitchFamily="34" charset="0"/>
              </a:rPr>
              <a:t>you smoke can affect how much nicotine gets into your body</a:t>
            </a:r>
            <a:r>
              <a:rPr lang="en-IE" sz="2600" dirty="0" smtClean="0">
                <a:solidFill>
                  <a:srgbClr val="0D3447"/>
                </a:solidFill>
                <a:latin typeface="Arial" panose="020B0604020202020204" pitchFamily="34" charset="0"/>
                <a:cs typeface="Arial" panose="020B0604020202020204" pitchFamily="34" charset="0"/>
              </a:rPr>
              <a:t>.</a:t>
            </a:r>
          </a:p>
          <a:p>
            <a:r>
              <a:rPr lang="en-IE" sz="2600" dirty="0">
                <a:solidFill>
                  <a:srgbClr val="0D3447"/>
                </a:solidFill>
                <a:latin typeface="Arial" panose="020B0604020202020204" pitchFamily="34" charset="0"/>
                <a:cs typeface="Arial" panose="020B0604020202020204" pitchFamily="34" charset="0"/>
              </a:rPr>
              <a:t>Taking a puff of a cigarette can reduce your craving for more</a:t>
            </a:r>
            <a:r>
              <a:rPr lang="en-IE" sz="2600" dirty="0" smtClean="0">
                <a:solidFill>
                  <a:srgbClr val="0D3447"/>
                </a:solidFill>
                <a:latin typeface="Arial" panose="020B0604020202020204" pitchFamily="34" charset="0"/>
                <a:cs typeface="Arial" panose="020B0604020202020204" pitchFamily="34" charset="0"/>
              </a:rPr>
              <a:t>.</a:t>
            </a:r>
          </a:p>
          <a:p>
            <a:r>
              <a:rPr lang="en-IE" sz="2600" dirty="0" smtClean="0">
                <a:solidFill>
                  <a:srgbClr val="0D3447"/>
                </a:solidFill>
                <a:latin typeface="Arial" panose="020B0604020202020204" pitchFamily="34" charset="0"/>
                <a:cs typeface="Arial" panose="020B0604020202020204" pitchFamily="34" charset="0"/>
              </a:rPr>
              <a:t>Smoking </a:t>
            </a:r>
            <a:r>
              <a:rPr lang="en-IE" sz="2600" dirty="0">
                <a:solidFill>
                  <a:srgbClr val="0D3447"/>
                </a:solidFill>
                <a:latin typeface="Arial" panose="020B0604020202020204" pitchFamily="34" charset="0"/>
                <a:cs typeface="Arial" panose="020B0604020202020204" pitchFamily="34" charset="0"/>
              </a:rPr>
              <a:t>and vaping helps people to </a:t>
            </a:r>
            <a:r>
              <a:rPr lang="en-IE" sz="2600" dirty="0" smtClean="0">
                <a:solidFill>
                  <a:srgbClr val="0D3447"/>
                </a:solidFill>
                <a:latin typeface="Arial" panose="020B0604020202020204" pitchFamily="34" charset="0"/>
                <a:cs typeface="Arial" panose="020B0604020202020204" pitchFamily="34" charset="0"/>
              </a:rPr>
              <a:t>relax</a:t>
            </a:r>
          </a:p>
          <a:p>
            <a:r>
              <a:rPr lang="en-IE" sz="2600" dirty="0">
                <a:solidFill>
                  <a:srgbClr val="0D3447"/>
                </a:solidFill>
                <a:latin typeface="Arial" panose="020B0604020202020204" pitchFamily="34" charset="0"/>
                <a:cs typeface="Arial" panose="020B0604020202020204" pitchFamily="34" charset="0"/>
              </a:rPr>
              <a:t>Smoking helps you deal with stress and </a:t>
            </a:r>
            <a:r>
              <a:rPr lang="en-IE" sz="2600" dirty="0" smtClean="0">
                <a:solidFill>
                  <a:srgbClr val="0D3447"/>
                </a:solidFill>
                <a:latin typeface="Arial" panose="020B0604020202020204" pitchFamily="34" charset="0"/>
                <a:cs typeface="Arial" panose="020B0604020202020204" pitchFamily="34" charset="0"/>
              </a:rPr>
              <a:t>anxiety</a:t>
            </a:r>
          </a:p>
          <a:p>
            <a:r>
              <a:rPr lang="en-IE" sz="2600" dirty="0">
                <a:solidFill>
                  <a:srgbClr val="0D3447"/>
                </a:solidFill>
                <a:latin typeface="Arial" panose="020B0604020202020204" pitchFamily="34" charset="0"/>
                <a:cs typeface="Arial" panose="020B0604020202020204" pitchFamily="34" charset="0"/>
              </a:rPr>
              <a:t>When you quit smoking, your heart rate and blood pressure return to normal levels</a:t>
            </a:r>
            <a:r>
              <a:rPr lang="en-IE" sz="2600" dirty="0" smtClean="0">
                <a:solidFill>
                  <a:srgbClr val="0D3447"/>
                </a:solidFill>
                <a:latin typeface="Arial" panose="020B0604020202020204" pitchFamily="34" charset="0"/>
                <a:cs typeface="Arial" panose="020B0604020202020204" pitchFamily="34" charset="0"/>
              </a:rPr>
              <a:t>.</a:t>
            </a:r>
          </a:p>
          <a:p>
            <a:r>
              <a:rPr lang="en-IE" sz="2600" dirty="0">
                <a:solidFill>
                  <a:srgbClr val="0D3447"/>
                </a:solidFill>
                <a:latin typeface="Arial" panose="020B0604020202020204" pitchFamily="34" charset="0"/>
                <a:cs typeface="Arial" panose="020B0604020202020204" pitchFamily="34" charset="0"/>
              </a:rPr>
              <a:t>Smoking cigarettes causes you to inhale carbon monoxide which is the same gas that can cause </a:t>
            </a:r>
            <a:r>
              <a:rPr lang="en-IE" sz="2600" dirty="0" smtClean="0">
                <a:solidFill>
                  <a:srgbClr val="0D3447"/>
                </a:solidFill>
                <a:latin typeface="Arial" panose="020B0604020202020204" pitchFamily="34" charset="0"/>
                <a:cs typeface="Arial" panose="020B0604020202020204" pitchFamily="34" charset="0"/>
              </a:rPr>
              <a:t>poisoning</a:t>
            </a:r>
          </a:p>
          <a:p>
            <a:r>
              <a:rPr lang="en-IE" sz="2600" dirty="0">
                <a:solidFill>
                  <a:srgbClr val="0D3447"/>
                </a:solidFill>
                <a:latin typeface="Arial" panose="020B0604020202020204" pitchFamily="34" charset="0"/>
                <a:ea typeface="Calibri" panose="020F0502020204030204" pitchFamily="34" charset="0"/>
                <a:cs typeface="Arial" panose="020B0604020202020204" pitchFamily="34" charset="0"/>
              </a:rPr>
              <a:t>If you are over 50 years old, there is no point in quitting </a:t>
            </a:r>
            <a:r>
              <a:rPr lang="en-IE" sz="2600" dirty="0" smtClean="0">
                <a:solidFill>
                  <a:srgbClr val="0D3447"/>
                </a:solidFill>
                <a:latin typeface="Arial" panose="020B0604020202020204" pitchFamily="34" charset="0"/>
                <a:ea typeface="Calibri" panose="020F0502020204030204" pitchFamily="34" charset="0"/>
                <a:cs typeface="Arial" panose="020B0604020202020204" pitchFamily="34" charset="0"/>
              </a:rPr>
              <a:t>smoking</a:t>
            </a:r>
            <a:r>
              <a:rPr lang="en-IE" sz="2600" dirty="0" smtClean="0">
                <a:solidFill>
                  <a:srgbClr val="0D3447"/>
                </a:solidFill>
                <a:latin typeface="Arial" panose="020B0604020202020204" pitchFamily="34" charset="0"/>
                <a:cs typeface="Arial" panose="020B0604020202020204" pitchFamily="34" charset="0"/>
              </a:rPr>
              <a:t> </a:t>
            </a:r>
            <a:endParaRPr lang="en-IE" sz="2600" dirty="0">
              <a:solidFill>
                <a:srgbClr val="0D3447"/>
              </a:solidFill>
              <a:latin typeface="Arial" panose="020B0604020202020204" pitchFamily="34" charset="0"/>
              <a:cs typeface="Arial" panose="020B0604020202020204" pitchFamily="34" charset="0"/>
            </a:endParaRPr>
          </a:p>
          <a:p>
            <a:endParaRPr lang="en-IE" dirty="0"/>
          </a:p>
        </p:txBody>
      </p:sp>
    </p:spTree>
    <p:extLst>
      <p:ext uri="{BB962C8B-B14F-4D97-AF65-F5344CB8AC3E}">
        <p14:creationId xmlns:p14="http://schemas.microsoft.com/office/powerpoint/2010/main" val="1643627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9440"/>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 </a:t>
            </a:r>
            <a:br>
              <a:rPr lang="en-IE" dirty="0" smtClean="0">
                <a:solidFill>
                  <a:srgbClr val="104954"/>
                </a:solidFill>
                <a:latin typeface="Arial" panose="020B0604020202020204" pitchFamily="34" charset="0"/>
                <a:cs typeface="Arial" panose="020B0604020202020204" pitchFamily="34" charset="0"/>
              </a:rPr>
            </a:br>
            <a:r>
              <a:rPr lang="en-IE" sz="4000" dirty="0" smtClean="0">
                <a:solidFill>
                  <a:srgbClr val="104954"/>
                </a:solidFill>
                <a:latin typeface="Arial" panose="020B0604020202020204" pitchFamily="34" charset="0"/>
                <a:cs typeface="Arial" panose="020B0604020202020204" pitchFamily="34" charset="0"/>
              </a:rPr>
              <a:t>Thinking about Quitting</a:t>
            </a:r>
            <a:endParaRPr lang="en-IE" sz="4000"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2015144" y="5871902"/>
            <a:ext cx="8572500" cy="723900"/>
          </a:xfrm>
          <a:prstGeom prst="rect">
            <a:avLst/>
          </a:prstGeom>
        </p:spPr>
      </p:pic>
      <p:pic>
        <p:nvPicPr>
          <p:cNvPr id="8" name="Picture 7"/>
          <p:cNvPicPr>
            <a:picLocks noChangeAspect="1"/>
          </p:cNvPicPr>
          <p:nvPr/>
        </p:nvPicPr>
        <p:blipFill>
          <a:blip r:embed="rId6"/>
          <a:stretch>
            <a:fillRect/>
          </a:stretch>
        </p:blipFill>
        <p:spPr>
          <a:xfrm flipH="1">
            <a:off x="1334018" y="2241490"/>
            <a:ext cx="2943053" cy="2943053"/>
          </a:xfrm>
          <a:prstGeom prst="rect">
            <a:avLst/>
          </a:prstGeom>
        </p:spPr>
      </p:pic>
      <p:pic>
        <p:nvPicPr>
          <p:cNvPr id="10" name="Case Study pt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00097" y="1815800"/>
            <a:ext cx="3048575" cy="3048575"/>
          </a:xfrm>
          <a:prstGeom prst="rect">
            <a:avLst/>
          </a:prstGeom>
        </p:spPr>
      </p:pic>
    </p:spTree>
    <p:extLst>
      <p:ext uri="{BB962C8B-B14F-4D97-AF65-F5344CB8AC3E}">
        <p14:creationId xmlns:p14="http://schemas.microsoft.com/office/powerpoint/2010/main" val="182812930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430"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818182" y="1719803"/>
            <a:ext cx="5310574" cy="2348010"/>
          </a:xfrm>
          <a:prstGeom prst="rect">
            <a:avLst/>
          </a:prstGeom>
        </p:spPr>
      </p:pic>
      <p:sp>
        <p:nvSpPr>
          <p:cNvPr id="12" name="Cloud Callout 11"/>
          <p:cNvSpPr/>
          <p:nvPr/>
        </p:nvSpPr>
        <p:spPr>
          <a:xfrm>
            <a:off x="8853586" y="241588"/>
            <a:ext cx="3067068" cy="2108936"/>
          </a:xfrm>
          <a:prstGeom prst="cloudCallout">
            <a:avLst>
              <a:gd name="adj1" fmla="val -77978"/>
              <a:gd name="adj2" fmla="val 45298"/>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E"/>
          </a:p>
        </p:txBody>
      </p:sp>
      <p:sp>
        <p:nvSpPr>
          <p:cNvPr id="3" name="Content Placeholder 2"/>
          <p:cNvSpPr>
            <a:spLocks noGrp="1"/>
          </p:cNvSpPr>
          <p:nvPr>
            <p:ph idx="1"/>
          </p:nvPr>
        </p:nvSpPr>
        <p:spPr>
          <a:xfrm>
            <a:off x="1360777" y="4113240"/>
            <a:ext cx="9478536" cy="1866999"/>
          </a:xfrm>
        </p:spPr>
        <p:txBody>
          <a:bodyPr>
            <a:normAutofit/>
          </a:bodyPr>
          <a:lstStyle/>
          <a:p>
            <a:r>
              <a:rPr lang="en-IE" b="1" dirty="0" smtClean="0">
                <a:solidFill>
                  <a:srgbClr val="104954"/>
                </a:solidFill>
                <a:latin typeface="Arial" panose="020B0604020202020204" pitchFamily="34" charset="0"/>
                <a:cs typeface="Arial" panose="020B0604020202020204" pitchFamily="34" charset="0"/>
              </a:rPr>
              <a:t>7 out of 10 </a:t>
            </a:r>
            <a:r>
              <a:rPr lang="en-IE" dirty="0" smtClean="0">
                <a:solidFill>
                  <a:srgbClr val="104954"/>
                </a:solidFill>
                <a:latin typeface="Arial" panose="020B0604020202020204" pitchFamily="34" charset="0"/>
                <a:cs typeface="Arial" panose="020B0604020202020204" pitchFamily="34" charset="0"/>
              </a:rPr>
              <a:t>people who smoke </a:t>
            </a:r>
            <a:r>
              <a:rPr lang="en-IE" b="1" dirty="0" smtClean="0">
                <a:solidFill>
                  <a:srgbClr val="104954"/>
                </a:solidFill>
                <a:latin typeface="Arial" panose="020B0604020202020204" pitchFamily="34" charset="0"/>
                <a:cs typeface="Arial" panose="020B0604020202020204" pitchFamily="34" charset="0"/>
              </a:rPr>
              <a:t>would like to quit smoking</a:t>
            </a:r>
          </a:p>
          <a:p>
            <a:endParaRPr lang="en-IE" dirty="0" smtClean="0">
              <a:solidFill>
                <a:srgbClr val="104954"/>
              </a:solidFill>
              <a:latin typeface="Arial" panose="020B0604020202020204" pitchFamily="34" charset="0"/>
              <a:cs typeface="Arial" panose="020B0604020202020204" pitchFamily="34" charset="0"/>
            </a:endParaRPr>
          </a:p>
          <a:p>
            <a:r>
              <a:rPr lang="en-IE" dirty="0" smtClean="0">
                <a:solidFill>
                  <a:srgbClr val="104954"/>
                </a:solidFill>
                <a:latin typeface="Arial" panose="020B0604020202020204" pitchFamily="34" charset="0"/>
                <a:cs typeface="Arial" panose="020B0604020202020204" pitchFamily="34" charset="0"/>
              </a:rPr>
              <a:t>Decisional Balance: </a:t>
            </a:r>
            <a:r>
              <a:rPr lang="en-IE" b="1" dirty="0" smtClean="0">
                <a:solidFill>
                  <a:srgbClr val="104954"/>
                </a:solidFill>
                <a:latin typeface="Arial" panose="020B0604020202020204" pitchFamily="34" charset="0"/>
                <a:cs typeface="Arial" panose="020B0604020202020204" pitchFamily="34" charset="0"/>
              </a:rPr>
              <a:t>Weighing Scales </a:t>
            </a:r>
            <a:r>
              <a:rPr lang="en-IE" dirty="0" smtClean="0">
                <a:solidFill>
                  <a:srgbClr val="104954"/>
                </a:solidFill>
                <a:latin typeface="Arial" panose="020B0604020202020204" pitchFamily="34" charset="0"/>
                <a:cs typeface="Arial" panose="020B0604020202020204" pitchFamily="34" charset="0"/>
              </a:rPr>
              <a:t>effect of deciding whether to quit</a:t>
            </a:r>
            <a:endParaRPr lang="en-IE" dirty="0">
              <a:solidFill>
                <a:srgbClr val="104954"/>
              </a:solidFill>
              <a:latin typeface="Arial" panose="020B0604020202020204" pitchFamily="34" charset="0"/>
              <a:cs typeface="Arial" panose="020B0604020202020204" pitchFamily="34" charset="0"/>
            </a:endParaRPr>
          </a:p>
          <a:p>
            <a:pPr marL="45720" indent="0">
              <a:buNone/>
            </a:pPr>
            <a:endParaRPr lang="en-IE" dirty="0">
              <a:solidFill>
                <a:srgbClr val="104954"/>
              </a:solidFill>
              <a:latin typeface="Arial" panose="020B0604020202020204" pitchFamily="34" charset="0"/>
              <a:cs typeface="Arial" panose="020B0604020202020204" pitchFamily="34" charset="0"/>
            </a:endParaRPr>
          </a:p>
        </p:txBody>
      </p:sp>
      <p:sp>
        <p:nvSpPr>
          <p:cNvPr id="8" name="Cloud Callout 7"/>
          <p:cNvSpPr/>
          <p:nvPr/>
        </p:nvSpPr>
        <p:spPr>
          <a:xfrm>
            <a:off x="278890" y="384982"/>
            <a:ext cx="2496226" cy="2024243"/>
          </a:xfrm>
          <a:prstGeom prst="cloudCallout">
            <a:avLst>
              <a:gd name="adj1" fmla="val 58561"/>
              <a:gd name="adj2" fmla="val 57415"/>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E"/>
          </a:p>
        </p:txBody>
      </p:sp>
      <p:pic>
        <p:nvPicPr>
          <p:cNvPr id="9" name="Picture 8"/>
          <p:cNvPicPr>
            <a:picLocks noChangeAspect="1"/>
          </p:cNvPicPr>
          <p:nvPr/>
        </p:nvPicPr>
        <p:blipFill>
          <a:blip r:embed="rId4"/>
          <a:stretch>
            <a:fillRect/>
          </a:stretch>
        </p:blipFill>
        <p:spPr>
          <a:xfrm>
            <a:off x="892754" y="791220"/>
            <a:ext cx="1292883" cy="1292883"/>
          </a:xfrm>
          <a:prstGeom prst="rect">
            <a:avLst/>
          </a:prstGeom>
        </p:spPr>
      </p:pic>
      <p:pic>
        <p:nvPicPr>
          <p:cNvPr id="11" name="Picture 10"/>
          <p:cNvPicPr>
            <a:picLocks noChangeAspect="1"/>
          </p:cNvPicPr>
          <p:nvPr/>
        </p:nvPicPr>
        <p:blipFill rotWithShape="1">
          <a:blip r:embed="rId5"/>
          <a:srcRect l="20540" t="9636" r="21381" b="18853"/>
          <a:stretch/>
        </p:blipFill>
        <p:spPr>
          <a:xfrm>
            <a:off x="9601199" y="682739"/>
            <a:ext cx="1773043" cy="1226634"/>
          </a:xfrm>
          <a:prstGeom prst="rect">
            <a:avLst/>
          </a:prstGeom>
        </p:spPr>
      </p:pic>
      <p:sp>
        <p:nvSpPr>
          <p:cNvPr id="13" name="Content Placeholder 2"/>
          <p:cNvSpPr txBox="1">
            <a:spLocks/>
          </p:cNvSpPr>
          <p:nvPr/>
        </p:nvSpPr>
        <p:spPr>
          <a:xfrm>
            <a:off x="2732049" y="579116"/>
            <a:ext cx="6121537" cy="163597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r>
              <a:rPr lang="en-IE" sz="4000" b="1" dirty="0" smtClean="0">
                <a:solidFill>
                  <a:srgbClr val="0D3447"/>
                </a:solidFill>
                <a:latin typeface="Arial" panose="020B0604020202020204" pitchFamily="34" charset="0"/>
                <a:cs typeface="Arial" panose="020B0604020202020204" pitchFamily="34" charset="0"/>
              </a:rPr>
              <a:t>Thinking about Quitting</a:t>
            </a:r>
          </a:p>
          <a:p>
            <a:pPr marL="45720" indent="0">
              <a:buFont typeface="Corbel" pitchFamily="34" charset="0"/>
              <a:buNone/>
            </a:pPr>
            <a:endParaRPr lang="en-IE" dirty="0">
              <a:solidFill>
                <a:srgbClr val="104954"/>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6"/>
          <a:stretch>
            <a:fillRect/>
          </a:stretch>
        </p:blipFill>
        <p:spPr>
          <a:xfrm>
            <a:off x="2015144" y="5871902"/>
            <a:ext cx="8572500" cy="723900"/>
          </a:xfrm>
          <a:prstGeom prst="rect">
            <a:avLst/>
          </a:prstGeom>
        </p:spPr>
      </p:pic>
      <p:pic>
        <p:nvPicPr>
          <p:cNvPr id="15" name="Picture 14"/>
          <p:cNvPicPr>
            <a:picLocks noChangeAspect="1"/>
          </p:cNvPicPr>
          <p:nvPr/>
        </p:nvPicPr>
        <p:blipFill>
          <a:blip r:embed="rId7"/>
          <a:stretch>
            <a:fillRect/>
          </a:stretch>
        </p:blipFill>
        <p:spPr>
          <a:xfrm>
            <a:off x="9600226" y="2511923"/>
            <a:ext cx="1974836" cy="1652414"/>
          </a:xfrm>
          <a:prstGeom prst="ellipse">
            <a:avLst/>
          </a:prstGeom>
          <a:ln w="63500" cap="rnd">
            <a:solidFill>
              <a:schemeClr val="accent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270988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2"/>
          <p:cNvSpPr txBox="1">
            <a:spLocks/>
          </p:cNvSpPr>
          <p:nvPr/>
        </p:nvSpPr>
        <p:spPr>
          <a:xfrm>
            <a:off x="588703" y="395831"/>
            <a:ext cx="11425382" cy="163597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r>
              <a:rPr lang="en-IE" sz="4000" b="1" dirty="0" smtClean="0">
                <a:solidFill>
                  <a:srgbClr val="0E3946"/>
                </a:solidFill>
                <a:latin typeface="Arial" panose="020B0604020202020204" pitchFamily="34" charset="0"/>
                <a:cs typeface="Arial" panose="020B0604020202020204" pitchFamily="34" charset="0"/>
              </a:rPr>
              <a:t>Physical Health Benefits of Quitting Smoking</a:t>
            </a:r>
          </a:p>
          <a:p>
            <a:pPr marL="45720" indent="0">
              <a:buFont typeface="Corbel" pitchFamily="34" charset="0"/>
              <a:buNone/>
            </a:pPr>
            <a:endParaRPr lang="en-IE" dirty="0">
              <a:solidFill>
                <a:srgbClr val="0E3946"/>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a:stretch>
            <a:fillRect/>
          </a:stretch>
        </p:blipFill>
        <p:spPr>
          <a:xfrm>
            <a:off x="2015144" y="5871902"/>
            <a:ext cx="8572500" cy="723900"/>
          </a:xfrm>
          <a:prstGeom prst="rect">
            <a:avLst/>
          </a:prstGeom>
        </p:spPr>
      </p:pic>
      <p:pic>
        <p:nvPicPr>
          <p:cNvPr id="5" name="Picture 4"/>
          <p:cNvPicPr>
            <a:picLocks noChangeAspect="1"/>
          </p:cNvPicPr>
          <p:nvPr/>
        </p:nvPicPr>
        <p:blipFill rotWithShape="1">
          <a:blip r:embed="rId4"/>
          <a:srcRect l="16791" t="8711" r="47903" b="70951"/>
          <a:stretch/>
        </p:blipFill>
        <p:spPr>
          <a:xfrm>
            <a:off x="417654" y="1622241"/>
            <a:ext cx="2411600" cy="1659641"/>
          </a:xfrm>
          <a:prstGeom prst="rect">
            <a:avLst/>
          </a:prstGeom>
        </p:spPr>
      </p:pic>
      <p:pic>
        <p:nvPicPr>
          <p:cNvPr id="16" name="Picture 15"/>
          <p:cNvPicPr>
            <a:picLocks noChangeAspect="1"/>
          </p:cNvPicPr>
          <p:nvPr/>
        </p:nvPicPr>
        <p:blipFill rotWithShape="1">
          <a:blip r:embed="rId4"/>
          <a:srcRect l="17061" t="34444" r="48286" b="47524"/>
          <a:stretch/>
        </p:blipFill>
        <p:spPr>
          <a:xfrm>
            <a:off x="6117649" y="1746026"/>
            <a:ext cx="2333624" cy="1450704"/>
          </a:xfrm>
          <a:prstGeom prst="rect">
            <a:avLst/>
          </a:prstGeom>
        </p:spPr>
      </p:pic>
      <p:pic>
        <p:nvPicPr>
          <p:cNvPr id="17" name="Picture 16"/>
          <p:cNvPicPr>
            <a:picLocks noChangeAspect="1"/>
          </p:cNvPicPr>
          <p:nvPr/>
        </p:nvPicPr>
        <p:blipFill rotWithShape="1">
          <a:blip r:embed="rId4"/>
          <a:srcRect l="51825" t="23466" r="13072" b="58657"/>
          <a:stretch/>
        </p:blipFill>
        <p:spPr>
          <a:xfrm>
            <a:off x="3711590" y="1801087"/>
            <a:ext cx="2338753" cy="1423041"/>
          </a:xfrm>
          <a:prstGeom prst="rect">
            <a:avLst/>
          </a:prstGeom>
        </p:spPr>
      </p:pic>
      <p:pic>
        <p:nvPicPr>
          <p:cNvPr id="18" name="Picture 17"/>
          <p:cNvPicPr>
            <a:picLocks noChangeAspect="1"/>
          </p:cNvPicPr>
          <p:nvPr/>
        </p:nvPicPr>
        <p:blipFill rotWithShape="1">
          <a:blip r:embed="rId4"/>
          <a:srcRect l="51825" t="47917" r="13072" b="32925"/>
          <a:stretch/>
        </p:blipFill>
        <p:spPr>
          <a:xfrm>
            <a:off x="9312915" y="1723839"/>
            <a:ext cx="2011644" cy="1311635"/>
          </a:xfrm>
          <a:prstGeom prst="rect">
            <a:avLst/>
          </a:prstGeom>
        </p:spPr>
      </p:pic>
      <p:sp>
        <p:nvSpPr>
          <p:cNvPr id="6" name="TextBox 5"/>
          <p:cNvSpPr txBox="1"/>
          <p:nvPr/>
        </p:nvSpPr>
        <p:spPr>
          <a:xfrm>
            <a:off x="518232" y="3518314"/>
            <a:ext cx="2372749"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Blood pressure and heart rate lower so risk of heart attack already reduced</a:t>
            </a:r>
            <a:endParaRPr lang="en-IE" dirty="0">
              <a:solidFill>
                <a:srgbClr val="0E3946"/>
              </a:solidFill>
              <a:latin typeface="Arial" panose="020B0604020202020204" pitchFamily="34" charset="0"/>
              <a:cs typeface="Arial" panose="020B0604020202020204" pitchFamily="34" charset="0"/>
            </a:endParaRPr>
          </a:p>
        </p:txBody>
      </p:sp>
      <p:sp>
        <p:nvSpPr>
          <p:cNvPr id="21" name="TextBox 20"/>
          <p:cNvSpPr txBox="1"/>
          <p:nvPr/>
        </p:nvSpPr>
        <p:spPr>
          <a:xfrm>
            <a:off x="4038699" y="3497037"/>
            <a:ext cx="4157901"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Carbon Monoxide leaves the body so oxygen levels rise,  sense of taste and smell comes back and breathing starts to improve</a:t>
            </a:r>
            <a:endParaRPr lang="en-IE" dirty="0">
              <a:solidFill>
                <a:srgbClr val="0E3946"/>
              </a:solidFill>
              <a:latin typeface="Arial" panose="020B0604020202020204" pitchFamily="34" charset="0"/>
              <a:cs typeface="Arial" panose="020B0604020202020204" pitchFamily="34" charset="0"/>
            </a:endParaRPr>
          </a:p>
        </p:txBody>
      </p:sp>
      <p:sp>
        <p:nvSpPr>
          <p:cNvPr id="22" name="TextBox 21"/>
          <p:cNvSpPr txBox="1"/>
          <p:nvPr/>
        </p:nvSpPr>
        <p:spPr>
          <a:xfrm>
            <a:off x="9344318" y="3472218"/>
            <a:ext cx="2210248" cy="14773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Breathing and energy levels improve as all the carbon monoxide leaves the body</a:t>
            </a:r>
            <a:endParaRPr lang="en-IE" dirty="0">
              <a:solidFill>
                <a:srgbClr val="0E394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8011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9911176" y="2015269"/>
            <a:ext cx="1715411" cy="13218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0E3946"/>
              </a:solidFill>
            </a:endParaRPr>
          </a:p>
        </p:txBody>
      </p:sp>
      <p:sp>
        <p:nvSpPr>
          <p:cNvPr id="13" name="Content Placeholder 2"/>
          <p:cNvSpPr txBox="1">
            <a:spLocks/>
          </p:cNvSpPr>
          <p:nvPr/>
        </p:nvSpPr>
        <p:spPr>
          <a:xfrm>
            <a:off x="2370853" y="505096"/>
            <a:ext cx="7988653" cy="163597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endParaRPr lang="en-IE" dirty="0">
              <a:solidFill>
                <a:srgbClr val="0E3946"/>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a:stretch>
            <a:fillRect/>
          </a:stretch>
        </p:blipFill>
        <p:spPr>
          <a:xfrm>
            <a:off x="2015144" y="5871902"/>
            <a:ext cx="8572500" cy="723900"/>
          </a:xfrm>
          <a:prstGeom prst="rect">
            <a:avLst/>
          </a:prstGeom>
        </p:spPr>
      </p:pic>
      <p:pic>
        <p:nvPicPr>
          <p:cNvPr id="15" name="Picture 14"/>
          <p:cNvPicPr>
            <a:picLocks noChangeAspect="1"/>
          </p:cNvPicPr>
          <p:nvPr/>
        </p:nvPicPr>
        <p:blipFill rotWithShape="1">
          <a:blip r:embed="rId4"/>
          <a:srcRect l="51825" t="74040" r="13072" b="6103"/>
          <a:stretch/>
        </p:blipFill>
        <p:spPr>
          <a:xfrm>
            <a:off x="2779648" y="2022139"/>
            <a:ext cx="2011644" cy="1359477"/>
          </a:xfrm>
          <a:prstGeom prst="rect">
            <a:avLst/>
          </a:prstGeom>
        </p:spPr>
      </p:pic>
      <p:pic>
        <p:nvPicPr>
          <p:cNvPr id="23" name="Picture 22"/>
          <p:cNvPicPr>
            <a:picLocks noChangeAspect="1"/>
          </p:cNvPicPr>
          <p:nvPr/>
        </p:nvPicPr>
        <p:blipFill rotWithShape="1">
          <a:blip r:embed="rId4"/>
          <a:srcRect l="16791" t="59008" r="47903" b="18631"/>
          <a:stretch/>
        </p:blipFill>
        <p:spPr>
          <a:xfrm>
            <a:off x="456942" y="1876362"/>
            <a:ext cx="2023285" cy="1530952"/>
          </a:xfrm>
          <a:prstGeom prst="rect">
            <a:avLst/>
          </a:prstGeom>
        </p:spPr>
      </p:pic>
      <p:sp>
        <p:nvSpPr>
          <p:cNvPr id="25" name="Rectangle 24"/>
          <p:cNvSpPr/>
          <p:nvPr/>
        </p:nvSpPr>
        <p:spPr>
          <a:xfrm>
            <a:off x="7622769" y="2018628"/>
            <a:ext cx="1715411" cy="13218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0E3946"/>
              </a:solidFill>
            </a:endParaRPr>
          </a:p>
        </p:txBody>
      </p:sp>
      <p:pic>
        <p:nvPicPr>
          <p:cNvPr id="26" name="Picture 25"/>
          <p:cNvPicPr>
            <a:picLocks noChangeAspect="1"/>
          </p:cNvPicPr>
          <p:nvPr/>
        </p:nvPicPr>
        <p:blipFill>
          <a:blip r:embed="rId5"/>
          <a:stretch>
            <a:fillRect/>
          </a:stretch>
        </p:blipFill>
        <p:spPr>
          <a:xfrm>
            <a:off x="8381609" y="2248432"/>
            <a:ext cx="777886" cy="975899"/>
          </a:xfrm>
          <a:prstGeom prst="rect">
            <a:avLst/>
          </a:prstGeom>
        </p:spPr>
      </p:pic>
      <p:sp>
        <p:nvSpPr>
          <p:cNvPr id="27" name="TextBox 26"/>
          <p:cNvSpPr txBox="1"/>
          <p:nvPr/>
        </p:nvSpPr>
        <p:spPr>
          <a:xfrm>
            <a:off x="7657341" y="2039908"/>
            <a:ext cx="660586" cy="553998"/>
          </a:xfrm>
          <a:prstGeom prst="rect">
            <a:avLst/>
          </a:prstGeom>
          <a:noFill/>
        </p:spPr>
        <p:txBody>
          <a:bodyPr wrap="square" rtlCol="0">
            <a:spAutoFit/>
          </a:bodyPr>
          <a:lstStyle/>
          <a:p>
            <a:r>
              <a:rPr lang="en-IE" sz="1600" b="1" dirty="0" smtClean="0">
                <a:solidFill>
                  <a:srgbClr val="0E3946"/>
                </a:solidFill>
                <a:latin typeface="Arial" panose="020B0604020202020204" pitchFamily="34" charset="0"/>
                <a:cs typeface="Arial" panose="020B0604020202020204" pitchFamily="34" charset="0"/>
              </a:rPr>
              <a:t>10 </a:t>
            </a:r>
            <a:r>
              <a:rPr lang="en-IE" sz="1400" dirty="0" smtClean="0">
                <a:solidFill>
                  <a:srgbClr val="0E3946"/>
                </a:solidFill>
                <a:latin typeface="Arial" panose="020B0604020202020204" pitchFamily="34" charset="0"/>
                <a:cs typeface="Arial" panose="020B0604020202020204" pitchFamily="34" charset="0"/>
              </a:rPr>
              <a:t>years</a:t>
            </a:r>
            <a:endParaRPr lang="en-IE" sz="1600" dirty="0">
              <a:solidFill>
                <a:srgbClr val="0E3946"/>
              </a:solidFill>
              <a:latin typeface="Arial" panose="020B0604020202020204" pitchFamily="34" charset="0"/>
              <a:cs typeface="Arial" panose="020B0604020202020204" pitchFamily="34" charset="0"/>
            </a:endParaRPr>
          </a:p>
        </p:txBody>
      </p:sp>
      <p:sp>
        <p:nvSpPr>
          <p:cNvPr id="28" name="TextBox 27"/>
          <p:cNvSpPr txBox="1"/>
          <p:nvPr/>
        </p:nvSpPr>
        <p:spPr>
          <a:xfrm>
            <a:off x="453782" y="3639758"/>
            <a:ext cx="2026446"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Lungs heal and regenerate up to 30%</a:t>
            </a:r>
            <a:endParaRPr lang="en-IE" dirty="0">
              <a:solidFill>
                <a:srgbClr val="0E3946"/>
              </a:solidFill>
              <a:latin typeface="Arial" panose="020B0604020202020204" pitchFamily="34" charset="0"/>
              <a:cs typeface="Arial" panose="020B0604020202020204" pitchFamily="34" charset="0"/>
            </a:endParaRPr>
          </a:p>
        </p:txBody>
      </p:sp>
      <p:sp>
        <p:nvSpPr>
          <p:cNvPr id="29" name="TextBox 28"/>
          <p:cNvSpPr txBox="1"/>
          <p:nvPr/>
        </p:nvSpPr>
        <p:spPr>
          <a:xfrm>
            <a:off x="2854507" y="3623837"/>
            <a:ext cx="2116463"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Chance of having a heart attack drops by half</a:t>
            </a:r>
            <a:endParaRPr lang="en-IE" dirty="0">
              <a:solidFill>
                <a:srgbClr val="0E3946"/>
              </a:solidFill>
              <a:latin typeface="Arial" panose="020B0604020202020204" pitchFamily="34" charset="0"/>
              <a:cs typeface="Arial" panose="020B0604020202020204" pitchFamily="34" charset="0"/>
            </a:endParaRPr>
          </a:p>
        </p:txBody>
      </p:sp>
      <p:sp>
        <p:nvSpPr>
          <p:cNvPr id="30" name="Rectangle 29"/>
          <p:cNvSpPr/>
          <p:nvPr/>
        </p:nvSpPr>
        <p:spPr>
          <a:xfrm>
            <a:off x="5209503" y="2048280"/>
            <a:ext cx="1995055" cy="1288836"/>
          </a:xfrm>
          <a:prstGeom prst="rect">
            <a:avLst/>
          </a:prstGeom>
          <a:solidFill>
            <a:srgbClr val="E8CC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solidFill>
                <a:srgbClr val="0E3946"/>
              </a:solidFill>
            </a:endParaRPr>
          </a:p>
        </p:txBody>
      </p:sp>
      <p:pic>
        <p:nvPicPr>
          <p:cNvPr id="9" name="Picture 8"/>
          <p:cNvPicPr>
            <a:picLocks noChangeAspect="1"/>
          </p:cNvPicPr>
          <p:nvPr/>
        </p:nvPicPr>
        <p:blipFill>
          <a:blip r:embed="rId6"/>
          <a:stretch>
            <a:fillRect/>
          </a:stretch>
        </p:blipFill>
        <p:spPr>
          <a:xfrm>
            <a:off x="5933453" y="2135648"/>
            <a:ext cx="1276560" cy="1201468"/>
          </a:xfrm>
          <a:prstGeom prst="ellipse">
            <a:avLst/>
          </a:prstGeom>
          <a:ln>
            <a:noFill/>
          </a:ln>
          <a:effectLst>
            <a:softEdge rad="112500"/>
          </a:effectLst>
        </p:spPr>
      </p:pic>
      <p:sp>
        <p:nvSpPr>
          <p:cNvPr id="31" name="TextBox 30"/>
          <p:cNvSpPr txBox="1"/>
          <p:nvPr/>
        </p:nvSpPr>
        <p:spPr>
          <a:xfrm>
            <a:off x="5352961" y="2048280"/>
            <a:ext cx="768274" cy="553998"/>
          </a:xfrm>
          <a:prstGeom prst="rect">
            <a:avLst/>
          </a:prstGeom>
          <a:noFill/>
        </p:spPr>
        <p:txBody>
          <a:bodyPr wrap="square" rtlCol="0">
            <a:spAutoFit/>
          </a:bodyPr>
          <a:lstStyle/>
          <a:p>
            <a:r>
              <a:rPr lang="en-IE" sz="1600" b="1" dirty="0" smtClean="0">
                <a:solidFill>
                  <a:srgbClr val="0E3946"/>
                </a:solidFill>
                <a:latin typeface="Arial" panose="020B0604020202020204" pitchFamily="34" charset="0"/>
                <a:cs typeface="Arial" panose="020B0604020202020204" pitchFamily="34" charset="0"/>
              </a:rPr>
              <a:t>5  </a:t>
            </a:r>
            <a:r>
              <a:rPr lang="en-IE" sz="1400" dirty="0">
                <a:solidFill>
                  <a:srgbClr val="0E3946"/>
                </a:solidFill>
                <a:latin typeface="Arial" panose="020B0604020202020204" pitchFamily="34" charset="0"/>
                <a:cs typeface="Arial" panose="020B0604020202020204" pitchFamily="34" charset="0"/>
              </a:rPr>
              <a:t>Y</a:t>
            </a:r>
            <a:r>
              <a:rPr lang="en-IE" sz="1400" dirty="0" smtClean="0">
                <a:solidFill>
                  <a:srgbClr val="0E3946"/>
                </a:solidFill>
                <a:latin typeface="Arial" panose="020B0604020202020204" pitchFamily="34" charset="0"/>
                <a:cs typeface="Arial" panose="020B0604020202020204" pitchFamily="34" charset="0"/>
              </a:rPr>
              <a:t>ears</a:t>
            </a:r>
            <a:endParaRPr lang="en-IE" sz="1600" dirty="0">
              <a:solidFill>
                <a:srgbClr val="0E3946"/>
              </a:solidFill>
              <a:latin typeface="Arial" panose="020B0604020202020204" pitchFamily="34" charset="0"/>
              <a:cs typeface="Arial" panose="020B0604020202020204" pitchFamily="34" charset="0"/>
            </a:endParaRPr>
          </a:p>
        </p:txBody>
      </p:sp>
      <p:sp>
        <p:nvSpPr>
          <p:cNvPr id="32" name="TextBox 31"/>
          <p:cNvSpPr txBox="1"/>
          <p:nvPr/>
        </p:nvSpPr>
        <p:spPr>
          <a:xfrm>
            <a:off x="5249642" y="3623837"/>
            <a:ext cx="2103503"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Risk of smoking related cancers is greatly reduced</a:t>
            </a:r>
            <a:endParaRPr lang="en-IE" dirty="0">
              <a:solidFill>
                <a:srgbClr val="0E3946"/>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7"/>
          <a:stretch>
            <a:fillRect/>
          </a:stretch>
        </p:blipFill>
        <p:spPr>
          <a:xfrm>
            <a:off x="10324063" y="2048280"/>
            <a:ext cx="1337967" cy="1337967"/>
          </a:xfrm>
          <a:prstGeom prst="ellipse">
            <a:avLst/>
          </a:prstGeom>
          <a:ln>
            <a:noFill/>
          </a:ln>
          <a:effectLst>
            <a:softEdge rad="112500"/>
          </a:effectLst>
        </p:spPr>
      </p:pic>
      <p:sp>
        <p:nvSpPr>
          <p:cNvPr id="33" name="TextBox 32"/>
          <p:cNvSpPr txBox="1"/>
          <p:nvPr/>
        </p:nvSpPr>
        <p:spPr>
          <a:xfrm>
            <a:off x="7632197" y="3610682"/>
            <a:ext cx="1806444"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Risk of smoking related cancers is greatly reduced</a:t>
            </a:r>
            <a:endParaRPr lang="en-IE" dirty="0">
              <a:solidFill>
                <a:srgbClr val="0E3946"/>
              </a:solidFill>
              <a:latin typeface="Arial" panose="020B0604020202020204" pitchFamily="34" charset="0"/>
              <a:cs typeface="Arial" panose="020B0604020202020204" pitchFamily="34" charset="0"/>
            </a:endParaRPr>
          </a:p>
        </p:txBody>
      </p:sp>
      <p:sp>
        <p:nvSpPr>
          <p:cNvPr id="35" name="TextBox 34"/>
          <p:cNvSpPr txBox="1"/>
          <p:nvPr/>
        </p:nvSpPr>
        <p:spPr>
          <a:xfrm>
            <a:off x="9892805" y="2015269"/>
            <a:ext cx="660586" cy="553998"/>
          </a:xfrm>
          <a:prstGeom prst="rect">
            <a:avLst/>
          </a:prstGeom>
          <a:noFill/>
        </p:spPr>
        <p:txBody>
          <a:bodyPr wrap="square" rtlCol="0">
            <a:spAutoFit/>
          </a:bodyPr>
          <a:lstStyle/>
          <a:p>
            <a:r>
              <a:rPr lang="en-IE" sz="1600" b="1" dirty="0" smtClean="0">
                <a:solidFill>
                  <a:srgbClr val="0E3946"/>
                </a:solidFill>
                <a:latin typeface="Arial" panose="020B0604020202020204" pitchFamily="34" charset="0"/>
                <a:cs typeface="Arial" panose="020B0604020202020204" pitchFamily="34" charset="0"/>
              </a:rPr>
              <a:t>15 </a:t>
            </a:r>
            <a:r>
              <a:rPr lang="en-IE" sz="1400" dirty="0" smtClean="0">
                <a:solidFill>
                  <a:srgbClr val="0E3946"/>
                </a:solidFill>
                <a:latin typeface="Arial" panose="020B0604020202020204" pitchFamily="34" charset="0"/>
                <a:cs typeface="Arial" panose="020B0604020202020204" pitchFamily="34" charset="0"/>
              </a:rPr>
              <a:t>years</a:t>
            </a:r>
            <a:endParaRPr lang="en-IE" sz="1600" dirty="0">
              <a:solidFill>
                <a:srgbClr val="0E3946"/>
              </a:solidFill>
              <a:latin typeface="Arial" panose="020B0604020202020204" pitchFamily="34" charset="0"/>
              <a:cs typeface="Arial" panose="020B0604020202020204" pitchFamily="34" charset="0"/>
            </a:endParaRPr>
          </a:p>
        </p:txBody>
      </p:sp>
      <p:sp>
        <p:nvSpPr>
          <p:cNvPr id="36" name="TextBox 35"/>
          <p:cNvSpPr txBox="1"/>
          <p:nvPr/>
        </p:nvSpPr>
        <p:spPr>
          <a:xfrm>
            <a:off x="9911176" y="3610682"/>
            <a:ext cx="1806444" cy="1477328"/>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IE" dirty="0">
                <a:solidFill>
                  <a:srgbClr val="0E3946"/>
                </a:solidFill>
                <a:latin typeface="Arial" panose="020B0604020202020204" pitchFamily="34" charset="0"/>
                <a:cs typeface="Arial" panose="020B0604020202020204" pitchFamily="34" charset="0"/>
              </a:rPr>
              <a:t>Your risk of having a heart attack is now the same as a non-smoker.</a:t>
            </a:r>
          </a:p>
        </p:txBody>
      </p:sp>
      <p:sp>
        <p:nvSpPr>
          <p:cNvPr id="11" name="Rectangle 10"/>
          <p:cNvSpPr/>
          <p:nvPr/>
        </p:nvSpPr>
        <p:spPr>
          <a:xfrm>
            <a:off x="591710" y="489922"/>
            <a:ext cx="11230639" cy="707886"/>
          </a:xfrm>
          <a:prstGeom prst="rect">
            <a:avLst/>
          </a:prstGeom>
        </p:spPr>
        <p:txBody>
          <a:bodyPr wrap="none">
            <a:spAutoFit/>
          </a:bodyPr>
          <a:lstStyle/>
          <a:p>
            <a:pPr marL="45720" indent="0">
              <a:buFont typeface="Corbel" pitchFamily="34" charset="0"/>
              <a:buNone/>
            </a:pPr>
            <a:r>
              <a:rPr lang="en-IE" sz="4000" b="1" dirty="0">
                <a:solidFill>
                  <a:srgbClr val="0E3946"/>
                </a:solidFill>
                <a:latin typeface="Arial" panose="020B0604020202020204" pitchFamily="34" charset="0"/>
                <a:cs typeface="Arial" panose="020B0604020202020204" pitchFamily="34" charset="0"/>
              </a:rPr>
              <a:t>Physical Health Benefits of Quitting Smoking</a:t>
            </a:r>
          </a:p>
        </p:txBody>
      </p:sp>
    </p:spTree>
    <p:extLst>
      <p:ext uri="{BB962C8B-B14F-4D97-AF65-F5344CB8AC3E}">
        <p14:creationId xmlns:p14="http://schemas.microsoft.com/office/powerpoint/2010/main" val="4009041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546" y="-25724"/>
            <a:ext cx="10632440" cy="1356360"/>
          </a:xfrm>
        </p:spPr>
        <p:txBody>
          <a:bodyPr>
            <a:normAutofit/>
          </a:bodyPr>
          <a:lstStyle/>
          <a:p>
            <a:r>
              <a:rPr lang="en-IE" sz="4000" b="1" dirty="0" smtClean="0">
                <a:solidFill>
                  <a:srgbClr val="0E3946"/>
                </a:solidFill>
                <a:latin typeface="Arial" panose="020B0604020202020204" pitchFamily="34" charset="0"/>
                <a:cs typeface="Arial" panose="020B0604020202020204" pitchFamily="34" charset="0"/>
              </a:rPr>
              <a:t>Mental Health Benefits of </a:t>
            </a:r>
            <a:r>
              <a:rPr lang="en-IE" sz="4000" b="1" dirty="0">
                <a:solidFill>
                  <a:srgbClr val="0E3946"/>
                </a:solidFill>
                <a:latin typeface="Arial" panose="020B0604020202020204" pitchFamily="34" charset="0"/>
                <a:cs typeface="Arial" panose="020B0604020202020204" pitchFamily="34" charset="0"/>
              </a:rPr>
              <a:t>Q</a:t>
            </a:r>
            <a:r>
              <a:rPr lang="en-IE" sz="4000" b="1" dirty="0" smtClean="0">
                <a:solidFill>
                  <a:srgbClr val="0E3946"/>
                </a:solidFill>
                <a:latin typeface="Arial" panose="020B0604020202020204" pitchFamily="34" charset="0"/>
                <a:cs typeface="Arial" panose="020B0604020202020204" pitchFamily="34" charset="0"/>
              </a:rPr>
              <a:t>uitting Smoking</a:t>
            </a:r>
            <a:endParaRPr lang="en-IE" sz="4000" b="1" dirty="0">
              <a:solidFill>
                <a:srgbClr val="0E3946"/>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15" name="Picture 14"/>
          <p:cNvPicPr>
            <a:picLocks noChangeAspect="1"/>
          </p:cNvPicPr>
          <p:nvPr/>
        </p:nvPicPr>
        <p:blipFill>
          <a:blip r:embed="rId4"/>
          <a:stretch>
            <a:fillRect/>
          </a:stretch>
        </p:blipFill>
        <p:spPr>
          <a:xfrm>
            <a:off x="5115859" y="1247352"/>
            <a:ext cx="2304487" cy="1991449"/>
          </a:xfrm>
          <a:prstGeom prst="rect">
            <a:avLst/>
          </a:prstGeom>
        </p:spPr>
      </p:pic>
      <p:pic>
        <p:nvPicPr>
          <p:cNvPr id="16" name="Picture 15"/>
          <p:cNvPicPr>
            <a:picLocks noChangeAspect="1"/>
          </p:cNvPicPr>
          <p:nvPr/>
        </p:nvPicPr>
        <p:blipFill>
          <a:blip r:embed="rId5"/>
          <a:stretch>
            <a:fillRect/>
          </a:stretch>
        </p:blipFill>
        <p:spPr>
          <a:xfrm>
            <a:off x="8959927" y="1102749"/>
            <a:ext cx="2304487" cy="2133531"/>
          </a:xfrm>
          <a:prstGeom prst="rect">
            <a:avLst/>
          </a:prstGeom>
        </p:spPr>
      </p:pic>
      <p:sp>
        <p:nvSpPr>
          <p:cNvPr id="17" name="TextBox 16"/>
          <p:cNvSpPr txBox="1"/>
          <p:nvPr/>
        </p:nvSpPr>
        <p:spPr>
          <a:xfrm>
            <a:off x="5220031" y="3378336"/>
            <a:ext cx="2858946" cy="923330"/>
          </a:xfrm>
          <a:prstGeom prst="rect">
            <a:avLst/>
          </a:prstGeom>
          <a:noFill/>
        </p:spPr>
        <p:txBody>
          <a:bodyPr wrap="square" rtlCol="0">
            <a:spAutoFit/>
          </a:bodyPr>
          <a:lstStyle/>
          <a:p>
            <a:r>
              <a:rPr lang="en-IE" b="1" dirty="0" smtClean="0">
                <a:solidFill>
                  <a:srgbClr val="0D3447"/>
                </a:solidFill>
                <a:latin typeface="Arial" panose="020B0604020202020204" pitchFamily="34" charset="0"/>
                <a:cs typeface="Arial" panose="020B0604020202020204" pitchFamily="34" charset="0"/>
              </a:rPr>
              <a:t>5</a:t>
            </a:r>
            <a:r>
              <a:rPr lang="en-IE" dirty="0" smtClean="0">
                <a:solidFill>
                  <a:srgbClr val="0D3447"/>
                </a:solidFill>
                <a:latin typeface="Arial" panose="020B0604020202020204" pitchFamily="34" charset="0"/>
                <a:cs typeface="Arial" panose="020B0604020202020204" pitchFamily="34" charset="0"/>
              </a:rPr>
              <a:t> </a:t>
            </a:r>
            <a:r>
              <a:rPr lang="en-IE" b="1" dirty="0" smtClean="0">
                <a:solidFill>
                  <a:srgbClr val="0D3447"/>
                </a:solidFill>
                <a:latin typeface="Arial" panose="020B0604020202020204" pitchFamily="34" charset="0"/>
                <a:cs typeface="Arial" panose="020B0604020202020204" pitchFamily="34" charset="0"/>
              </a:rPr>
              <a:t>out of 10 </a:t>
            </a:r>
            <a:r>
              <a:rPr lang="en-IE" dirty="0" smtClean="0">
                <a:solidFill>
                  <a:srgbClr val="0D3447"/>
                </a:solidFill>
                <a:latin typeface="Arial" panose="020B0604020202020204" pitchFamily="34" charset="0"/>
                <a:cs typeface="Arial" panose="020B0604020202020204" pitchFamily="34" charset="0"/>
              </a:rPr>
              <a:t>current </a:t>
            </a:r>
            <a:r>
              <a:rPr lang="en-IE" b="1" dirty="0" smtClean="0">
                <a:solidFill>
                  <a:srgbClr val="0D3447"/>
                </a:solidFill>
                <a:latin typeface="Arial" panose="020B0604020202020204" pitchFamily="34" charset="0"/>
                <a:cs typeface="Arial" panose="020B0604020202020204" pitchFamily="34" charset="0"/>
              </a:rPr>
              <a:t>smokers</a:t>
            </a:r>
            <a:r>
              <a:rPr lang="en-IE" dirty="0" smtClean="0">
                <a:solidFill>
                  <a:srgbClr val="0D3447"/>
                </a:solidFill>
                <a:latin typeface="Arial" panose="020B0604020202020204" pitchFamily="34" charset="0"/>
                <a:cs typeface="Arial" panose="020B0604020202020204" pitchFamily="34" charset="0"/>
              </a:rPr>
              <a:t> report feeling </a:t>
            </a:r>
            <a:r>
              <a:rPr lang="en-IE" u="sng" dirty="0" smtClean="0">
                <a:solidFill>
                  <a:srgbClr val="0D3447"/>
                </a:solidFill>
                <a:latin typeface="Arial" panose="020B0604020202020204" pitchFamily="34" charset="0"/>
                <a:cs typeface="Arial" panose="020B0604020202020204" pitchFamily="34" charset="0"/>
              </a:rPr>
              <a:t>“frequently stressed”</a:t>
            </a:r>
          </a:p>
        </p:txBody>
      </p:sp>
      <p:sp>
        <p:nvSpPr>
          <p:cNvPr id="18" name="Rectangle 17"/>
          <p:cNvSpPr/>
          <p:nvPr/>
        </p:nvSpPr>
        <p:spPr>
          <a:xfrm>
            <a:off x="8992683" y="2932585"/>
            <a:ext cx="2531601" cy="1477328"/>
          </a:xfrm>
          <a:prstGeom prst="rect">
            <a:avLst/>
          </a:prstGeom>
        </p:spPr>
        <p:txBody>
          <a:bodyPr wrap="square">
            <a:spAutoFit/>
          </a:bodyPr>
          <a:lstStyle/>
          <a:p>
            <a:endParaRPr lang="en-IE" dirty="0">
              <a:solidFill>
                <a:srgbClr val="0D3447"/>
              </a:solidFill>
              <a:latin typeface="Arial" panose="020B0604020202020204" pitchFamily="34" charset="0"/>
              <a:cs typeface="Arial" panose="020B0604020202020204" pitchFamily="34" charset="0"/>
            </a:endParaRPr>
          </a:p>
          <a:p>
            <a:r>
              <a:rPr lang="en-IE" b="1" dirty="0">
                <a:solidFill>
                  <a:srgbClr val="0D3447"/>
                </a:solidFill>
                <a:latin typeface="Arial" panose="020B0604020202020204" pitchFamily="34" charset="0"/>
                <a:cs typeface="Arial" panose="020B0604020202020204" pitchFamily="34" charset="0"/>
              </a:rPr>
              <a:t>3</a:t>
            </a:r>
            <a:r>
              <a:rPr lang="en-IE" dirty="0">
                <a:solidFill>
                  <a:srgbClr val="0D3447"/>
                </a:solidFill>
                <a:latin typeface="Arial" panose="020B0604020202020204" pitchFamily="34" charset="0"/>
                <a:cs typeface="Arial" panose="020B0604020202020204" pitchFamily="34" charset="0"/>
              </a:rPr>
              <a:t> </a:t>
            </a:r>
            <a:r>
              <a:rPr lang="en-IE" b="1" dirty="0">
                <a:solidFill>
                  <a:srgbClr val="0D3447"/>
                </a:solidFill>
                <a:latin typeface="Arial" panose="020B0604020202020204" pitchFamily="34" charset="0"/>
                <a:cs typeface="Arial" panose="020B0604020202020204" pitchFamily="34" charset="0"/>
              </a:rPr>
              <a:t>out of 10 people </a:t>
            </a:r>
            <a:r>
              <a:rPr lang="en-IE" dirty="0">
                <a:solidFill>
                  <a:srgbClr val="0D3447"/>
                </a:solidFill>
                <a:latin typeface="Arial" panose="020B0604020202020204" pitchFamily="34" charset="0"/>
                <a:cs typeface="Arial" panose="020B0604020202020204" pitchFamily="34" charset="0"/>
              </a:rPr>
              <a:t>who </a:t>
            </a:r>
            <a:r>
              <a:rPr lang="en-IE" b="1" dirty="0">
                <a:solidFill>
                  <a:srgbClr val="0D3447"/>
                </a:solidFill>
                <a:latin typeface="Arial" panose="020B0604020202020204" pitchFamily="34" charset="0"/>
                <a:cs typeface="Arial" panose="020B0604020202020204" pitchFamily="34" charset="0"/>
              </a:rPr>
              <a:t>do not smoke </a:t>
            </a:r>
            <a:r>
              <a:rPr lang="en-IE" dirty="0">
                <a:solidFill>
                  <a:srgbClr val="0D3447"/>
                </a:solidFill>
                <a:latin typeface="Arial" panose="020B0604020202020204" pitchFamily="34" charset="0"/>
                <a:cs typeface="Arial" panose="020B0604020202020204" pitchFamily="34" charset="0"/>
              </a:rPr>
              <a:t>report feeling </a:t>
            </a:r>
            <a:r>
              <a:rPr lang="en-IE" u="sng" dirty="0">
                <a:solidFill>
                  <a:srgbClr val="0D3447"/>
                </a:solidFill>
                <a:latin typeface="Arial" panose="020B0604020202020204" pitchFamily="34" charset="0"/>
                <a:cs typeface="Arial" panose="020B0604020202020204" pitchFamily="34" charset="0"/>
              </a:rPr>
              <a:t>“frequently stressed”</a:t>
            </a:r>
          </a:p>
        </p:txBody>
      </p:sp>
      <p:sp>
        <p:nvSpPr>
          <p:cNvPr id="19" name="Rectangle 18"/>
          <p:cNvSpPr/>
          <p:nvPr/>
        </p:nvSpPr>
        <p:spPr>
          <a:xfrm>
            <a:off x="7017494" y="4806516"/>
            <a:ext cx="2293654" cy="923330"/>
          </a:xfrm>
          <a:prstGeom prst="rect">
            <a:avLst/>
          </a:prstGeom>
        </p:spPr>
        <p:txBody>
          <a:bodyPr wrap="square">
            <a:spAutoFit/>
          </a:bodyPr>
          <a:lstStyle/>
          <a:p>
            <a:r>
              <a:rPr lang="en-IE" b="1" i="1" dirty="0">
                <a:solidFill>
                  <a:srgbClr val="0D3447"/>
                </a:solidFill>
                <a:latin typeface="Arial" panose="020B0604020202020204" pitchFamily="34" charset="0"/>
                <a:cs typeface="Arial" panose="020B0604020202020204" pitchFamily="34" charset="0"/>
              </a:rPr>
              <a:t>3.5</a:t>
            </a:r>
            <a:r>
              <a:rPr lang="en-IE" i="1" dirty="0">
                <a:solidFill>
                  <a:srgbClr val="0D3447"/>
                </a:solidFill>
                <a:latin typeface="Arial" panose="020B0604020202020204" pitchFamily="34" charset="0"/>
                <a:cs typeface="Arial" panose="020B0604020202020204" pitchFamily="34" charset="0"/>
              </a:rPr>
              <a:t> </a:t>
            </a:r>
            <a:r>
              <a:rPr lang="en-IE" b="1" i="1" dirty="0">
                <a:solidFill>
                  <a:srgbClr val="0D3447"/>
                </a:solidFill>
                <a:latin typeface="Arial" panose="020B0604020202020204" pitchFamily="34" charset="0"/>
                <a:cs typeface="Arial" panose="020B0604020202020204" pitchFamily="34" charset="0"/>
              </a:rPr>
              <a:t>out of 10 </a:t>
            </a:r>
            <a:r>
              <a:rPr lang="en-IE" i="1" dirty="0">
                <a:solidFill>
                  <a:srgbClr val="0D3447"/>
                </a:solidFill>
                <a:latin typeface="Arial" panose="020B0604020202020204" pitchFamily="34" charset="0"/>
                <a:cs typeface="Arial" panose="020B0604020202020204" pitchFamily="34" charset="0"/>
              </a:rPr>
              <a:t>former smokers </a:t>
            </a:r>
            <a:r>
              <a:rPr lang="en-IE" i="1" dirty="0" smtClean="0">
                <a:solidFill>
                  <a:srgbClr val="0D3447"/>
                </a:solidFill>
                <a:latin typeface="Arial" panose="020B0604020202020204" pitchFamily="34" charset="0"/>
                <a:cs typeface="Arial" panose="020B0604020202020204" pitchFamily="34" charset="0"/>
              </a:rPr>
              <a:t>feeling </a:t>
            </a:r>
          </a:p>
          <a:p>
            <a:r>
              <a:rPr lang="en-IE" i="1" dirty="0" smtClean="0">
                <a:solidFill>
                  <a:srgbClr val="0D3447"/>
                </a:solidFill>
                <a:latin typeface="Arial" panose="020B0604020202020204" pitchFamily="34" charset="0"/>
                <a:cs typeface="Arial" panose="020B0604020202020204" pitchFamily="34" charset="0"/>
              </a:rPr>
              <a:t>“</a:t>
            </a:r>
            <a:r>
              <a:rPr lang="en-IE" i="1" dirty="0">
                <a:solidFill>
                  <a:srgbClr val="0D3447"/>
                </a:solidFill>
                <a:latin typeface="Arial" panose="020B0604020202020204" pitchFamily="34" charset="0"/>
                <a:cs typeface="Arial" panose="020B0604020202020204" pitchFamily="34" charset="0"/>
              </a:rPr>
              <a:t>frequently stressed” </a:t>
            </a:r>
          </a:p>
        </p:txBody>
      </p:sp>
      <p:sp>
        <p:nvSpPr>
          <p:cNvPr id="3" name="Rounded Rectangle 2"/>
          <p:cNvSpPr/>
          <p:nvPr/>
        </p:nvSpPr>
        <p:spPr>
          <a:xfrm>
            <a:off x="677925" y="2115754"/>
            <a:ext cx="3668143" cy="2971030"/>
          </a:xfrm>
          <a:prstGeom prst="roundRect">
            <a:avLst>
              <a:gd name="adj" fmla="val 180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dirty="0"/>
          </a:p>
        </p:txBody>
      </p:sp>
      <p:pic>
        <p:nvPicPr>
          <p:cNvPr id="14" name="Picture 13"/>
          <p:cNvPicPr>
            <a:picLocks noChangeAspect="1"/>
          </p:cNvPicPr>
          <p:nvPr/>
        </p:nvPicPr>
        <p:blipFill rotWithShape="1">
          <a:blip r:embed="rId6"/>
          <a:srcRect l="63307" t="5845" r="6075" b="76340"/>
          <a:stretch/>
        </p:blipFill>
        <p:spPr>
          <a:xfrm>
            <a:off x="3089592" y="2314540"/>
            <a:ext cx="1112561" cy="1786759"/>
          </a:xfrm>
          <a:prstGeom prst="ellipse">
            <a:avLst/>
          </a:prstGeom>
          <a:ln>
            <a:noFill/>
          </a:ln>
          <a:effectLst>
            <a:softEdge rad="112500"/>
          </a:effectLst>
        </p:spPr>
      </p:pic>
      <p:sp>
        <p:nvSpPr>
          <p:cNvPr id="4" name="TextBox 3"/>
          <p:cNvSpPr txBox="1"/>
          <p:nvPr/>
        </p:nvSpPr>
        <p:spPr>
          <a:xfrm>
            <a:off x="968934" y="2338687"/>
            <a:ext cx="2092420" cy="2862322"/>
          </a:xfrm>
          <a:prstGeom prst="rect">
            <a:avLst/>
          </a:prstGeom>
          <a:noFill/>
        </p:spPr>
        <p:txBody>
          <a:bodyPr wrap="square" rtlCol="0">
            <a:spAutoFit/>
          </a:bodyPr>
          <a:lstStyle/>
          <a:p>
            <a:pPr>
              <a:lnSpc>
                <a:spcPct val="150000"/>
              </a:lnSpc>
            </a:pPr>
            <a:r>
              <a:rPr lang="en-IE" b="1" dirty="0">
                <a:solidFill>
                  <a:schemeClr val="bg1"/>
                </a:solidFill>
                <a:latin typeface="Arial" panose="020B0604020202020204" pitchFamily="34" charset="0"/>
                <a:cs typeface="Arial" panose="020B0604020202020204" pitchFamily="34" charset="0"/>
              </a:rPr>
              <a:t>Quitting smoking can improve anxiety and depression as much as antidepressants</a:t>
            </a:r>
          </a:p>
          <a:p>
            <a:endParaRPr lang="en-IE"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7342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6307"/>
          <a:stretch/>
        </p:blipFill>
        <p:spPr>
          <a:xfrm>
            <a:off x="2451721" y="613509"/>
            <a:ext cx="6813227" cy="3799996"/>
          </a:xfrm>
          <a:prstGeom prst="rect">
            <a:avLst/>
          </a:prstGeom>
        </p:spPr>
      </p:pic>
      <p:pic>
        <p:nvPicPr>
          <p:cNvPr id="3" name="Picture 2"/>
          <p:cNvPicPr>
            <a:picLocks noChangeAspect="1"/>
          </p:cNvPicPr>
          <p:nvPr/>
        </p:nvPicPr>
        <p:blipFill rotWithShape="1">
          <a:blip r:embed="rId4"/>
          <a:srcRect t="23194"/>
          <a:stretch/>
        </p:blipFill>
        <p:spPr>
          <a:xfrm>
            <a:off x="924232" y="5070978"/>
            <a:ext cx="1977176" cy="1518586"/>
          </a:xfrm>
          <a:prstGeom prst="rect">
            <a:avLst/>
          </a:prstGeom>
        </p:spPr>
      </p:pic>
      <p:pic>
        <p:nvPicPr>
          <p:cNvPr id="5" name="Picture 4"/>
          <p:cNvPicPr>
            <a:picLocks noChangeAspect="1"/>
          </p:cNvPicPr>
          <p:nvPr/>
        </p:nvPicPr>
        <p:blipFill>
          <a:blip r:embed="rId5"/>
          <a:stretch>
            <a:fillRect/>
          </a:stretch>
        </p:blipFill>
        <p:spPr>
          <a:xfrm>
            <a:off x="3213701" y="4723178"/>
            <a:ext cx="2757349" cy="1868533"/>
          </a:xfrm>
          <a:prstGeom prst="rect">
            <a:avLst/>
          </a:prstGeom>
        </p:spPr>
      </p:pic>
      <p:pic>
        <p:nvPicPr>
          <p:cNvPr id="6" name="Picture 5"/>
          <p:cNvPicPr>
            <a:picLocks noChangeAspect="1"/>
          </p:cNvPicPr>
          <p:nvPr/>
        </p:nvPicPr>
        <p:blipFill>
          <a:blip r:embed="rId6"/>
          <a:stretch>
            <a:fillRect/>
          </a:stretch>
        </p:blipFill>
        <p:spPr>
          <a:xfrm>
            <a:off x="8850476" y="5064795"/>
            <a:ext cx="2807213" cy="1530112"/>
          </a:xfrm>
          <a:prstGeom prst="rect">
            <a:avLst/>
          </a:prstGeom>
        </p:spPr>
      </p:pic>
      <p:pic>
        <p:nvPicPr>
          <p:cNvPr id="7" name="Picture 6"/>
          <p:cNvPicPr>
            <a:picLocks noChangeAspect="1"/>
          </p:cNvPicPr>
          <p:nvPr/>
        </p:nvPicPr>
        <p:blipFill>
          <a:blip r:embed="rId7"/>
          <a:stretch>
            <a:fillRect/>
          </a:stretch>
        </p:blipFill>
        <p:spPr>
          <a:xfrm>
            <a:off x="6212129" y="4723178"/>
            <a:ext cx="2214340" cy="1880147"/>
          </a:xfrm>
          <a:prstGeom prst="rect">
            <a:avLst/>
          </a:prstGeom>
        </p:spPr>
      </p:pic>
      <p:pic>
        <p:nvPicPr>
          <p:cNvPr id="8" name="Picture 7"/>
          <p:cNvPicPr>
            <a:picLocks noChangeAspect="1"/>
          </p:cNvPicPr>
          <p:nvPr/>
        </p:nvPicPr>
        <p:blipFill rotWithShape="1">
          <a:blip r:embed="rId8"/>
          <a:srcRect l="77174" t="4506" r="12248" b="48670"/>
          <a:stretch/>
        </p:blipFill>
        <p:spPr>
          <a:xfrm>
            <a:off x="10058454" y="4877216"/>
            <a:ext cx="497751" cy="3776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a:picLocks noChangeAspect="1"/>
          </p:cNvPicPr>
          <p:nvPr/>
        </p:nvPicPr>
        <p:blipFill rotWithShape="1">
          <a:blip r:embed="rId8"/>
          <a:srcRect l="45633" t="3192" r="43060" b="46690"/>
          <a:stretch/>
        </p:blipFill>
        <p:spPr>
          <a:xfrm>
            <a:off x="9522654" y="4881631"/>
            <a:ext cx="466920" cy="373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Picture 9"/>
          <p:cNvPicPr>
            <a:picLocks noChangeAspect="1"/>
          </p:cNvPicPr>
          <p:nvPr/>
        </p:nvPicPr>
        <p:blipFill rotWithShape="1">
          <a:blip r:embed="rId8"/>
          <a:srcRect l="10141" t="-1" r="75397" b="49104"/>
          <a:stretch/>
        </p:blipFill>
        <p:spPr>
          <a:xfrm>
            <a:off x="8850420" y="4887137"/>
            <a:ext cx="609600" cy="3676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853081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546" y="101598"/>
            <a:ext cx="10632440" cy="1356360"/>
          </a:xfrm>
        </p:spPr>
        <p:txBody>
          <a:bodyPr>
            <a:normAutofit/>
          </a:bodyPr>
          <a:lstStyle/>
          <a:p>
            <a:r>
              <a:rPr lang="en-IE" sz="4000" b="1" dirty="0" smtClean="0">
                <a:solidFill>
                  <a:srgbClr val="0E3946"/>
                </a:solidFill>
                <a:latin typeface="Arial" panose="020B0604020202020204" pitchFamily="34" charset="0"/>
                <a:cs typeface="Arial" panose="020B0604020202020204" pitchFamily="34" charset="0"/>
              </a:rPr>
              <a:t>Mental Health Benefits of </a:t>
            </a:r>
            <a:r>
              <a:rPr lang="en-IE" sz="4000" b="1" dirty="0">
                <a:solidFill>
                  <a:srgbClr val="0E3946"/>
                </a:solidFill>
                <a:latin typeface="Arial" panose="020B0604020202020204" pitchFamily="34" charset="0"/>
                <a:cs typeface="Arial" panose="020B0604020202020204" pitchFamily="34" charset="0"/>
              </a:rPr>
              <a:t>Q</a:t>
            </a:r>
            <a:r>
              <a:rPr lang="en-IE" sz="4000" b="1" dirty="0" smtClean="0">
                <a:solidFill>
                  <a:srgbClr val="0E3946"/>
                </a:solidFill>
                <a:latin typeface="Arial" panose="020B0604020202020204" pitchFamily="34" charset="0"/>
                <a:cs typeface="Arial" panose="020B0604020202020204" pitchFamily="34" charset="0"/>
              </a:rPr>
              <a:t>uitting Smoking</a:t>
            </a:r>
            <a:endParaRPr lang="en-IE" sz="4000" b="1" dirty="0">
              <a:solidFill>
                <a:srgbClr val="0E3946"/>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2"/>
          <a:srcRect t="27832" r="69683" b="40876"/>
          <a:stretch/>
        </p:blipFill>
        <p:spPr>
          <a:xfrm>
            <a:off x="4258004" y="1457958"/>
            <a:ext cx="2669937" cy="1727254"/>
          </a:xfrm>
          <a:prstGeom prst="rect">
            <a:avLst/>
          </a:prstGeom>
        </p:spPr>
      </p:pic>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8" name="Picture 7"/>
          <p:cNvPicPr>
            <a:picLocks noChangeAspect="1"/>
          </p:cNvPicPr>
          <p:nvPr/>
        </p:nvPicPr>
        <p:blipFill rotWithShape="1">
          <a:blip r:embed="rId2"/>
          <a:srcRect r="68974" b="71563"/>
          <a:stretch/>
        </p:blipFill>
        <p:spPr>
          <a:xfrm>
            <a:off x="496441" y="1425933"/>
            <a:ext cx="3037405" cy="1634817"/>
          </a:xfrm>
          <a:prstGeom prst="rect">
            <a:avLst/>
          </a:prstGeom>
        </p:spPr>
      </p:pic>
      <p:pic>
        <p:nvPicPr>
          <p:cNvPr id="9" name="Picture 8"/>
          <p:cNvPicPr>
            <a:picLocks noChangeAspect="1"/>
          </p:cNvPicPr>
          <p:nvPr/>
        </p:nvPicPr>
        <p:blipFill rotWithShape="1">
          <a:blip r:embed="rId2"/>
          <a:srcRect l="1" t="56087" r="69797"/>
          <a:stretch/>
        </p:blipFill>
        <p:spPr>
          <a:xfrm>
            <a:off x="8239935" y="1446529"/>
            <a:ext cx="2177280" cy="1738683"/>
          </a:xfrm>
          <a:prstGeom prst="rect">
            <a:avLst/>
          </a:prstGeom>
        </p:spPr>
      </p:pic>
      <p:sp>
        <p:nvSpPr>
          <p:cNvPr id="3" name="TextBox 2"/>
          <p:cNvSpPr txBox="1"/>
          <p:nvPr/>
        </p:nvSpPr>
        <p:spPr>
          <a:xfrm>
            <a:off x="983848" y="3262769"/>
            <a:ext cx="2824223" cy="2308324"/>
          </a:xfrm>
          <a:prstGeom prst="rect">
            <a:avLst/>
          </a:prstGeom>
          <a:noFill/>
        </p:spPr>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When addicted to nicotine your body goes through times where </a:t>
            </a:r>
            <a:r>
              <a:rPr lang="en-IE" b="1" dirty="0" smtClean="0">
                <a:solidFill>
                  <a:srgbClr val="0E3946"/>
                </a:solidFill>
                <a:latin typeface="Arial" panose="020B0604020202020204" pitchFamily="34" charset="0"/>
                <a:cs typeface="Arial" panose="020B0604020202020204" pitchFamily="34" charset="0"/>
              </a:rPr>
              <a:t>nicotine levels are high</a:t>
            </a:r>
          </a:p>
          <a:p>
            <a:endParaRPr lang="en-IE" dirty="0" smtClean="0">
              <a:solidFill>
                <a:srgbClr val="0E3946"/>
              </a:solidFill>
              <a:latin typeface="Arial" panose="020B0604020202020204" pitchFamily="34" charset="0"/>
              <a:cs typeface="Arial" panose="020B0604020202020204" pitchFamily="34" charset="0"/>
            </a:endParaRPr>
          </a:p>
          <a:p>
            <a:endParaRPr lang="en-IE" dirty="0">
              <a:solidFill>
                <a:srgbClr val="0E3946"/>
              </a:solidFill>
              <a:latin typeface="Arial" panose="020B0604020202020204" pitchFamily="34" charset="0"/>
              <a:cs typeface="Arial" panose="020B0604020202020204" pitchFamily="34" charset="0"/>
            </a:endParaRPr>
          </a:p>
          <a:p>
            <a:endParaRPr lang="en-IE" dirty="0">
              <a:solidFill>
                <a:srgbClr val="0E3946"/>
              </a:solidFill>
              <a:latin typeface="Arial" panose="020B0604020202020204" pitchFamily="34" charset="0"/>
              <a:cs typeface="Arial" panose="020B0604020202020204" pitchFamily="34" charset="0"/>
            </a:endParaRPr>
          </a:p>
          <a:p>
            <a:r>
              <a:rPr lang="en-IE" dirty="0" smtClean="0">
                <a:solidFill>
                  <a:srgbClr val="0E3946"/>
                </a:solidFill>
                <a:latin typeface="Arial" panose="020B0604020202020204" pitchFamily="34" charset="0"/>
                <a:cs typeface="Arial" panose="020B0604020202020204" pitchFamily="34" charset="0"/>
              </a:rPr>
              <a:t>(like just after smoking)</a:t>
            </a:r>
            <a:endParaRPr lang="en-IE" dirty="0">
              <a:solidFill>
                <a:srgbClr val="0E3946"/>
              </a:solidFill>
              <a:latin typeface="Arial" panose="020B0604020202020204" pitchFamily="34" charset="0"/>
              <a:cs typeface="Arial" panose="020B0604020202020204" pitchFamily="34" charset="0"/>
            </a:endParaRPr>
          </a:p>
        </p:txBody>
      </p:sp>
      <p:sp>
        <p:nvSpPr>
          <p:cNvPr id="10" name="TextBox 9"/>
          <p:cNvSpPr txBox="1"/>
          <p:nvPr/>
        </p:nvSpPr>
        <p:spPr>
          <a:xfrm>
            <a:off x="4684085" y="3262769"/>
            <a:ext cx="2243856" cy="2585323"/>
          </a:xfrm>
          <a:prstGeom prst="rect">
            <a:avLst/>
          </a:prstGeom>
          <a:noFill/>
        </p:spPr>
        <p:txBody>
          <a:bodyPr wrap="square" rtlCol="0">
            <a:spAutoFit/>
          </a:bodyPr>
          <a:lstStyle/>
          <a:p>
            <a:r>
              <a:rPr lang="en-IE" dirty="0" smtClean="0">
                <a:solidFill>
                  <a:srgbClr val="0E3946"/>
                </a:solidFill>
                <a:latin typeface="Arial" panose="020B0604020202020204" pitchFamily="34" charset="0"/>
                <a:cs typeface="Arial" panose="020B0604020202020204" pitchFamily="34" charset="0"/>
              </a:rPr>
              <a:t>And your body has times where </a:t>
            </a:r>
            <a:r>
              <a:rPr lang="en-IE" b="1" dirty="0" smtClean="0">
                <a:solidFill>
                  <a:srgbClr val="0E3946"/>
                </a:solidFill>
                <a:latin typeface="Arial" panose="020B0604020202020204" pitchFamily="34" charset="0"/>
                <a:cs typeface="Arial" panose="020B0604020202020204" pitchFamily="34" charset="0"/>
              </a:rPr>
              <a:t>nicotine levels are low </a:t>
            </a:r>
          </a:p>
          <a:p>
            <a:endParaRPr lang="en-IE" dirty="0">
              <a:solidFill>
                <a:srgbClr val="0E3946"/>
              </a:solidFill>
              <a:latin typeface="Arial" panose="020B0604020202020204" pitchFamily="34" charset="0"/>
              <a:cs typeface="Arial" panose="020B0604020202020204" pitchFamily="34" charset="0"/>
            </a:endParaRPr>
          </a:p>
          <a:p>
            <a:endParaRPr lang="en-IE" dirty="0" smtClean="0">
              <a:solidFill>
                <a:srgbClr val="0E3946"/>
              </a:solidFill>
              <a:latin typeface="Arial" panose="020B0604020202020204" pitchFamily="34" charset="0"/>
              <a:cs typeface="Arial" panose="020B0604020202020204" pitchFamily="34" charset="0"/>
            </a:endParaRPr>
          </a:p>
          <a:p>
            <a:r>
              <a:rPr lang="en-IE" dirty="0" smtClean="0">
                <a:solidFill>
                  <a:srgbClr val="0E3946"/>
                </a:solidFill>
                <a:latin typeface="Arial" panose="020B0604020202020204" pitchFamily="34" charset="0"/>
                <a:cs typeface="Arial" panose="020B0604020202020204" pitchFamily="34" charset="0"/>
              </a:rPr>
              <a:t>(like a few hours after your last cigarette or vape) </a:t>
            </a:r>
            <a:endParaRPr lang="en-IE" dirty="0">
              <a:solidFill>
                <a:srgbClr val="0E3946"/>
              </a:solidFill>
              <a:latin typeface="Arial" panose="020B0604020202020204" pitchFamily="34" charset="0"/>
              <a:cs typeface="Arial" panose="020B0604020202020204" pitchFamily="34" charset="0"/>
            </a:endParaRPr>
          </a:p>
        </p:txBody>
      </p:sp>
      <p:sp>
        <p:nvSpPr>
          <p:cNvPr id="11" name="TextBox 10"/>
          <p:cNvSpPr txBox="1"/>
          <p:nvPr/>
        </p:nvSpPr>
        <p:spPr>
          <a:xfrm>
            <a:off x="7662441" y="3288728"/>
            <a:ext cx="4088458" cy="2862322"/>
          </a:xfrm>
          <a:prstGeom prst="rect">
            <a:avLst/>
          </a:prstGeom>
          <a:noFill/>
        </p:spPr>
        <p:txBody>
          <a:bodyPr wrap="square" rtlCol="0">
            <a:spAutoFit/>
          </a:bodyPr>
          <a:lstStyle/>
          <a:p>
            <a:r>
              <a:rPr lang="en-IE" dirty="0">
                <a:solidFill>
                  <a:srgbClr val="0E3946"/>
                </a:solidFill>
                <a:latin typeface="Arial" panose="020B0604020202020204" pitchFamily="34" charset="0"/>
                <a:cs typeface="Arial" panose="020B0604020202020204" pitchFamily="34" charset="0"/>
              </a:rPr>
              <a:t>S</a:t>
            </a:r>
            <a:r>
              <a:rPr lang="en-IE" dirty="0" smtClean="0">
                <a:solidFill>
                  <a:srgbClr val="0E3946"/>
                </a:solidFill>
                <a:latin typeface="Arial" panose="020B0604020202020204" pitchFamily="34" charset="0"/>
                <a:cs typeface="Arial" panose="020B0604020202020204" pitchFamily="34" charset="0"/>
              </a:rPr>
              <a:t>ymptoms of </a:t>
            </a:r>
            <a:r>
              <a:rPr lang="en-IE" b="1" dirty="0" smtClean="0">
                <a:solidFill>
                  <a:srgbClr val="0E3946"/>
                </a:solidFill>
                <a:latin typeface="Arial" panose="020B0604020202020204" pitchFamily="34" charset="0"/>
                <a:cs typeface="Arial" panose="020B0604020202020204" pitchFamily="34" charset="0"/>
              </a:rPr>
              <a:t>withdrawal when nicotine levels drop </a:t>
            </a:r>
            <a:r>
              <a:rPr lang="en-IE" dirty="0" smtClean="0">
                <a:solidFill>
                  <a:srgbClr val="0E3946"/>
                </a:solidFill>
                <a:latin typeface="Arial" panose="020B0604020202020204" pitchFamily="34" charset="0"/>
                <a:cs typeface="Arial" panose="020B0604020202020204" pitchFamily="34" charset="0"/>
              </a:rPr>
              <a:t>in your body are similar to symptoms of anxiety and stress. </a:t>
            </a:r>
          </a:p>
          <a:p>
            <a:endParaRPr lang="en-IE" dirty="0">
              <a:solidFill>
                <a:srgbClr val="0E3946"/>
              </a:solidFill>
              <a:latin typeface="Arial" panose="020B0604020202020204" pitchFamily="34" charset="0"/>
              <a:cs typeface="Arial" panose="020B0604020202020204" pitchFamily="34" charset="0"/>
            </a:endParaRPr>
          </a:p>
          <a:p>
            <a:r>
              <a:rPr lang="en-IE" dirty="0" smtClean="0">
                <a:solidFill>
                  <a:srgbClr val="0E3946"/>
                </a:solidFill>
                <a:latin typeface="Arial" panose="020B0604020202020204" pitchFamily="34" charset="0"/>
                <a:cs typeface="Arial" panose="020B0604020202020204" pitchFamily="34" charset="0"/>
              </a:rPr>
              <a:t>People can sometimes </a:t>
            </a:r>
            <a:r>
              <a:rPr lang="en-IE" b="1" dirty="0" smtClean="0">
                <a:solidFill>
                  <a:srgbClr val="0E3946"/>
                </a:solidFill>
                <a:latin typeface="Arial" panose="020B0604020202020204" pitchFamily="34" charset="0"/>
                <a:cs typeface="Arial" panose="020B0604020202020204" pitchFamily="34" charset="0"/>
              </a:rPr>
              <a:t>think that smoking helps with their stress and anxiety but actually it has just helped to relieve the feelings of withdrawal</a:t>
            </a:r>
            <a:endParaRPr lang="en-IE" b="1" dirty="0">
              <a:solidFill>
                <a:srgbClr val="0E394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9127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546" y="101598"/>
            <a:ext cx="10632440" cy="1356360"/>
          </a:xfrm>
        </p:spPr>
        <p:txBody>
          <a:bodyPr>
            <a:normAutofit/>
          </a:bodyPr>
          <a:lstStyle/>
          <a:p>
            <a:r>
              <a:rPr lang="en-IE" sz="4000" b="1" dirty="0" smtClean="0">
                <a:solidFill>
                  <a:srgbClr val="0E3946"/>
                </a:solidFill>
                <a:latin typeface="Arial" panose="020B0604020202020204" pitchFamily="34" charset="0"/>
                <a:cs typeface="Arial" panose="020B0604020202020204" pitchFamily="34" charset="0"/>
              </a:rPr>
              <a:t>Mental Health Benefits of </a:t>
            </a:r>
            <a:r>
              <a:rPr lang="en-IE" sz="4000" b="1" dirty="0">
                <a:solidFill>
                  <a:srgbClr val="0E3946"/>
                </a:solidFill>
                <a:latin typeface="Arial" panose="020B0604020202020204" pitchFamily="34" charset="0"/>
                <a:cs typeface="Arial" panose="020B0604020202020204" pitchFamily="34" charset="0"/>
              </a:rPr>
              <a:t>Q</a:t>
            </a:r>
            <a:r>
              <a:rPr lang="en-IE" sz="4000" b="1" dirty="0" smtClean="0">
                <a:solidFill>
                  <a:srgbClr val="0E3946"/>
                </a:solidFill>
                <a:latin typeface="Arial" panose="020B0604020202020204" pitchFamily="34" charset="0"/>
                <a:cs typeface="Arial" panose="020B0604020202020204" pitchFamily="34" charset="0"/>
              </a:rPr>
              <a:t>uitting Smoking</a:t>
            </a:r>
            <a:endParaRPr lang="en-IE" sz="4000" b="1" dirty="0">
              <a:solidFill>
                <a:srgbClr val="0E3946"/>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12" name="Picture 11"/>
          <p:cNvPicPr/>
          <p:nvPr/>
        </p:nvPicPr>
        <p:blipFill rotWithShape="1">
          <a:blip r:embed="rId4"/>
          <a:srcRect t="8868" b="68128"/>
          <a:stretch/>
        </p:blipFill>
        <p:spPr>
          <a:xfrm>
            <a:off x="2015144" y="3606998"/>
            <a:ext cx="7000442" cy="2057268"/>
          </a:xfrm>
          <a:prstGeom prst="rect">
            <a:avLst/>
          </a:prstGeom>
        </p:spPr>
      </p:pic>
      <p:sp>
        <p:nvSpPr>
          <p:cNvPr id="4" name="TextBox 3"/>
          <p:cNvSpPr txBox="1"/>
          <p:nvPr/>
        </p:nvSpPr>
        <p:spPr>
          <a:xfrm>
            <a:off x="1215342" y="1201633"/>
            <a:ext cx="10372767" cy="2308324"/>
          </a:xfrm>
          <a:prstGeom prst="rect">
            <a:avLst/>
          </a:prstGeom>
          <a:noFill/>
        </p:spPr>
        <p:txBody>
          <a:bodyPr wrap="square" rtlCol="0">
            <a:spAutoFit/>
          </a:bodyPr>
          <a:lstStyle/>
          <a:p>
            <a:endParaRPr lang="en-IE" dirty="0" smtClean="0">
              <a:solidFill>
                <a:srgbClr val="0D344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dirty="0" smtClean="0">
                <a:solidFill>
                  <a:srgbClr val="0D3447"/>
                </a:solidFill>
                <a:latin typeface="Arial" panose="020B0604020202020204" pitchFamily="34" charset="0"/>
                <a:cs typeface="Arial" panose="020B0604020202020204" pitchFamily="34" charset="0"/>
              </a:rPr>
              <a:t>In the same situation during the day a persons stress levels rise due to withdrawal symptoms not the stress in the environment</a:t>
            </a:r>
          </a:p>
          <a:p>
            <a:endParaRPr lang="en-IE" dirty="0" smtClean="0">
              <a:solidFill>
                <a:srgbClr val="0D344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dirty="0" smtClean="0">
                <a:solidFill>
                  <a:srgbClr val="0D3447"/>
                </a:solidFill>
                <a:latin typeface="Arial" panose="020B0604020202020204" pitchFamily="34" charset="0"/>
                <a:cs typeface="Arial" panose="020B0604020202020204" pitchFamily="34" charset="0"/>
              </a:rPr>
              <a:t>Able to “cope” when nicotine levels are high but not when nicotine levels are low</a:t>
            </a:r>
          </a:p>
          <a:p>
            <a:endParaRPr lang="en-IE" dirty="0" smtClean="0">
              <a:solidFill>
                <a:srgbClr val="0D3447"/>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dirty="0" smtClean="0">
                <a:solidFill>
                  <a:srgbClr val="0D3447"/>
                </a:solidFill>
                <a:latin typeface="Arial" panose="020B0604020202020204" pitchFamily="34" charset="0"/>
                <a:cs typeface="Arial" panose="020B0604020202020204" pitchFamily="34" charset="0"/>
              </a:rPr>
              <a:t>Repeated cycle throughout the day= constantly in a stress/withdrawal cycle and higher stress levels overall</a:t>
            </a:r>
            <a:endParaRPr lang="en-IE" dirty="0">
              <a:solidFill>
                <a:srgbClr val="0D3447"/>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5"/>
          <a:stretch>
            <a:fillRect/>
          </a:stretch>
        </p:blipFill>
        <p:spPr>
          <a:xfrm>
            <a:off x="9286754" y="3891658"/>
            <a:ext cx="2438400" cy="1876425"/>
          </a:xfrm>
          <a:prstGeom prst="rect">
            <a:avLst/>
          </a:prstGeom>
        </p:spPr>
      </p:pic>
      <p:sp>
        <p:nvSpPr>
          <p:cNvPr id="14" name="Equal 13"/>
          <p:cNvSpPr/>
          <p:nvPr/>
        </p:nvSpPr>
        <p:spPr>
          <a:xfrm>
            <a:off x="8026788" y="4374415"/>
            <a:ext cx="1057154" cy="717631"/>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5" name="TextBox 14"/>
          <p:cNvSpPr txBox="1"/>
          <p:nvPr/>
        </p:nvSpPr>
        <p:spPr>
          <a:xfrm>
            <a:off x="9747735" y="3283831"/>
            <a:ext cx="1840374" cy="646331"/>
          </a:xfrm>
          <a:prstGeom prst="rect">
            <a:avLst/>
          </a:prstGeom>
          <a:noFill/>
        </p:spPr>
        <p:txBody>
          <a:bodyPr wrap="square" rtlCol="0">
            <a:spAutoFit/>
          </a:bodyPr>
          <a:lstStyle/>
          <a:p>
            <a:r>
              <a:rPr lang="en-IE" b="1" dirty="0" smtClean="0"/>
              <a:t>Cortisol  and Stress response </a:t>
            </a:r>
            <a:endParaRPr lang="en-IE" b="1" dirty="0"/>
          </a:p>
        </p:txBody>
      </p:sp>
      <p:sp>
        <p:nvSpPr>
          <p:cNvPr id="16" name="Up Arrow 15"/>
          <p:cNvSpPr/>
          <p:nvPr/>
        </p:nvSpPr>
        <p:spPr>
          <a:xfrm>
            <a:off x="9366815" y="3606997"/>
            <a:ext cx="380920" cy="46550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858181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674221" y="393953"/>
            <a:ext cx="10593658" cy="163597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r>
              <a:rPr lang="en-IE" sz="4000" b="1" dirty="0" smtClean="0">
                <a:solidFill>
                  <a:srgbClr val="0D3447"/>
                </a:solidFill>
                <a:latin typeface="Arial" panose="020B0604020202020204" pitchFamily="34" charset="0"/>
                <a:cs typeface="Arial" panose="020B0604020202020204" pitchFamily="34" charset="0"/>
              </a:rPr>
              <a:t>How can the HSE Quit programme help at this stage of change?</a:t>
            </a:r>
          </a:p>
          <a:p>
            <a:pPr marL="45720" indent="0">
              <a:buFont typeface="Corbel" pitchFamily="34" charset="0"/>
              <a:buNone/>
            </a:pPr>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015144" y="5871902"/>
            <a:ext cx="8572500" cy="723900"/>
          </a:xfrm>
          <a:prstGeom prst="rect">
            <a:avLst/>
          </a:prstGeom>
        </p:spPr>
      </p:pic>
      <p:sp>
        <p:nvSpPr>
          <p:cNvPr id="2" name="TextBox 1"/>
          <p:cNvSpPr txBox="1"/>
          <p:nvPr/>
        </p:nvSpPr>
        <p:spPr>
          <a:xfrm>
            <a:off x="550607" y="1974670"/>
            <a:ext cx="11287432" cy="4247317"/>
          </a:xfrm>
          <a:prstGeom prst="rect">
            <a:avLst/>
          </a:prstGeom>
          <a:noFill/>
        </p:spPr>
        <p:txBody>
          <a:bodyPr wrap="square" rtlCol="0">
            <a:spAutoFit/>
          </a:bodyPr>
          <a:lstStyle/>
          <a:p>
            <a:endParaRPr lang="en-IE" dirty="0" smtClean="0"/>
          </a:p>
          <a:p>
            <a:endParaRPr lang="en-IE" dirty="0"/>
          </a:p>
          <a:p>
            <a:endParaRPr lang="en-IE" dirty="0" smtClean="0"/>
          </a:p>
          <a:p>
            <a:endParaRPr lang="en-IE" dirty="0"/>
          </a:p>
          <a:p>
            <a:endParaRPr lang="en-IE" dirty="0" smtClean="0"/>
          </a:p>
          <a:p>
            <a:endParaRPr lang="en-IE" dirty="0" smtClean="0"/>
          </a:p>
          <a:p>
            <a:r>
              <a:rPr lang="en-IE" b="1" dirty="0" smtClean="0">
                <a:solidFill>
                  <a:srgbClr val="0D3447"/>
                </a:solidFill>
                <a:latin typeface="Arial" panose="020B0604020202020204" pitchFamily="34" charset="0"/>
                <a:cs typeface="Arial" panose="020B0604020202020204" pitchFamily="34" charset="0"/>
              </a:rPr>
              <a:t>Motivation</a:t>
            </a:r>
            <a:r>
              <a:rPr lang="en-IE" b="1" dirty="0">
                <a:solidFill>
                  <a:srgbClr val="0D3447"/>
                </a:solidFill>
                <a:latin typeface="Arial" panose="020B0604020202020204" pitchFamily="34" charset="0"/>
                <a:cs typeface="Arial" panose="020B0604020202020204" pitchFamily="34" charset="0"/>
              </a:rPr>
              <a:t>:</a:t>
            </a:r>
            <a:r>
              <a:rPr lang="en-IE" dirty="0">
                <a:solidFill>
                  <a:srgbClr val="0D3447"/>
                </a:solidFill>
                <a:latin typeface="Arial" panose="020B0604020202020204" pitchFamily="34" charset="0"/>
                <a:cs typeface="Arial" panose="020B0604020202020204" pitchFamily="34" charset="0"/>
              </a:rPr>
              <a:t> </a:t>
            </a:r>
          </a:p>
          <a:p>
            <a:r>
              <a:rPr lang="en-IE" dirty="0" smtClean="0">
                <a:solidFill>
                  <a:srgbClr val="0D3447"/>
                </a:solidFill>
                <a:latin typeface="Arial" panose="020B0604020202020204" pitchFamily="34" charset="0"/>
                <a:cs typeface="Arial" panose="020B0604020202020204" pitchFamily="34" charset="0"/>
              </a:rPr>
              <a:t>help </a:t>
            </a:r>
            <a:r>
              <a:rPr lang="en-IE" dirty="0">
                <a:solidFill>
                  <a:srgbClr val="0D3447"/>
                </a:solidFill>
                <a:latin typeface="Arial" panose="020B0604020202020204" pitchFamily="34" charset="0"/>
                <a:cs typeface="Arial" panose="020B0604020202020204" pitchFamily="34" charset="0"/>
              </a:rPr>
              <a:t>you identify your personal reasons for quitting and build confidence to make a successful quit </a:t>
            </a:r>
            <a:r>
              <a:rPr lang="en-IE" dirty="0" smtClean="0">
                <a:solidFill>
                  <a:srgbClr val="0D3447"/>
                </a:solidFill>
                <a:latin typeface="Arial" panose="020B0604020202020204" pitchFamily="34" charset="0"/>
                <a:cs typeface="Arial" panose="020B0604020202020204" pitchFamily="34" charset="0"/>
              </a:rPr>
              <a:t>attempt</a:t>
            </a:r>
          </a:p>
          <a:p>
            <a:endParaRPr lang="en-IE" dirty="0">
              <a:solidFill>
                <a:srgbClr val="0D3447"/>
              </a:solidFill>
              <a:latin typeface="Arial" panose="020B0604020202020204" pitchFamily="34" charset="0"/>
              <a:cs typeface="Arial" panose="020B0604020202020204" pitchFamily="34" charset="0"/>
            </a:endParaRPr>
          </a:p>
          <a:p>
            <a:r>
              <a:rPr lang="en-IE" b="1" dirty="0" smtClean="0">
                <a:solidFill>
                  <a:srgbClr val="0D3447"/>
                </a:solidFill>
                <a:latin typeface="Arial" panose="020B0604020202020204" pitchFamily="34" charset="0"/>
                <a:cs typeface="Arial" panose="020B0604020202020204" pitchFamily="34" charset="0"/>
              </a:rPr>
              <a:t>Behavioural </a:t>
            </a:r>
            <a:r>
              <a:rPr lang="en-IE" b="1" dirty="0">
                <a:solidFill>
                  <a:srgbClr val="0D3447"/>
                </a:solidFill>
                <a:latin typeface="Arial" panose="020B0604020202020204" pitchFamily="34" charset="0"/>
                <a:cs typeface="Arial" panose="020B0604020202020204" pitchFamily="34" charset="0"/>
              </a:rPr>
              <a:t>Support:</a:t>
            </a:r>
            <a:r>
              <a:rPr lang="en-IE" dirty="0">
                <a:solidFill>
                  <a:srgbClr val="0D3447"/>
                </a:solidFill>
                <a:latin typeface="Arial" panose="020B0604020202020204" pitchFamily="34" charset="0"/>
                <a:cs typeface="Arial" panose="020B0604020202020204" pitchFamily="34" charset="0"/>
              </a:rPr>
              <a:t> </a:t>
            </a:r>
          </a:p>
          <a:p>
            <a:r>
              <a:rPr lang="en-IE" dirty="0" smtClean="0">
                <a:solidFill>
                  <a:srgbClr val="0D3447"/>
                </a:solidFill>
                <a:latin typeface="Arial" panose="020B0604020202020204" pitchFamily="34" charset="0"/>
                <a:cs typeface="Arial" panose="020B0604020202020204" pitchFamily="34" charset="0"/>
              </a:rPr>
              <a:t>helping </a:t>
            </a:r>
            <a:r>
              <a:rPr lang="en-IE" dirty="0">
                <a:solidFill>
                  <a:srgbClr val="0D3447"/>
                </a:solidFill>
                <a:latin typeface="Arial" panose="020B0604020202020204" pitchFamily="34" charset="0"/>
                <a:cs typeface="Arial" panose="020B0604020202020204" pitchFamily="34" charset="0"/>
              </a:rPr>
              <a:t>you address the psychological and emotional dependence on smoking. </a:t>
            </a:r>
          </a:p>
          <a:p>
            <a:endParaRPr lang="en-IE" dirty="0" smtClean="0">
              <a:solidFill>
                <a:srgbClr val="0D3447"/>
              </a:solidFill>
              <a:latin typeface="Arial" panose="020B0604020202020204" pitchFamily="34" charset="0"/>
              <a:cs typeface="Arial" panose="020B0604020202020204" pitchFamily="34" charset="0"/>
            </a:endParaRPr>
          </a:p>
          <a:p>
            <a:r>
              <a:rPr lang="en-IE" b="1" dirty="0" smtClean="0">
                <a:solidFill>
                  <a:srgbClr val="0D3447"/>
                </a:solidFill>
                <a:latin typeface="Arial" panose="020B0604020202020204" pitchFamily="34" charset="0"/>
                <a:cs typeface="Arial" panose="020B0604020202020204" pitchFamily="34" charset="0"/>
              </a:rPr>
              <a:t>Trusted Information: </a:t>
            </a:r>
          </a:p>
          <a:p>
            <a:r>
              <a:rPr lang="en-IE" dirty="0" smtClean="0">
                <a:solidFill>
                  <a:srgbClr val="0E3946"/>
                </a:solidFill>
                <a:latin typeface="Arial" panose="020B0604020202020204" pitchFamily="34" charset="0"/>
                <a:cs typeface="Arial" panose="020B0604020202020204" pitchFamily="34" charset="0"/>
              </a:rPr>
              <a:t>Helping you to understand the benefits of quitting, debunk myths and advise on supports available</a:t>
            </a:r>
            <a:endParaRPr lang="en-IE" dirty="0">
              <a:solidFill>
                <a:srgbClr val="0E3946"/>
              </a:solidFill>
              <a:latin typeface="Arial" panose="020B0604020202020204" pitchFamily="34" charset="0"/>
              <a:cs typeface="Arial" panose="020B0604020202020204" pitchFamily="34" charset="0"/>
            </a:endParaRPr>
          </a:p>
          <a:p>
            <a:r>
              <a:rPr lang="en-IE" dirty="0" smtClean="0">
                <a:latin typeface="Arial" panose="020B0604020202020204" pitchFamily="34" charset="0"/>
                <a:cs typeface="Arial" panose="020B0604020202020204" pitchFamily="34" charset="0"/>
              </a:rPr>
              <a:t> </a:t>
            </a:r>
            <a:endParaRPr lang="en-IE"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4"/>
          <a:srcRect t="23194"/>
          <a:stretch/>
        </p:blipFill>
        <p:spPr>
          <a:xfrm>
            <a:off x="924232" y="1998594"/>
            <a:ext cx="1977176" cy="1518586"/>
          </a:xfrm>
          <a:prstGeom prst="rect">
            <a:avLst/>
          </a:prstGeom>
        </p:spPr>
      </p:pic>
      <p:pic>
        <p:nvPicPr>
          <p:cNvPr id="4" name="Picture 3"/>
          <p:cNvPicPr>
            <a:picLocks noChangeAspect="1"/>
          </p:cNvPicPr>
          <p:nvPr/>
        </p:nvPicPr>
        <p:blipFill>
          <a:blip r:embed="rId5"/>
          <a:stretch>
            <a:fillRect/>
          </a:stretch>
        </p:blipFill>
        <p:spPr>
          <a:xfrm>
            <a:off x="3213701" y="1650794"/>
            <a:ext cx="2757349" cy="1868533"/>
          </a:xfrm>
          <a:prstGeom prst="rect">
            <a:avLst/>
          </a:prstGeom>
        </p:spPr>
      </p:pic>
      <p:pic>
        <p:nvPicPr>
          <p:cNvPr id="7" name="Picture 6"/>
          <p:cNvPicPr>
            <a:picLocks noChangeAspect="1"/>
          </p:cNvPicPr>
          <p:nvPr/>
        </p:nvPicPr>
        <p:blipFill>
          <a:blip r:embed="rId6"/>
          <a:stretch>
            <a:fillRect/>
          </a:stretch>
        </p:blipFill>
        <p:spPr>
          <a:xfrm>
            <a:off x="8850476" y="1992411"/>
            <a:ext cx="2807213" cy="1530112"/>
          </a:xfrm>
          <a:prstGeom prst="rect">
            <a:avLst/>
          </a:prstGeom>
        </p:spPr>
      </p:pic>
      <p:pic>
        <p:nvPicPr>
          <p:cNvPr id="9" name="Picture 8"/>
          <p:cNvPicPr>
            <a:picLocks noChangeAspect="1"/>
          </p:cNvPicPr>
          <p:nvPr/>
        </p:nvPicPr>
        <p:blipFill>
          <a:blip r:embed="rId7"/>
          <a:stretch>
            <a:fillRect/>
          </a:stretch>
        </p:blipFill>
        <p:spPr>
          <a:xfrm>
            <a:off x="6212129" y="1650794"/>
            <a:ext cx="2214340" cy="1880147"/>
          </a:xfrm>
          <a:prstGeom prst="rect">
            <a:avLst/>
          </a:prstGeom>
        </p:spPr>
      </p:pic>
      <p:pic>
        <p:nvPicPr>
          <p:cNvPr id="6" name="Picture 5"/>
          <p:cNvPicPr>
            <a:picLocks noChangeAspect="1"/>
          </p:cNvPicPr>
          <p:nvPr/>
        </p:nvPicPr>
        <p:blipFill>
          <a:blip r:embed="rId8"/>
          <a:stretch>
            <a:fillRect/>
          </a:stretch>
        </p:blipFill>
        <p:spPr>
          <a:xfrm>
            <a:off x="6559828" y="1890116"/>
            <a:ext cx="1465482" cy="1465482"/>
          </a:xfrm>
          <a:prstGeom prst="rect">
            <a:avLst/>
          </a:prstGeom>
          <a:ln>
            <a:solidFill>
              <a:srgbClr val="C00000"/>
            </a:solidFill>
          </a:ln>
        </p:spPr>
      </p:pic>
      <p:pic>
        <p:nvPicPr>
          <p:cNvPr id="12" name="Picture 11"/>
          <p:cNvPicPr>
            <a:picLocks noChangeAspect="1"/>
          </p:cNvPicPr>
          <p:nvPr/>
        </p:nvPicPr>
        <p:blipFill rotWithShape="1">
          <a:blip r:embed="rId9"/>
          <a:srcRect l="77174" t="4506" r="12248" b="48670"/>
          <a:stretch/>
        </p:blipFill>
        <p:spPr>
          <a:xfrm>
            <a:off x="10058454" y="1804832"/>
            <a:ext cx="497751" cy="3776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3" name="Picture 12"/>
          <p:cNvPicPr>
            <a:picLocks noChangeAspect="1"/>
          </p:cNvPicPr>
          <p:nvPr/>
        </p:nvPicPr>
        <p:blipFill rotWithShape="1">
          <a:blip r:embed="rId9"/>
          <a:srcRect l="45633" t="3192" r="43060" b="46690"/>
          <a:stretch/>
        </p:blipFill>
        <p:spPr>
          <a:xfrm>
            <a:off x="9522654" y="1809247"/>
            <a:ext cx="466920" cy="373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4" name="Picture 13"/>
          <p:cNvPicPr>
            <a:picLocks noChangeAspect="1"/>
          </p:cNvPicPr>
          <p:nvPr/>
        </p:nvPicPr>
        <p:blipFill rotWithShape="1">
          <a:blip r:embed="rId9"/>
          <a:srcRect l="10141" t="-1" r="75397" b="49104"/>
          <a:stretch/>
        </p:blipFill>
        <p:spPr>
          <a:xfrm>
            <a:off x="8850420" y="1814753"/>
            <a:ext cx="609600" cy="3676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21740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6209"/>
          <a:stretch/>
        </p:blipFill>
        <p:spPr>
          <a:xfrm>
            <a:off x="409373" y="1126785"/>
            <a:ext cx="5730737" cy="4860297"/>
          </a:xfrm>
          <a:prstGeom prst="rect">
            <a:avLst/>
          </a:prstGeom>
        </p:spPr>
      </p:pic>
      <p:pic>
        <p:nvPicPr>
          <p:cNvPr id="7" name="Picture 6"/>
          <p:cNvPicPr>
            <a:picLocks noChangeAspect="1"/>
          </p:cNvPicPr>
          <p:nvPr/>
        </p:nvPicPr>
        <p:blipFill>
          <a:blip r:embed="rId4"/>
          <a:stretch>
            <a:fillRect/>
          </a:stretch>
        </p:blipFill>
        <p:spPr>
          <a:xfrm>
            <a:off x="6140110" y="1505345"/>
            <a:ext cx="5412553" cy="3938720"/>
          </a:xfrm>
          <a:prstGeom prst="rect">
            <a:avLst/>
          </a:prstGeom>
        </p:spPr>
      </p:pic>
      <p:sp>
        <p:nvSpPr>
          <p:cNvPr id="8" name="Content Placeholder 2"/>
          <p:cNvSpPr txBox="1">
            <a:spLocks/>
          </p:cNvSpPr>
          <p:nvPr/>
        </p:nvSpPr>
        <p:spPr>
          <a:xfrm>
            <a:off x="758283" y="523359"/>
            <a:ext cx="10593658" cy="1635977"/>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Font typeface="Corbel" pitchFamily="34" charset="0"/>
              <a:buNone/>
            </a:pPr>
            <a:r>
              <a:rPr lang="en-IE" sz="4000" b="1" dirty="0" smtClean="0">
                <a:solidFill>
                  <a:srgbClr val="0D3447"/>
                </a:solidFill>
                <a:latin typeface="Arial" panose="020B0604020202020204" pitchFamily="34" charset="0"/>
                <a:cs typeface="Arial" panose="020B0604020202020204" pitchFamily="34" charset="0"/>
              </a:rPr>
              <a:t>How can a Quit smoking advisor can help?</a:t>
            </a:r>
          </a:p>
          <a:p>
            <a:pPr marL="45720" indent="0">
              <a:buFont typeface="Corbel" pitchFamily="34" charset="0"/>
              <a:buNone/>
            </a:pPr>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5"/>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1577374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090" y="475208"/>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a:t>
            </a:r>
            <a:br>
              <a:rPr lang="en-IE" dirty="0" smtClean="0">
                <a:solidFill>
                  <a:srgbClr val="104954"/>
                </a:solidFill>
                <a:latin typeface="Arial" panose="020B0604020202020204" pitchFamily="34" charset="0"/>
                <a:cs typeface="Arial" panose="020B0604020202020204" pitchFamily="34" charset="0"/>
              </a:rPr>
            </a:br>
            <a:r>
              <a:rPr lang="en-IE" sz="3600" dirty="0" smtClean="0">
                <a:solidFill>
                  <a:srgbClr val="104954"/>
                </a:solidFill>
                <a:latin typeface="Arial" panose="020B0604020202020204" pitchFamily="34" charset="0"/>
                <a:cs typeface="Arial" panose="020B0604020202020204" pitchFamily="34" charset="0"/>
              </a:rPr>
              <a:t>Planning and Preparing to Quit</a:t>
            </a:r>
            <a:endParaRPr lang="en-IE" sz="3600"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2015144" y="5871902"/>
            <a:ext cx="8572500" cy="723900"/>
          </a:xfrm>
          <a:prstGeom prst="rect">
            <a:avLst/>
          </a:prstGeom>
        </p:spPr>
      </p:pic>
      <p:pic>
        <p:nvPicPr>
          <p:cNvPr id="8" name="Picture 7"/>
          <p:cNvPicPr>
            <a:picLocks noChangeAspect="1"/>
          </p:cNvPicPr>
          <p:nvPr/>
        </p:nvPicPr>
        <p:blipFill>
          <a:blip r:embed="rId6"/>
          <a:stretch>
            <a:fillRect/>
          </a:stretch>
        </p:blipFill>
        <p:spPr>
          <a:xfrm flipH="1">
            <a:off x="1334018" y="2241490"/>
            <a:ext cx="2943053" cy="2943053"/>
          </a:xfrm>
          <a:prstGeom prst="rect">
            <a:avLst/>
          </a:prstGeom>
        </p:spPr>
      </p:pic>
      <p:pic>
        <p:nvPicPr>
          <p:cNvPr id="10" name="Case Study Pt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20646" y="2418985"/>
            <a:ext cx="2326923" cy="2326923"/>
          </a:xfrm>
          <a:prstGeom prst="rect">
            <a:avLst/>
          </a:prstGeom>
        </p:spPr>
      </p:pic>
    </p:spTree>
    <p:extLst>
      <p:ext uri="{BB962C8B-B14F-4D97-AF65-F5344CB8AC3E}">
        <p14:creationId xmlns:p14="http://schemas.microsoft.com/office/powerpoint/2010/main" val="2483696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505"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solidFill>
                  <a:srgbClr val="104954"/>
                </a:solidFill>
                <a:latin typeface="Arial" panose="020B0604020202020204" pitchFamily="34" charset="0"/>
                <a:cs typeface="Arial" panose="020B0604020202020204" pitchFamily="34" charset="0"/>
              </a:rPr>
              <a:t>Planning and Preparing to Quit</a:t>
            </a:r>
            <a:endParaRPr lang="en-IE" dirty="0"/>
          </a:p>
        </p:txBody>
      </p:sp>
      <p:sp>
        <p:nvSpPr>
          <p:cNvPr id="3" name="Content Placeholder 2"/>
          <p:cNvSpPr>
            <a:spLocks noGrp="1"/>
          </p:cNvSpPr>
          <p:nvPr>
            <p:ph sz="half" idx="1"/>
          </p:nvPr>
        </p:nvSpPr>
        <p:spPr>
          <a:xfrm>
            <a:off x="3213700" y="3770263"/>
            <a:ext cx="2684179" cy="2310496"/>
          </a:xfrm>
        </p:spPr>
        <p:txBody>
          <a:bodyPr/>
          <a:lstStyle/>
          <a:p>
            <a:pPr marL="45720" indent="0">
              <a:buNone/>
            </a:pPr>
            <a:r>
              <a:rPr lang="en-IE" sz="1800" b="1" dirty="0" smtClean="0">
                <a:solidFill>
                  <a:srgbClr val="0D3447"/>
                </a:solidFill>
                <a:latin typeface="Arial" panose="020B0604020202020204" pitchFamily="34" charset="0"/>
                <a:cs typeface="Arial" panose="020B0604020202020204" pitchFamily="34" charset="0"/>
              </a:rPr>
              <a:t>Quit Smoking Group</a:t>
            </a:r>
            <a:endParaRPr lang="en-IE" sz="1800" b="1" dirty="0" smtClean="0">
              <a:solidFill>
                <a:srgbClr val="0D3447"/>
              </a:solidFill>
              <a:latin typeface="Arial" panose="020B0604020202020204" pitchFamily="34" charset="0"/>
              <a:cs typeface="Arial" panose="020B0604020202020204" pitchFamily="34" charset="0"/>
              <a:hlinkClick r:id="rId3"/>
            </a:endParaRPr>
          </a:p>
          <a:p>
            <a:pPr marL="45720" indent="0">
              <a:buNone/>
            </a:pPr>
            <a:r>
              <a:rPr lang="en-IE" sz="1800" dirty="0" smtClean="0">
                <a:solidFill>
                  <a:srgbClr val="0D3447"/>
                </a:solidFill>
                <a:latin typeface="Arial" panose="020B0604020202020204" pitchFamily="34" charset="0"/>
                <a:cs typeface="Arial" panose="020B0604020202020204" pitchFamily="34" charset="0"/>
                <a:hlinkClick r:id="rId3"/>
              </a:rPr>
              <a:t>https</a:t>
            </a:r>
            <a:r>
              <a:rPr lang="en-IE" sz="1800" dirty="0">
                <a:solidFill>
                  <a:srgbClr val="0D3447"/>
                </a:solidFill>
                <a:latin typeface="Arial" panose="020B0604020202020204" pitchFamily="34" charset="0"/>
                <a:cs typeface="Arial" panose="020B0604020202020204" pitchFamily="34" charset="0"/>
                <a:hlinkClick r:id="rId3"/>
              </a:rPr>
              <a:t>://www.youtube.com/watch?v=wWyKsspiiG4</a:t>
            </a:r>
            <a:r>
              <a:rPr lang="en-IE" sz="1800" dirty="0">
                <a:solidFill>
                  <a:srgbClr val="0D3447"/>
                </a:solidFill>
                <a:latin typeface="Arial" panose="020B0604020202020204" pitchFamily="34" charset="0"/>
                <a:cs typeface="Arial" panose="020B0604020202020204" pitchFamily="34" charset="0"/>
              </a:rPr>
              <a:t> </a:t>
            </a:r>
          </a:p>
          <a:p>
            <a:endParaRPr lang="en-IE" dirty="0"/>
          </a:p>
        </p:txBody>
      </p:sp>
      <p:sp>
        <p:nvSpPr>
          <p:cNvPr id="4" name="Content Placeholder 3"/>
          <p:cNvSpPr>
            <a:spLocks noGrp="1"/>
          </p:cNvSpPr>
          <p:nvPr>
            <p:ph sz="half" idx="2"/>
          </p:nvPr>
        </p:nvSpPr>
        <p:spPr>
          <a:xfrm>
            <a:off x="6267612" y="2057400"/>
            <a:ext cx="2221491" cy="4023360"/>
          </a:xfrm>
        </p:spPr>
        <p:txBody>
          <a:bodyPr/>
          <a:lstStyle/>
          <a:p>
            <a:endParaRPr lang="en-IE" dirty="0" smtClean="0"/>
          </a:p>
          <a:p>
            <a:endParaRPr lang="en-IE" dirty="0"/>
          </a:p>
          <a:p>
            <a:endParaRPr lang="en-IE" dirty="0" smtClean="0"/>
          </a:p>
          <a:p>
            <a:endParaRPr lang="en-IE" dirty="0"/>
          </a:p>
          <a:p>
            <a:endParaRPr lang="en-IE" dirty="0" smtClean="0"/>
          </a:p>
          <a:p>
            <a:pPr marL="45720" indent="0">
              <a:buNone/>
            </a:pPr>
            <a:endParaRPr lang="en-IE" dirty="0"/>
          </a:p>
        </p:txBody>
      </p:sp>
      <p:pic>
        <p:nvPicPr>
          <p:cNvPr id="5" name="Picture 4"/>
          <p:cNvPicPr>
            <a:picLocks noChangeAspect="1"/>
          </p:cNvPicPr>
          <p:nvPr/>
        </p:nvPicPr>
        <p:blipFill rotWithShape="1">
          <a:blip r:embed="rId4"/>
          <a:srcRect t="23194"/>
          <a:stretch/>
        </p:blipFill>
        <p:spPr>
          <a:xfrm>
            <a:off x="924232" y="1998594"/>
            <a:ext cx="1977176" cy="1518586"/>
          </a:xfrm>
          <a:prstGeom prst="rect">
            <a:avLst/>
          </a:prstGeom>
        </p:spPr>
      </p:pic>
      <p:pic>
        <p:nvPicPr>
          <p:cNvPr id="6" name="Picture 5"/>
          <p:cNvPicPr>
            <a:picLocks noChangeAspect="1"/>
          </p:cNvPicPr>
          <p:nvPr/>
        </p:nvPicPr>
        <p:blipFill>
          <a:blip r:embed="rId5"/>
          <a:stretch>
            <a:fillRect/>
          </a:stretch>
        </p:blipFill>
        <p:spPr>
          <a:xfrm>
            <a:off x="3213701" y="1650794"/>
            <a:ext cx="2757349" cy="1868533"/>
          </a:xfrm>
          <a:prstGeom prst="rect">
            <a:avLst/>
          </a:prstGeom>
        </p:spPr>
      </p:pic>
      <p:pic>
        <p:nvPicPr>
          <p:cNvPr id="7" name="Picture 6"/>
          <p:cNvPicPr>
            <a:picLocks noChangeAspect="1"/>
          </p:cNvPicPr>
          <p:nvPr/>
        </p:nvPicPr>
        <p:blipFill>
          <a:blip r:embed="rId6"/>
          <a:stretch>
            <a:fillRect/>
          </a:stretch>
        </p:blipFill>
        <p:spPr>
          <a:xfrm>
            <a:off x="8850476" y="1992411"/>
            <a:ext cx="2807213" cy="1530112"/>
          </a:xfrm>
          <a:prstGeom prst="rect">
            <a:avLst/>
          </a:prstGeom>
        </p:spPr>
      </p:pic>
      <p:pic>
        <p:nvPicPr>
          <p:cNvPr id="8" name="Picture 7"/>
          <p:cNvPicPr>
            <a:picLocks noChangeAspect="1"/>
          </p:cNvPicPr>
          <p:nvPr/>
        </p:nvPicPr>
        <p:blipFill>
          <a:blip r:embed="rId7"/>
          <a:stretch>
            <a:fillRect/>
          </a:stretch>
        </p:blipFill>
        <p:spPr>
          <a:xfrm>
            <a:off x="6212129" y="1650794"/>
            <a:ext cx="2214340" cy="1880147"/>
          </a:xfrm>
          <a:prstGeom prst="rect">
            <a:avLst/>
          </a:prstGeom>
        </p:spPr>
      </p:pic>
      <p:pic>
        <p:nvPicPr>
          <p:cNvPr id="9" name="Picture 8"/>
          <p:cNvPicPr>
            <a:picLocks noChangeAspect="1"/>
          </p:cNvPicPr>
          <p:nvPr/>
        </p:nvPicPr>
        <p:blipFill>
          <a:blip r:embed="rId8"/>
          <a:stretch>
            <a:fillRect/>
          </a:stretch>
        </p:blipFill>
        <p:spPr>
          <a:xfrm>
            <a:off x="6559828" y="1890116"/>
            <a:ext cx="1465482" cy="1465482"/>
          </a:xfrm>
          <a:prstGeom prst="rect">
            <a:avLst/>
          </a:prstGeom>
          <a:ln>
            <a:solidFill>
              <a:srgbClr val="C00000"/>
            </a:solidFill>
          </a:ln>
        </p:spPr>
      </p:pic>
      <p:pic>
        <p:nvPicPr>
          <p:cNvPr id="10" name="Picture 9"/>
          <p:cNvPicPr>
            <a:picLocks noChangeAspect="1"/>
          </p:cNvPicPr>
          <p:nvPr/>
        </p:nvPicPr>
        <p:blipFill rotWithShape="1">
          <a:blip r:embed="rId9"/>
          <a:srcRect l="77174" t="4506" r="12248" b="48670"/>
          <a:stretch/>
        </p:blipFill>
        <p:spPr>
          <a:xfrm>
            <a:off x="10058454" y="1804832"/>
            <a:ext cx="497751" cy="3776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rotWithShape="1">
          <a:blip r:embed="rId9"/>
          <a:srcRect l="45633" t="3192" r="43060" b="46690"/>
          <a:stretch/>
        </p:blipFill>
        <p:spPr>
          <a:xfrm>
            <a:off x="9522654" y="1809247"/>
            <a:ext cx="466920" cy="37318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a:picLocks noChangeAspect="1"/>
          </p:cNvPicPr>
          <p:nvPr/>
        </p:nvPicPr>
        <p:blipFill rotWithShape="1">
          <a:blip r:embed="rId9"/>
          <a:srcRect l="10141" t="-1" r="75397" b="49104"/>
          <a:stretch/>
        </p:blipFill>
        <p:spPr>
          <a:xfrm>
            <a:off x="8850420" y="1814753"/>
            <a:ext cx="609600" cy="3676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12"/>
          <p:cNvSpPr/>
          <p:nvPr/>
        </p:nvSpPr>
        <p:spPr>
          <a:xfrm>
            <a:off x="6267613" y="3770263"/>
            <a:ext cx="2276974" cy="1754326"/>
          </a:xfrm>
          <a:prstGeom prst="rect">
            <a:avLst/>
          </a:prstGeom>
        </p:spPr>
        <p:txBody>
          <a:bodyPr wrap="square">
            <a:spAutoFit/>
          </a:bodyPr>
          <a:lstStyle/>
          <a:p>
            <a:r>
              <a:rPr lang="en-IE" b="1" dirty="0">
                <a:solidFill>
                  <a:srgbClr val="0D3447"/>
                </a:solidFill>
                <a:latin typeface="Arial" panose="020B0604020202020204" pitchFamily="34" charset="0"/>
                <a:cs typeface="Arial" panose="020B0604020202020204" pitchFamily="34" charset="0"/>
              </a:rPr>
              <a:t>1:1 HSE Quit smoking advisor in </a:t>
            </a:r>
            <a:r>
              <a:rPr lang="en-IE" b="1" dirty="0" smtClean="0">
                <a:solidFill>
                  <a:srgbClr val="0D3447"/>
                </a:solidFill>
                <a:latin typeface="Arial" panose="020B0604020202020204" pitchFamily="34" charset="0"/>
                <a:cs typeface="Arial" panose="020B0604020202020204" pitchFamily="34" charset="0"/>
              </a:rPr>
              <a:t>person</a:t>
            </a:r>
          </a:p>
          <a:p>
            <a:endParaRPr lang="en-IE" b="1" dirty="0">
              <a:solidFill>
                <a:srgbClr val="0D3447"/>
              </a:solidFill>
              <a:latin typeface="Arial" panose="020B0604020202020204" pitchFamily="34" charset="0"/>
              <a:cs typeface="Arial" panose="020B0604020202020204" pitchFamily="34" charset="0"/>
            </a:endParaRPr>
          </a:p>
          <a:p>
            <a:r>
              <a:rPr lang="en-IE" u="sng" dirty="0">
                <a:solidFill>
                  <a:srgbClr val="0D3447"/>
                </a:solidFill>
                <a:latin typeface="Arial" panose="020B0604020202020204" pitchFamily="34" charset="0"/>
                <a:cs typeface="Arial" panose="020B0604020202020204" pitchFamily="34" charset="0"/>
                <a:hlinkClick r:id="rId10" tooltip="Share link"/>
              </a:rPr>
              <a:t>https://youtu.be/ghYYHlr_eQg</a:t>
            </a:r>
            <a:endParaRPr lang="en-IE" dirty="0">
              <a:solidFill>
                <a:srgbClr val="0D344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1701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solidFill>
                  <a:srgbClr val="104954"/>
                </a:solidFill>
                <a:latin typeface="Arial" panose="020B0604020202020204" pitchFamily="34" charset="0"/>
                <a:cs typeface="Arial" panose="020B0604020202020204" pitchFamily="34" charset="0"/>
              </a:rPr>
              <a:t>Planning and Preparing to Quit</a:t>
            </a:r>
            <a:endParaRPr lang="en-IE" dirty="0"/>
          </a:p>
        </p:txBody>
      </p:sp>
      <p:sp>
        <p:nvSpPr>
          <p:cNvPr id="4" name="Content Placeholder 3"/>
          <p:cNvSpPr>
            <a:spLocks noGrp="1"/>
          </p:cNvSpPr>
          <p:nvPr>
            <p:ph sz="half" idx="2"/>
          </p:nvPr>
        </p:nvSpPr>
        <p:spPr>
          <a:xfrm>
            <a:off x="6267612" y="2057400"/>
            <a:ext cx="2221491" cy="4023360"/>
          </a:xfrm>
        </p:spPr>
        <p:txBody>
          <a:bodyPr>
            <a:normAutofit fontScale="92500" lnSpcReduction="20000"/>
          </a:bodyPr>
          <a:lstStyle/>
          <a:p>
            <a:endParaRPr lang="en-IE" dirty="0" smtClean="0"/>
          </a:p>
          <a:p>
            <a:endParaRPr lang="en-IE" dirty="0"/>
          </a:p>
          <a:p>
            <a:endParaRPr lang="en-IE" dirty="0" smtClean="0"/>
          </a:p>
          <a:p>
            <a:endParaRPr lang="en-IE" dirty="0"/>
          </a:p>
          <a:p>
            <a:endParaRPr lang="en-IE" dirty="0" smtClean="0"/>
          </a:p>
          <a:p>
            <a:pPr marL="45720" indent="0">
              <a:buNone/>
            </a:pPr>
            <a:endParaRPr lang="en-IE" dirty="0"/>
          </a:p>
        </p:txBody>
      </p:sp>
      <p:sp>
        <p:nvSpPr>
          <p:cNvPr id="14" name="Content Placeholder 13"/>
          <p:cNvSpPr>
            <a:spLocks noGrp="1"/>
          </p:cNvSpPr>
          <p:nvPr>
            <p:ph sz="half" idx="1"/>
          </p:nvPr>
        </p:nvSpPr>
        <p:spPr>
          <a:xfrm>
            <a:off x="1143000" y="2057399"/>
            <a:ext cx="10046776" cy="4023360"/>
          </a:xfrm>
        </p:spPr>
        <p:txBody>
          <a:bodyPr>
            <a:normAutofit fontScale="92500" lnSpcReduction="20000"/>
          </a:bodyPr>
          <a:lstStyle/>
          <a:p>
            <a:pPr marL="45720" indent="0">
              <a:buNone/>
            </a:pPr>
            <a:r>
              <a:rPr lang="en-IE" b="1" dirty="0" smtClean="0">
                <a:solidFill>
                  <a:srgbClr val="0D3447"/>
                </a:solidFill>
                <a:latin typeface="Arial" panose="020B0604020202020204" pitchFamily="34" charset="0"/>
                <a:cs typeface="Arial" panose="020B0604020202020204" pitchFamily="34" charset="0"/>
              </a:rPr>
              <a:t>You double your chances of quitting smoking for good when you get support from a trained stop smoking advisor.</a:t>
            </a:r>
          </a:p>
          <a:p>
            <a:pPr marL="45720" indent="0">
              <a:buNone/>
            </a:pPr>
            <a:endParaRPr lang="en-IE" dirty="0">
              <a:solidFill>
                <a:srgbClr val="0D3447"/>
              </a:solidFill>
              <a:latin typeface="Arial" panose="020B0604020202020204" pitchFamily="34" charset="0"/>
              <a:cs typeface="Arial" panose="020B0604020202020204" pitchFamily="34" charset="0"/>
            </a:endParaRPr>
          </a:p>
          <a:p>
            <a:pPr marL="45720" indent="0">
              <a:buNone/>
            </a:pPr>
            <a:r>
              <a:rPr lang="en-IE" b="1" u="sng" dirty="0" smtClean="0">
                <a:solidFill>
                  <a:srgbClr val="0D3447"/>
                </a:solidFill>
                <a:latin typeface="Arial" panose="020B0604020202020204" pitchFamily="34" charset="0"/>
                <a:cs typeface="Arial" panose="020B0604020202020204" pitchFamily="34" charset="0"/>
              </a:rPr>
              <a:t>Pre Quit Appointment</a:t>
            </a:r>
          </a:p>
          <a:p>
            <a:r>
              <a:rPr lang="en-IE" dirty="0" smtClean="0">
                <a:solidFill>
                  <a:srgbClr val="0D3447"/>
                </a:solidFill>
                <a:latin typeface="Arial" panose="020B0604020202020204" pitchFamily="34" charset="0"/>
                <a:cs typeface="Arial" panose="020B0604020202020204" pitchFamily="34" charset="0"/>
              </a:rPr>
              <a:t>Taking details of smoking habit- how much smoked, routines, triggers, times of day smoking the most etc.</a:t>
            </a:r>
          </a:p>
          <a:p>
            <a:r>
              <a:rPr lang="en-IE" dirty="0" smtClean="0">
                <a:solidFill>
                  <a:srgbClr val="0D3447"/>
                </a:solidFill>
                <a:latin typeface="Arial" panose="020B0604020202020204" pitchFamily="34" charset="0"/>
                <a:cs typeface="Arial" panose="020B0604020202020204" pitchFamily="34" charset="0"/>
              </a:rPr>
              <a:t>Taking details of previous quit attempts</a:t>
            </a:r>
          </a:p>
          <a:p>
            <a:r>
              <a:rPr lang="en-IE" dirty="0" smtClean="0">
                <a:solidFill>
                  <a:srgbClr val="0D3447"/>
                </a:solidFill>
                <a:latin typeface="Arial" panose="020B0604020202020204" pitchFamily="34" charset="0"/>
                <a:cs typeface="Arial" panose="020B0604020202020204" pitchFamily="34" charset="0"/>
              </a:rPr>
              <a:t>Discussing medical conditions, any relevant personal details </a:t>
            </a:r>
            <a:r>
              <a:rPr lang="en-IE" dirty="0" err="1" smtClean="0">
                <a:solidFill>
                  <a:srgbClr val="0D3447"/>
                </a:solidFill>
                <a:latin typeface="Arial" panose="020B0604020202020204" pitchFamily="34" charset="0"/>
                <a:cs typeface="Arial" panose="020B0604020202020204" pitchFamily="34" charset="0"/>
              </a:rPr>
              <a:t>etc</a:t>
            </a:r>
            <a:endParaRPr lang="en-IE" dirty="0" smtClean="0">
              <a:solidFill>
                <a:srgbClr val="0D3447"/>
              </a:solidFill>
              <a:latin typeface="Arial" panose="020B0604020202020204" pitchFamily="34" charset="0"/>
              <a:cs typeface="Arial" panose="020B0604020202020204" pitchFamily="34" charset="0"/>
            </a:endParaRPr>
          </a:p>
          <a:p>
            <a:r>
              <a:rPr lang="en-IE" dirty="0" smtClean="0">
                <a:solidFill>
                  <a:srgbClr val="0D3447"/>
                </a:solidFill>
                <a:latin typeface="Arial" panose="020B0604020202020204" pitchFamily="34" charset="0"/>
                <a:cs typeface="Arial" panose="020B0604020202020204" pitchFamily="34" charset="0"/>
              </a:rPr>
              <a:t>Discussing reasons to quit versus reasons to keep smoking</a:t>
            </a:r>
          </a:p>
          <a:p>
            <a:r>
              <a:rPr lang="en-IE" dirty="0" smtClean="0">
                <a:solidFill>
                  <a:srgbClr val="0D3447"/>
                </a:solidFill>
                <a:latin typeface="Arial" panose="020B0604020202020204" pitchFamily="34" charset="0"/>
                <a:cs typeface="Arial" panose="020B0604020202020204" pitchFamily="34" charset="0"/>
              </a:rPr>
              <a:t>Carbon Monoxide Monitor</a:t>
            </a:r>
          </a:p>
          <a:p>
            <a:r>
              <a:rPr lang="en-IE" dirty="0" smtClean="0">
                <a:solidFill>
                  <a:srgbClr val="0D3447"/>
                </a:solidFill>
                <a:latin typeface="Arial" panose="020B0604020202020204" pitchFamily="34" charset="0"/>
                <a:cs typeface="Arial" panose="020B0604020202020204" pitchFamily="34" charset="0"/>
              </a:rPr>
              <a:t>Nicotine Replacement Therapy-Stop Smoking Medication</a:t>
            </a:r>
            <a:endParaRPr lang="en-IE" dirty="0">
              <a:solidFill>
                <a:srgbClr val="0D344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3919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solidFill>
                  <a:srgbClr val="104954"/>
                </a:solidFill>
                <a:latin typeface="Arial" panose="020B0604020202020204" pitchFamily="34" charset="0"/>
                <a:cs typeface="Arial" panose="020B0604020202020204" pitchFamily="34" charset="0"/>
              </a:rPr>
              <a:t>Planning and Preparing to Quit</a:t>
            </a:r>
            <a:r>
              <a:rPr lang="en-IE" dirty="0"/>
              <a:t/>
            </a:r>
            <a:br>
              <a:rPr lang="en-IE" dirty="0"/>
            </a:br>
            <a:endParaRPr lang="en-IE" dirty="0"/>
          </a:p>
        </p:txBody>
      </p:sp>
      <p:sp>
        <p:nvSpPr>
          <p:cNvPr id="3" name="Content Placeholder 2"/>
          <p:cNvSpPr>
            <a:spLocks noGrp="1"/>
          </p:cNvSpPr>
          <p:nvPr>
            <p:ph sz="half" idx="1"/>
          </p:nvPr>
        </p:nvSpPr>
        <p:spPr>
          <a:xfrm>
            <a:off x="1142999" y="2057399"/>
            <a:ext cx="9629775" cy="4023360"/>
          </a:xfrm>
        </p:spPr>
        <p:txBody>
          <a:bodyPr/>
          <a:lstStyle/>
          <a:p>
            <a:r>
              <a:rPr lang="en-IE" dirty="0" smtClean="0">
                <a:solidFill>
                  <a:srgbClr val="104954"/>
                </a:solidFill>
                <a:latin typeface="Arial" panose="020B0604020202020204" pitchFamily="34" charset="0"/>
                <a:cs typeface="Arial" panose="020B0604020202020204" pitchFamily="34" charset="0"/>
              </a:rPr>
              <a:t>A list of questions will be used by the quit smoking advisor to help decide what type and strength of Nicotine Replacement Therapy will be best for each person</a:t>
            </a:r>
          </a:p>
          <a:p>
            <a:r>
              <a:rPr lang="en-IE" dirty="0" smtClean="0">
                <a:solidFill>
                  <a:srgbClr val="104954"/>
                </a:solidFill>
                <a:latin typeface="Arial" panose="020B0604020202020204" pitchFamily="34" charset="0"/>
                <a:cs typeface="Arial" panose="020B0604020202020204" pitchFamily="34" charset="0"/>
              </a:rPr>
              <a:t>Called a “Nicotine </a:t>
            </a:r>
            <a:r>
              <a:rPr lang="en-IE" dirty="0">
                <a:solidFill>
                  <a:srgbClr val="104954"/>
                </a:solidFill>
                <a:latin typeface="Arial" panose="020B0604020202020204" pitchFamily="34" charset="0"/>
                <a:cs typeface="Arial" panose="020B0604020202020204" pitchFamily="34" charset="0"/>
              </a:rPr>
              <a:t>Dependency </a:t>
            </a:r>
            <a:r>
              <a:rPr lang="en-IE" dirty="0" smtClean="0">
                <a:solidFill>
                  <a:srgbClr val="104954"/>
                </a:solidFill>
                <a:latin typeface="Arial" panose="020B0604020202020204" pitchFamily="34" charset="0"/>
                <a:cs typeface="Arial" panose="020B0604020202020204" pitchFamily="34" charset="0"/>
              </a:rPr>
              <a:t>Test” </a:t>
            </a:r>
          </a:p>
          <a:p>
            <a:endParaRPr lang="en-IE" dirty="0" smtClean="0">
              <a:solidFill>
                <a:srgbClr val="104954"/>
              </a:solidFill>
              <a:latin typeface="Arial" panose="020B0604020202020204" pitchFamily="34" charset="0"/>
              <a:cs typeface="Arial" panose="020B0604020202020204" pitchFamily="34" charset="0"/>
            </a:endParaRPr>
          </a:p>
          <a:p>
            <a:r>
              <a:rPr lang="en-IE" dirty="0" smtClean="0">
                <a:solidFill>
                  <a:srgbClr val="104954"/>
                </a:solidFill>
                <a:latin typeface="Arial" panose="020B0604020202020204" pitchFamily="34" charset="0"/>
                <a:cs typeface="Arial" panose="020B0604020202020204" pitchFamily="34" charset="0"/>
              </a:rPr>
              <a:t>The questions asked might seem strange but they are evidence based ways of checking what your dependency to nicotine is and can also tell you and the quit smoking advisor a lot about the other habits that drive your smoking/vaping.</a:t>
            </a:r>
            <a:endParaRPr lang="en-IE" dirty="0">
              <a:solidFill>
                <a:srgbClr val="104954"/>
              </a:solidFill>
              <a:latin typeface="Arial" panose="020B0604020202020204" pitchFamily="34" charset="0"/>
              <a:cs typeface="Arial" panose="020B0604020202020204" pitchFamily="34" charset="0"/>
            </a:endParaRPr>
          </a:p>
          <a:p>
            <a:endParaRPr lang="en-IE" dirty="0"/>
          </a:p>
        </p:txBody>
      </p:sp>
      <p:pic>
        <p:nvPicPr>
          <p:cNvPr id="6" name="Picture 5"/>
          <p:cNvPicPr>
            <a:picLocks noChangeAspect="1"/>
          </p:cNvPicPr>
          <p:nvPr/>
        </p:nvPicPr>
        <p:blipFill>
          <a:blip r:embed="rId2"/>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3778157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090" y="475208"/>
            <a:ext cx="9875520" cy="1356360"/>
          </a:xfrm>
        </p:spPr>
        <p:txBody>
          <a:bodyPr/>
          <a:lstStyle/>
          <a:p>
            <a:r>
              <a:rPr lang="en-IE" sz="3600" b="1" dirty="0" smtClean="0">
                <a:solidFill>
                  <a:srgbClr val="104954"/>
                </a:solidFill>
                <a:latin typeface="Arial" panose="020B0604020202020204" pitchFamily="34" charset="0"/>
                <a:cs typeface="Arial" panose="020B0604020202020204" pitchFamily="34" charset="0"/>
              </a:rPr>
              <a:t>Planning and Preparing to Quit</a:t>
            </a:r>
            <a:endParaRPr lang="en-IE" sz="3600" b="1" dirty="0">
              <a:solidFill>
                <a:srgbClr val="104954"/>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5" name="Picture 4"/>
          <p:cNvPicPr>
            <a:picLocks noChangeAspect="1"/>
          </p:cNvPicPr>
          <p:nvPr/>
        </p:nvPicPr>
        <p:blipFill>
          <a:blip r:embed="rId4"/>
          <a:stretch>
            <a:fillRect/>
          </a:stretch>
        </p:blipFill>
        <p:spPr>
          <a:xfrm>
            <a:off x="539704" y="1468770"/>
            <a:ext cx="5384800" cy="2916767"/>
          </a:xfrm>
          <a:prstGeom prst="rect">
            <a:avLst/>
          </a:prstGeom>
        </p:spPr>
      </p:pic>
      <p:pic>
        <p:nvPicPr>
          <p:cNvPr id="9" name="Picture 8"/>
          <p:cNvPicPr>
            <a:picLocks noChangeAspect="1"/>
          </p:cNvPicPr>
          <p:nvPr/>
        </p:nvPicPr>
        <p:blipFill rotWithShape="1">
          <a:blip r:embed="rId5"/>
          <a:srcRect b="54735"/>
          <a:stretch/>
        </p:blipFill>
        <p:spPr>
          <a:xfrm>
            <a:off x="7213600" y="1831568"/>
            <a:ext cx="4018357" cy="2604197"/>
          </a:xfrm>
          <a:prstGeom prst="rect">
            <a:avLst/>
          </a:prstGeom>
        </p:spPr>
      </p:pic>
    </p:spTree>
    <p:extLst>
      <p:ext uri="{BB962C8B-B14F-4D97-AF65-F5344CB8AC3E}">
        <p14:creationId xmlns:p14="http://schemas.microsoft.com/office/powerpoint/2010/main" val="27436939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090" y="475208"/>
            <a:ext cx="9875520" cy="1356360"/>
          </a:xfrm>
        </p:spPr>
        <p:txBody>
          <a:bodyPr/>
          <a:lstStyle/>
          <a:p>
            <a:r>
              <a:rPr lang="en-IE" sz="3600" b="1" dirty="0" smtClean="0">
                <a:solidFill>
                  <a:srgbClr val="104954"/>
                </a:solidFill>
                <a:latin typeface="Arial" panose="020B0604020202020204" pitchFamily="34" charset="0"/>
                <a:cs typeface="Arial" panose="020B0604020202020204" pitchFamily="34" charset="0"/>
              </a:rPr>
              <a:t>Planning and Preparing to Quit</a:t>
            </a:r>
            <a:endParaRPr lang="en-IE" sz="3600" b="1" dirty="0">
              <a:solidFill>
                <a:srgbClr val="104954"/>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4" name="Picture 3"/>
          <p:cNvPicPr>
            <a:picLocks noChangeAspect="1"/>
          </p:cNvPicPr>
          <p:nvPr/>
        </p:nvPicPr>
        <p:blipFill rotWithShape="1">
          <a:blip r:embed="rId4"/>
          <a:srcRect t="14356" b="41084"/>
          <a:stretch/>
        </p:blipFill>
        <p:spPr>
          <a:xfrm>
            <a:off x="4035972" y="3315721"/>
            <a:ext cx="6943638" cy="2549553"/>
          </a:xfrm>
          <a:prstGeom prst="rect">
            <a:avLst/>
          </a:prstGeom>
        </p:spPr>
      </p:pic>
      <p:sp>
        <p:nvSpPr>
          <p:cNvPr id="8" name="TextBox 7"/>
          <p:cNvSpPr txBox="1"/>
          <p:nvPr/>
        </p:nvSpPr>
        <p:spPr>
          <a:xfrm>
            <a:off x="4035972" y="1284396"/>
            <a:ext cx="6943638" cy="2031325"/>
          </a:xfrm>
          <a:prstGeom prst="rect">
            <a:avLst/>
          </a:prstGeom>
          <a:noFill/>
        </p:spPr>
        <p:txBody>
          <a:bodyPr wrap="square" rtlCol="0">
            <a:spAutoFit/>
          </a:bodyPr>
          <a:lstStyle/>
          <a:p>
            <a:endParaRPr lang="en-IE" dirty="0">
              <a:solidFill>
                <a:srgbClr val="104954"/>
              </a:solidFill>
              <a:latin typeface="Arial" panose="020B0604020202020204" pitchFamily="34" charset="0"/>
              <a:cs typeface="Arial" panose="020B0604020202020204" pitchFamily="34" charset="0"/>
            </a:endParaRPr>
          </a:p>
          <a:p>
            <a:r>
              <a:rPr lang="en-IE" dirty="0" smtClean="0">
                <a:solidFill>
                  <a:srgbClr val="104954"/>
                </a:solidFill>
                <a:latin typeface="Arial" panose="020B0604020202020204" pitchFamily="34" charset="0"/>
                <a:cs typeface="Arial" panose="020B0604020202020204" pitchFamily="34" charset="0"/>
              </a:rPr>
              <a:t>All Nicotine Replacement Therapy (NRT) will be </a:t>
            </a:r>
            <a:r>
              <a:rPr lang="en-IE" b="1" dirty="0" smtClean="0">
                <a:solidFill>
                  <a:srgbClr val="104954"/>
                </a:solidFill>
                <a:latin typeface="Arial" panose="020B0604020202020204" pitchFamily="34" charset="0"/>
                <a:cs typeface="Arial" panose="020B0604020202020204" pitchFamily="34" charset="0"/>
              </a:rPr>
              <a:t>Free of Charge for 12 weeks </a:t>
            </a:r>
          </a:p>
          <a:p>
            <a:endParaRPr lang="en-IE" dirty="0" smtClean="0">
              <a:solidFill>
                <a:srgbClr val="104954"/>
              </a:solidFill>
              <a:latin typeface="Arial" panose="020B0604020202020204" pitchFamily="34" charset="0"/>
              <a:cs typeface="Arial" panose="020B0604020202020204" pitchFamily="34" charset="0"/>
            </a:endParaRPr>
          </a:p>
          <a:p>
            <a:r>
              <a:rPr lang="en-IE" dirty="0" smtClean="0">
                <a:solidFill>
                  <a:srgbClr val="104954"/>
                </a:solidFill>
                <a:latin typeface="Arial" panose="020B0604020202020204" pitchFamily="34" charset="0"/>
                <a:cs typeface="Arial" panose="020B0604020202020204" pitchFamily="34" charset="0"/>
              </a:rPr>
              <a:t>HSE Video Explaining how to use NRT</a:t>
            </a:r>
            <a:endParaRPr lang="en-IE" dirty="0">
              <a:solidFill>
                <a:srgbClr val="104954"/>
              </a:solidFill>
              <a:latin typeface="Arial" panose="020B0604020202020204" pitchFamily="34" charset="0"/>
              <a:cs typeface="Arial" panose="020B0604020202020204" pitchFamily="34" charset="0"/>
            </a:endParaRPr>
          </a:p>
          <a:p>
            <a:r>
              <a:rPr lang="en-IE" u="sng" dirty="0">
                <a:solidFill>
                  <a:srgbClr val="104954"/>
                </a:solidFill>
                <a:hlinkClick r:id="rId5"/>
              </a:rPr>
              <a:t>https://</a:t>
            </a:r>
            <a:r>
              <a:rPr lang="en-IE" u="sng" dirty="0" smtClean="0">
                <a:solidFill>
                  <a:srgbClr val="104954"/>
                </a:solidFill>
                <a:hlinkClick r:id="rId5"/>
              </a:rPr>
              <a:t>youtu.be/G2Qbd5EYGsg</a:t>
            </a:r>
            <a:r>
              <a:rPr lang="en-IE" u="sng" dirty="0" smtClean="0">
                <a:solidFill>
                  <a:srgbClr val="104954"/>
                </a:solidFill>
              </a:rPr>
              <a:t> </a:t>
            </a:r>
            <a:r>
              <a:rPr lang="en-IE" dirty="0" smtClean="0">
                <a:solidFill>
                  <a:srgbClr val="104954"/>
                </a:solidFill>
                <a:latin typeface="Arial" panose="020B0604020202020204" pitchFamily="34" charset="0"/>
                <a:cs typeface="Arial" panose="020B0604020202020204" pitchFamily="34" charset="0"/>
              </a:rPr>
              <a:t>  </a:t>
            </a:r>
            <a:r>
              <a:rPr lang="en-IE" dirty="0" smtClean="0">
                <a:solidFill>
                  <a:srgbClr val="104954"/>
                </a:solidFill>
                <a:latin typeface="Arial" panose="020B0604020202020204" pitchFamily="34" charset="0"/>
                <a:cs typeface="Arial" panose="020B0604020202020204" pitchFamily="34" charset="0"/>
              </a:rPr>
              <a:t>Gum</a:t>
            </a:r>
          </a:p>
          <a:p>
            <a:r>
              <a:rPr lang="en-IE" dirty="0">
                <a:solidFill>
                  <a:srgbClr val="104954"/>
                </a:solidFill>
                <a:latin typeface="Arial" panose="020B0604020202020204" pitchFamily="34" charset="0"/>
                <a:cs typeface="Arial" panose="020B0604020202020204" pitchFamily="34" charset="0"/>
                <a:hlinkClick r:id="rId6"/>
              </a:rPr>
              <a:t>https://</a:t>
            </a:r>
            <a:r>
              <a:rPr lang="en-IE" dirty="0" smtClean="0">
                <a:solidFill>
                  <a:srgbClr val="104954"/>
                </a:solidFill>
                <a:latin typeface="Arial" panose="020B0604020202020204" pitchFamily="34" charset="0"/>
                <a:cs typeface="Arial" panose="020B0604020202020204" pitchFamily="34" charset="0"/>
                <a:hlinkClick r:id="rId6"/>
              </a:rPr>
              <a:t>www.youtube.com/watch?v=34MhMWVlAC0</a:t>
            </a:r>
            <a:r>
              <a:rPr lang="en-IE" dirty="0" smtClean="0">
                <a:solidFill>
                  <a:srgbClr val="104954"/>
                </a:solidFill>
                <a:latin typeface="Arial" panose="020B0604020202020204" pitchFamily="34" charset="0"/>
                <a:cs typeface="Arial" panose="020B0604020202020204" pitchFamily="34" charset="0"/>
              </a:rPr>
              <a:t> Patch </a:t>
            </a:r>
            <a:endParaRPr lang="en-IE" dirty="0">
              <a:solidFill>
                <a:srgbClr val="104954"/>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7"/>
          <a:stretch>
            <a:fillRect/>
          </a:stretch>
        </p:blipFill>
        <p:spPr>
          <a:xfrm>
            <a:off x="912603" y="2271719"/>
            <a:ext cx="2616976" cy="2616976"/>
          </a:xfrm>
          <a:prstGeom prst="rect">
            <a:avLst/>
          </a:prstGeom>
        </p:spPr>
      </p:pic>
    </p:spTree>
    <p:extLst>
      <p:ext uri="{BB962C8B-B14F-4D97-AF65-F5344CB8AC3E}">
        <p14:creationId xmlns:p14="http://schemas.microsoft.com/office/powerpoint/2010/main" val="16732877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Housekeeping </a:t>
            </a:r>
            <a:endParaRPr lang="en-IE" dirty="0">
              <a:solidFill>
                <a:srgbClr val="104954"/>
              </a:solidFill>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p:txBody>
          <a:bodyPr/>
          <a:lstStyle/>
          <a:p>
            <a:pPr marL="45720" indent="0">
              <a:buNone/>
            </a:pPr>
            <a:r>
              <a:rPr lang="en-IE" dirty="0" smtClean="0">
                <a:solidFill>
                  <a:schemeClr val="accent1">
                    <a:lumMod val="50000"/>
                  </a:schemeClr>
                </a:solidFill>
                <a:latin typeface="Arial" panose="020B0604020202020204" pitchFamily="34" charset="0"/>
                <a:cs typeface="Arial" panose="020B0604020202020204" pitchFamily="34" charset="0"/>
              </a:rPr>
              <a:t> </a:t>
            </a:r>
            <a:endParaRPr lang="en-IE" dirty="0">
              <a:solidFill>
                <a:schemeClr val="accent1">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015144" y="5871902"/>
            <a:ext cx="8572500" cy="723900"/>
          </a:xfrm>
          <a:prstGeom prst="rect">
            <a:avLst/>
          </a:prstGeom>
        </p:spPr>
      </p:pic>
      <p:pic>
        <p:nvPicPr>
          <p:cNvPr id="3" name="Picture 2"/>
          <p:cNvPicPr>
            <a:picLocks noChangeAspect="1"/>
          </p:cNvPicPr>
          <p:nvPr/>
        </p:nvPicPr>
        <p:blipFill>
          <a:blip r:embed="rId4"/>
          <a:stretch>
            <a:fillRect/>
          </a:stretch>
        </p:blipFill>
        <p:spPr>
          <a:xfrm>
            <a:off x="541126" y="3062027"/>
            <a:ext cx="2857500" cy="1600200"/>
          </a:xfrm>
          <a:prstGeom prst="rect">
            <a:avLst/>
          </a:prstGeom>
        </p:spPr>
      </p:pic>
      <p:pic>
        <p:nvPicPr>
          <p:cNvPr id="5" name="Picture 4"/>
          <p:cNvPicPr>
            <a:picLocks noChangeAspect="1"/>
          </p:cNvPicPr>
          <p:nvPr/>
        </p:nvPicPr>
        <p:blipFill>
          <a:blip r:embed="rId5"/>
          <a:stretch>
            <a:fillRect/>
          </a:stretch>
        </p:blipFill>
        <p:spPr>
          <a:xfrm>
            <a:off x="3909714" y="1965960"/>
            <a:ext cx="1876425" cy="2809875"/>
          </a:xfrm>
          <a:prstGeom prst="rect">
            <a:avLst/>
          </a:prstGeom>
        </p:spPr>
      </p:pic>
      <p:pic>
        <p:nvPicPr>
          <p:cNvPr id="6" name="Picture 5"/>
          <p:cNvPicPr>
            <a:picLocks noChangeAspect="1"/>
          </p:cNvPicPr>
          <p:nvPr/>
        </p:nvPicPr>
        <p:blipFill>
          <a:blip r:embed="rId6"/>
          <a:stretch>
            <a:fillRect/>
          </a:stretch>
        </p:blipFill>
        <p:spPr>
          <a:xfrm>
            <a:off x="8953514" y="2961062"/>
            <a:ext cx="2741375" cy="1514475"/>
          </a:xfrm>
          <a:prstGeom prst="rect">
            <a:avLst/>
          </a:prstGeom>
        </p:spPr>
      </p:pic>
      <p:pic>
        <p:nvPicPr>
          <p:cNvPr id="7" name="Picture 6"/>
          <p:cNvPicPr>
            <a:picLocks noChangeAspect="1"/>
          </p:cNvPicPr>
          <p:nvPr/>
        </p:nvPicPr>
        <p:blipFill>
          <a:blip r:embed="rId7"/>
          <a:stretch>
            <a:fillRect/>
          </a:stretch>
        </p:blipFill>
        <p:spPr>
          <a:xfrm>
            <a:off x="5854656" y="2792828"/>
            <a:ext cx="2857500" cy="1600200"/>
          </a:xfrm>
          <a:prstGeom prst="rect">
            <a:avLst/>
          </a:prstGeom>
        </p:spPr>
      </p:pic>
      <p:sp>
        <p:nvSpPr>
          <p:cNvPr id="9" name="TextBox 8"/>
          <p:cNvSpPr txBox="1"/>
          <p:nvPr/>
        </p:nvSpPr>
        <p:spPr>
          <a:xfrm>
            <a:off x="5943601" y="4578467"/>
            <a:ext cx="2679610" cy="1107996"/>
          </a:xfrm>
          <a:prstGeom prst="rect">
            <a:avLst/>
          </a:prstGeom>
          <a:noFill/>
        </p:spPr>
        <p:txBody>
          <a:bodyPr wrap="square" rtlCol="0">
            <a:spAutoFit/>
          </a:bodyPr>
          <a:lstStyle/>
          <a:p>
            <a:r>
              <a:rPr lang="en-IE" sz="2400" dirty="0" smtClean="0">
                <a:solidFill>
                  <a:srgbClr val="0E3946"/>
                </a:solidFill>
                <a:latin typeface="Arial" panose="020B0604020202020204" pitchFamily="34" charset="0"/>
                <a:cs typeface="Arial" panose="020B0604020202020204" pitchFamily="34" charset="0"/>
              </a:rPr>
              <a:t>Talk Finishes at 12 noon</a:t>
            </a:r>
          </a:p>
          <a:p>
            <a:endParaRPr lang="en-IE" dirty="0"/>
          </a:p>
        </p:txBody>
      </p:sp>
      <p:sp>
        <p:nvSpPr>
          <p:cNvPr id="10" name="TextBox 9"/>
          <p:cNvSpPr txBox="1"/>
          <p:nvPr/>
        </p:nvSpPr>
        <p:spPr>
          <a:xfrm>
            <a:off x="8938135" y="4578467"/>
            <a:ext cx="2679610" cy="1107996"/>
          </a:xfrm>
          <a:prstGeom prst="rect">
            <a:avLst/>
          </a:prstGeom>
          <a:noFill/>
        </p:spPr>
        <p:txBody>
          <a:bodyPr wrap="square" rtlCol="0">
            <a:spAutoFit/>
          </a:bodyPr>
          <a:lstStyle/>
          <a:p>
            <a:r>
              <a:rPr lang="en-IE" sz="2400" dirty="0" smtClean="0">
                <a:solidFill>
                  <a:srgbClr val="104954"/>
                </a:solidFill>
                <a:latin typeface="Arial" panose="020B0604020202020204" pitchFamily="34" charset="0"/>
                <a:cs typeface="Arial" panose="020B0604020202020204" pitchFamily="34" charset="0"/>
              </a:rPr>
              <a:t>Refreshment Break at 11.15am</a:t>
            </a:r>
          </a:p>
          <a:p>
            <a:endParaRPr lang="en-IE" dirty="0"/>
          </a:p>
        </p:txBody>
      </p:sp>
    </p:spTree>
    <p:extLst>
      <p:ext uri="{BB962C8B-B14F-4D97-AF65-F5344CB8AC3E}">
        <p14:creationId xmlns:p14="http://schemas.microsoft.com/office/powerpoint/2010/main" val="447597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3" name="Picture 2"/>
          <p:cNvPicPr>
            <a:picLocks noChangeAspect="1"/>
          </p:cNvPicPr>
          <p:nvPr/>
        </p:nvPicPr>
        <p:blipFill>
          <a:blip r:embed="rId4"/>
          <a:stretch>
            <a:fillRect/>
          </a:stretch>
        </p:blipFill>
        <p:spPr>
          <a:xfrm>
            <a:off x="6980903" y="370878"/>
            <a:ext cx="4699819" cy="5604784"/>
          </a:xfrm>
          <a:prstGeom prst="rect">
            <a:avLst/>
          </a:prstGeom>
        </p:spPr>
      </p:pic>
      <p:pic>
        <p:nvPicPr>
          <p:cNvPr id="5" name="Picture 4"/>
          <p:cNvPicPr>
            <a:picLocks noChangeAspect="1"/>
          </p:cNvPicPr>
          <p:nvPr/>
        </p:nvPicPr>
        <p:blipFill>
          <a:blip r:embed="rId5"/>
          <a:stretch>
            <a:fillRect/>
          </a:stretch>
        </p:blipFill>
        <p:spPr>
          <a:xfrm>
            <a:off x="1659881" y="1642908"/>
            <a:ext cx="3562032" cy="3243723"/>
          </a:xfrm>
          <a:prstGeom prst="rect">
            <a:avLst/>
          </a:prstGeom>
        </p:spPr>
      </p:pic>
    </p:spTree>
    <p:extLst>
      <p:ext uri="{BB962C8B-B14F-4D97-AF65-F5344CB8AC3E}">
        <p14:creationId xmlns:p14="http://schemas.microsoft.com/office/powerpoint/2010/main" val="12235247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Refreshment Break</a:t>
            </a:r>
            <a:endParaRPr lang="en-IE" dirty="0"/>
          </a:p>
        </p:txBody>
      </p:sp>
      <p:sp>
        <p:nvSpPr>
          <p:cNvPr id="3" name="Content Placeholder 2"/>
          <p:cNvSpPr>
            <a:spLocks noGrp="1"/>
          </p:cNvSpPr>
          <p:nvPr>
            <p:ph sz="half" idx="1"/>
          </p:nvPr>
        </p:nvSpPr>
        <p:spPr/>
        <p:txBody>
          <a:bodyPr/>
          <a:lstStyle/>
          <a:p>
            <a:endParaRPr lang="en-IE"/>
          </a:p>
        </p:txBody>
      </p:sp>
      <p:sp>
        <p:nvSpPr>
          <p:cNvPr id="4" name="Content Placeholder 3"/>
          <p:cNvSpPr>
            <a:spLocks noGrp="1"/>
          </p:cNvSpPr>
          <p:nvPr>
            <p:ph sz="half" idx="2"/>
          </p:nvPr>
        </p:nvSpPr>
        <p:spPr/>
        <p:txBody>
          <a:bodyPr/>
          <a:lstStyle/>
          <a:p>
            <a:endParaRPr lang="en-IE"/>
          </a:p>
        </p:txBody>
      </p:sp>
    </p:spTree>
    <p:extLst>
      <p:ext uri="{BB962C8B-B14F-4D97-AF65-F5344CB8AC3E}">
        <p14:creationId xmlns:p14="http://schemas.microsoft.com/office/powerpoint/2010/main" val="11524308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898" y="475208"/>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 </a:t>
            </a:r>
            <a:br>
              <a:rPr lang="en-IE" dirty="0" smtClean="0">
                <a:solidFill>
                  <a:srgbClr val="104954"/>
                </a:solidFill>
                <a:latin typeface="Arial" panose="020B0604020202020204" pitchFamily="34" charset="0"/>
                <a:cs typeface="Arial" panose="020B0604020202020204" pitchFamily="34" charset="0"/>
              </a:rPr>
            </a:br>
            <a:r>
              <a:rPr lang="en-IE" sz="3600" dirty="0" smtClean="0">
                <a:solidFill>
                  <a:srgbClr val="104954"/>
                </a:solidFill>
                <a:latin typeface="Arial" panose="020B0604020202020204" pitchFamily="34" charset="0"/>
                <a:cs typeface="Arial" panose="020B0604020202020204" pitchFamily="34" charset="0"/>
              </a:rPr>
              <a:t>Taking Action: Quitting Smoking</a:t>
            </a:r>
            <a:endParaRPr lang="en-IE" sz="3600"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2015144" y="5871902"/>
            <a:ext cx="8572500" cy="723900"/>
          </a:xfrm>
          <a:prstGeom prst="rect">
            <a:avLst/>
          </a:prstGeom>
        </p:spPr>
      </p:pic>
      <p:pic>
        <p:nvPicPr>
          <p:cNvPr id="10" name="Case Study pt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34690" y="1831568"/>
            <a:ext cx="2603862" cy="2603862"/>
          </a:xfrm>
          <a:prstGeom prst="rect">
            <a:avLst/>
          </a:prstGeom>
        </p:spPr>
      </p:pic>
      <p:pic>
        <p:nvPicPr>
          <p:cNvPr id="9" name="Picture 8"/>
          <p:cNvPicPr>
            <a:picLocks noChangeAspect="1"/>
          </p:cNvPicPr>
          <p:nvPr/>
        </p:nvPicPr>
        <p:blipFill>
          <a:blip r:embed="rId7"/>
          <a:stretch>
            <a:fillRect/>
          </a:stretch>
        </p:blipFill>
        <p:spPr>
          <a:xfrm>
            <a:off x="1444373" y="2360023"/>
            <a:ext cx="2556744" cy="2556744"/>
          </a:xfrm>
          <a:prstGeom prst="rect">
            <a:avLst/>
          </a:prstGeom>
        </p:spPr>
      </p:pic>
    </p:spTree>
    <p:extLst>
      <p:ext uri="{BB962C8B-B14F-4D97-AF65-F5344CB8AC3E}">
        <p14:creationId xmlns:p14="http://schemas.microsoft.com/office/powerpoint/2010/main" val="42129024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618"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a:t/>
            </a:r>
            <a:br>
              <a:rPr lang="en-IE" dirty="0"/>
            </a:br>
            <a:r>
              <a:rPr lang="en-IE" b="1" dirty="0" smtClean="0">
                <a:solidFill>
                  <a:srgbClr val="0D3447"/>
                </a:solidFill>
                <a:latin typeface="Arial" panose="020B0604020202020204" pitchFamily="34" charset="0"/>
                <a:cs typeface="Arial" panose="020B0604020202020204" pitchFamily="34" charset="0"/>
              </a:rPr>
              <a:t>Don’t </a:t>
            </a:r>
            <a:r>
              <a:rPr lang="en-IE" b="1" dirty="0">
                <a:solidFill>
                  <a:srgbClr val="0D3447"/>
                </a:solidFill>
                <a:latin typeface="Arial" panose="020B0604020202020204" pitchFamily="34" charset="0"/>
                <a:cs typeface="Arial" panose="020B0604020202020204" pitchFamily="34" charset="0"/>
              </a:rPr>
              <a:t>Dwell on </a:t>
            </a:r>
            <a:r>
              <a:rPr lang="en-IE" b="1" dirty="0" smtClean="0">
                <a:solidFill>
                  <a:srgbClr val="0D3447"/>
                </a:solidFill>
                <a:latin typeface="Arial" panose="020B0604020202020204" pitchFamily="34" charset="0"/>
                <a:cs typeface="Arial" panose="020B0604020202020204" pitchFamily="34" charset="0"/>
              </a:rPr>
              <a:t>it</a:t>
            </a:r>
            <a:r>
              <a:rPr lang="en-IE" dirty="0"/>
              <a:t/>
            </a:r>
            <a:br>
              <a:rPr lang="en-IE" dirty="0"/>
            </a:br>
            <a:endParaRPr lang="en-IE" dirty="0"/>
          </a:p>
        </p:txBody>
      </p:sp>
      <p:pic>
        <p:nvPicPr>
          <p:cNvPr id="5" name="Picture 4"/>
          <p:cNvPicPr>
            <a:picLocks noChangeAspect="1"/>
          </p:cNvPicPr>
          <p:nvPr/>
        </p:nvPicPr>
        <p:blipFill>
          <a:blip r:embed="rId3"/>
          <a:stretch>
            <a:fillRect/>
          </a:stretch>
        </p:blipFill>
        <p:spPr>
          <a:xfrm>
            <a:off x="1143000" y="1871153"/>
            <a:ext cx="3930758" cy="3930758"/>
          </a:xfrm>
          <a:prstGeom prst="rect">
            <a:avLst/>
          </a:prstGeom>
        </p:spPr>
      </p:pic>
      <p:cxnSp>
        <p:nvCxnSpPr>
          <p:cNvPr id="10" name="Straight Arrow Connector 9"/>
          <p:cNvCxnSpPr>
            <a:stCxn id="5" idx="3"/>
          </p:cNvCxnSpPr>
          <p:nvPr/>
        </p:nvCxnSpPr>
        <p:spPr>
          <a:xfrm>
            <a:off x="5073758" y="3836532"/>
            <a:ext cx="1373537"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1" name="TextBox 10"/>
          <p:cNvSpPr txBox="1"/>
          <p:nvPr/>
        </p:nvSpPr>
        <p:spPr>
          <a:xfrm>
            <a:off x="2840736" y="5726641"/>
            <a:ext cx="7734894" cy="400110"/>
          </a:xfrm>
          <a:prstGeom prst="rect">
            <a:avLst/>
          </a:prstGeom>
          <a:noFill/>
        </p:spPr>
        <p:txBody>
          <a:bodyPr wrap="square" rtlCol="0">
            <a:spAutoFit/>
          </a:bodyPr>
          <a:lstStyle/>
          <a:p>
            <a:r>
              <a:rPr lang="en-IE" sz="2000" b="1" dirty="0" smtClean="0">
                <a:latin typeface="Arial" panose="020B0604020202020204" pitchFamily="34" charset="0"/>
                <a:cs typeface="Arial" panose="020B0604020202020204" pitchFamily="34" charset="0"/>
              </a:rPr>
              <a:t>Each Craving will normal last no longer than 3-5 minutes</a:t>
            </a:r>
            <a:endParaRPr lang="en-IE" sz="2000" b="1"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7087762" y="1795883"/>
            <a:ext cx="3930758" cy="3930758"/>
          </a:xfrm>
          <a:prstGeom prst="rect">
            <a:avLst/>
          </a:prstGeom>
        </p:spPr>
      </p:pic>
      <p:sp>
        <p:nvSpPr>
          <p:cNvPr id="3" name="Oval 2"/>
          <p:cNvSpPr/>
          <p:nvPr/>
        </p:nvSpPr>
        <p:spPr>
          <a:xfrm>
            <a:off x="8443541" y="3152243"/>
            <a:ext cx="1219200" cy="129908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8800" b="1" dirty="0" smtClean="0">
                <a:solidFill>
                  <a:schemeClr val="tx1"/>
                </a:solidFill>
              </a:rPr>
              <a:t>5</a:t>
            </a:r>
            <a:endParaRPr lang="en-IE" sz="8800" b="1" dirty="0">
              <a:solidFill>
                <a:schemeClr val="tx1"/>
              </a:solidFill>
            </a:endParaRPr>
          </a:p>
        </p:txBody>
      </p:sp>
      <p:sp>
        <p:nvSpPr>
          <p:cNvPr id="4" name="Flowchart: Extract 3"/>
          <p:cNvSpPr/>
          <p:nvPr/>
        </p:nvSpPr>
        <p:spPr>
          <a:xfrm rot="11693352">
            <a:off x="9006515" y="2672749"/>
            <a:ext cx="591306" cy="913966"/>
          </a:xfrm>
          <a:prstGeom prst="flowChartExtra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88168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Coping methods </a:t>
            </a:r>
            <a:endParaRPr lang="en-IE" b="1" dirty="0">
              <a:solidFill>
                <a:srgbClr val="104954"/>
              </a:solidFill>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p:txBody>
          <a:bodyPr/>
          <a:lstStyle/>
          <a:p>
            <a:endParaRPr lang="en-IE"/>
          </a:p>
        </p:txBody>
      </p:sp>
      <p:pic>
        <p:nvPicPr>
          <p:cNvPr id="5" name="Picture 4"/>
          <p:cNvPicPr>
            <a:picLocks noChangeAspect="1"/>
          </p:cNvPicPr>
          <p:nvPr/>
        </p:nvPicPr>
        <p:blipFill rotWithShape="1">
          <a:blip r:embed="rId3"/>
          <a:srcRect t="11832" b="6213"/>
          <a:stretch/>
        </p:blipFill>
        <p:spPr>
          <a:xfrm>
            <a:off x="6080760" y="524237"/>
            <a:ext cx="5730737" cy="5256225"/>
          </a:xfrm>
          <a:prstGeom prst="rect">
            <a:avLst/>
          </a:prstGeom>
        </p:spPr>
      </p:pic>
      <p:pic>
        <p:nvPicPr>
          <p:cNvPr id="6" name="Picture 5"/>
          <p:cNvPicPr/>
          <p:nvPr/>
        </p:nvPicPr>
        <p:blipFill rotWithShape="1">
          <a:blip r:embed="rId4"/>
          <a:srcRect l="2787" t="24658" r="1502"/>
          <a:stretch/>
        </p:blipFill>
        <p:spPr>
          <a:xfrm>
            <a:off x="677683" y="1784462"/>
            <a:ext cx="4486276" cy="3996000"/>
          </a:xfrm>
          <a:prstGeom prst="rect">
            <a:avLst/>
          </a:prstGeom>
        </p:spPr>
      </p:pic>
      <p:pic>
        <p:nvPicPr>
          <p:cNvPr id="7" name="Picture 6"/>
          <p:cNvPicPr>
            <a:picLocks noChangeAspect="1"/>
          </p:cNvPicPr>
          <p:nvPr/>
        </p:nvPicPr>
        <p:blipFill>
          <a:blip r:embed="rId5"/>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15324615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1410" y="111889"/>
            <a:ext cx="9875520" cy="1356360"/>
          </a:xfrm>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5" name="Picture 4"/>
          <p:cNvPicPr/>
          <p:nvPr/>
        </p:nvPicPr>
        <p:blipFill rotWithShape="1">
          <a:blip r:embed="rId3"/>
          <a:srcRect t="16712" r="70441" b="65129"/>
          <a:stretch/>
        </p:blipFill>
        <p:spPr>
          <a:xfrm>
            <a:off x="711274" y="769535"/>
            <a:ext cx="1469546" cy="1175387"/>
          </a:xfrm>
          <a:prstGeom prst="rect">
            <a:avLst/>
          </a:prstGeom>
        </p:spPr>
      </p:pic>
      <p:pic>
        <p:nvPicPr>
          <p:cNvPr id="6" name="Picture 5"/>
          <p:cNvPicPr/>
          <p:nvPr/>
        </p:nvPicPr>
        <p:blipFill rotWithShape="1">
          <a:blip r:embed="rId4"/>
          <a:srcRect l="1429" t="66141" r="71272"/>
          <a:stretch/>
        </p:blipFill>
        <p:spPr>
          <a:xfrm>
            <a:off x="9094944" y="4674148"/>
            <a:ext cx="1303046" cy="1956120"/>
          </a:xfrm>
          <a:prstGeom prst="rect">
            <a:avLst/>
          </a:prstGeom>
        </p:spPr>
      </p:pic>
      <p:pic>
        <p:nvPicPr>
          <p:cNvPr id="8" name="Picture 7"/>
          <p:cNvPicPr/>
          <p:nvPr/>
        </p:nvPicPr>
        <p:blipFill rotWithShape="1">
          <a:blip r:embed="rId4"/>
          <a:srcRect l="1429" t="3815" r="71272" b="33444"/>
          <a:stretch/>
        </p:blipFill>
        <p:spPr>
          <a:xfrm>
            <a:off x="9067871" y="482784"/>
            <a:ext cx="1330119" cy="4191364"/>
          </a:xfrm>
          <a:prstGeom prst="rect">
            <a:avLst/>
          </a:prstGeom>
        </p:spPr>
      </p:pic>
      <p:pic>
        <p:nvPicPr>
          <p:cNvPr id="9" name="Picture 8"/>
          <p:cNvPicPr/>
          <p:nvPr/>
        </p:nvPicPr>
        <p:blipFill rotWithShape="1">
          <a:blip r:embed="rId3"/>
          <a:srcRect t="34345" r="70441"/>
          <a:stretch/>
        </p:blipFill>
        <p:spPr>
          <a:xfrm>
            <a:off x="711274" y="1944922"/>
            <a:ext cx="1469546" cy="4253300"/>
          </a:xfrm>
          <a:prstGeom prst="rect">
            <a:avLst/>
          </a:prstGeom>
        </p:spPr>
      </p:pic>
      <p:pic>
        <p:nvPicPr>
          <p:cNvPr id="4" name="Picture 3"/>
          <p:cNvPicPr>
            <a:picLocks noChangeAspect="1"/>
          </p:cNvPicPr>
          <p:nvPr/>
        </p:nvPicPr>
        <p:blipFill>
          <a:blip r:embed="rId5"/>
          <a:stretch>
            <a:fillRect/>
          </a:stretch>
        </p:blipFill>
        <p:spPr>
          <a:xfrm>
            <a:off x="4181308" y="2848863"/>
            <a:ext cx="2886075" cy="1581150"/>
          </a:xfrm>
          <a:prstGeom prst="rect">
            <a:avLst/>
          </a:prstGeom>
        </p:spPr>
      </p:pic>
    </p:spTree>
    <p:extLst>
      <p:ext uri="{BB962C8B-B14F-4D97-AF65-F5344CB8AC3E}">
        <p14:creationId xmlns:p14="http://schemas.microsoft.com/office/powerpoint/2010/main" val="32561652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213" r="70792" b="287"/>
          <a:stretch/>
        </p:blipFill>
        <p:spPr>
          <a:xfrm>
            <a:off x="350023" y="251657"/>
            <a:ext cx="1673849" cy="6332023"/>
          </a:xfrm>
          <a:prstGeom prst="rect">
            <a:avLst/>
          </a:prstGeom>
        </p:spPr>
      </p:pic>
      <p:pic>
        <p:nvPicPr>
          <p:cNvPr id="4" name="Picture 3"/>
          <p:cNvPicPr>
            <a:picLocks noChangeAspect="1"/>
          </p:cNvPicPr>
          <p:nvPr/>
        </p:nvPicPr>
        <p:blipFill rotWithShape="1">
          <a:blip r:embed="rId4"/>
          <a:srcRect r="71024"/>
          <a:stretch/>
        </p:blipFill>
        <p:spPr>
          <a:xfrm>
            <a:off x="6117967" y="382658"/>
            <a:ext cx="1660530" cy="6258382"/>
          </a:xfrm>
          <a:prstGeom prst="rect">
            <a:avLst/>
          </a:prstGeom>
        </p:spPr>
      </p:pic>
      <p:pic>
        <p:nvPicPr>
          <p:cNvPr id="8" name="Picture 7"/>
          <p:cNvPicPr>
            <a:picLocks noChangeAspect="1"/>
          </p:cNvPicPr>
          <p:nvPr/>
        </p:nvPicPr>
        <p:blipFill rotWithShape="1">
          <a:blip r:embed="rId3"/>
          <a:srcRect t="12213" b="64982"/>
          <a:stretch/>
        </p:blipFill>
        <p:spPr>
          <a:xfrm>
            <a:off x="350023" y="251657"/>
            <a:ext cx="5730737" cy="1650295"/>
          </a:xfrm>
          <a:prstGeom prst="rect">
            <a:avLst/>
          </a:prstGeom>
        </p:spPr>
      </p:pic>
    </p:spTree>
    <p:extLst>
      <p:ext uri="{BB962C8B-B14F-4D97-AF65-F5344CB8AC3E}">
        <p14:creationId xmlns:p14="http://schemas.microsoft.com/office/powerpoint/2010/main" val="9109893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213" r="70792" b="287"/>
          <a:stretch/>
        </p:blipFill>
        <p:spPr>
          <a:xfrm>
            <a:off x="350023" y="251657"/>
            <a:ext cx="1673849" cy="6332023"/>
          </a:xfrm>
          <a:prstGeom prst="rect">
            <a:avLst/>
          </a:prstGeom>
        </p:spPr>
      </p:pic>
      <p:pic>
        <p:nvPicPr>
          <p:cNvPr id="4" name="Picture 3"/>
          <p:cNvPicPr>
            <a:picLocks noChangeAspect="1"/>
          </p:cNvPicPr>
          <p:nvPr/>
        </p:nvPicPr>
        <p:blipFill rotWithShape="1">
          <a:blip r:embed="rId4"/>
          <a:srcRect r="71024"/>
          <a:stretch/>
        </p:blipFill>
        <p:spPr>
          <a:xfrm>
            <a:off x="6117967" y="382658"/>
            <a:ext cx="1660530" cy="6258382"/>
          </a:xfrm>
          <a:prstGeom prst="rect">
            <a:avLst/>
          </a:prstGeom>
        </p:spPr>
      </p:pic>
      <p:pic>
        <p:nvPicPr>
          <p:cNvPr id="8" name="Picture 7"/>
          <p:cNvPicPr>
            <a:picLocks noChangeAspect="1"/>
          </p:cNvPicPr>
          <p:nvPr/>
        </p:nvPicPr>
        <p:blipFill rotWithShape="1">
          <a:blip r:embed="rId3"/>
          <a:srcRect t="12213" b="64982"/>
          <a:stretch/>
        </p:blipFill>
        <p:spPr>
          <a:xfrm>
            <a:off x="350023" y="251657"/>
            <a:ext cx="5730737" cy="1650295"/>
          </a:xfrm>
          <a:prstGeom prst="rect">
            <a:avLst/>
          </a:prstGeom>
        </p:spPr>
      </p:pic>
      <p:pic>
        <p:nvPicPr>
          <p:cNvPr id="5" name="Picture 4"/>
          <p:cNvPicPr>
            <a:picLocks noChangeAspect="1"/>
          </p:cNvPicPr>
          <p:nvPr/>
        </p:nvPicPr>
        <p:blipFill rotWithShape="1">
          <a:blip r:embed="rId3"/>
          <a:srcRect t="12213" b="48977"/>
          <a:stretch/>
        </p:blipFill>
        <p:spPr>
          <a:xfrm>
            <a:off x="350023" y="251657"/>
            <a:ext cx="5730737" cy="2808535"/>
          </a:xfrm>
          <a:prstGeom prst="rect">
            <a:avLst/>
          </a:prstGeom>
        </p:spPr>
      </p:pic>
    </p:spTree>
    <p:extLst>
      <p:ext uri="{BB962C8B-B14F-4D97-AF65-F5344CB8AC3E}">
        <p14:creationId xmlns:p14="http://schemas.microsoft.com/office/powerpoint/2010/main" val="255025974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12213" r="70792" b="287"/>
          <a:stretch/>
        </p:blipFill>
        <p:spPr>
          <a:xfrm>
            <a:off x="350023" y="251657"/>
            <a:ext cx="1673849" cy="6332023"/>
          </a:xfrm>
          <a:prstGeom prst="rect">
            <a:avLst/>
          </a:prstGeom>
        </p:spPr>
      </p:pic>
      <p:pic>
        <p:nvPicPr>
          <p:cNvPr id="4" name="Picture 3"/>
          <p:cNvPicPr>
            <a:picLocks noChangeAspect="1"/>
          </p:cNvPicPr>
          <p:nvPr/>
        </p:nvPicPr>
        <p:blipFill rotWithShape="1">
          <a:blip r:embed="rId4"/>
          <a:srcRect r="71024"/>
          <a:stretch/>
        </p:blipFill>
        <p:spPr>
          <a:xfrm>
            <a:off x="6117967" y="382658"/>
            <a:ext cx="1660530" cy="6258382"/>
          </a:xfrm>
          <a:prstGeom prst="rect">
            <a:avLst/>
          </a:prstGeom>
        </p:spPr>
      </p:pic>
      <p:pic>
        <p:nvPicPr>
          <p:cNvPr id="8" name="Picture 7"/>
          <p:cNvPicPr>
            <a:picLocks noChangeAspect="1"/>
          </p:cNvPicPr>
          <p:nvPr/>
        </p:nvPicPr>
        <p:blipFill rotWithShape="1">
          <a:blip r:embed="rId3"/>
          <a:srcRect t="12213" b="64982"/>
          <a:stretch/>
        </p:blipFill>
        <p:spPr>
          <a:xfrm>
            <a:off x="350023" y="251657"/>
            <a:ext cx="5730737" cy="1650295"/>
          </a:xfrm>
          <a:prstGeom prst="rect">
            <a:avLst/>
          </a:prstGeom>
        </p:spPr>
      </p:pic>
      <p:pic>
        <p:nvPicPr>
          <p:cNvPr id="5" name="Picture 4"/>
          <p:cNvPicPr>
            <a:picLocks noChangeAspect="1"/>
          </p:cNvPicPr>
          <p:nvPr/>
        </p:nvPicPr>
        <p:blipFill rotWithShape="1">
          <a:blip r:embed="rId3"/>
          <a:srcRect t="12213" b="48977"/>
          <a:stretch/>
        </p:blipFill>
        <p:spPr>
          <a:xfrm>
            <a:off x="350023" y="251657"/>
            <a:ext cx="5730737" cy="2808535"/>
          </a:xfrm>
          <a:prstGeom prst="rect">
            <a:avLst/>
          </a:prstGeom>
        </p:spPr>
      </p:pic>
      <p:pic>
        <p:nvPicPr>
          <p:cNvPr id="6" name="Picture 5"/>
          <p:cNvPicPr>
            <a:picLocks noChangeAspect="1"/>
          </p:cNvPicPr>
          <p:nvPr/>
        </p:nvPicPr>
        <p:blipFill rotWithShape="1">
          <a:blip r:embed="rId3"/>
          <a:srcRect t="12213" b="32803"/>
          <a:stretch/>
        </p:blipFill>
        <p:spPr>
          <a:xfrm>
            <a:off x="350023" y="251657"/>
            <a:ext cx="5730737" cy="3978967"/>
          </a:xfrm>
          <a:prstGeom prst="rect">
            <a:avLst/>
          </a:prstGeom>
        </p:spPr>
      </p:pic>
    </p:spTree>
    <p:extLst>
      <p:ext uri="{BB962C8B-B14F-4D97-AF65-F5344CB8AC3E}">
        <p14:creationId xmlns:p14="http://schemas.microsoft.com/office/powerpoint/2010/main" val="413159412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b="17135"/>
          <a:stretch/>
        </p:blipFill>
        <p:spPr>
          <a:xfrm>
            <a:off x="350023" y="215081"/>
            <a:ext cx="5730737" cy="5112823"/>
          </a:xfrm>
          <a:prstGeom prst="rect">
            <a:avLst/>
          </a:prstGeom>
        </p:spPr>
      </p:pic>
      <p:pic>
        <p:nvPicPr>
          <p:cNvPr id="4" name="Picture 3"/>
          <p:cNvPicPr>
            <a:picLocks noChangeAspect="1"/>
          </p:cNvPicPr>
          <p:nvPr/>
        </p:nvPicPr>
        <p:blipFill rotWithShape="1">
          <a:blip r:embed="rId4"/>
          <a:srcRect r="70599"/>
          <a:stretch/>
        </p:blipFill>
        <p:spPr>
          <a:xfrm>
            <a:off x="6117967" y="382658"/>
            <a:ext cx="1684914" cy="6258382"/>
          </a:xfrm>
          <a:prstGeom prst="rect">
            <a:avLst/>
          </a:prstGeom>
        </p:spPr>
      </p:pic>
      <p:pic>
        <p:nvPicPr>
          <p:cNvPr id="7" name="Picture 6"/>
          <p:cNvPicPr>
            <a:picLocks noChangeAspect="1"/>
          </p:cNvPicPr>
          <p:nvPr/>
        </p:nvPicPr>
        <p:blipFill rotWithShape="1">
          <a:blip r:embed="rId3"/>
          <a:srcRect t="12213" r="70792" b="287"/>
          <a:stretch/>
        </p:blipFill>
        <p:spPr>
          <a:xfrm>
            <a:off x="350023" y="251657"/>
            <a:ext cx="1673849" cy="6332023"/>
          </a:xfrm>
          <a:prstGeom prst="rect">
            <a:avLst/>
          </a:prstGeom>
        </p:spPr>
      </p:pic>
    </p:spTree>
    <p:extLst>
      <p:ext uri="{BB962C8B-B14F-4D97-AF65-F5344CB8AC3E}">
        <p14:creationId xmlns:p14="http://schemas.microsoft.com/office/powerpoint/2010/main" val="1357256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What to Expect  </a:t>
            </a:r>
            <a:endParaRPr lang="en-IE" dirty="0">
              <a:solidFill>
                <a:srgbClr val="104954"/>
              </a:solidFill>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p:txBody>
          <a:bodyPr/>
          <a:lstStyle/>
          <a:p>
            <a:r>
              <a:rPr lang="en-IE" dirty="0" smtClean="0">
                <a:solidFill>
                  <a:schemeClr val="accent1">
                    <a:lumMod val="50000"/>
                  </a:schemeClr>
                </a:solidFill>
                <a:latin typeface="Arial" panose="020B0604020202020204" pitchFamily="34" charset="0"/>
                <a:cs typeface="Arial" panose="020B0604020202020204" pitchFamily="34" charset="0"/>
              </a:rPr>
              <a:t>Want you to all feel comfortable and at ease </a:t>
            </a:r>
          </a:p>
          <a:p>
            <a:r>
              <a:rPr lang="en-IE" dirty="0" smtClean="0">
                <a:solidFill>
                  <a:schemeClr val="accent1">
                    <a:lumMod val="50000"/>
                  </a:schemeClr>
                </a:solidFill>
                <a:latin typeface="Arial" panose="020B0604020202020204" pitchFamily="34" charset="0"/>
                <a:cs typeface="Arial" panose="020B0604020202020204" pitchFamily="34" charset="0"/>
              </a:rPr>
              <a:t>Case Study as the example- No need to tell personal stories</a:t>
            </a:r>
          </a:p>
          <a:p>
            <a:r>
              <a:rPr lang="en-IE" dirty="0" smtClean="0">
                <a:solidFill>
                  <a:schemeClr val="accent1">
                    <a:lumMod val="50000"/>
                  </a:schemeClr>
                </a:solidFill>
                <a:latin typeface="Arial" panose="020B0604020202020204" pitchFamily="34" charset="0"/>
                <a:cs typeface="Arial" panose="020B0604020202020204" pitchFamily="34" charset="0"/>
              </a:rPr>
              <a:t>Discussions had in small groups, feedback invited to larger group-No pressure</a:t>
            </a:r>
          </a:p>
          <a:p>
            <a:r>
              <a:rPr lang="en-IE" dirty="0" smtClean="0">
                <a:solidFill>
                  <a:schemeClr val="accent1">
                    <a:lumMod val="50000"/>
                  </a:schemeClr>
                </a:solidFill>
                <a:latin typeface="Arial" panose="020B0604020202020204" pitchFamily="34" charset="0"/>
                <a:cs typeface="Arial" panose="020B0604020202020204" pitchFamily="34" charset="0"/>
              </a:rPr>
              <a:t>Nobody will be asked direct questions</a:t>
            </a:r>
          </a:p>
          <a:p>
            <a:r>
              <a:rPr lang="en-IE" dirty="0" smtClean="0">
                <a:solidFill>
                  <a:schemeClr val="accent1">
                    <a:lumMod val="50000"/>
                  </a:schemeClr>
                </a:solidFill>
                <a:latin typeface="Arial" panose="020B0604020202020204" pitchFamily="34" charset="0"/>
                <a:cs typeface="Arial" panose="020B0604020202020204" pitchFamily="34" charset="0"/>
              </a:rPr>
              <a:t>Nobody asked to complete handouts or forms (Other than feedback form &amp; help available)</a:t>
            </a:r>
          </a:p>
          <a:p>
            <a:r>
              <a:rPr lang="en-IE" dirty="0" smtClean="0">
                <a:solidFill>
                  <a:schemeClr val="accent1">
                    <a:lumMod val="50000"/>
                  </a:schemeClr>
                </a:solidFill>
                <a:latin typeface="Arial" panose="020B0604020202020204" pitchFamily="34" charset="0"/>
                <a:cs typeface="Arial" panose="020B0604020202020204" pitchFamily="34" charset="0"/>
              </a:rPr>
              <a:t>Always a right to pass on any discussions or step out at any time during the talk </a:t>
            </a:r>
          </a:p>
          <a:p>
            <a:endParaRPr lang="en-IE" dirty="0">
              <a:solidFill>
                <a:schemeClr val="accent1">
                  <a:lumMod val="50000"/>
                </a:schemeClr>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015144" y="5871902"/>
            <a:ext cx="8572500" cy="723900"/>
          </a:xfrm>
          <a:prstGeom prst="rect">
            <a:avLst/>
          </a:prstGeom>
        </p:spPr>
      </p:pic>
      <p:pic>
        <p:nvPicPr>
          <p:cNvPr id="11" name="Picture 10"/>
          <p:cNvPicPr>
            <a:picLocks noChangeAspect="1"/>
          </p:cNvPicPr>
          <p:nvPr/>
        </p:nvPicPr>
        <p:blipFill>
          <a:blip r:embed="rId4"/>
          <a:stretch>
            <a:fillRect/>
          </a:stretch>
        </p:blipFill>
        <p:spPr>
          <a:xfrm>
            <a:off x="7890468" y="240959"/>
            <a:ext cx="2476500" cy="2093642"/>
          </a:xfrm>
          <a:prstGeom prst="rect">
            <a:avLst/>
          </a:prstGeom>
        </p:spPr>
      </p:pic>
    </p:spTree>
    <p:extLst>
      <p:ext uri="{BB962C8B-B14F-4D97-AF65-F5344CB8AC3E}">
        <p14:creationId xmlns:p14="http://schemas.microsoft.com/office/powerpoint/2010/main" val="1823233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a:stretch/>
        </p:blipFill>
        <p:spPr>
          <a:xfrm>
            <a:off x="350023" y="251657"/>
            <a:ext cx="5730737" cy="6352807"/>
          </a:xfrm>
          <a:prstGeom prst="rect">
            <a:avLst/>
          </a:prstGeom>
        </p:spPr>
      </p:pic>
      <p:pic>
        <p:nvPicPr>
          <p:cNvPr id="4" name="Picture 3"/>
          <p:cNvPicPr>
            <a:picLocks noChangeAspect="1"/>
          </p:cNvPicPr>
          <p:nvPr/>
        </p:nvPicPr>
        <p:blipFill rotWithShape="1">
          <a:blip r:embed="rId4"/>
          <a:srcRect r="69960"/>
          <a:stretch/>
        </p:blipFill>
        <p:spPr>
          <a:xfrm>
            <a:off x="6117967" y="382658"/>
            <a:ext cx="1721490" cy="6258382"/>
          </a:xfrm>
          <a:prstGeom prst="rect">
            <a:avLst/>
          </a:prstGeom>
        </p:spPr>
      </p:pic>
    </p:spTree>
    <p:extLst>
      <p:ext uri="{BB962C8B-B14F-4D97-AF65-F5344CB8AC3E}">
        <p14:creationId xmlns:p14="http://schemas.microsoft.com/office/powerpoint/2010/main" val="24975257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a:stretch/>
        </p:blipFill>
        <p:spPr>
          <a:xfrm>
            <a:off x="350023" y="251657"/>
            <a:ext cx="5730737" cy="6352807"/>
          </a:xfrm>
          <a:prstGeom prst="rect">
            <a:avLst/>
          </a:prstGeom>
        </p:spPr>
      </p:pic>
      <p:pic>
        <p:nvPicPr>
          <p:cNvPr id="4" name="Picture 3"/>
          <p:cNvPicPr>
            <a:picLocks noChangeAspect="1"/>
          </p:cNvPicPr>
          <p:nvPr/>
        </p:nvPicPr>
        <p:blipFill rotWithShape="1">
          <a:blip r:embed="rId4"/>
          <a:srcRect r="69960"/>
          <a:stretch/>
        </p:blipFill>
        <p:spPr>
          <a:xfrm>
            <a:off x="6117967" y="382658"/>
            <a:ext cx="1721490" cy="6258382"/>
          </a:xfrm>
          <a:prstGeom prst="rect">
            <a:avLst/>
          </a:prstGeom>
        </p:spPr>
      </p:pic>
      <p:pic>
        <p:nvPicPr>
          <p:cNvPr id="5" name="Picture 4"/>
          <p:cNvPicPr>
            <a:picLocks noChangeAspect="1"/>
          </p:cNvPicPr>
          <p:nvPr/>
        </p:nvPicPr>
        <p:blipFill rotWithShape="1">
          <a:blip r:embed="rId4"/>
          <a:srcRect b="79620"/>
          <a:stretch/>
        </p:blipFill>
        <p:spPr>
          <a:xfrm>
            <a:off x="6117966" y="382658"/>
            <a:ext cx="5730737" cy="1275454"/>
          </a:xfrm>
          <a:prstGeom prst="rect">
            <a:avLst/>
          </a:prstGeom>
        </p:spPr>
      </p:pic>
    </p:spTree>
    <p:extLst>
      <p:ext uri="{BB962C8B-B14F-4D97-AF65-F5344CB8AC3E}">
        <p14:creationId xmlns:p14="http://schemas.microsoft.com/office/powerpoint/2010/main" val="405066154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a:stretch/>
        </p:blipFill>
        <p:spPr>
          <a:xfrm>
            <a:off x="350023" y="251657"/>
            <a:ext cx="5730737" cy="6352807"/>
          </a:xfrm>
          <a:prstGeom prst="rect">
            <a:avLst/>
          </a:prstGeom>
        </p:spPr>
      </p:pic>
      <p:pic>
        <p:nvPicPr>
          <p:cNvPr id="4" name="Picture 3"/>
          <p:cNvPicPr>
            <a:picLocks noChangeAspect="1"/>
          </p:cNvPicPr>
          <p:nvPr/>
        </p:nvPicPr>
        <p:blipFill rotWithShape="1">
          <a:blip r:embed="rId4"/>
          <a:srcRect r="69960"/>
          <a:stretch/>
        </p:blipFill>
        <p:spPr>
          <a:xfrm>
            <a:off x="6117967" y="382658"/>
            <a:ext cx="1721490" cy="6258382"/>
          </a:xfrm>
          <a:prstGeom prst="rect">
            <a:avLst/>
          </a:prstGeom>
        </p:spPr>
      </p:pic>
      <p:pic>
        <p:nvPicPr>
          <p:cNvPr id="5" name="Picture 4"/>
          <p:cNvPicPr>
            <a:picLocks noChangeAspect="1"/>
          </p:cNvPicPr>
          <p:nvPr/>
        </p:nvPicPr>
        <p:blipFill rotWithShape="1">
          <a:blip r:embed="rId4"/>
          <a:srcRect b="79620"/>
          <a:stretch/>
        </p:blipFill>
        <p:spPr>
          <a:xfrm>
            <a:off x="6117966" y="382658"/>
            <a:ext cx="5730737" cy="1275454"/>
          </a:xfrm>
          <a:prstGeom prst="rect">
            <a:avLst/>
          </a:prstGeom>
        </p:spPr>
      </p:pic>
      <p:pic>
        <p:nvPicPr>
          <p:cNvPr id="6" name="Picture 5"/>
          <p:cNvPicPr>
            <a:picLocks noChangeAspect="1"/>
          </p:cNvPicPr>
          <p:nvPr/>
        </p:nvPicPr>
        <p:blipFill rotWithShape="1">
          <a:blip r:embed="rId4"/>
          <a:srcRect b="63646"/>
          <a:stretch/>
        </p:blipFill>
        <p:spPr>
          <a:xfrm>
            <a:off x="6117966" y="382658"/>
            <a:ext cx="5730737" cy="2275198"/>
          </a:xfrm>
          <a:prstGeom prst="rect">
            <a:avLst/>
          </a:prstGeom>
        </p:spPr>
      </p:pic>
    </p:spTree>
    <p:extLst>
      <p:ext uri="{BB962C8B-B14F-4D97-AF65-F5344CB8AC3E}">
        <p14:creationId xmlns:p14="http://schemas.microsoft.com/office/powerpoint/2010/main" val="31145123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a:stretch/>
        </p:blipFill>
        <p:spPr>
          <a:xfrm>
            <a:off x="350023" y="251657"/>
            <a:ext cx="5730737" cy="6352807"/>
          </a:xfrm>
          <a:prstGeom prst="rect">
            <a:avLst/>
          </a:prstGeom>
        </p:spPr>
      </p:pic>
      <p:pic>
        <p:nvPicPr>
          <p:cNvPr id="4" name="Picture 3"/>
          <p:cNvPicPr>
            <a:picLocks noChangeAspect="1"/>
          </p:cNvPicPr>
          <p:nvPr/>
        </p:nvPicPr>
        <p:blipFill rotWithShape="1">
          <a:blip r:embed="rId4"/>
          <a:srcRect r="69960"/>
          <a:stretch/>
        </p:blipFill>
        <p:spPr>
          <a:xfrm>
            <a:off x="6117967" y="382658"/>
            <a:ext cx="1721490" cy="6258382"/>
          </a:xfrm>
          <a:prstGeom prst="rect">
            <a:avLst/>
          </a:prstGeom>
        </p:spPr>
      </p:pic>
      <p:pic>
        <p:nvPicPr>
          <p:cNvPr id="5" name="Picture 4"/>
          <p:cNvPicPr>
            <a:picLocks noChangeAspect="1"/>
          </p:cNvPicPr>
          <p:nvPr/>
        </p:nvPicPr>
        <p:blipFill rotWithShape="1">
          <a:blip r:embed="rId4"/>
          <a:srcRect b="79620"/>
          <a:stretch/>
        </p:blipFill>
        <p:spPr>
          <a:xfrm>
            <a:off x="6117966" y="382658"/>
            <a:ext cx="5730737" cy="1275454"/>
          </a:xfrm>
          <a:prstGeom prst="rect">
            <a:avLst/>
          </a:prstGeom>
        </p:spPr>
      </p:pic>
      <p:pic>
        <p:nvPicPr>
          <p:cNvPr id="6" name="Picture 5"/>
          <p:cNvPicPr>
            <a:picLocks noChangeAspect="1"/>
          </p:cNvPicPr>
          <p:nvPr/>
        </p:nvPicPr>
        <p:blipFill rotWithShape="1">
          <a:blip r:embed="rId4"/>
          <a:srcRect b="63646"/>
          <a:stretch/>
        </p:blipFill>
        <p:spPr>
          <a:xfrm>
            <a:off x="6117966" y="382658"/>
            <a:ext cx="5730737" cy="2275198"/>
          </a:xfrm>
          <a:prstGeom prst="rect">
            <a:avLst/>
          </a:prstGeom>
        </p:spPr>
      </p:pic>
      <p:pic>
        <p:nvPicPr>
          <p:cNvPr id="7" name="Picture 6"/>
          <p:cNvPicPr>
            <a:picLocks noChangeAspect="1"/>
          </p:cNvPicPr>
          <p:nvPr/>
        </p:nvPicPr>
        <p:blipFill rotWithShape="1">
          <a:blip r:embed="rId4"/>
          <a:srcRect b="47671"/>
          <a:stretch/>
        </p:blipFill>
        <p:spPr>
          <a:xfrm>
            <a:off x="6117966" y="382658"/>
            <a:ext cx="5730737" cy="3274942"/>
          </a:xfrm>
          <a:prstGeom prst="rect">
            <a:avLst/>
          </a:prstGeom>
        </p:spPr>
      </p:pic>
    </p:spTree>
    <p:extLst>
      <p:ext uri="{BB962C8B-B14F-4D97-AF65-F5344CB8AC3E}">
        <p14:creationId xmlns:p14="http://schemas.microsoft.com/office/powerpoint/2010/main" val="245778926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a:stretch/>
        </p:blipFill>
        <p:spPr>
          <a:xfrm>
            <a:off x="350023" y="251657"/>
            <a:ext cx="5730737" cy="6352807"/>
          </a:xfrm>
          <a:prstGeom prst="rect">
            <a:avLst/>
          </a:prstGeom>
        </p:spPr>
      </p:pic>
      <p:pic>
        <p:nvPicPr>
          <p:cNvPr id="4" name="Picture 3"/>
          <p:cNvPicPr>
            <a:picLocks noChangeAspect="1"/>
          </p:cNvPicPr>
          <p:nvPr/>
        </p:nvPicPr>
        <p:blipFill rotWithShape="1">
          <a:blip r:embed="rId4"/>
          <a:srcRect r="69960"/>
          <a:stretch/>
        </p:blipFill>
        <p:spPr>
          <a:xfrm>
            <a:off x="6117967" y="382658"/>
            <a:ext cx="1721490" cy="6258382"/>
          </a:xfrm>
          <a:prstGeom prst="rect">
            <a:avLst/>
          </a:prstGeom>
        </p:spPr>
      </p:pic>
      <p:pic>
        <p:nvPicPr>
          <p:cNvPr id="5" name="Picture 4"/>
          <p:cNvPicPr>
            <a:picLocks noChangeAspect="1"/>
          </p:cNvPicPr>
          <p:nvPr/>
        </p:nvPicPr>
        <p:blipFill rotWithShape="1">
          <a:blip r:embed="rId4"/>
          <a:srcRect b="79620"/>
          <a:stretch/>
        </p:blipFill>
        <p:spPr>
          <a:xfrm>
            <a:off x="6117966" y="382658"/>
            <a:ext cx="5730737" cy="1275454"/>
          </a:xfrm>
          <a:prstGeom prst="rect">
            <a:avLst/>
          </a:prstGeom>
        </p:spPr>
      </p:pic>
      <p:pic>
        <p:nvPicPr>
          <p:cNvPr id="6" name="Picture 5"/>
          <p:cNvPicPr>
            <a:picLocks noChangeAspect="1"/>
          </p:cNvPicPr>
          <p:nvPr/>
        </p:nvPicPr>
        <p:blipFill rotWithShape="1">
          <a:blip r:embed="rId4"/>
          <a:srcRect b="63646"/>
          <a:stretch/>
        </p:blipFill>
        <p:spPr>
          <a:xfrm>
            <a:off x="6117966" y="382658"/>
            <a:ext cx="5730737" cy="2275198"/>
          </a:xfrm>
          <a:prstGeom prst="rect">
            <a:avLst/>
          </a:prstGeom>
        </p:spPr>
      </p:pic>
      <p:pic>
        <p:nvPicPr>
          <p:cNvPr id="7" name="Picture 6"/>
          <p:cNvPicPr>
            <a:picLocks noChangeAspect="1"/>
          </p:cNvPicPr>
          <p:nvPr/>
        </p:nvPicPr>
        <p:blipFill rotWithShape="1">
          <a:blip r:embed="rId4"/>
          <a:srcRect b="47671"/>
          <a:stretch/>
        </p:blipFill>
        <p:spPr>
          <a:xfrm>
            <a:off x="6117966" y="382658"/>
            <a:ext cx="5730737" cy="3274942"/>
          </a:xfrm>
          <a:prstGeom prst="rect">
            <a:avLst/>
          </a:prstGeom>
        </p:spPr>
      </p:pic>
      <p:pic>
        <p:nvPicPr>
          <p:cNvPr id="8" name="Picture 7"/>
          <p:cNvPicPr>
            <a:picLocks noChangeAspect="1"/>
          </p:cNvPicPr>
          <p:nvPr/>
        </p:nvPicPr>
        <p:blipFill rotWithShape="1">
          <a:blip r:embed="rId4"/>
          <a:srcRect b="32476"/>
          <a:stretch/>
        </p:blipFill>
        <p:spPr>
          <a:xfrm>
            <a:off x="6117966" y="346082"/>
            <a:ext cx="5730737" cy="4225918"/>
          </a:xfrm>
          <a:prstGeom prst="rect">
            <a:avLst/>
          </a:prstGeom>
        </p:spPr>
      </p:pic>
    </p:spTree>
    <p:extLst>
      <p:ext uri="{BB962C8B-B14F-4D97-AF65-F5344CB8AC3E}">
        <p14:creationId xmlns:p14="http://schemas.microsoft.com/office/powerpoint/2010/main" val="40952225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rotWithShape="1">
          <a:blip r:embed="rId3"/>
          <a:srcRect t="12213"/>
          <a:stretch/>
        </p:blipFill>
        <p:spPr>
          <a:xfrm>
            <a:off x="350023" y="251657"/>
            <a:ext cx="5730737" cy="6352807"/>
          </a:xfrm>
          <a:prstGeom prst="rect">
            <a:avLst/>
          </a:prstGeom>
        </p:spPr>
      </p:pic>
      <p:pic>
        <p:nvPicPr>
          <p:cNvPr id="4" name="Picture 3"/>
          <p:cNvPicPr>
            <a:picLocks noChangeAspect="1"/>
          </p:cNvPicPr>
          <p:nvPr/>
        </p:nvPicPr>
        <p:blipFill rotWithShape="1">
          <a:blip r:embed="rId4"/>
          <a:srcRect r="69960"/>
          <a:stretch/>
        </p:blipFill>
        <p:spPr>
          <a:xfrm>
            <a:off x="6117967" y="382658"/>
            <a:ext cx="1721490" cy="6258382"/>
          </a:xfrm>
          <a:prstGeom prst="rect">
            <a:avLst/>
          </a:prstGeom>
        </p:spPr>
      </p:pic>
      <p:pic>
        <p:nvPicPr>
          <p:cNvPr id="5" name="Picture 4"/>
          <p:cNvPicPr>
            <a:picLocks noChangeAspect="1"/>
          </p:cNvPicPr>
          <p:nvPr/>
        </p:nvPicPr>
        <p:blipFill rotWithShape="1">
          <a:blip r:embed="rId4"/>
          <a:srcRect b="79620"/>
          <a:stretch/>
        </p:blipFill>
        <p:spPr>
          <a:xfrm>
            <a:off x="6117966" y="382658"/>
            <a:ext cx="5730737" cy="1275454"/>
          </a:xfrm>
          <a:prstGeom prst="rect">
            <a:avLst/>
          </a:prstGeom>
        </p:spPr>
      </p:pic>
      <p:pic>
        <p:nvPicPr>
          <p:cNvPr id="6" name="Picture 5"/>
          <p:cNvPicPr>
            <a:picLocks noChangeAspect="1"/>
          </p:cNvPicPr>
          <p:nvPr/>
        </p:nvPicPr>
        <p:blipFill rotWithShape="1">
          <a:blip r:embed="rId4"/>
          <a:srcRect b="63646"/>
          <a:stretch/>
        </p:blipFill>
        <p:spPr>
          <a:xfrm>
            <a:off x="6117966" y="382658"/>
            <a:ext cx="5730737" cy="2275198"/>
          </a:xfrm>
          <a:prstGeom prst="rect">
            <a:avLst/>
          </a:prstGeom>
        </p:spPr>
      </p:pic>
      <p:pic>
        <p:nvPicPr>
          <p:cNvPr id="7" name="Picture 6"/>
          <p:cNvPicPr>
            <a:picLocks noChangeAspect="1"/>
          </p:cNvPicPr>
          <p:nvPr/>
        </p:nvPicPr>
        <p:blipFill rotWithShape="1">
          <a:blip r:embed="rId4"/>
          <a:srcRect b="47671"/>
          <a:stretch/>
        </p:blipFill>
        <p:spPr>
          <a:xfrm>
            <a:off x="6117966" y="382658"/>
            <a:ext cx="5730737" cy="3274942"/>
          </a:xfrm>
          <a:prstGeom prst="rect">
            <a:avLst/>
          </a:prstGeom>
        </p:spPr>
      </p:pic>
      <p:pic>
        <p:nvPicPr>
          <p:cNvPr id="8" name="Picture 7"/>
          <p:cNvPicPr>
            <a:picLocks noChangeAspect="1"/>
          </p:cNvPicPr>
          <p:nvPr/>
        </p:nvPicPr>
        <p:blipFill rotWithShape="1">
          <a:blip r:embed="rId4"/>
          <a:srcRect b="32476"/>
          <a:stretch/>
        </p:blipFill>
        <p:spPr>
          <a:xfrm>
            <a:off x="6117966" y="346082"/>
            <a:ext cx="5730737" cy="4225918"/>
          </a:xfrm>
          <a:prstGeom prst="rect">
            <a:avLst/>
          </a:prstGeom>
        </p:spPr>
      </p:pic>
      <p:pic>
        <p:nvPicPr>
          <p:cNvPr id="9" name="Picture 8"/>
          <p:cNvPicPr>
            <a:picLocks noChangeAspect="1"/>
          </p:cNvPicPr>
          <p:nvPr/>
        </p:nvPicPr>
        <p:blipFill rotWithShape="1">
          <a:blip r:embed="rId4"/>
          <a:srcRect b="17086"/>
          <a:stretch/>
        </p:blipFill>
        <p:spPr>
          <a:xfrm>
            <a:off x="6117966" y="309506"/>
            <a:ext cx="5730737" cy="5189086"/>
          </a:xfrm>
          <a:prstGeom prst="rect">
            <a:avLst/>
          </a:prstGeom>
        </p:spPr>
      </p:pic>
    </p:spTree>
    <p:extLst>
      <p:ext uri="{BB962C8B-B14F-4D97-AF65-F5344CB8AC3E}">
        <p14:creationId xmlns:p14="http://schemas.microsoft.com/office/powerpoint/2010/main" val="156622918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Withdrawal Symptoms</a:t>
            </a:r>
            <a:endParaRPr lang="en-IE" b="1" dirty="0">
              <a:solidFill>
                <a:srgbClr val="104954"/>
              </a:solidFill>
              <a:latin typeface="Arial" panose="020B0604020202020204" pitchFamily="34" charset="0"/>
              <a:cs typeface="Arial" panose="020B0604020202020204" pitchFamily="34" charset="0"/>
            </a:endParaRPr>
          </a:p>
        </p:txBody>
      </p:sp>
      <p:pic>
        <p:nvPicPr>
          <p:cNvPr id="5" name="Picture 4"/>
          <p:cNvPicPr/>
          <p:nvPr/>
        </p:nvPicPr>
        <p:blipFill rotWithShape="1">
          <a:blip r:embed="rId3"/>
          <a:srcRect t="16712" r="70441" b="65129"/>
          <a:stretch/>
        </p:blipFill>
        <p:spPr>
          <a:xfrm>
            <a:off x="8136245" y="1781174"/>
            <a:ext cx="1694180" cy="1314450"/>
          </a:xfrm>
          <a:prstGeom prst="rect">
            <a:avLst/>
          </a:prstGeom>
        </p:spPr>
      </p:pic>
      <p:pic>
        <p:nvPicPr>
          <p:cNvPr id="6" name="Picture 5"/>
          <p:cNvPicPr/>
          <p:nvPr/>
        </p:nvPicPr>
        <p:blipFill rotWithShape="1">
          <a:blip r:embed="rId4"/>
          <a:srcRect l="1429" t="66141" r="71272"/>
          <a:stretch/>
        </p:blipFill>
        <p:spPr>
          <a:xfrm>
            <a:off x="8203555" y="3947161"/>
            <a:ext cx="1626870" cy="2453638"/>
          </a:xfrm>
          <a:prstGeom prst="rect">
            <a:avLst/>
          </a:prstGeom>
        </p:spPr>
      </p:pic>
      <p:pic>
        <p:nvPicPr>
          <p:cNvPr id="3" name="Picture 2"/>
          <p:cNvPicPr>
            <a:picLocks noChangeAspect="1"/>
          </p:cNvPicPr>
          <p:nvPr/>
        </p:nvPicPr>
        <p:blipFill rotWithShape="1">
          <a:blip r:embed="rId5"/>
          <a:srcRect t="12213"/>
          <a:stretch/>
        </p:blipFill>
        <p:spPr>
          <a:xfrm>
            <a:off x="350023" y="251657"/>
            <a:ext cx="5730737" cy="6352807"/>
          </a:xfrm>
          <a:prstGeom prst="rect">
            <a:avLst/>
          </a:prstGeom>
        </p:spPr>
      </p:pic>
      <p:pic>
        <p:nvPicPr>
          <p:cNvPr id="4" name="Picture 3"/>
          <p:cNvPicPr>
            <a:picLocks noChangeAspect="1"/>
          </p:cNvPicPr>
          <p:nvPr/>
        </p:nvPicPr>
        <p:blipFill>
          <a:blip r:embed="rId6"/>
          <a:stretch>
            <a:fillRect/>
          </a:stretch>
        </p:blipFill>
        <p:spPr>
          <a:xfrm>
            <a:off x="6117966" y="309506"/>
            <a:ext cx="5730737" cy="6258382"/>
          </a:xfrm>
          <a:prstGeom prst="rect">
            <a:avLst/>
          </a:prstGeom>
        </p:spPr>
      </p:pic>
    </p:spTree>
    <p:extLst>
      <p:ext uri="{BB962C8B-B14F-4D97-AF65-F5344CB8AC3E}">
        <p14:creationId xmlns:p14="http://schemas.microsoft.com/office/powerpoint/2010/main" val="17490057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353" y="358660"/>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a:t>
            </a:r>
            <a:br>
              <a:rPr lang="en-IE" dirty="0" smtClean="0">
                <a:solidFill>
                  <a:srgbClr val="104954"/>
                </a:solidFill>
                <a:latin typeface="Arial" panose="020B0604020202020204" pitchFamily="34" charset="0"/>
                <a:cs typeface="Arial" panose="020B0604020202020204" pitchFamily="34" charset="0"/>
              </a:rPr>
            </a:br>
            <a:r>
              <a:rPr lang="en-IE" sz="3600" dirty="0" smtClean="0">
                <a:solidFill>
                  <a:srgbClr val="104954"/>
                </a:solidFill>
                <a:latin typeface="Arial" panose="020B0604020202020204" pitchFamily="34" charset="0"/>
                <a:cs typeface="Arial" panose="020B0604020202020204" pitchFamily="34" charset="0"/>
              </a:rPr>
              <a:t>Sticking to it and Staying Quit</a:t>
            </a:r>
            <a:endParaRPr lang="en-IE"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4"/>
          <a:stretch>
            <a:fillRect/>
          </a:stretch>
        </p:blipFill>
        <p:spPr>
          <a:xfrm>
            <a:off x="2015144" y="5871902"/>
            <a:ext cx="8572500" cy="723900"/>
          </a:xfrm>
          <a:prstGeom prst="rect">
            <a:avLst/>
          </a:prstGeom>
        </p:spPr>
      </p:pic>
      <p:pic>
        <p:nvPicPr>
          <p:cNvPr id="10" name="Case Study PT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189298" y="2241490"/>
            <a:ext cx="2177142" cy="2177142"/>
          </a:xfrm>
          <a:prstGeom prst="rect">
            <a:avLst/>
          </a:prstGeom>
        </p:spPr>
      </p:pic>
      <p:pic>
        <p:nvPicPr>
          <p:cNvPr id="9" name="Picture 8"/>
          <p:cNvPicPr>
            <a:picLocks noChangeAspect="1"/>
          </p:cNvPicPr>
          <p:nvPr/>
        </p:nvPicPr>
        <p:blipFill>
          <a:blip r:embed="rId6"/>
          <a:stretch>
            <a:fillRect/>
          </a:stretch>
        </p:blipFill>
        <p:spPr>
          <a:xfrm>
            <a:off x="1444373" y="2360023"/>
            <a:ext cx="2556744" cy="2556744"/>
          </a:xfrm>
          <a:prstGeom prst="rect">
            <a:avLst/>
          </a:prstGeom>
        </p:spPr>
      </p:pic>
    </p:spTree>
    <p:extLst>
      <p:ext uri="{BB962C8B-B14F-4D97-AF65-F5344CB8AC3E}">
        <p14:creationId xmlns:p14="http://schemas.microsoft.com/office/powerpoint/2010/main" val="42560103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46"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a:solidFill>
                  <a:srgbClr val="0D3447"/>
                </a:solidFill>
                <a:latin typeface="Arial" panose="020B0604020202020204" pitchFamily="34" charset="0"/>
                <a:cs typeface="Arial" panose="020B0604020202020204" pitchFamily="34" charset="0"/>
              </a:rPr>
              <a:t>Sticking to it and Staying Quit</a:t>
            </a:r>
          </a:p>
        </p:txBody>
      </p:sp>
      <p:sp>
        <p:nvSpPr>
          <p:cNvPr id="4" name="Content Placeholder 3"/>
          <p:cNvSpPr>
            <a:spLocks noGrp="1"/>
          </p:cNvSpPr>
          <p:nvPr>
            <p:ph sz="half" idx="2"/>
          </p:nvPr>
        </p:nvSpPr>
        <p:spPr/>
        <p:txBody>
          <a:bodyPr>
            <a:normAutofit/>
          </a:bodyPr>
          <a:lstStyle/>
          <a:p>
            <a:r>
              <a:rPr lang="en-IE" dirty="0" smtClean="0">
                <a:solidFill>
                  <a:srgbClr val="0D3447"/>
                </a:solidFill>
                <a:latin typeface="Arial" panose="020B0604020202020204" pitchFamily="34" charset="0"/>
                <a:cs typeface="Arial" panose="020B0604020202020204" pitchFamily="34" charset="0"/>
              </a:rPr>
              <a:t>Space </a:t>
            </a:r>
            <a:r>
              <a:rPr lang="en-IE" dirty="0">
                <a:solidFill>
                  <a:srgbClr val="0D3447"/>
                </a:solidFill>
                <a:latin typeface="Arial" panose="020B0604020202020204" pitchFamily="34" charset="0"/>
                <a:cs typeface="Arial" panose="020B0604020202020204" pitchFamily="34" charset="0"/>
              </a:rPr>
              <a:t>to Choose and keeping on the right path</a:t>
            </a:r>
          </a:p>
          <a:p>
            <a:r>
              <a:rPr lang="en-IE" dirty="0">
                <a:solidFill>
                  <a:srgbClr val="0D3447"/>
                </a:solidFill>
                <a:latin typeface="Arial" panose="020B0604020202020204" pitchFamily="34" charset="0"/>
                <a:cs typeface="Arial" panose="020B0604020202020204" pitchFamily="34" charset="0"/>
              </a:rPr>
              <a:t>Sticking to your quit plan and taking NRT</a:t>
            </a:r>
          </a:p>
          <a:p>
            <a:r>
              <a:rPr lang="en-IE" dirty="0">
                <a:solidFill>
                  <a:srgbClr val="0D3447"/>
                </a:solidFill>
                <a:latin typeface="Arial" panose="020B0604020202020204" pitchFamily="34" charset="0"/>
                <a:cs typeface="Arial" panose="020B0604020202020204" pitchFamily="34" charset="0"/>
              </a:rPr>
              <a:t>Positive Self Talk</a:t>
            </a:r>
          </a:p>
          <a:p>
            <a:r>
              <a:rPr lang="en-IE" dirty="0">
                <a:solidFill>
                  <a:srgbClr val="0D3447"/>
                </a:solidFill>
                <a:latin typeface="Arial" panose="020B0604020202020204" pitchFamily="34" charset="0"/>
                <a:cs typeface="Arial" panose="020B0604020202020204" pitchFamily="34" charset="0"/>
              </a:rPr>
              <a:t>Bingo Card </a:t>
            </a:r>
          </a:p>
          <a:p>
            <a:r>
              <a:rPr lang="en-IE" dirty="0">
                <a:solidFill>
                  <a:srgbClr val="0D3447"/>
                </a:solidFill>
                <a:latin typeface="Arial" panose="020B0604020202020204" pitchFamily="34" charset="0"/>
                <a:cs typeface="Arial" panose="020B0604020202020204" pitchFamily="34" charset="0"/>
              </a:rPr>
              <a:t>Rewards</a:t>
            </a:r>
          </a:p>
          <a:p>
            <a:r>
              <a:rPr lang="en-IE" dirty="0">
                <a:solidFill>
                  <a:srgbClr val="0D3447"/>
                </a:solidFill>
                <a:latin typeface="Arial" panose="020B0604020202020204" pitchFamily="34" charset="0"/>
                <a:cs typeface="Arial" panose="020B0604020202020204" pitchFamily="34" charset="0"/>
              </a:rPr>
              <a:t>Ticking off the Calendar</a:t>
            </a:r>
          </a:p>
          <a:p>
            <a:endParaRPr lang="en-IE" dirty="0"/>
          </a:p>
        </p:txBody>
      </p:sp>
      <p:pic>
        <p:nvPicPr>
          <p:cNvPr id="7" name="Picture 6"/>
          <p:cNvPicPr>
            <a:picLocks noChangeAspect="1"/>
          </p:cNvPicPr>
          <p:nvPr/>
        </p:nvPicPr>
        <p:blipFill>
          <a:blip r:embed="rId3"/>
          <a:stretch>
            <a:fillRect/>
          </a:stretch>
        </p:blipFill>
        <p:spPr>
          <a:xfrm>
            <a:off x="1143000" y="1759974"/>
            <a:ext cx="4502364" cy="4759642"/>
          </a:xfrm>
          <a:prstGeom prst="rect">
            <a:avLst/>
          </a:prstGeom>
        </p:spPr>
      </p:pic>
    </p:spTree>
    <p:extLst>
      <p:ext uri="{BB962C8B-B14F-4D97-AF65-F5344CB8AC3E}">
        <p14:creationId xmlns:p14="http://schemas.microsoft.com/office/powerpoint/2010/main" val="34196135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0D3447"/>
                </a:solidFill>
                <a:latin typeface="Arial" panose="020B0604020202020204" pitchFamily="34" charset="0"/>
                <a:cs typeface="Arial" panose="020B0604020202020204" pitchFamily="34" charset="0"/>
              </a:rPr>
              <a:t>Your space </a:t>
            </a:r>
            <a:r>
              <a:rPr lang="en-IE" b="1" dirty="0">
                <a:solidFill>
                  <a:srgbClr val="0D3447"/>
                </a:solidFill>
                <a:latin typeface="Arial" panose="020B0604020202020204" pitchFamily="34" charset="0"/>
                <a:cs typeface="Arial" panose="020B0604020202020204" pitchFamily="34" charset="0"/>
              </a:rPr>
              <a:t>to c</a:t>
            </a:r>
            <a:r>
              <a:rPr lang="en-IE" b="1" dirty="0" smtClean="0">
                <a:solidFill>
                  <a:srgbClr val="0D3447"/>
                </a:solidFill>
                <a:latin typeface="Arial" panose="020B0604020202020204" pitchFamily="34" charset="0"/>
                <a:cs typeface="Arial" panose="020B0604020202020204" pitchFamily="34" charset="0"/>
              </a:rPr>
              <a:t>hoose </a:t>
            </a:r>
            <a:endParaRPr lang="en-IE" b="1" dirty="0">
              <a:solidFill>
                <a:srgbClr val="0D3447"/>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3"/>
          <a:srcRect l="3088" t="13143" r="-3088" b="3542"/>
          <a:stretch/>
        </p:blipFill>
        <p:spPr>
          <a:xfrm>
            <a:off x="1143000" y="1682307"/>
            <a:ext cx="5028835" cy="4773543"/>
          </a:xfrm>
          <a:prstGeom prst="rect">
            <a:avLst/>
          </a:prstGeom>
        </p:spPr>
      </p:pic>
      <p:sp>
        <p:nvSpPr>
          <p:cNvPr id="8" name="Cloud Callout 7"/>
          <p:cNvSpPr/>
          <p:nvPr/>
        </p:nvSpPr>
        <p:spPr>
          <a:xfrm>
            <a:off x="6183071" y="1682307"/>
            <a:ext cx="5215135" cy="3704095"/>
          </a:xfrm>
          <a:prstGeom prst="cloudCallou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IE" sz="2000" b="1" i="1" dirty="0" smtClean="0">
                <a:solidFill>
                  <a:srgbClr val="0D3447"/>
                </a:solidFill>
                <a:latin typeface="Arial" panose="020B0604020202020204" pitchFamily="34" charset="0"/>
                <a:cs typeface="Arial" panose="020B0604020202020204" pitchFamily="34" charset="0"/>
              </a:rPr>
              <a:t>You cannot always control your circumstances but can always control your responses…</a:t>
            </a:r>
          </a:p>
          <a:p>
            <a:pPr algn="ctr"/>
            <a:r>
              <a:rPr lang="en-IE" sz="2000" b="1" i="1" dirty="0" smtClean="0">
                <a:solidFill>
                  <a:srgbClr val="0D3447"/>
                </a:solidFill>
                <a:latin typeface="Arial" panose="020B0604020202020204" pitchFamily="34" charset="0"/>
                <a:cs typeface="Arial" panose="020B0604020202020204" pitchFamily="34" charset="0"/>
              </a:rPr>
              <a:t>your choice and your power.</a:t>
            </a:r>
            <a:endParaRPr lang="en-IE" sz="2000" b="1" i="1" dirty="0">
              <a:solidFill>
                <a:srgbClr val="0D344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85690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1352" y="146304"/>
            <a:ext cx="9875520" cy="1356360"/>
          </a:xfrm>
        </p:spPr>
        <p:txBody>
          <a:bodyPr/>
          <a:lstStyle/>
          <a:p>
            <a:r>
              <a:rPr lang="en-IE" b="1" dirty="0" smtClean="0">
                <a:solidFill>
                  <a:srgbClr val="104954"/>
                </a:solidFill>
                <a:latin typeface="Arial" panose="020B0604020202020204" pitchFamily="34" charset="0"/>
                <a:cs typeface="Arial" panose="020B0604020202020204" pitchFamily="34" charset="0"/>
              </a:rPr>
              <a:t>Feedback forms</a:t>
            </a:r>
            <a:r>
              <a:rPr lang="en-IE" b="1" dirty="0" smtClean="0"/>
              <a:t> </a:t>
            </a:r>
            <a:endParaRPr lang="en-IE" b="1" dirty="0"/>
          </a:p>
        </p:txBody>
      </p:sp>
      <p:sp>
        <p:nvSpPr>
          <p:cNvPr id="3" name="Content Placeholder 2"/>
          <p:cNvSpPr>
            <a:spLocks noGrp="1"/>
          </p:cNvSpPr>
          <p:nvPr>
            <p:ph idx="1"/>
          </p:nvPr>
        </p:nvSpPr>
        <p:spPr>
          <a:xfrm>
            <a:off x="470916" y="1155192"/>
            <a:ext cx="11294364" cy="4038600"/>
          </a:xfrm>
        </p:spPr>
        <p:txBody>
          <a:bodyPr>
            <a:noAutofit/>
          </a:bodyPr>
          <a:lstStyle/>
          <a:p>
            <a:pPr marL="45720" indent="0">
              <a:buNone/>
            </a:pPr>
            <a:r>
              <a:rPr lang="en-IE" sz="2000" b="1" dirty="0" smtClean="0">
                <a:solidFill>
                  <a:srgbClr val="7030A0"/>
                </a:solidFill>
                <a:latin typeface="Arial" panose="020B0604020202020204" pitchFamily="34" charset="0"/>
                <a:cs typeface="Arial" panose="020B0604020202020204" pitchFamily="34" charset="0"/>
              </a:rPr>
              <a:t>What is it?</a:t>
            </a:r>
          </a:p>
          <a:p>
            <a:pPr marL="45720" indent="0">
              <a:buNone/>
            </a:pPr>
            <a:r>
              <a:rPr lang="en-IE" sz="2000" dirty="0" smtClean="0">
                <a:solidFill>
                  <a:srgbClr val="104954"/>
                </a:solidFill>
                <a:latin typeface="Arial" panose="020B0604020202020204" pitchFamily="34" charset="0"/>
                <a:cs typeface="Arial" panose="020B0604020202020204" pitchFamily="34" charset="0"/>
              </a:rPr>
              <a:t>7 Questions for you to answer. Page 1 before the talk and Page 2 after the talk (same questions)</a:t>
            </a:r>
          </a:p>
          <a:p>
            <a:pPr marL="45720" indent="0">
              <a:buNone/>
            </a:pPr>
            <a:endParaRPr lang="en-IE" sz="2000" b="1" dirty="0" smtClean="0">
              <a:solidFill>
                <a:srgbClr val="104954"/>
              </a:solidFill>
              <a:latin typeface="Arial" panose="020B0604020202020204" pitchFamily="34" charset="0"/>
              <a:cs typeface="Arial" panose="020B0604020202020204" pitchFamily="34" charset="0"/>
            </a:endParaRPr>
          </a:p>
          <a:p>
            <a:pPr marL="45720" indent="0">
              <a:buNone/>
            </a:pPr>
            <a:r>
              <a:rPr lang="en-IE" sz="2000" b="1" dirty="0" smtClean="0">
                <a:solidFill>
                  <a:srgbClr val="7030A0"/>
                </a:solidFill>
                <a:latin typeface="Arial" panose="020B0604020202020204" pitchFamily="34" charset="0"/>
                <a:cs typeface="Arial" panose="020B0604020202020204" pitchFamily="34" charset="0"/>
              </a:rPr>
              <a:t>Why do it?</a:t>
            </a:r>
          </a:p>
          <a:p>
            <a:r>
              <a:rPr lang="en-IE" sz="2000" dirty="0">
                <a:solidFill>
                  <a:srgbClr val="104954"/>
                </a:solidFill>
                <a:latin typeface="Arial" panose="020B0604020202020204" pitchFamily="34" charset="0"/>
                <a:cs typeface="Arial" panose="020B0604020202020204" pitchFamily="34" charset="0"/>
              </a:rPr>
              <a:t>T</a:t>
            </a:r>
            <a:r>
              <a:rPr lang="en-IE" sz="2000" dirty="0" smtClean="0">
                <a:solidFill>
                  <a:srgbClr val="104954"/>
                </a:solidFill>
                <a:latin typeface="Arial" panose="020B0604020202020204" pitchFamily="34" charset="0"/>
                <a:cs typeface="Arial" panose="020B0604020202020204" pitchFamily="34" charset="0"/>
              </a:rPr>
              <a:t>o see if the talk was useful (Hopefully do more of them if so)</a:t>
            </a:r>
          </a:p>
          <a:p>
            <a:r>
              <a:rPr lang="en-IE" sz="2000" dirty="0" smtClean="0">
                <a:solidFill>
                  <a:srgbClr val="104954"/>
                </a:solidFill>
                <a:latin typeface="Arial" panose="020B0604020202020204" pitchFamily="34" charset="0"/>
                <a:cs typeface="Arial" panose="020B0604020202020204" pitchFamily="34" charset="0"/>
              </a:rPr>
              <a:t>To see if we need to make any changes to the talk to make them more useful</a:t>
            </a:r>
          </a:p>
          <a:p>
            <a:pPr marL="45720" indent="0">
              <a:buNone/>
            </a:pPr>
            <a:endParaRPr lang="en-IE" sz="2000" dirty="0">
              <a:solidFill>
                <a:srgbClr val="104954"/>
              </a:solidFill>
              <a:latin typeface="Arial" panose="020B0604020202020204" pitchFamily="34" charset="0"/>
              <a:cs typeface="Arial" panose="020B0604020202020204" pitchFamily="34" charset="0"/>
            </a:endParaRPr>
          </a:p>
          <a:p>
            <a:pPr marL="45720" indent="0">
              <a:buNone/>
            </a:pPr>
            <a:r>
              <a:rPr lang="en-IE" sz="2000" b="1" dirty="0" smtClean="0">
                <a:solidFill>
                  <a:srgbClr val="7030A0"/>
                </a:solidFill>
                <a:latin typeface="Arial" panose="020B0604020202020204" pitchFamily="34" charset="0"/>
                <a:cs typeface="Arial" panose="020B0604020202020204" pitchFamily="34" charset="0"/>
              </a:rPr>
              <a:t>How to do it? </a:t>
            </a:r>
          </a:p>
          <a:p>
            <a:r>
              <a:rPr lang="en-IE" sz="2000" dirty="0" smtClean="0">
                <a:solidFill>
                  <a:srgbClr val="104954"/>
                </a:solidFill>
                <a:latin typeface="Arial" panose="020B0604020202020204" pitchFamily="34" charset="0"/>
                <a:cs typeface="Arial" panose="020B0604020202020204" pitchFamily="34" charset="0"/>
              </a:rPr>
              <a:t>I will read out the questions and ask you to tick which smiley face meets your response to it, if the faces are confusing just base it on a yes or no answer, colour coded as </a:t>
            </a:r>
            <a:r>
              <a:rPr lang="en-IE" sz="2000" dirty="0" smtClean="0">
                <a:solidFill>
                  <a:srgbClr val="00B050"/>
                </a:solidFill>
                <a:latin typeface="Arial" panose="020B0604020202020204" pitchFamily="34" charset="0"/>
                <a:cs typeface="Arial" panose="020B0604020202020204" pitchFamily="34" charset="0"/>
              </a:rPr>
              <a:t>Green</a:t>
            </a:r>
            <a:r>
              <a:rPr lang="en-IE" sz="2000" dirty="0" smtClean="0">
                <a:solidFill>
                  <a:srgbClr val="104954"/>
                </a:solidFill>
                <a:latin typeface="Arial" panose="020B0604020202020204" pitchFamily="34" charset="0"/>
                <a:cs typeface="Arial" panose="020B0604020202020204" pitchFamily="34" charset="0"/>
              </a:rPr>
              <a:t> for yes and </a:t>
            </a:r>
            <a:r>
              <a:rPr lang="en-IE" sz="2000" dirty="0" smtClean="0">
                <a:solidFill>
                  <a:srgbClr val="FF0000"/>
                </a:solidFill>
                <a:latin typeface="Arial" panose="020B0604020202020204" pitchFamily="34" charset="0"/>
                <a:cs typeface="Arial" panose="020B0604020202020204" pitchFamily="34" charset="0"/>
              </a:rPr>
              <a:t>Red</a:t>
            </a:r>
            <a:r>
              <a:rPr lang="en-IE" sz="2000" dirty="0" smtClean="0">
                <a:solidFill>
                  <a:srgbClr val="104954"/>
                </a:solidFill>
                <a:latin typeface="Arial" panose="020B0604020202020204" pitchFamily="34" charset="0"/>
                <a:cs typeface="Arial" panose="020B0604020202020204" pitchFamily="34" charset="0"/>
              </a:rPr>
              <a:t> for no.</a:t>
            </a:r>
          </a:p>
          <a:p>
            <a:r>
              <a:rPr lang="en-IE" sz="2000" dirty="0" smtClean="0">
                <a:solidFill>
                  <a:srgbClr val="104954"/>
                </a:solidFill>
                <a:latin typeface="Arial" panose="020B0604020202020204" pitchFamily="34" charset="0"/>
                <a:cs typeface="Arial" panose="020B0604020202020204" pitchFamily="34" charset="0"/>
              </a:rPr>
              <a:t>Keep the form and complete it again at the end of the talk</a:t>
            </a:r>
          </a:p>
          <a:p>
            <a:r>
              <a:rPr lang="en-IE" sz="2000" dirty="0" smtClean="0">
                <a:solidFill>
                  <a:srgbClr val="104954"/>
                </a:solidFill>
                <a:latin typeface="Arial" panose="020B0604020202020204" pitchFamily="34" charset="0"/>
                <a:cs typeface="Arial" panose="020B0604020202020204" pitchFamily="34" charset="0"/>
              </a:rPr>
              <a:t>Fold it up and pop it in the box</a:t>
            </a:r>
          </a:p>
        </p:txBody>
      </p:sp>
    </p:spTree>
    <p:extLst>
      <p:ext uri="{BB962C8B-B14F-4D97-AF65-F5344CB8AC3E}">
        <p14:creationId xmlns:p14="http://schemas.microsoft.com/office/powerpoint/2010/main" val="17382654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0D3447"/>
                </a:solidFill>
                <a:latin typeface="Arial" panose="020B0604020202020204" pitchFamily="34" charset="0"/>
                <a:cs typeface="Arial" panose="020B0604020202020204" pitchFamily="34" charset="0"/>
              </a:rPr>
              <a:t>Stick to the plan </a:t>
            </a:r>
            <a:endParaRPr lang="en-IE" b="1" dirty="0">
              <a:solidFill>
                <a:srgbClr val="0D3447"/>
              </a:solidFill>
              <a:latin typeface="Arial" panose="020B0604020202020204" pitchFamily="34" charset="0"/>
              <a:cs typeface="Arial" panose="020B0604020202020204" pitchFamily="34" charset="0"/>
            </a:endParaRPr>
          </a:p>
        </p:txBody>
      </p:sp>
      <p:pic>
        <p:nvPicPr>
          <p:cNvPr id="5" name="Content Placeholder 4"/>
          <p:cNvPicPr>
            <a:picLocks noGrp="1" noChangeAspect="1"/>
          </p:cNvPicPr>
          <p:nvPr>
            <p:ph sz="half" idx="1"/>
          </p:nvPr>
        </p:nvPicPr>
        <p:blipFill>
          <a:blip r:embed="rId2"/>
          <a:stretch>
            <a:fillRect/>
          </a:stretch>
        </p:blipFill>
        <p:spPr>
          <a:xfrm>
            <a:off x="1274827" y="2057400"/>
            <a:ext cx="3818893" cy="3818893"/>
          </a:xfrm>
          <a:prstGeom prst="rect">
            <a:avLst/>
          </a:prstGeom>
        </p:spPr>
      </p:pic>
      <p:sp>
        <p:nvSpPr>
          <p:cNvPr id="4" name="Content Placeholder 3"/>
          <p:cNvSpPr>
            <a:spLocks noGrp="1"/>
          </p:cNvSpPr>
          <p:nvPr>
            <p:ph sz="half" idx="2"/>
          </p:nvPr>
        </p:nvSpPr>
        <p:spPr/>
        <p:txBody>
          <a:bodyPr/>
          <a:lstStyle/>
          <a:p>
            <a:r>
              <a:rPr lang="en-IE" dirty="0" smtClean="0">
                <a:solidFill>
                  <a:srgbClr val="0D3447"/>
                </a:solidFill>
                <a:latin typeface="Arial" panose="020B0604020202020204" pitchFamily="34" charset="0"/>
                <a:cs typeface="Arial" panose="020B0604020202020204" pitchFamily="34" charset="0"/>
              </a:rPr>
              <a:t>One day at a time</a:t>
            </a:r>
          </a:p>
          <a:p>
            <a:endParaRPr lang="en-IE" dirty="0" smtClean="0">
              <a:solidFill>
                <a:srgbClr val="0D3447"/>
              </a:solidFill>
              <a:latin typeface="Arial" panose="020B0604020202020204" pitchFamily="34" charset="0"/>
              <a:cs typeface="Arial" panose="020B0604020202020204" pitchFamily="34" charset="0"/>
            </a:endParaRPr>
          </a:p>
          <a:p>
            <a:r>
              <a:rPr lang="en-IE" dirty="0" smtClean="0">
                <a:solidFill>
                  <a:srgbClr val="0D3447"/>
                </a:solidFill>
                <a:latin typeface="Arial" panose="020B0604020202020204" pitchFamily="34" charset="0"/>
                <a:cs typeface="Arial" panose="020B0604020202020204" pitchFamily="34" charset="0"/>
              </a:rPr>
              <a:t>Motivation, Will Power and mood will not always be enough to keep you on track……</a:t>
            </a:r>
          </a:p>
          <a:p>
            <a:endParaRPr lang="en-IE" dirty="0" smtClean="0">
              <a:solidFill>
                <a:srgbClr val="0D3447"/>
              </a:solidFill>
              <a:latin typeface="Arial" panose="020B0604020202020204" pitchFamily="34" charset="0"/>
              <a:cs typeface="Arial" panose="020B0604020202020204" pitchFamily="34" charset="0"/>
            </a:endParaRPr>
          </a:p>
          <a:p>
            <a:r>
              <a:rPr lang="en-IE" dirty="0" smtClean="0">
                <a:solidFill>
                  <a:srgbClr val="0D3447"/>
                </a:solidFill>
                <a:latin typeface="Arial" panose="020B0604020202020204" pitchFamily="34" charset="0"/>
                <a:cs typeface="Arial" panose="020B0604020202020204" pitchFamily="34" charset="0"/>
              </a:rPr>
              <a:t>Make a strong plan and stick to it</a:t>
            </a:r>
          </a:p>
          <a:p>
            <a:endParaRPr lang="en-IE" dirty="0">
              <a:solidFill>
                <a:srgbClr val="0D3447"/>
              </a:solidFill>
              <a:latin typeface="Arial" panose="020B0604020202020204" pitchFamily="34" charset="0"/>
              <a:cs typeface="Arial" panose="020B0604020202020204" pitchFamily="34" charset="0"/>
            </a:endParaRPr>
          </a:p>
          <a:p>
            <a:r>
              <a:rPr lang="en-IE" dirty="0" smtClean="0">
                <a:solidFill>
                  <a:srgbClr val="0D3447"/>
                </a:solidFill>
                <a:latin typeface="Arial" panose="020B0604020202020204" pitchFamily="34" charset="0"/>
                <a:cs typeface="Arial" panose="020B0604020202020204" pitchFamily="34" charset="0"/>
              </a:rPr>
              <a:t>Trust the Process! </a:t>
            </a:r>
            <a:endParaRPr lang="en-IE" dirty="0">
              <a:solidFill>
                <a:srgbClr val="0D344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032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0D3447"/>
                </a:solidFill>
                <a:latin typeface="Arial" panose="020B0604020202020204" pitchFamily="34" charset="0"/>
                <a:cs typeface="Arial" panose="020B0604020202020204" pitchFamily="34" charset="0"/>
              </a:rPr>
              <a:t>Positive Self Talk</a:t>
            </a:r>
            <a:endParaRPr lang="en-IE" b="1" dirty="0">
              <a:solidFill>
                <a:srgbClr val="0D3447"/>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rotWithShape="1">
          <a:blip r:embed="rId3"/>
          <a:srcRect b="10551"/>
          <a:stretch/>
        </p:blipFill>
        <p:spPr>
          <a:xfrm>
            <a:off x="2517959" y="1615309"/>
            <a:ext cx="6953250" cy="4907539"/>
          </a:xfrm>
          <a:prstGeom prst="rect">
            <a:avLst/>
          </a:prstGeom>
        </p:spPr>
      </p:pic>
    </p:spTree>
    <p:extLst>
      <p:ext uri="{BB962C8B-B14F-4D97-AF65-F5344CB8AC3E}">
        <p14:creationId xmlns:p14="http://schemas.microsoft.com/office/powerpoint/2010/main" val="174515571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10306"/>
          <a:stretch/>
        </p:blipFill>
        <p:spPr>
          <a:xfrm>
            <a:off x="288098" y="236359"/>
            <a:ext cx="5730737" cy="6237593"/>
          </a:xfrm>
          <a:prstGeom prst="rect">
            <a:avLst/>
          </a:prstGeom>
        </p:spPr>
      </p:pic>
      <p:pic>
        <p:nvPicPr>
          <p:cNvPr id="6" name="Picture 5"/>
          <p:cNvPicPr>
            <a:picLocks noChangeAspect="1"/>
          </p:cNvPicPr>
          <p:nvPr/>
        </p:nvPicPr>
        <p:blipFill>
          <a:blip r:embed="rId4"/>
          <a:stretch>
            <a:fillRect/>
          </a:stretch>
        </p:blipFill>
        <p:spPr>
          <a:xfrm>
            <a:off x="6018835" y="236359"/>
            <a:ext cx="5834829" cy="4701832"/>
          </a:xfrm>
          <a:prstGeom prst="rect">
            <a:avLst/>
          </a:prstGeom>
        </p:spPr>
      </p:pic>
      <p:sp>
        <p:nvSpPr>
          <p:cNvPr id="2" name="TextBox 1"/>
          <p:cNvSpPr txBox="1"/>
          <p:nvPr/>
        </p:nvSpPr>
        <p:spPr>
          <a:xfrm>
            <a:off x="5969580" y="2904374"/>
            <a:ext cx="2966669" cy="3139321"/>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Stay Positive </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Keep Busy</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Be Active</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Save and Reward </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Be Careful when drinking alcohol</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Always remember the “Not a Puff” Rule</a:t>
            </a:r>
            <a:endParaRPr lang="en-IE" sz="1600" b="1" dirty="0">
              <a:solidFill>
                <a:srgbClr val="0E3946"/>
              </a:solidFill>
              <a:latin typeface="Arial" panose="020B0604020202020204" pitchFamily="34" charset="0"/>
              <a:cs typeface="Arial" panose="020B0604020202020204" pitchFamily="34" charset="0"/>
            </a:endParaRPr>
          </a:p>
        </p:txBody>
      </p:sp>
      <p:sp>
        <p:nvSpPr>
          <p:cNvPr id="7" name="TextBox 6"/>
          <p:cNvSpPr txBox="1"/>
          <p:nvPr/>
        </p:nvSpPr>
        <p:spPr>
          <a:xfrm>
            <a:off x="8886995" y="2851108"/>
            <a:ext cx="3015924" cy="3416320"/>
          </a:xfrm>
          <a:prstGeom prst="rect">
            <a:avLst/>
          </a:prstGeom>
          <a:ln>
            <a:noFill/>
          </a:ln>
        </p:spPr>
        <p:style>
          <a:lnRef idx="2">
            <a:schemeClr val="accent3"/>
          </a:lnRef>
          <a:fillRef idx="1">
            <a:schemeClr val="lt1"/>
          </a:fillRef>
          <a:effectRef idx="0">
            <a:schemeClr val="accent3"/>
          </a:effectRef>
          <a:fontRef idx="minor">
            <a:schemeClr val="dk1"/>
          </a:fontRef>
        </p:style>
        <p:txBody>
          <a:bodyPr wrap="square" rtlCol="0">
            <a:spAutoFit/>
          </a:bodyPr>
          <a:lstStyle/>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Never think that one puff won’t hurt</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Don’t be disheartened if some days are harder than others</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Don't be afraid to be proud of yourself</a:t>
            </a:r>
          </a:p>
          <a:p>
            <a:pPr marL="285750" indent="-285750">
              <a:lnSpc>
                <a:spcPct val="150000"/>
              </a:lnSpc>
              <a:buFont typeface="Arial" panose="020B0604020202020204" pitchFamily="34" charset="0"/>
              <a:buChar char="•"/>
            </a:pPr>
            <a:r>
              <a:rPr lang="en-IE" sz="1600" b="1" dirty="0" smtClean="0">
                <a:solidFill>
                  <a:srgbClr val="0E3946"/>
                </a:solidFill>
                <a:latin typeface="Arial" panose="020B0604020202020204" pitchFamily="34" charset="0"/>
                <a:cs typeface="Arial" panose="020B0604020202020204" pitchFamily="34" charset="0"/>
              </a:rPr>
              <a:t>Don’t put yourself in risky situations-be selfish! </a:t>
            </a:r>
          </a:p>
        </p:txBody>
      </p:sp>
    </p:spTree>
    <p:extLst>
      <p:ext uri="{BB962C8B-B14F-4D97-AF65-F5344CB8AC3E}">
        <p14:creationId xmlns:p14="http://schemas.microsoft.com/office/powerpoint/2010/main" val="374003154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353" y="358660"/>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a:t>
            </a:r>
            <a:br>
              <a:rPr lang="en-IE" dirty="0" smtClean="0">
                <a:solidFill>
                  <a:srgbClr val="104954"/>
                </a:solidFill>
                <a:latin typeface="Arial" panose="020B0604020202020204" pitchFamily="34" charset="0"/>
                <a:cs typeface="Arial" panose="020B0604020202020204" pitchFamily="34" charset="0"/>
              </a:rPr>
            </a:br>
            <a:r>
              <a:rPr lang="en-IE" sz="3600" dirty="0" smtClean="0">
                <a:solidFill>
                  <a:srgbClr val="104954"/>
                </a:solidFill>
                <a:latin typeface="Arial" panose="020B0604020202020204" pitchFamily="34" charset="0"/>
                <a:cs typeface="Arial" panose="020B0604020202020204" pitchFamily="34" charset="0"/>
              </a:rPr>
              <a:t>Relapsing and Trying again</a:t>
            </a:r>
            <a:endParaRPr lang="en-IE"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2015144" y="5871902"/>
            <a:ext cx="8572500" cy="723900"/>
          </a:xfrm>
          <a:prstGeom prst="rect">
            <a:avLst/>
          </a:prstGeom>
        </p:spPr>
      </p:pic>
      <p:pic>
        <p:nvPicPr>
          <p:cNvPr id="9" name="Case Study Pt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29428" y="2425661"/>
            <a:ext cx="1967185" cy="1967185"/>
          </a:xfrm>
          <a:prstGeom prst="rect">
            <a:avLst/>
          </a:prstGeom>
        </p:spPr>
      </p:pic>
      <p:pic>
        <p:nvPicPr>
          <p:cNvPr id="10" name="Picture 9"/>
          <p:cNvPicPr>
            <a:picLocks noChangeAspect="1"/>
          </p:cNvPicPr>
          <p:nvPr/>
        </p:nvPicPr>
        <p:blipFill>
          <a:blip r:embed="rId7"/>
          <a:stretch>
            <a:fillRect/>
          </a:stretch>
        </p:blipFill>
        <p:spPr>
          <a:xfrm>
            <a:off x="1444373" y="2360023"/>
            <a:ext cx="2556744" cy="2556744"/>
          </a:xfrm>
          <a:prstGeom prst="rect">
            <a:avLst/>
          </a:prstGeom>
        </p:spPr>
      </p:pic>
    </p:spTree>
    <p:extLst>
      <p:ext uri="{BB962C8B-B14F-4D97-AF65-F5344CB8AC3E}">
        <p14:creationId xmlns:p14="http://schemas.microsoft.com/office/powerpoint/2010/main" val="24015793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699"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b="1" dirty="0" smtClean="0">
                <a:solidFill>
                  <a:srgbClr val="104954"/>
                </a:solidFill>
                <a:latin typeface="Arial" panose="020B0604020202020204" pitchFamily="34" charset="0"/>
                <a:cs typeface="Arial" panose="020B0604020202020204" pitchFamily="34" charset="0"/>
              </a:rPr>
              <a:t>Why do people relapse? </a:t>
            </a:r>
            <a:endParaRPr lang="en-IE" b="1" dirty="0">
              <a:solidFill>
                <a:srgbClr val="104954"/>
              </a:solidFill>
              <a:latin typeface="Arial" panose="020B0604020202020204" pitchFamily="34" charset="0"/>
              <a:cs typeface="Arial" panose="020B0604020202020204" pitchFamily="34" charset="0"/>
            </a:endParaRPr>
          </a:p>
        </p:txBody>
      </p:sp>
      <p:graphicFrame>
        <p:nvGraphicFramePr>
          <p:cNvPr id="3" name="Diagram 2"/>
          <p:cNvGraphicFramePr/>
          <p:nvPr>
            <p:extLst>
              <p:ext uri="{D42A27DB-BD31-4B8C-83A1-F6EECF244321}">
                <p14:modId xmlns:p14="http://schemas.microsoft.com/office/powerpoint/2010/main" val="1411516359"/>
              </p:ext>
            </p:extLst>
          </p:nvPr>
        </p:nvGraphicFramePr>
        <p:xfrm>
          <a:off x="557939" y="1844298"/>
          <a:ext cx="10988298" cy="4541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068398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680" y="353568"/>
            <a:ext cx="11094720" cy="1356360"/>
          </a:xfrm>
        </p:spPr>
        <p:txBody>
          <a:bodyPr/>
          <a:lstStyle/>
          <a:p>
            <a:r>
              <a:rPr lang="en-IE" b="1" dirty="0" smtClean="0">
                <a:solidFill>
                  <a:srgbClr val="0D3447"/>
                </a:solidFill>
                <a:latin typeface="Arial" panose="020B0604020202020204" pitchFamily="34" charset="0"/>
                <a:cs typeface="Arial" panose="020B0604020202020204" pitchFamily="34" charset="0"/>
              </a:rPr>
              <a:t>Tips for staying motivated if you relapse</a:t>
            </a:r>
            <a:endParaRPr lang="en-IE" b="1" dirty="0">
              <a:solidFill>
                <a:srgbClr val="0D3447"/>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1"/>
          </p:nvPr>
        </p:nvSpPr>
        <p:spPr>
          <a:xfrm>
            <a:off x="487680" y="1545335"/>
            <a:ext cx="10199538" cy="4023360"/>
          </a:xfrm>
        </p:spPr>
        <p:txBody>
          <a:bodyPr>
            <a:noAutofit/>
          </a:bodyPr>
          <a:lstStyle/>
          <a:p>
            <a:pPr>
              <a:lnSpc>
                <a:spcPct val="160000"/>
              </a:lnSpc>
            </a:pPr>
            <a:r>
              <a:rPr lang="en-IE" sz="1800" dirty="0" smtClean="0">
                <a:solidFill>
                  <a:srgbClr val="0D3447"/>
                </a:solidFill>
                <a:latin typeface="Arial" panose="020B0604020202020204" pitchFamily="34" charset="0"/>
                <a:cs typeface="Arial" panose="020B0604020202020204" pitchFamily="34" charset="0"/>
              </a:rPr>
              <a:t>Congratulate yourself on achievements to date with quitting-”no such thing as a failed attempt”</a:t>
            </a:r>
          </a:p>
          <a:p>
            <a:pPr>
              <a:lnSpc>
                <a:spcPct val="160000"/>
              </a:lnSpc>
            </a:pPr>
            <a:r>
              <a:rPr lang="en-IE" sz="1800" dirty="0" smtClean="0">
                <a:solidFill>
                  <a:srgbClr val="0D3447"/>
                </a:solidFill>
                <a:latin typeface="Arial" panose="020B0604020202020204" pitchFamily="34" charset="0"/>
                <a:cs typeface="Arial" panose="020B0604020202020204" pitchFamily="34" charset="0"/>
              </a:rPr>
              <a:t>Think about what triggered the slip up and make a plan for how to handle that situation differently in the future</a:t>
            </a:r>
          </a:p>
          <a:p>
            <a:pPr>
              <a:lnSpc>
                <a:spcPct val="160000"/>
              </a:lnSpc>
            </a:pPr>
            <a:r>
              <a:rPr lang="en-IE" sz="1800" dirty="0" smtClean="0">
                <a:solidFill>
                  <a:srgbClr val="0D3447"/>
                </a:solidFill>
                <a:latin typeface="Arial" panose="020B0604020202020204" pitchFamily="34" charset="0"/>
                <a:cs typeface="Arial" panose="020B0604020202020204" pitchFamily="34" charset="0"/>
              </a:rPr>
              <a:t>Promise yourself you wont make the same mistake twice</a:t>
            </a:r>
          </a:p>
          <a:p>
            <a:pPr>
              <a:lnSpc>
                <a:spcPct val="160000"/>
              </a:lnSpc>
            </a:pPr>
            <a:r>
              <a:rPr lang="en-IE" sz="1800" dirty="0" smtClean="0">
                <a:solidFill>
                  <a:srgbClr val="0D3447"/>
                </a:solidFill>
                <a:latin typeface="Arial" panose="020B0604020202020204" pitchFamily="34" charset="0"/>
                <a:cs typeface="Arial" panose="020B0604020202020204" pitchFamily="34" charset="0"/>
              </a:rPr>
              <a:t>Look back at quit plan and see if anything needs to change this time</a:t>
            </a:r>
          </a:p>
          <a:p>
            <a:pPr>
              <a:lnSpc>
                <a:spcPct val="160000"/>
              </a:lnSpc>
            </a:pPr>
            <a:r>
              <a:rPr lang="en-IE" sz="1800" dirty="0" smtClean="0">
                <a:solidFill>
                  <a:srgbClr val="0D3447"/>
                </a:solidFill>
                <a:latin typeface="Arial" panose="020B0604020202020204" pitchFamily="34" charset="0"/>
                <a:cs typeface="Arial" panose="020B0604020202020204" pitchFamily="34" charset="0"/>
              </a:rPr>
              <a:t>Remember the supports that are available to you and use them- there is </a:t>
            </a:r>
            <a:r>
              <a:rPr lang="en-IE" sz="1800" b="1" dirty="0" smtClean="0">
                <a:solidFill>
                  <a:srgbClr val="0D3447"/>
                </a:solidFill>
                <a:latin typeface="Arial" panose="020B0604020202020204" pitchFamily="34" charset="0"/>
                <a:cs typeface="Arial" panose="020B0604020202020204" pitchFamily="34" charset="0"/>
              </a:rPr>
              <a:t>no judgement and no shame in relapsing</a:t>
            </a:r>
          </a:p>
          <a:p>
            <a:pPr>
              <a:lnSpc>
                <a:spcPct val="160000"/>
              </a:lnSpc>
            </a:pPr>
            <a:r>
              <a:rPr lang="en-IE" sz="1800" dirty="0">
                <a:solidFill>
                  <a:srgbClr val="0D3447"/>
                </a:solidFill>
                <a:latin typeface="Arial" panose="020B0604020202020204" pitchFamily="34" charset="0"/>
                <a:cs typeface="Arial" panose="020B0604020202020204" pitchFamily="34" charset="0"/>
              </a:rPr>
              <a:t>Get back on track asap-the quicker you do the easier to </a:t>
            </a:r>
            <a:r>
              <a:rPr lang="en-IE" sz="1800" dirty="0" smtClean="0">
                <a:solidFill>
                  <a:srgbClr val="0D3447"/>
                </a:solidFill>
                <a:latin typeface="Arial" panose="020B0604020202020204" pitchFamily="34" charset="0"/>
                <a:cs typeface="Arial" panose="020B0604020202020204" pitchFamily="34" charset="0"/>
              </a:rPr>
              <a:t>succeed</a:t>
            </a:r>
          </a:p>
          <a:p>
            <a:pPr>
              <a:lnSpc>
                <a:spcPct val="160000"/>
              </a:lnSpc>
            </a:pPr>
            <a:r>
              <a:rPr lang="en-IE" sz="1800" b="1" dirty="0" smtClean="0">
                <a:solidFill>
                  <a:srgbClr val="0D3447"/>
                </a:solidFill>
                <a:latin typeface="Arial" panose="020B0604020202020204" pitchFamily="34" charset="0"/>
                <a:cs typeface="Arial" panose="020B0604020202020204" pitchFamily="34" charset="0"/>
              </a:rPr>
              <a:t>Don’t quit on quitting!</a:t>
            </a:r>
          </a:p>
        </p:txBody>
      </p:sp>
    </p:spTree>
    <p:extLst>
      <p:ext uri="{BB962C8B-B14F-4D97-AF65-F5344CB8AC3E}">
        <p14:creationId xmlns:p14="http://schemas.microsoft.com/office/powerpoint/2010/main" val="27710401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353" y="358660"/>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a:t>
            </a:r>
            <a:br>
              <a:rPr lang="en-IE" dirty="0" smtClean="0">
                <a:solidFill>
                  <a:srgbClr val="104954"/>
                </a:solidFill>
                <a:latin typeface="Arial" panose="020B0604020202020204" pitchFamily="34" charset="0"/>
                <a:cs typeface="Arial" panose="020B0604020202020204" pitchFamily="34" charset="0"/>
              </a:rPr>
            </a:br>
            <a:r>
              <a:rPr lang="en-IE" sz="3600" dirty="0" smtClean="0">
                <a:solidFill>
                  <a:srgbClr val="104954"/>
                </a:solidFill>
                <a:latin typeface="Arial" panose="020B0604020202020204" pitchFamily="34" charset="0"/>
                <a:cs typeface="Arial" panose="020B0604020202020204" pitchFamily="34" charset="0"/>
              </a:rPr>
              <a:t>A Non Smoker</a:t>
            </a:r>
            <a:endParaRPr lang="en-IE"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3"/>
          <a:stretch>
            <a:fillRect/>
          </a:stretch>
        </p:blipFill>
        <p:spPr>
          <a:xfrm>
            <a:off x="2015144" y="5871902"/>
            <a:ext cx="8572500" cy="723900"/>
          </a:xfrm>
          <a:prstGeom prst="rect">
            <a:avLst/>
          </a:prstGeom>
        </p:spPr>
      </p:pic>
      <p:pic>
        <p:nvPicPr>
          <p:cNvPr id="6" name="Picture 5"/>
          <p:cNvPicPr>
            <a:picLocks noChangeAspect="1"/>
          </p:cNvPicPr>
          <p:nvPr/>
        </p:nvPicPr>
        <p:blipFill>
          <a:blip r:embed="rId4"/>
          <a:stretch>
            <a:fillRect/>
          </a:stretch>
        </p:blipFill>
        <p:spPr>
          <a:xfrm>
            <a:off x="1444373" y="2360023"/>
            <a:ext cx="2556744" cy="2556744"/>
          </a:xfrm>
          <a:prstGeom prst="rect">
            <a:avLst/>
          </a:prstGeom>
        </p:spPr>
      </p:pic>
      <p:pic>
        <p:nvPicPr>
          <p:cNvPr id="10" name="Picture 9"/>
          <p:cNvPicPr>
            <a:picLocks noChangeAspect="1"/>
          </p:cNvPicPr>
          <p:nvPr/>
        </p:nvPicPr>
        <p:blipFill>
          <a:blip r:embed="rId5"/>
          <a:stretch>
            <a:fillRect/>
          </a:stretch>
        </p:blipFill>
        <p:spPr>
          <a:xfrm>
            <a:off x="7778336" y="1715020"/>
            <a:ext cx="2116170" cy="3998140"/>
          </a:xfrm>
          <a:prstGeom prst="ellipse">
            <a:avLst/>
          </a:prstGeom>
          <a:ln>
            <a:noFill/>
          </a:ln>
          <a:effectLst>
            <a:softEdge rad="112500"/>
          </a:effectLst>
        </p:spPr>
      </p:pic>
      <p:pic>
        <p:nvPicPr>
          <p:cNvPr id="11" name="Picture 10"/>
          <p:cNvPicPr>
            <a:picLocks noChangeAspect="1"/>
          </p:cNvPicPr>
          <p:nvPr/>
        </p:nvPicPr>
        <p:blipFill>
          <a:blip r:embed="rId6"/>
          <a:stretch>
            <a:fillRect/>
          </a:stretch>
        </p:blipFill>
        <p:spPr>
          <a:xfrm>
            <a:off x="7778336" y="474061"/>
            <a:ext cx="2012423" cy="1114688"/>
          </a:xfrm>
          <a:prstGeom prst="rect">
            <a:avLst/>
          </a:prstGeom>
          <a:ln>
            <a:noFill/>
          </a:ln>
          <a:effectLst>
            <a:softEdge rad="112500"/>
          </a:effectLst>
        </p:spPr>
      </p:pic>
    </p:spTree>
    <p:extLst>
      <p:ext uri="{BB962C8B-B14F-4D97-AF65-F5344CB8AC3E}">
        <p14:creationId xmlns:p14="http://schemas.microsoft.com/office/powerpoint/2010/main" val="143465211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15144" y="5871902"/>
            <a:ext cx="8572500" cy="723900"/>
          </a:xfrm>
          <a:prstGeom prst="rect">
            <a:avLst/>
          </a:prstGeom>
        </p:spPr>
      </p:pic>
      <p:pic>
        <p:nvPicPr>
          <p:cNvPr id="7" name="Picture 6"/>
          <p:cNvPicPr>
            <a:picLocks noChangeAspect="1"/>
          </p:cNvPicPr>
          <p:nvPr/>
        </p:nvPicPr>
        <p:blipFill>
          <a:blip r:embed="rId3"/>
          <a:stretch>
            <a:fillRect/>
          </a:stretch>
        </p:blipFill>
        <p:spPr>
          <a:xfrm>
            <a:off x="3381215" y="650830"/>
            <a:ext cx="4819650" cy="48196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5679415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200136" y="3654517"/>
            <a:ext cx="3105646" cy="1623147"/>
          </a:xfrm>
        </p:spPr>
        <p:style>
          <a:lnRef idx="2">
            <a:schemeClr val="dk1"/>
          </a:lnRef>
          <a:fillRef idx="1">
            <a:schemeClr val="lt1"/>
          </a:fillRef>
          <a:effectRef idx="0">
            <a:schemeClr val="dk1"/>
          </a:effectRef>
          <a:fontRef idx="minor">
            <a:schemeClr val="dk1"/>
          </a:fontRef>
        </p:style>
        <p:txBody>
          <a:bodyPr>
            <a:normAutofit lnSpcReduction="10000"/>
          </a:bodyPr>
          <a:lstStyle/>
          <a:p>
            <a:pPr marL="45720" indent="0">
              <a:buNone/>
            </a:pPr>
            <a:r>
              <a:rPr lang="en-IE" sz="2000" dirty="0" smtClean="0">
                <a:solidFill>
                  <a:srgbClr val="0D3447"/>
                </a:solidFill>
                <a:latin typeface="Arial" panose="020B0604020202020204" pitchFamily="34" charset="0"/>
                <a:cs typeface="Arial" panose="020B0604020202020204" pitchFamily="34" charset="0"/>
                <a:hlinkClick r:id="rId3"/>
              </a:rPr>
              <a:t>Debbie.roche@fdys.ie</a:t>
            </a:r>
            <a:endParaRPr lang="en-IE" sz="2000" dirty="0" smtClean="0">
              <a:solidFill>
                <a:srgbClr val="0D3447"/>
              </a:solidFill>
              <a:latin typeface="Arial" panose="020B0604020202020204" pitchFamily="34" charset="0"/>
              <a:cs typeface="Arial" panose="020B0604020202020204" pitchFamily="34" charset="0"/>
            </a:endParaRPr>
          </a:p>
          <a:p>
            <a:pPr marL="45720" indent="0">
              <a:buNone/>
            </a:pPr>
            <a:r>
              <a:rPr lang="en-IE" sz="2000" dirty="0">
                <a:solidFill>
                  <a:srgbClr val="0D3447"/>
                </a:solidFill>
                <a:latin typeface="Arial" panose="020B0604020202020204" pitchFamily="34" charset="0"/>
                <a:cs typeface="Arial" panose="020B0604020202020204" pitchFamily="34" charset="0"/>
              </a:rPr>
              <a:t>0863921525  </a:t>
            </a:r>
            <a:endParaRPr lang="en-IE" sz="2000" dirty="0" smtClean="0">
              <a:solidFill>
                <a:srgbClr val="0D3447"/>
              </a:solidFill>
              <a:latin typeface="Arial" panose="020B0604020202020204" pitchFamily="34" charset="0"/>
              <a:cs typeface="Arial" panose="020B0604020202020204" pitchFamily="34" charset="0"/>
            </a:endParaRPr>
          </a:p>
          <a:p>
            <a:pPr marL="45720" indent="0">
              <a:buNone/>
            </a:pPr>
            <a:endParaRPr lang="en-IE" sz="2000" dirty="0">
              <a:solidFill>
                <a:srgbClr val="0D3447"/>
              </a:solidFill>
              <a:latin typeface="Arial" panose="020B0604020202020204" pitchFamily="34" charset="0"/>
              <a:cs typeface="Arial" panose="020B0604020202020204" pitchFamily="34" charset="0"/>
            </a:endParaRPr>
          </a:p>
          <a:p>
            <a:pPr marL="45720" indent="0">
              <a:buNone/>
            </a:pPr>
            <a:r>
              <a:rPr lang="en-IE" sz="2000" dirty="0" smtClean="0">
                <a:solidFill>
                  <a:srgbClr val="0D3447"/>
                </a:solidFill>
                <a:latin typeface="Arial" panose="020B0604020202020204" pitchFamily="34" charset="0"/>
                <a:cs typeface="Arial" panose="020B0604020202020204" pitchFamily="34" charset="0"/>
              </a:rPr>
              <a:t>*Sign up on sheet today</a:t>
            </a:r>
            <a:endParaRPr lang="en-IE" sz="2000" dirty="0">
              <a:solidFill>
                <a:srgbClr val="0D3447"/>
              </a:solidFill>
              <a:latin typeface="Arial" panose="020B0604020202020204" pitchFamily="34" charset="0"/>
              <a:cs typeface="Arial" panose="020B0604020202020204" pitchFamily="34" charset="0"/>
            </a:endParaRPr>
          </a:p>
        </p:txBody>
      </p:sp>
      <p:sp>
        <p:nvSpPr>
          <p:cNvPr id="4" name="Content Placeholder 3"/>
          <p:cNvSpPr>
            <a:spLocks noGrp="1"/>
          </p:cNvSpPr>
          <p:nvPr>
            <p:ph sz="half" idx="2"/>
          </p:nvPr>
        </p:nvSpPr>
        <p:spPr>
          <a:xfrm>
            <a:off x="6267612" y="2057400"/>
            <a:ext cx="2221491" cy="4023360"/>
          </a:xfrm>
        </p:spPr>
        <p:txBody>
          <a:bodyPr>
            <a:normAutofit lnSpcReduction="10000"/>
          </a:bodyPr>
          <a:lstStyle/>
          <a:p>
            <a:endParaRPr lang="en-IE" dirty="0" smtClean="0"/>
          </a:p>
          <a:p>
            <a:endParaRPr lang="en-IE" dirty="0"/>
          </a:p>
          <a:p>
            <a:endParaRPr lang="en-IE" dirty="0" smtClean="0"/>
          </a:p>
          <a:p>
            <a:endParaRPr lang="en-IE" dirty="0"/>
          </a:p>
          <a:p>
            <a:endParaRPr lang="en-IE" dirty="0" smtClean="0"/>
          </a:p>
          <a:p>
            <a:pPr marL="45720" indent="0">
              <a:buNone/>
            </a:pPr>
            <a:endParaRPr lang="en-IE" dirty="0"/>
          </a:p>
        </p:txBody>
      </p:sp>
      <p:pic>
        <p:nvPicPr>
          <p:cNvPr id="6" name="Picture 5"/>
          <p:cNvPicPr>
            <a:picLocks noChangeAspect="1"/>
          </p:cNvPicPr>
          <p:nvPr/>
        </p:nvPicPr>
        <p:blipFill>
          <a:blip r:embed="rId4"/>
          <a:stretch>
            <a:fillRect/>
          </a:stretch>
        </p:blipFill>
        <p:spPr>
          <a:xfrm>
            <a:off x="1280729" y="515633"/>
            <a:ext cx="2929548" cy="2998133"/>
          </a:xfrm>
          <a:prstGeom prst="rect">
            <a:avLst/>
          </a:prstGeom>
        </p:spPr>
      </p:pic>
      <p:pic>
        <p:nvPicPr>
          <p:cNvPr id="8" name="Picture 7"/>
          <p:cNvPicPr>
            <a:picLocks noChangeAspect="1"/>
          </p:cNvPicPr>
          <p:nvPr/>
        </p:nvPicPr>
        <p:blipFill>
          <a:blip r:embed="rId5"/>
          <a:stretch>
            <a:fillRect/>
          </a:stretch>
        </p:blipFill>
        <p:spPr>
          <a:xfrm>
            <a:off x="6346664" y="535273"/>
            <a:ext cx="2214340" cy="2984054"/>
          </a:xfrm>
          <a:prstGeom prst="rect">
            <a:avLst/>
          </a:prstGeom>
        </p:spPr>
      </p:pic>
      <p:pic>
        <p:nvPicPr>
          <p:cNvPr id="9" name="Picture 8"/>
          <p:cNvPicPr>
            <a:picLocks noChangeAspect="1"/>
          </p:cNvPicPr>
          <p:nvPr/>
        </p:nvPicPr>
        <p:blipFill>
          <a:blip r:embed="rId6"/>
          <a:stretch>
            <a:fillRect/>
          </a:stretch>
        </p:blipFill>
        <p:spPr>
          <a:xfrm>
            <a:off x="6495560" y="759258"/>
            <a:ext cx="1916547" cy="2510881"/>
          </a:xfrm>
          <a:prstGeom prst="rect">
            <a:avLst/>
          </a:prstGeom>
          <a:ln>
            <a:solidFill>
              <a:srgbClr val="C00000"/>
            </a:solidFill>
          </a:ln>
        </p:spPr>
      </p:pic>
      <p:sp>
        <p:nvSpPr>
          <p:cNvPr id="14" name="Content Placeholder 2"/>
          <p:cNvSpPr txBox="1">
            <a:spLocks/>
          </p:cNvSpPr>
          <p:nvPr/>
        </p:nvSpPr>
        <p:spPr>
          <a:xfrm>
            <a:off x="6400051" y="3700519"/>
            <a:ext cx="5179750" cy="268187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dk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dk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dk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9pPr>
          </a:lstStyle>
          <a:p>
            <a:pPr marL="45720" indent="0">
              <a:buFont typeface="Corbel" pitchFamily="34" charset="0"/>
              <a:buNone/>
            </a:pPr>
            <a:r>
              <a:rPr lang="en-IE" sz="2400" dirty="0" smtClean="0">
                <a:solidFill>
                  <a:srgbClr val="0D3447"/>
                </a:solidFill>
                <a:latin typeface="Arial" panose="020B0604020202020204" pitchFamily="34" charset="0"/>
                <a:cs typeface="Arial" panose="020B0604020202020204" pitchFamily="34" charset="0"/>
                <a:hlinkClick r:id="rId7"/>
              </a:rPr>
              <a:t>southeaststopsmokingsupport@hse.ie</a:t>
            </a:r>
            <a:r>
              <a:rPr lang="en-IE" sz="2400" dirty="0" smtClean="0">
                <a:solidFill>
                  <a:srgbClr val="0D3447"/>
                </a:solidFill>
                <a:latin typeface="Arial" panose="020B0604020202020204" pitchFamily="34" charset="0"/>
                <a:cs typeface="Arial" panose="020B0604020202020204" pitchFamily="34" charset="0"/>
              </a:rPr>
              <a:t> </a:t>
            </a:r>
          </a:p>
          <a:p>
            <a:pPr marL="45720" indent="0">
              <a:buFont typeface="Corbel" pitchFamily="34" charset="0"/>
              <a:buNone/>
            </a:pPr>
            <a:r>
              <a:rPr lang="en-IE" sz="2400" dirty="0" smtClean="0">
                <a:solidFill>
                  <a:srgbClr val="0D3447"/>
                </a:solidFill>
                <a:latin typeface="Arial" panose="020B0604020202020204" pitchFamily="34" charset="0"/>
                <a:cs typeface="Arial" panose="020B0604020202020204" pitchFamily="34" charset="0"/>
              </a:rPr>
              <a:t>Phone: </a:t>
            </a:r>
            <a:r>
              <a:rPr lang="en-IE" sz="2400" b="1" dirty="0" smtClean="0">
                <a:solidFill>
                  <a:srgbClr val="0D3447"/>
                </a:solidFill>
                <a:latin typeface="Arial" panose="020B0604020202020204" pitchFamily="34" charset="0"/>
                <a:cs typeface="Arial" panose="020B0604020202020204" pitchFamily="34" charset="0"/>
              </a:rPr>
              <a:t>0870957126</a:t>
            </a:r>
            <a:r>
              <a:rPr lang="en-IE" sz="2400" dirty="0" smtClean="0">
                <a:solidFill>
                  <a:srgbClr val="0D3447"/>
                </a:solidFill>
                <a:latin typeface="Arial" panose="020B0604020202020204" pitchFamily="34" charset="0"/>
                <a:cs typeface="Arial" panose="020B0604020202020204" pitchFamily="34" charset="0"/>
              </a:rPr>
              <a:t> </a:t>
            </a:r>
          </a:p>
          <a:p>
            <a:pPr marL="45720" indent="0">
              <a:buFont typeface="Corbel" pitchFamily="34" charset="0"/>
              <a:buNone/>
            </a:pPr>
            <a:r>
              <a:rPr lang="en-IE" sz="2400" dirty="0" smtClean="0">
                <a:solidFill>
                  <a:srgbClr val="0D3447"/>
                </a:solidFill>
                <a:latin typeface="Arial" panose="020B0604020202020204" pitchFamily="34" charset="0"/>
                <a:cs typeface="Arial" panose="020B0604020202020204" pitchFamily="34" charset="0"/>
              </a:rPr>
              <a:t>QR Code</a:t>
            </a:r>
            <a:endParaRPr lang="en-IE" sz="2400" dirty="0">
              <a:solidFill>
                <a:srgbClr val="0D3447"/>
              </a:solidFill>
              <a:latin typeface="Arial" panose="020B0604020202020204" pitchFamily="34" charset="0"/>
              <a:cs typeface="Arial" panose="020B0604020202020204" pitchFamily="34" charset="0"/>
            </a:endParaRPr>
          </a:p>
          <a:p>
            <a:pPr marL="45720" indent="0">
              <a:buFont typeface="Corbel" pitchFamily="34" charset="0"/>
              <a:buNone/>
            </a:pPr>
            <a:endParaRPr lang="en-IE" dirty="0">
              <a:solidFill>
                <a:srgbClr val="0D3447"/>
              </a:solidFill>
              <a:latin typeface="Arial" panose="020B0604020202020204" pitchFamily="34" charset="0"/>
              <a:cs typeface="Arial" panose="020B0604020202020204" pitchFamily="34" charset="0"/>
            </a:endParaRPr>
          </a:p>
        </p:txBody>
      </p:sp>
      <p:sp>
        <p:nvSpPr>
          <p:cNvPr id="13" name="Content Placeholder 2"/>
          <p:cNvSpPr txBox="1">
            <a:spLocks/>
          </p:cNvSpPr>
          <p:nvPr/>
        </p:nvSpPr>
        <p:spPr>
          <a:xfrm>
            <a:off x="8709900" y="984507"/>
            <a:ext cx="2818485" cy="1623147"/>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dk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dk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dk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dk1"/>
                </a:solidFill>
                <a:latin typeface="+mn-lt"/>
                <a:ea typeface="+mn-ea"/>
                <a:cs typeface="+mn-cs"/>
              </a:defRPr>
            </a:lvl9pPr>
          </a:lstStyle>
          <a:p>
            <a:pPr marL="45720" indent="0">
              <a:buFont typeface="Corbel" pitchFamily="34" charset="0"/>
              <a:buNone/>
            </a:pPr>
            <a:r>
              <a:rPr lang="en-IE" dirty="0" smtClean="0">
                <a:solidFill>
                  <a:srgbClr val="0D3447"/>
                </a:solidFill>
                <a:latin typeface="Arial" panose="020B0604020202020204" pitchFamily="34" charset="0"/>
                <a:cs typeface="Arial" panose="020B0604020202020204" pitchFamily="34" charset="0"/>
              </a:rPr>
              <a:t>Face to Face Appointments with a Stop Smoking Advisor</a:t>
            </a:r>
            <a:endParaRPr lang="en-IE" dirty="0">
              <a:solidFill>
                <a:srgbClr val="0D3447"/>
              </a:solidFill>
              <a:latin typeface="Arial" panose="020B0604020202020204" pitchFamily="34" charset="0"/>
              <a:cs typeface="Arial" panose="020B0604020202020204" pitchFamily="34" charset="0"/>
            </a:endParaRPr>
          </a:p>
          <a:p>
            <a:pPr marL="45720" indent="0">
              <a:buFont typeface="Corbel" pitchFamily="34" charset="0"/>
              <a:buNone/>
            </a:pPr>
            <a:endParaRPr lang="en-IE" dirty="0">
              <a:solidFill>
                <a:srgbClr val="0D3447"/>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rotWithShape="1">
          <a:blip r:embed="rId8"/>
          <a:srcRect r="75631"/>
          <a:stretch/>
        </p:blipFill>
        <p:spPr>
          <a:xfrm>
            <a:off x="9610844" y="4581118"/>
            <a:ext cx="1883971" cy="1801271"/>
          </a:xfrm>
          <a:prstGeom prst="rect">
            <a:avLst/>
          </a:prstGeom>
        </p:spPr>
      </p:pic>
    </p:spTree>
    <p:extLst>
      <p:ext uri="{BB962C8B-B14F-4D97-AF65-F5344CB8AC3E}">
        <p14:creationId xmlns:p14="http://schemas.microsoft.com/office/powerpoint/2010/main" val="167173943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t="23194"/>
          <a:stretch/>
        </p:blipFill>
        <p:spPr>
          <a:xfrm>
            <a:off x="924232" y="1998593"/>
            <a:ext cx="4526000" cy="3476231"/>
          </a:xfrm>
          <a:prstGeom prst="rect">
            <a:avLst/>
          </a:prstGeom>
        </p:spPr>
      </p:pic>
      <p:pic>
        <p:nvPicPr>
          <p:cNvPr id="6" name="Picture 5"/>
          <p:cNvPicPr>
            <a:picLocks noChangeAspect="1"/>
          </p:cNvPicPr>
          <p:nvPr/>
        </p:nvPicPr>
        <p:blipFill>
          <a:blip r:embed="rId3"/>
          <a:stretch>
            <a:fillRect/>
          </a:stretch>
        </p:blipFill>
        <p:spPr>
          <a:xfrm>
            <a:off x="6237376" y="2186474"/>
            <a:ext cx="5454636" cy="2973128"/>
          </a:xfrm>
          <a:prstGeom prst="rect">
            <a:avLst/>
          </a:prstGeom>
        </p:spPr>
      </p:pic>
      <p:pic>
        <p:nvPicPr>
          <p:cNvPr id="7" name="Picture 6"/>
          <p:cNvPicPr>
            <a:picLocks noChangeAspect="1"/>
          </p:cNvPicPr>
          <p:nvPr/>
        </p:nvPicPr>
        <p:blipFill rotWithShape="1">
          <a:blip r:embed="rId4"/>
          <a:srcRect l="77174" t="4506" r="12248" b="48670"/>
          <a:stretch/>
        </p:blipFill>
        <p:spPr>
          <a:xfrm>
            <a:off x="8565321" y="1872274"/>
            <a:ext cx="798747" cy="60594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p:cNvPicPr>
            <a:picLocks noChangeAspect="1"/>
          </p:cNvPicPr>
          <p:nvPr/>
        </p:nvPicPr>
        <p:blipFill rotWithShape="1">
          <a:blip r:embed="rId4"/>
          <a:srcRect l="45633" t="3192" r="43060" b="46690"/>
          <a:stretch/>
        </p:blipFill>
        <p:spPr>
          <a:xfrm>
            <a:off x="7665110" y="1872274"/>
            <a:ext cx="776126" cy="6203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p:cNvPicPr>
            <a:picLocks noChangeAspect="1"/>
          </p:cNvPicPr>
          <p:nvPr/>
        </p:nvPicPr>
        <p:blipFill rotWithShape="1">
          <a:blip r:embed="rId4"/>
          <a:srcRect l="10141" t="-1" r="75397" b="49104"/>
          <a:stretch/>
        </p:blipFill>
        <p:spPr>
          <a:xfrm>
            <a:off x="6327139" y="1876664"/>
            <a:ext cx="1213886" cy="63504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2645494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rotWithShape="1">
          <a:blip r:embed="rId3"/>
          <a:srcRect r="49626" b="9506"/>
          <a:stretch/>
        </p:blipFill>
        <p:spPr>
          <a:xfrm>
            <a:off x="4400557" y="3237553"/>
            <a:ext cx="1210585" cy="1192094"/>
          </a:xfrm>
          <a:prstGeom prst="rect">
            <a:avLst/>
          </a:prstGeom>
        </p:spPr>
      </p:pic>
      <p:pic>
        <p:nvPicPr>
          <p:cNvPr id="8" name="Content Placeholder 5"/>
          <p:cNvPicPr>
            <a:picLocks noGrp="1" noChangeAspect="1"/>
          </p:cNvPicPr>
          <p:nvPr>
            <p:ph sz="half" idx="2"/>
          </p:nvPr>
        </p:nvPicPr>
        <p:blipFill rotWithShape="1">
          <a:blip r:embed="rId3"/>
          <a:srcRect l="50499" b="9506"/>
          <a:stretch/>
        </p:blipFill>
        <p:spPr>
          <a:xfrm>
            <a:off x="4524007" y="4770544"/>
            <a:ext cx="1176344" cy="1178808"/>
          </a:xfrm>
          <a:prstGeom prst="rect">
            <a:avLst/>
          </a:prstGeom>
        </p:spPr>
      </p:pic>
      <p:sp>
        <p:nvSpPr>
          <p:cNvPr id="7" name="TextBox 6"/>
          <p:cNvSpPr txBox="1"/>
          <p:nvPr/>
        </p:nvSpPr>
        <p:spPr>
          <a:xfrm>
            <a:off x="1260088" y="1806498"/>
            <a:ext cx="10292575" cy="3693319"/>
          </a:xfrm>
          <a:prstGeom prst="rect">
            <a:avLst/>
          </a:prstGeom>
          <a:noFill/>
        </p:spPr>
        <p:txBody>
          <a:bodyPr wrap="square" rtlCol="0">
            <a:spAutoFit/>
          </a:bodyPr>
          <a:lstStyle/>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Take a </a:t>
            </a:r>
            <a:r>
              <a:rPr lang="en-IE" sz="2400" dirty="0" smtClean="0">
                <a:solidFill>
                  <a:srgbClr val="00B050"/>
                </a:solidFill>
                <a:latin typeface="Arial" panose="020B0604020202020204" pitchFamily="34" charset="0"/>
                <a:cs typeface="Arial" panose="020B0604020202020204" pitchFamily="34" charset="0"/>
              </a:rPr>
              <a:t>green</a:t>
            </a:r>
            <a:r>
              <a:rPr lang="en-IE" sz="2400" dirty="0" smtClean="0">
                <a:solidFill>
                  <a:srgbClr val="104954"/>
                </a:solidFill>
                <a:latin typeface="Arial" panose="020B0604020202020204" pitchFamily="34" charset="0"/>
                <a:cs typeface="Arial" panose="020B0604020202020204" pitchFamily="34" charset="0"/>
              </a:rPr>
              <a:t> and </a:t>
            </a:r>
            <a:r>
              <a:rPr lang="en-IE" sz="2400" dirty="0" smtClean="0">
                <a:solidFill>
                  <a:srgbClr val="FF0000"/>
                </a:solidFill>
                <a:latin typeface="Arial" panose="020B0604020202020204" pitchFamily="34" charset="0"/>
                <a:cs typeface="Arial" panose="020B0604020202020204" pitchFamily="34" charset="0"/>
              </a:rPr>
              <a:t>red</a:t>
            </a:r>
            <a:r>
              <a:rPr lang="en-IE" sz="2400" dirty="0" smtClean="0">
                <a:solidFill>
                  <a:srgbClr val="104954"/>
                </a:solidFill>
                <a:latin typeface="Arial" panose="020B0604020202020204" pitchFamily="34" charset="0"/>
                <a:cs typeface="Arial" panose="020B0604020202020204" pitchFamily="34" charset="0"/>
              </a:rPr>
              <a:t> thumbs up/down sign</a:t>
            </a:r>
            <a:endParaRPr lang="en-IE" sz="2000" dirty="0" smtClean="0">
              <a:solidFill>
                <a:srgbClr val="10495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I will read a statement such as “I had breakfast this morning” </a:t>
            </a:r>
          </a:p>
          <a:p>
            <a:endParaRPr lang="en-IE" sz="2400" dirty="0" smtClean="0">
              <a:solidFill>
                <a:srgbClr val="10495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If the statement applies to you/describes you then you hold up the </a:t>
            </a:r>
            <a:r>
              <a:rPr lang="en-IE" sz="2400" dirty="0" smtClean="0">
                <a:solidFill>
                  <a:srgbClr val="00B050"/>
                </a:solidFill>
                <a:latin typeface="Arial" panose="020B0604020202020204" pitchFamily="34" charset="0"/>
                <a:cs typeface="Arial" panose="020B0604020202020204" pitchFamily="34" charset="0"/>
              </a:rPr>
              <a:t>green</a:t>
            </a:r>
            <a:r>
              <a:rPr lang="en-IE" sz="2400" dirty="0" smtClean="0">
                <a:solidFill>
                  <a:srgbClr val="104954"/>
                </a:solidFill>
                <a:latin typeface="Arial" panose="020B0604020202020204" pitchFamily="34" charset="0"/>
                <a:cs typeface="Arial" panose="020B0604020202020204" pitchFamily="34" charset="0"/>
              </a:rPr>
              <a:t> thumbs up sign</a:t>
            </a:r>
          </a:p>
          <a:p>
            <a:endParaRPr lang="en-IE" sz="2400" dirty="0">
              <a:solidFill>
                <a:srgbClr val="104954"/>
              </a:solidFill>
              <a:latin typeface="Arial" panose="020B0604020202020204" pitchFamily="34" charset="0"/>
              <a:cs typeface="Arial" panose="020B0604020202020204" pitchFamily="34" charset="0"/>
            </a:endParaRPr>
          </a:p>
          <a:p>
            <a:endParaRPr lang="en-IE" sz="2400" dirty="0" smtClean="0">
              <a:solidFill>
                <a:srgbClr val="10495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IE" sz="2400" dirty="0" smtClean="0">
                <a:solidFill>
                  <a:srgbClr val="104954"/>
                </a:solidFill>
                <a:latin typeface="Arial" panose="020B0604020202020204" pitchFamily="34" charset="0"/>
                <a:cs typeface="Arial" panose="020B0604020202020204" pitchFamily="34" charset="0"/>
              </a:rPr>
              <a:t>If the statement does not apply  to you/describe you then hold up a </a:t>
            </a:r>
            <a:r>
              <a:rPr lang="en-IE" sz="2400" dirty="0" smtClean="0">
                <a:solidFill>
                  <a:srgbClr val="FF0000"/>
                </a:solidFill>
                <a:latin typeface="Arial" panose="020B0604020202020204" pitchFamily="34" charset="0"/>
                <a:cs typeface="Arial" panose="020B0604020202020204" pitchFamily="34" charset="0"/>
              </a:rPr>
              <a:t>red</a:t>
            </a:r>
            <a:r>
              <a:rPr lang="en-IE" sz="2400" dirty="0" smtClean="0">
                <a:solidFill>
                  <a:srgbClr val="104954"/>
                </a:solidFill>
                <a:latin typeface="Arial" panose="020B0604020202020204" pitchFamily="34" charset="0"/>
                <a:cs typeface="Arial" panose="020B0604020202020204" pitchFamily="34" charset="0"/>
              </a:rPr>
              <a:t> thumbs down sign</a:t>
            </a:r>
          </a:p>
          <a:p>
            <a:pPr marL="285750" indent="-285750">
              <a:buFont typeface="Arial" panose="020B0604020202020204" pitchFamily="34" charset="0"/>
              <a:buChar char="•"/>
            </a:pPr>
            <a:endParaRPr lang="en-IE"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Icebreaker</a:t>
            </a:r>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4"/>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374898569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Contact Details </a:t>
            </a:r>
            <a:endParaRPr lang="en-IE" dirty="0">
              <a:solidFill>
                <a:srgbClr val="104954"/>
              </a:solidFill>
              <a:latin typeface="Arial" panose="020B0604020202020204" pitchFamily="34" charset="0"/>
              <a:cs typeface="Arial" panose="020B0604020202020204" pitchFamily="34" charset="0"/>
            </a:endParaRPr>
          </a:p>
        </p:txBody>
      </p:sp>
      <p:sp>
        <p:nvSpPr>
          <p:cNvPr id="8" name="Content Placeholder 7"/>
          <p:cNvSpPr>
            <a:spLocks noGrp="1"/>
          </p:cNvSpPr>
          <p:nvPr>
            <p:ph idx="1"/>
          </p:nvPr>
        </p:nvSpPr>
        <p:spPr/>
        <p:txBody>
          <a:bodyPr>
            <a:normAutofit/>
          </a:bodyPr>
          <a:lstStyle/>
          <a:p>
            <a:pPr marL="45720" indent="0">
              <a:buNone/>
            </a:pPr>
            <a:endParaRPr lang="en-IE" dirty="0" smtClean="0">
              <a:solidFill>
                <a:srgbClr val="0E3946"/>
              </a:solidFill>
              <a:latin typeface="Arial" panose="020B0604020202020204" pitchFamily="34" charset="0"/>
              <a:cs typeface="Arial" panose="020B0604020202020204" pitchFamily="34" charset="0"/>
            </a:endParaRPr>
          </a:p>
          <a:p>
            <a:pPr marL="45720" indent="0">
              <a:buNone/>
            </a:pPr>
            <a:r>
              <a:rPr lang="en-IE" dirty="0" smtClean="0">
                <a:solidFill>
                  <a:srgbClr val="0E3946"/>
                </a:solidFill>
                <a:latin typeface="Arial" panose="020B0604020202020204" pitchFamily="34" charset="0"/>
                <a:cs typeface="Arial" panose="020B0604020202020204" pitchFamily="34" charset="0"/>
              </a:rPr>
              <a:t>Elaine Banville</a:t>
            </a:r>
          </a:p>
          <a:p>
            <a:pPr marL="45720" indent="0">
              <a:buNone/>
            </a:pPr>
            <a:r>
              <a:rPr lang="en-IE" dirty="0" smtClean="0">
                <a:solidFill>
                  <a:srgbClr val="0E3946"/>
                </a:solidFill>
                <a:latin typeface="Arial" panose="020B0604020202020204" pitchFamily="34" charset="0"/>
                <a:cs typeface="Arial" panose="020B0604020202020204" pitchFamily="34" charset="0"/>
              </a:rPr>
              <a:t>HSE Health Promotion Officer </a:t>
            </a:r>
          </a:p>
          <a:p>
            <a:pPr marL="45720" indent="0">
              <a:buNone/>
            </a:pPr>
            <a:r>
              <a:rPr lang="en-IE" dirty="0" smtClean="0">
                <a:solidFill>
                  <a:srgbClr val="0E3946"/>
                </a:solidFill>
                <a:latin typeface="Arial" panose="020B0604020202020204" pitchFamily="34" charset="0"/>
                <a:cs typeface="Arial" panose="020B0604020202020204" pitchFamily="34" charset="0"/>
              </a:rPr>
              <a:t>Wexford Primary Care centre </a:t>
            </a:r>
          </a:p>
          <a:p>
            <a:pPr marL="45720" indent="0">
              <a:buNone/>
            </a:pPr>
            <a:endParaRPr lang="en-IE" dirty="0" smtClean="0">
              <a:solidFill>
                <a:srgbClr val="0E3946"/>
              </a:solidFill>
              <a:latin typeface="Arial" panose="020B0604020202020204" pitchFamily="34" charset="0"/>
              <a:cs typeface="Arial" panose="020B0604020202020204" pitchFamily="34" charset="0"/>
            </a:endParaRPr>
          </a:p>
          <a:p>
            <a:pPr marL="45720" indent="0">
              <a:buNone/>
            </a:pPr>
            <a:r>
              <a:rPr lang="en-IE" dirty="0" smtClean="0">
                <a:solidFill>
                  <a:srgbClr val="0E3946"/>
                </a:solidFill>
                <a:latin typeface="Arial" panose="020B0604020202020204" pitchFamily="34" charset="0"/>
                <a:cs typeface="Arial" panose="020B0604020202020204" pitchFamily="34" charset="0"/>
                <a:hlinkClick r:id="rId2"/>
              </a:rPr>
              <a:t>Elaine.Banville@hse.ie</a:t>
            </a:r>
            <a:r>
              <a:rPr lang="en-IE" dirty="0" smtClean="0">
                <a:solidFill>
                  <a:srgbClr val="0E3946"/>
                </a:solidFill>
                <a:latin typeface="Arial" panose="020B0604020202020204" pitchFamily="34" charset="0"/>
                <a:cs typeface="Arial" panose="020B0604020202020204" pitchFamily="34" charset="0"/>
              </a:rPr>
              <a:t> </a:t>
            </a:r>
          </a:p>
          <a:p>
            <a:pPr marL="45720" indent="0">
              <a:buNone/>
            </a:pPr>
            <a:endParaRPr lang="en-IE" dirty="0">
              <a:solidFill>
                <a:srgbClr val="0E3946"/>
              </a:solidFill>
              <a:latin typeface="Arial" panose="020B0604020202020204" pitchFamily="34" charset="0"/>
              <a:cs typeface="Arial" panose="020B0604020202020204" pitchFamily="34" charset="0"/>
            </a:endParaRPr>
          </a:p>
          <a:p>
            <a:pPr marL="45720" indent="0">
              <a:buNone/>
            </a:pPr>
            <a:r>
              <a:rPr lang="en-IE" dirty="0" smtClean="0">
                <a:solidFill>
                  <a:srgbClr val="0E3946"/>
                </a:solidFill>
                <a:latin typeface="Arial" panose="020B0604020202020204" pitchFamily="34" charset="0"/>
                <a:cs typeface="Arial" panose="020B0604020202020204" pitchFamily="34" charset="0"/>
              </a:rPr>
              <a:t> </a:t>
            </a:r>
          </a:p>
          <a:p>
            <a:pPr marL="45720" indent="0">
              <a:buNone/>
            </a:pPr>
            <a:endParaRPr lang="en-IE" dirty="0">
              <a:solidFill>
                <a:srgbClr val="0E3946"/>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a:stretch>
            <a:fillRect/>
          </a:stretch>
        </p:blipFill>
        <p:spPr>
          <a:xfrm>
            <a:off x="2015144" y="5871902"/>
            <a:ext cx="8572500" cy="723900"/>
          </a:xfrm>
          <a:prstGeom prst="rect">
            <a:avLst/>
          </a:prstGeom>
        </p:spPr>
      </p:pic>
    </p:spTree>
    <p:extLst>
      <p:ext uri="{BB962C8B-B14F-4D97-AF65-F5344CB8AC3E}">
        <p14:creationId xmlns:p14="http://schemas.microsoft.com/office/powerpoint/2010/main" val="664060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Stages of Change</a:t>
            </a:r>
            <a:endParaRPr lang="en-IE" dirty="0">
              <a:solidFill>
                <a:srgbClr val="104954"/>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015144" y="5871902"/>
            <a:ext cx="8572500" cy="723900"/>
          </a:xfrm>
          <a:prstGeom prst="rect">
            <a:avLst/>
          </a:prstGeom>
        </p:spPr>
      </p:pic>
      <p:sp>
        <p:nvSpPr>
          <p:cNvPr id="6" name="Rectangle 5"/>
          <p:cNvSpPr/>
          <p:nvPr/>
        </p:nvSpPr>
        <p:spPr>
          <a:xfrm>
            <a:off x="6813395" y="1853738"/>
            <a:ext cx="508930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smtClean="0">
              <a:latin typeface="Arial" panose="020B0604020202020204" pitchFamily="34" charset="0"/>
              <a:cs typeface="Arial" panose="020B0604020202020204" pitchFamily="34" charset="0"/>
              <a:hlinkClick r:id="rId4"/>
            </a:endParaRPr>
          </a:p>
          <a:p>
            <a:pPr algn="ctr"/>
            <a:endParaRPr lang="en-IE" dirty="0">
              <a:latin typeface="Arial" panose="020B0604020202020204" pitchFamily="34" charset="0"/>
              <a:cs typeface="Arial" panose="020B0604020202020204" pitchFamily="34" charset="0"/>
              <a:hlinkClick r:id="rId4"/>
            </a:endParaRPr>
          </a:p>
          <a:p>
            <a:pPr algn="ctr"/>
            <a:endParaRPr lang="en-IE" dirty="0" smtClean="0">
              <a:latin typeface="Arial" panose="020B0604020202020204" pitchFamily="34" charset="0"/>
              <a:cs typeface="Arial" panose="020B0604020202020204" pitchFamily="34" charset="0"/>
              <a:hlinkClick r:id="rId4"/>
            </a:endParaRPr>
          </a:p>
          <a:p>
            <a:pPr algn="ctr"/>
            <a:endParaRPr lang="en-IE" dirty="0">
              <a:latin typeface="Arial" panose="020B0604020202020204" pitchFamily="34" charset="0"/>
              <a:cs typeface="Arial" panose="020B0604020202020204" pitchFamily="34" charset="0"/>
              <a:hlinkClick r:id="rId4"/>
            </a:endParaRPr>
          </a:p>
          <a:p>
            <a:pPr algn="ctr"/>
            <a:endParaRPr lang="en-IE" dirty="0" smtClean="0">
              <a:latin typeface="Arial" panose="020B0604020202020204" pitchFamily="34" charset="0"/>
              <a:cs typeface="Arial" panose="020B0604020202020204" pitchFamily="34" charset="0"/>
              <a:hlinkClick r:id="rId4"/>
            </a:endParaRPr>
          </a:p>
          <a:p>
            <a:pPr algn="ctr"/>
            <a:endParaRPr lang="en-IE" dirty="0">
              <a:latin typeface="Arial" panose="020B0604020202020204" pitchFamily="34" charset="0"/>
              <a:cs typeface="Arial" panose="020B0604020202020204" pitchFamily="34" charset="0"/>
              <a:hlinkClick r:id="rId4"/>
            </a:endParaRPr>
          </a:p>
          <a:p>
            <a:pPr algn="ctr"/>
            <a:endParaRPr lang="en-IE" dirty="0" smtClean="0">
              <a:latin typeface="Arial" panose="020B0604020202020204" pitchFamily="34" charset="0"/>
              <a:cs typeface="Arial" panose="020B0604020202020204" pitchFamily="34" charset="0"/>
              <a:hlinkClick r:id="rId4"/>
            </a:endParaRPr>
          </a:p>
          <a:p>
            <a:pPr algn="ctr"/>
            <a:endParaRPr lang="en-IE" dirty="0">
              <a:latin typeface="Arial" panose="020B0604020202020204" pitchFamily="34" charset="0"/>
              <a:cs typeface="Arial" panose="020B0604020202020204" pitchFamily="34" charset="0"/>
              <a:hlinkClick r:id="rId4"/>
            </a:endParaRPr>
          </a:p>
          <a:p>
            <a:pPr algn="ctr"/>
            <a:endParaRPr lang="en-IE" dirty="0" smtClean="0">
              <a:latin typeface="Arial" panose="020B0604020202020204" pitchFamily="34" charset="0"/>
              <a:cs typeface="Arial" panose="020B0604020202020204" pitchFamily="34" charset="0"/>
              <a:hlinkClick r:id="rId4"/>
            </a:endParaRPr>
          </a:p>
          <a:p>
            <a:pPr algn="ctr"/>
            <a:endParaRPr lang="en-IE" dirty="0">
              <a:latin typeface="Arial" panose="020B0604020202020204" pitchFamily="34" charset="0"/>
              <a:cs typeface="Arial" panose="020B0604020202020204" pitchFamily="34" charset="0"/>
              <a:hlinkClick r:id="rId4"/>
            </a:endParaRPr>
          </a:p>
          <a:p>
            <a:pPr algn="ctr"/>
            <a:endParaRPr lang="en-IE" dirty="0" smtClean="0">
              <a:latin typeface="Arial" panose="020B0604020202020204" pitchFamily="34" charset="0"/>
              <a:cs typeface="Arial" panose="020B0604020202020204" pitchFamily="34" charset="0"/>
              <a:hlinkClick r:id="rId4"/>
            </a:endParaRPr>
          </a:p>
          <a:p>
            <a:pPr algn="ctr"/>
            <a:endParaRPr lang="en-IE" dirty="0">
              <a:latin typeface="Arial" panose="020B0604020202020204" pitchFamily="34" charset="0"/>
              <a:cs typeface="Arial" panose="020B0604020202020204" pitchFamily="34" charset="0"/>
              <a:hlinkClick r:id="rId4"/>
            </a:endParaRPr>
          </a:p>
          <a:p>
            <a:pPr algn="ctr"/>
            <a:r>
              <a:rPr lang="en-IE" dirty="0">
                <a:latin typeface="Arial" panose="020B0604020202020204" pitchFamily="34" charset="0"/>
                <a:cs typeface="Arial" panose="020B0604020202020204" pitchFamily="34" charset="0"/>
                <a:hlinkClick r:id="rId4"/>
              </a:rPr>
              <a:t>https://www.youtube.com/watch?v=i1bd8Mai6O4o</a:t>
            </a:r>
            <a:r>
              <a:rPr lang="en-IE" dirty="0" smtClean="0">
                <a:latin typeface="Arial" panose="020B0604020202020204" pitchFamily="34" charset="0"/>
                <a:cs typeface="Arial" panose="020B0604020202020204" pitchFamily="34" charset="0"/>
              </a:rPr>
              <a:t> </a:t>
            </a:r>
            <a:endParaRPr lang="en-IE" dirty="0">
              <a:latin typeface="Arial" panose="020B0604020202020204" pitchFamily="34" charset="0"/>
              <a:cs typeface="Arial" panose="020B0604020202020204" pitchFamily="34" charset="0"/>
            </a:endParaRPr>
          </a:p>
        </p:txBody>
      </p:sp>
      <p:sp>
        <p:nvSpPr>
          <p:cNvPr id="7" name="TextBox 6"/>
          <p:cNvSpPr txBox="1"/>
          <p:nvPr/>
        </p:nvSpPr>
        <p:spPr>
          <a:xfrm>
            <a:off x="8425804" y="4624352"/>
            <a:ext cx="1765069" cy="369332"/>
          </a:xfrm>
          <a:prstGeom prst="rect">
            <a:avLst/>
          </a:prstGeom>
          <a:noFill/>
        </p:spPr>
        <p:txBody>
          <a:bodyPr wrap="square" rtlCol="0">
            <a:spAutoFit/>
          </a:bodyPr>
          <a:lstStyle/>
          <a:p>
            <a:endParaRPr lang="en-IE"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5"/>
          <a:stretch>
            <a:fillRect/>
          </a:stretch>
        </p:blipFill>
        <p:spPr>
          <a:xfrm>
            <a:off x="747132" y="1572322"/>
            <a:ext cx="6066263" cy="4397801"/>
          </a:xfrm>
          <a:prstGeom prst="rect">
            <a:avLst/>
          </a:prstGeom>
        </p:spPr>
      </p:pic>
      <p:pic>
        <p:nvPicPr>
          <p:cNvPr id="4" name="Picture 3">
            <a:hlinkClick r:id="rId6"/>
          </p:cNvPr>
          <p:cNvPicPr>
            <a:picLocks noChangeAspect="1"/>
          </p:cNvPicPr>
          <p:nvPr/>
        </p:nvPicPr>
        <p:blipFill>
          <a:blip r:embed="rId7"/>
          <a:stretch>
            <a:fillRect/>
          </a:stretch>
        </p:blipFill>
        <p:spPr>
          <a:xfrm>
            <a:off x="7072950" y="2243397"/>
            <a:ext cx="4647456" cy="2777427"/>
          </a:xfrm>
          <a:prstGeom prst="rect">
            <a:avLst/>
          </a:prstGeom>
        </p:spPr>
      </p:pic>
    </p:spTree>
    <p:extLst>
      <p:ext uri="{BB962C8B-B14F-4D97-AF65-F5344CB8AC3E}">
        <p14:creationId xmlns:p14="http://schemas.microsoft.com/office/powerpoint/2010/main" val="431643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solidFill>
                  <a:srgbClr val="104954"/>
                </a:solidFill>
                <a:latin typeface="Arial" panose="020B0604020202020204" pitchFamily="34" charset="0"/>
                <a:cs typeface="Arial" panose="020B0604020202020204" pitchFamily="34" charset="0"/>
              </a:rPr>
              <a:t>Introducing Sandra</a:t>
            </a:r>
            <a:endParaRPr lang="en-IE"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p:cNvSpPr txBox="1"/>
          <p:nvPr/>
        </p:nvSpPr>
        <p:spPr>
          <a:xfrm>
            <a:off x="5860473" y="1878676"/>
            <a:ext cx="5295207" cy="646331"/>
          </a:xfrm>
          <a:prstGeom prst="rect">
            <a:avLst/>
          </a:prstGeom>
          <a:noFill/>
        </p:spPr>
        <p:txBody>
          <a:bodyPr wrap="square" rtlCol="0">
            <a:spAutoFit/>
          </a:bodyPr>
          <a:lstStyle/>
          <a:p>
            <a:endParaRPr lang="en-IE" dirty="0" smtClean="0">
              <a:solidFill>
                <a:srgbClr val="104954"/>
              </a:solidFill>
              <a:latin typeface="Arial" panose="020B0604020202020204" pitchFamily="34" charset="0"/>
              <a:cs typeface="Arial" panose="020B0604020202020204" pitchFamily="34" charset="0"/>
            </a:endParaRPr>
          </a:p>
          <a:p>
            <a:r>
              <a:rPr lang="en-IE" dirty="0" smtClean="0">
                <a:solidFill>
                  <a:srgbClr val="104954"/>
                </a:solidFill>
                <a:latin typeface="Arial" panose="020B0604020202020204" pitchFamily="34" charset="0"/>
                <a:cs typeface="Arial" panose="020B0604020202020204" pitchFamily="34" charset="0"/>
              </a:rPr>
              <a:t>Click the speaker Icon to hear her story</a:t>
            </a:r>
            <a:endParaRPr lang="en-IE" dirty="0">
              <a:solidFill>
                <a:srgbClr val="104954"/>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5"/>
          <a:stretch>
            <a:fillRect/>
          </a:stretch>
        </p:blipFill>
        <p:spPr>
          <a:xfrm>
            <a:off x="2015144" y="5871902"/>
            <a:ext cx="8572500" cy="723900"/>
          </a:xfrm>
          <a:prstGeom prst="rect">
            <a:avLst/>
          </a:prstGeom>
        </p:spPr>
      </p:pic>
      <p:pic>
        <p:nvPicPr>
          <p:cNvPr id="8" name="Picture 7"/>
          <p:cNvPicPr>
            <a:picLocks noChangeAspect="1"/>
          </p:cNvPicPr>
          <p:nvPr/>
        </p:nvPicPr>
        <p:blipFill>
          <a:blip r:embed="rId6"/>
          <a:stretch>
            <a:fillRect/>
          </a:stretch>
        </p:blipFill>
        <p:spPr>
          <a:xfrm flipH="1">
            <a:off x="1334018" y="2241490"/>
            <a:ext cx="2943053" cy="2943053"/>
          </a:xfrm>
          <a:prstGeom prst="rect">
            <a:avLst/>
          </a:prstGeom>
        </p:spPr>
      </p:pic>
      <p:pic>
        <p:nvPicPr>
          <p:cNvPr id="10" name="Case study pt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78040" y="2926097"/>
            <a:ext cx="1871391" cy="1871391"/>
          </a:xfrm>
          <a:prstGeom prst="rect">
            <a:avLst/>
          </a:prstGeom>
        </p:spPr>
      </p:pic>
    </p:spTree>
    <p:extLst>
      <p:ext uri="{BB962C8B-B14F-4D97-AF65-F5344CB8AC3E}">
        <p14:creationId xmlns:p14="http://schemas.microsoft.com/office/powerpoint/2010/main" val="4804518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28"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97378"/>
            <a:ext cx="9875520" cy="1356360"/>
          </a:xfrm>
        </p:spPr>
        <p:txBody>
          <a:bodyPr/>
          <a:lstStyle/>
          <a:p>
            <a:r>
              <a:rPr lang="en-IE" dirty="0" smtClean="0">
                <a:solidFill>
                  <a:srgbClr val="104954"/>
                </a:solidFill>
                <a:latin typeface="Arial" panose="020B0604020202020204" pitchFamily="34" charset="0"/>
                <a:cs typeface="Arial" panose="020B0604020202020204" pitchFamily="34" charset="0"/>
              </a:rPr>
              <a:t>Sandra</a:t>
            </a:r>
            <a:br>
              <a:rPr lang="en-IE" dirty="0" smtClean="0">
                <a:solidFill>
                  <a:srgbClr val="104954"/>
                </a:solidFill>
                <a:latin typeface="Arial" panose="020B0604020202020204" pitchFamily="34" charset="0"/>
                <a:cs typeface="Arial" panose="020B0604020202020204" pitchFamily="34" charset="0"/>
              </a:rPr>
            </a:br>
            <a:r>
              <a:rPr lang="en-IE" sz="3600" dirty="0" smtClean="0">
                <a:solidFill>
                  <a:srgbClr val="104954"/>
                </a:solidFill>
                <a:latin typeface="Arial" panose="020B0604020202020204" pitchFamily="34" charset="0"/>
                <a:cs typeface="Arial" panose="020B0604020202020204" pitchFamily="34" charset="0"/>
              </a:rPr>
              <a:t>No Plans to Quit</a:t>
            </a:r>
            <a:endParaRPr lang="en-IE" dirty="0">
              <a:solidFill>
                <a:srgbClr val="104954"/>
              </a:solidFill>
              <a:latin typeface="Arial" panose="020B0604020202020204" pitchFamily="34" charset="0"/>
              <a:cs typeface="Arial" panose="020B0604020202020204" pitchFamily="34" charset="0"/>
            </a:endParaRPr>
          </a:p>
        </p:txBody>
      </p:sp>
      <p:sp>
        <p:nvSpPr>
          <p:cNvPr id="3" name="Rectangle 2"/>
          <p:cNvSpPr/>
          <p:nvPr/>
        </p:nvSpPr>
        <p:spPr>
          <a:xfrm>
            <a:off x="606829" y="1853738"/>
            <a:ext cx="4397433" cy="3740727"/>
          </a:xfrm>
          <a:prstGeom prst="rect">
            <a:avLst/>
          </a:prstGeom>
          <a:solidFill>
            <a:srgbClr val="10495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p:cNvPicPr>
            <a:picLocks noChangeAspect="1"/>
          </p:cNvPicPr>
          <p:nvPr/>
        </p:nvPicPr>
        <p:blipFill>
          <a:blip r:embed="rId5"/>
          <a:stretch>
            <a:fillRect/>
          </a:stretch>
        </p:blipFill>
        <p:spPr>
          <a:xfrm>
            <a:off x="2015144" y="5871902"/>
            <a:ext cx="8572500" cy="723900"/>
          </a:xfrm>
          <a:prstGeom prst="rect">
            <a:avLst/>
          </a:prstGeom>
        </p:spPr>
      </p:pic>
      <p:pic>
        <p:nvPicPr>
          <p:cNvPr id="8" name="Picture 7"/>
          <p:cNvPicPr>
            <a:picLocks noChangeAspect="1"/>
          </p:cNvPicPr>
          <p:nvPr/>
        </p:nvPicPr>
        <p:blipFill>
          <a:blip r:embed="rId6"/>
          <a:stretch>
            <a:fillRect/>
          </a:stretch>
        </p:blipFill>
        <p:spPr>
          <a:xfrm flipH="1">
            <a:off x="1334018" y="2241490"/>
            <a:ext cx="2943053" cy="2943053"/>
          </a:xfrm>
          <a:prstGeom prst="rect">
            <a:avLst/>
          </a:prstGeom>
        </p:spPr>
      </p:pic>
      <p:pic>
        <p:nvPicPr>
          <p:cNvPr id="9" name="Case Study pt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927650" y="2241490"/>
            <a:ext cx="2167482" cy="2167482"/>
          </a:xfrm>
          <a:prstGeom prst="rect">
            <a:avLst/>
          </a:prstGeom>
        </p:spPr>
      </p:pic>
    </p:spTree>
    <p:extLst>
      <p:ext uri="{BB962C8B-B14F-4D97-AF65-F5344CB8AC3E}">
        <p14:creationId xmlns:p14="http://schemas.microsoft.com/office/powerpoint/2010/main" val="197840745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2836"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Basis">
  <a:themeElements>
    <a:clrScheme name="Custom 3">
      <a:dk1>
        <a:sysClr val="windowText" lastClr="000000"/>
      </a:dk1>
      <a:lt1>
        <a:sysClr val="window" lastClr="FFFFFF"/>
      </a:lt1>
      <a:dk2>
        <a:srgbClr val="373545"/>
      </a:dk2>
      <a:lt2>
        <a:srgbClr val="CEDBE6"/>
      </a:lt2>
      <a:accent1>
        <a:srgbClr val="398F98"/>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DD18C94477AD4F82EA7CB87295AB89" ma:contentTypeVersion="9" ma:contentTypeDescription="Create a new document." ma:contentTypeScope="" ma:versionID="1b58cd0031e52cbadcf9dc9e8987ca48">
  <xsd:schema xmlns:xsd="http://www.w3.org/2001/XMLSchema" xmlns:xs="http://www.w3.org/2001/XMLSchema" xmlns:p="http://schemas.microsoft.com/office/2006/metadata/properties" xmlns:ns1="http://schemas.microsoft.com/sharepoint/v3" xmlns:ns2="6f06dca0-8529-4c5b-818d-07f1901acd75" targetNamespace="http://schemas.microsoft.com/office/2006/metadata/properties" ma:root="true" ma:fieldsID="fb7404629baac620febe60c4256aa065" ns1:_="" ns2:_="">
    <xsd:import namespace="http://schemas.microsoft.com/sharepoint/v3"/>
    <xsd:import namespace="6f06dca0-8529-4c5b-818d-07f1901acd75"/>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06dca0-8529-4c5b-818d-07f1901acd7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6b9d50a-ecb1-4ccb-beb1-591aa5a5dc25"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f06dca0-8529-4c5b-818d-07f1901acd7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9535049-5939-454B-BE03-AA5DCDFC904B}"/>
</file>

<file path=customXml/itemProps2.xml><?xml version="1.0" encoding="utf-8"?>
<ds:datastoreItem xmlns:ds="http://schemas.openxmlformats.org/officeDocument/2006/customXml" ds:itemID="{86B5F4B1-1E1F-449F-9F26-5992EC111179}"/>
</file>

<file path=customXml/itemProps3.xml><?xml version="1.0" encoding="utf-8"?>
<ds:datastoreItem xmlns:ds="http://schemas.openxmlformats.org/officeDocument/2006/customXml" ds:itemID="{542BB2C5-B351-49FA-A1E3-C5EBDC4B02AE}"/>
</file>

<file path=docProps/app.xml><?xml version="1.0" encoding="utf-8"?>
<Properties xmlns="http://schemas.openxmlformats.org/officeDocument/2006/extended-properties" xmlns:vt="http://schemas.openxmlformats.org/officeDocument/2006/docPropsVTypes">
  <Template/>
  <TotalTime>2644</TotalTime>
  <Words>6443</Words>
  <Application>Microsoft Office PowerPoint</Application>
  <PresentationFormat>Widescreen</PresentationFormat>
  <Paragraphs>572</Paragraphs>
  <Slides>60</Slides>
  <Notes>51</Notes>
  <HiddenSlides>0</HiddenSlides>
  <MMClips>7</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Corbel</vt:lpstr>
      <vt:lpstr>Times New Roman</vt:lpstr>
      <vt:lpstr>Basis</vt:lpstr>
      <vt:lpstr>PowerPoint Presentation</vt:lpstr>
      <vt:lpstr>PowerPoint Presentation</vt:lpstr>
      <vt:lpstr>Housekeeping </vt:lpstr>
      <vt:lpstr>What to Expect  </vt:lpstr>
      <vt:lpstr>Feedback forms </vt:lpstr>
      <vt:lpstr>Icebreaker</vt:lpstr>
      <vt:lpstr>Stages of Change</vt:lpstr>
      <vt:lpstr>Introducing Sandra</vt:lpstr>
      <vt:lpstr>Sandra No Plans to Quit</vt:lpstr>
      <vt:lpstr>What does Sandra Need?</vt:lpstr>
      <vt:lpstr>Why does Sandra not want to quit</vt:lpstr>
      <vt:lpstr>What support will help Sandra</vt:lpstr>
      <vt:lpstr>Quiz/Walking debate</vt:lpstr>
      <vt:lpstr>Myth Busting </vt:lpstr>
      <vt:lpstr>Sandra  Thinking about Quitting</vt:lpstr>
      <vt:lpstr>PowerPoint Presentation</vt:lpstr>
      <vt:lpstr>PowerPoint Presentation</vt:lpstr>
      <vt:lpstr>PowerPoint Presentation</vt:lpstr>
      <vt:lpstr>Mental Health Benefits of Quitting Smoking</vt:lpstr>
      <vt:lpstr>Mental Health Benefits of Quitting Smoking</vt:lpstr>
      <vt:lpstr>Mental Health Benefits of Quitting Smoking</vt:lpstr>
      <vt:lpstr>PowerPoint Presentation</vt:lpstr>
      <vt:lpstr>PowerPoint Presentation</vt:lpstr>
      <vt:lpstr>Sandra Planning and Preparing to Quit</vt:lpstr>
      <vt:lpstr>Planning and Preparing to Quit</vt:lpstr>
      <vt:lpstr>Planning and Preparing to Quit</vt:lpstr>
      <vt:lpstr>Planning and Preparing to Quit </vt:lpstr>
      <vt:lpstr>Planning and Preparing to Quit</vt:lpstr>
      <vt:lpstr>Planning and Preparing to Quit</vt:lpstr>
      <vt:lpstr>PowerPoint Presentation</vt:lpstr>
      <vt:lpstr>Refreshment Break</vt:lpstr>
      <vt:lpstr>Sandra  Taking Action: Quitting Smoking</vt:lpstr>
      <vt:lpstr> Don’t Dwell on it </vt:lpstr>
      <vt:lpstr>Coping methods </vt:lpstr>
      <vt:lpstr>Withdrawal Symptoms</vt:lpstr>
      <vt:lpstr>PowerPoint Presentation</vt:lpstr>
      <vt:lpstr>PowerPoint Presentation</vt:lpstr>
      <vt:lpstr>PowerPoint Presentation</vt:lpstr>
      <vt:lpstr>Withdrawal Symptoms</vt:lpstr>
      <vt:lpstr>Withdrawal Symptoms</vt:lpstr>
      <vt:lpstr>Withdrawal Symptoms</vt:lpstr>
      <vt:lpstr>Withdrawal Symptoms</vt:lpstr>
      <vt:lpstr>Withdrawal Symptoms</vt:lpstr>
      <vt:lpstr>Withdrawal Symptoms</vt:lpstr>
      <vt:lpstr>Withdrawal Symptoms</vt:lpstr>
      <vt:lpstr>Withdrawal Symptoms</vt:lpstr>
      <vt:lpstr>Sandra Sticking to it and Staying Quit</vt:lpstr>
      <vt:lpstr>Sticking to it and Staying Quit</vt:lpstr>
      <vt:lpstr>Your space to choose </vt:lpstr>
      <vt:lpstr>Stick to the plan </vt:lpstr>
      <vt:lpstr>Positive Self Talk</vt:lpstr>
      <vt:lpstr>PowerPoint Presentation</vt:lpstr>
      <vt:lpstr>Sandra Relapsing and Trying again</vt:lpstr>
      <vt:lpstr>Why do people relapse? </vt:lpstr>
      <vt:lpstr>Tips for staying motivated if you relapse</vt:lpstr>
      <vt:lpstr>Sandra A Non Smoker</vt:lpstr>
      <vt:lpstr>PowerPoint Presentation</vt:lpstr>
      <vt:lpstr>PowerPoint Presentation</vt:lpstr>
      <vt:lpstr>PowerPoint Presentation</vt:lpstr>
      <vt:lpstr>Contact Details </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Healthy Living  for Everyday Life</dc:title>
  <dc:creator>Elaine Banville</dc:creator>
  <cp:lastModifiedBy>Elaine Banville</cp:lastModifiedBy>
  <cp:revision>106</cp:revision>
  <dcterms:created xsi:type="dcterms:W3CDTF">2025-08-26T17:57:20Z</dcterms:created>
  <dcterms:modified xsi:type="dcterms:W3CDTF">2025-11-04T09:32:00Z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0x01010049DD18C94477AD4F82EA7CB87295AB89</vt:lpwstr>
  </property>
  <property fmtid="{D5CDD505-2E9C-101B-9397-08002B2CF9AE}" pid="3" name="Order">
    <vt:lpwstr>3086900.00000000</vt:lpwstr>
  </property>
  <property fmtid="{D5CDD505-2E9C-101B-9397-08002B2CF9AE}" pid="4" name="xd_ProgID">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ies>
</file>