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Poppins Bold" panose="020B0604020202020204" charset="0"/>
      <p:regular r:id="rId25"/>
    </p:embeddedFont>
    <p:embeddedFont>
      <p:font typeface="Poppins" panose="020B0604020202020204" charset="0"/>
      <p:regular r:id="rId26"/>
    </p:embeddedFont>
    <p:embeddedFont>
      <p:font typeface="Lovelo" panose="020B0604020202020204" charset="0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29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viewProps" Target="viewProps.xml"/><Relationship Id="rId38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8.png"/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12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9.svg"/><Relationship Id="rId4" Type="http://schemas.openxmlformats.org/officeDocument/2006/relationships/image" Target="../media/image2.jpe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14.svg"/><Relationship Id="rId7" Type="http://schemas.openxmlformats.org/officeDocument/2006/relationships/image" Target="../media/image52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50.svg"/><Relationship Id="rId10" Type="http://schemas.openxmlformats.org/officeDocument/2006/relationships/image" Target="../media/image25.svg"/><Relationship Id="rId4" Type="http://schemas.openxmlformats.org/officeDocument/2006/relationships/image" Target="../media/image31.pn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59.svg"/><Relationship Id="rId3" Type="http://schemas.openxmlformats.org/officeDocument/2006/relationships/image" Target="../media/image14.svg"/><Relationship Id="rId7" Type="http://schemas.openxmlformats.org/officeDocument/2006/relationships/image" Target="../media/image47.svg"/><Relationship Id="rId12" Type="http://schemas.openxmlformats.org/officeDocument/2006/relationships/image" Target="../media/image3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57.svg"/><Relationship Id="rId5" Type="http://schemas.openxmlformats.org/officeDocument/2006/relationships/image" Target="../media/image25.svg"/><Relationship Id="rId10" Type="http://schemas.openxmlformats.org/officeDocument/2006/relationships/image" Target="../media/image35.png"/><Relationship Id="rId4" Type="http://schemas.openxmlformats.org/officeDocument/2006/relationships/image" Target="../media/image15.png"/><Relationship Id="rId9" Type="http://schemas.openxmlformats.org/officeDocument/2006/relationships/image" Target="../media/image5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3.png"/><Relationship Id="rId18" Type="http://schemas.openxmlformats.org/officeDocument/2006/relationships/image" Target="../media/image56.png"/><Relationship Id="rId3" Type="http://schemas.openxmlformats.org/officeDocument/2006/relationships/image" Target="../media/image14.svg"/><Relationship Id="rId7" Type="http://schemas.openxmlformats.org/officeDocument/2006/relationships/image" Target="../media/image74.svg"/><Relationship Id="rId12" Type="http://schemas.openxmlformats.org/officeDocument/2006/relationships/image" Target="../media/image52.jpeg"/><Relationship Id="rId17" Type="http://schemas.openxmlformats.org/officeDocument/2006/relationships/image" Target="../media/image55.png"/><Relationship Id="rId2" Type="http://schemas.openxmlformats.org/officeDocument/2006/relationships/image" Target="../media/image9.png"/><Relationship Id="rId16" Type="http://schemas.openxmlformats.org/officeDocument/2006/relationships/image" Target="../media/image8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78.svg"/><Relationship Id="rId5" Type="http://schemas.openxmlformats.org/officeDocument/2006/relationships/image" Target="../media/image72.svg"/><Relationship Id="rId15" Type="http://schemas.openxmlformats.org/officeDocument/2006/relationships/image" Target="../media/image54.png"/><Relationship Id="rId10" Type="http://schemas.openxmlformats.org/officeDocument/2006/relationships/image" Target="../media/image51.png"/><Relationship Id="rId19" Type="http://schemas.openxmlformats.org/officeDocument/2006/relationships/image" Target="../media/image57.png"/><Relationship Id="rId4" Type="http://schemas.openxmlformats.org/officeDocument/2006/relationships/image" Target="../media/image48.png"/><Relationship Id="rId9" Type="http://schemas.openxmlformats.org/officeDocument/2006/relationships/image" Target="../media/image76.svg"/><Relationship Id="rId14" Type="http://schemas.openxmlformats.org/officeDocument/2006/relationships/image" Target="../media/image81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3.png"/><Relationship Id="rId18" Type="http://schemas.openxmlformats.org/officeDocument/2006/relationships/image" Target="../media/image56.png"/><Relationship Id="rId3" Type="http://schemas.openxmlformats.org/officeDocument/2006/relationships/image" Target="../media/image14.svg"/><Relationship Id="rId7" Type="http://schemas.openxmlformats.org/officeDocument/2006/relationships/image" Target="../media/image74.svg"/><Relationship Id="rId12" Type="http://schemas.openxmlformats.org/officeDocument/2006/relationships/image" Target="../media/image52.jpeg"/><Relationship Id="rId17" Type="http://schemas.openxmlformats.org/officeDocument/2006/relationships/image" Target="../media/image55.png"/><Relationship Id="rId2" Type="http://schemas.openxmlformats.org/officeDocument/2006/relationships/image" Target="../media/image9.png"/><Relationship Id="rId16" Type="http://schemas.openxmlformats.org/officeDocument/2006/relationships/image" Target="../media/image8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78.svg"/><Relationship Id="rId5" Type="http://schemas.openxmlformats.org/officeDocument/2006/relationships/image" Target="../media/image72.svg"/><Relationship Id="rId15" Type="http://schemas.openxmlformats.org/officeDocument/2006/relationships/image" Target="../media/image54.png"/><Relationship Id="rId10" Type="http://schemas.openxmlformats.org/officeDocument/2006/relationships/image" Target="../media/image51.png"/><Relationship Id="rId19" Type="http://schemas.openxmlformats.org/officeDocument/2006/relationships/image" Target="../media/image57.png"/><Relationship Id="rId4" Type="http://schemas.openxmlformats.org/officeDocument/2006/relationships/image" Target="../media/image48.png"/><Relationship Id="rId9" Type="http://schemas.openxmlformats.org/officeDocument/2006/relationships/image" Target="../media/image76.svg"/><Relationship Id="rId14" Type="http://schemas.openxmlformats.org/officeDocument/2006/relationships/image" Target="../media/image81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14.svg"/><Relationship Id="rId7" Type="http://schemas.openxmlformats.org/officeDocument/2006/relationships/image" Target="../media/image7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9.png"/><Relationship Id="rId5" Type="http://schemas.openxmlformats.org/officeDocument/2006/relationships/image" Target="../media/image72.svg"/><Relationship Id="rId10" Type="http://schemas.openxmlformats.org/officeDocument/2006/relationships/image" Target="../media/image58.png"/><Relationship Id="rId4" Type="http://schemas.openxmlformats.org/officeDocument/2006/relationships/image" Target="../media/image48.png"/><Relationship Id="rId9" Type="http://schemas.openxmlformats.org/officeDocument/2006/relationships/image" Target="../media/image76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14.svg"/><Relationship Id="rId7" Type="http://schemas.openxmlformats.org/officeDocument/2006/relationships/image" Target="../media/image7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72.svg"/><Relationship Id="rId10" Type="http://schemas.openxmlformats.org/officeDocument/2006/relationships/image" Target="../media/image60.png"/><Relationship Id="rId4" Type="http://schemas.openxmlformats.org/officeDocument/2006/relationships/image" Target="../media/image48.png"/><Relationship Id="rId9" Type="http://schemas.openxmlformats.org/officeDocument/2006/relationships/image" Target="../media/image76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14.svg"/><Relationship Id="rId7" Type="http://schemas.openxmlformats.org/officeDocument/2006/relationships/image" Target="../media/image74.svg"/><Relationship Id="rId12" Type="http://schemas.openxmlformats.org/officeDocument/2006/relationships/hyperlink" Target="https://getirelandactive.ie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62.png"/><Relationship Id="rId5" Type="http://schemas.openxmlformats.org/officeDocument/2006/relationships/image" Target="../media/image72.svg"/><Relationship Id="rId10" Type="http://schemas.openxmlformats.org/officeDocument/2006/relationships/image" Target="../media/image61.png"/><Relationship Id="rId4" Type="http://schemas.openxmlformats.org/officeDocument/2006/relationships/image" Target="../media/image48.png"/><Relationship Id="rId9" Type="http://schemas.openxmlformats.org/officeDocument/2006/relationships/image" Target="../media/image76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5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6.svg"/><Relationship Id="rId10" Type="http://schemas.openxmlformats.org/officeDocument/2006/relationships/image" Target="../media/image13.jpeg"/><Relationship Id="rId4" Type="http://schemas.openxmlformats.org/officeDocument/2006/relationships/image" Target="../media/image10.png"/><Relationship Id="rId9" Type="http://schemas.openxmlformats.org/officeDocument/2006/relationships/image" Target="../media/image20.svg"/><Relationship Id="rId14" Type="http://schemas.openxmlformats.org/officeDocument/2006/relationships/image" Target="../media/image25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6.svg"/><Relationship Id="rId10" Type="http://schemas.openxmlformats.org/officeDocument/2006/relationships/image" Target="../media/image18.jpeg"/><Relationship Id="rId4" Type="http://schemas.openxmlformats.org/officeDocument/2006/relationships/image" Target="../media/image10.png"/><Relationship Id="rId9" Type="http://schemas.openxmlformats.org/officeDocument/2006/relationships/image" Target="../media/image20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25.svg"/><Relationship Id="rId3" Type="http://schemas.openxmlformats.org/officeDocument/2006/relationships/image" Target="../media/image14.svg"/><Relationship Id="rId7" Type="http://schemas.openxmlformats.org/officeDocument/2006/relationships/image" Target="../media/image76.svg"/><Relationship Id="rId12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95.svg"/><Relationship Id="rId5" Type="http://schemas.openxmlformats.org/officeDocument/2006/relationships/image" Target="../media/image72.svg"/><Relationship Id="rId10" Type="http://schemas.openxmlformats.org/officeDocument/2006/relationships/image" Target="../media/image64.png"/><Relationship Id="rId4" Type="http://schemas.openxmlformats.org/officeDocument/2006/relationships/image" Target="../media/image48.png"/><Relationship Id="rId9" Type="http://schemas.openxmlformats.org/officeDocument/2006/relationships/image" Target="../media/image93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14.svg"/><Relationship Id="rId7" Type="http://schemas.openxmlformats.org/officeDocument/2006/relationships/image" Target="../media/image7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72.sv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66.png"/><Relationship Id="rId3" Type="http://schemas.openxmlformats.org/officeDocument/2006/relationships/image" Target="../media/image2.svg"/><Relationship Id="rId7" Type="http://schemas.openxmlformats.org/officeDocument/2006/relationships/image" Target="../media/image7.sv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7.jpeg"/><Relationship Id="rId5" Type="http://schemas.openxmlformats.org/officeDocument/2006/relationships/image" Target="../media/image5.sv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18.svg"/><Relationship Id="rId14" Type="http://schemas.openxmlformats.org/officeDocument/2006/relationships/image" Target="../media/image9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jpe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6.svg"/><Relationship Id="rId10" Type="http://schemas.openxmlformats.org/officeDocument/2006/relationships/image" Target="../media/image13.jpeg"/><Relationship Id="rId4" Type="http://schemas.openxmlformats.org/officeDocument/2006/relationships/image" Target="../media/image10.png"/><Relationship Id="rId9" Type="http://schemas.openxmlformats.org/officeDocument/2006/relationships/image" Target="../media/image20.svg"/><Relationship Id="rId1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5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6.svg"/><Relationship Id="rId10" Type="http://schemas.openxmlformats.org/officeDocument/2006/relationships/image" Target="../media/image13.jpeg"/><Relationship Id="rId4" Type="http://schemas.openxmlformats.org/officeDocument/2006/relationships/image" Target="../media/image10.png"/><Relationship Id="rId9" Type="http://schemas.openxmlformats.org/officeDocument/2006/relationships/image" Target="../media/image20.svg"/><Relationship Id="rId14" Type="http://schemas.openxmlformats.org/officeDocument/2006/relationships/image" Target="../media/image2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6.svg"/><Relationship Id="rId10" Type="http://schemas.openxmlformats.org/officeDocument/2006/relationships/image" Target="../media/image18.jpeg"/><Relationship Id="rId4" Type="http://schemas.openxmlformats.org/officeDocument/2006/relationships/image" Target="../media/image10.png"/><Relationship Id="rId9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5.svg"/><Relationship Id="rId18" Type="http://schemas.openxmlformats.org/officeDocument/2006/relationships/image" Target="../media/image27.png"/><Relationship Id="rId3" Type="http://schemas.openxmlformats.org/officeDocument/2006/relationships/image" Target="../media/image14.svg"/><Relationship Id="rId7" Type="http://schemas.openxmlformats.org/officeDocument/2006/relationships/image" Target="../media/image34.svg"/><Relationship Id="rId12" Type="http://schemas.openxmlformats.org/officeDocument/2006/relationships/image" Target="../media/image15.png"/><Relationship Id="rId17" Type="http://schemas.openxmlformats.org/officeDocument/2006/relationships/image" Target="../media/image42.svg"/><Relationship Id="rId2" Type="http://schemas.openxmlformats.org/officeDocument/2006/relationships/image" Target="../media/image9.png"/><Relationship Id="rId16" Type="http://schemas.openxmlformats.org/officeDocument/2006/relationships/image" Target="../media/image26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8.svg"/><Relationship Id="rId5" Type="http://schemas.openxmlformats.org/officeDocument/2006/relationships/image" Target="../media/image32.svg"/><Relationship Id="rId15" Type="http://schemas.openxmlformats.org/officeDocument/2006/relationships/image" Target="../media/image40.svg"/><Relationship Id="rId10" Type="http://schemas.openxmlformats.org/officeDocument/2006/relationships/image" Target="../media/image24.png"/><Relationship Id="rId19" Type="http://schemas.openxmlformats.org/officeDocument/2006/relationships/image" Target="../media/image44.svg"/><Relationship Id="rId4" Type="http://schemas.openxmlformats.org/officeDocument/2006/relationships/image" Target="../media/image21.png"/><Relationship Id="rId9" Type="http://schemas.openxmlformats.org/officeDocument/2006/relationships/image" Target="../media/image36.svg"/><Relationship Id="rId1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44.svg"/><Relationship Id="rId18" Type="http://schemas.openxmlformats.org/officeDocument/2006/relationships/image" Target="../media/image26.png"/><Relationship Id="rId3" Type="http://schemas.openxmlformats.org/officeDocument/2006/relationships/image" Target="../media/image14.svg"/><Relationship Id="rId7" Type="http://schemas.openxmlformats.org/officeDocument/2006/relationships/image" Target="../media/image34.svg"/><Relationship Id="rId12" Type="http://schemas.openxmlformats.org/officeDocument/2006/relationships/image" Target="../media/image27.png"/><Relationship Id="rId17" Type="http://schemas.openxmlformats.org/officeDocument/2006/relationships/image" Target="../media/image25.svg"/><Relationship Id="rId2" Type="http://schemas.openxmlformats.org/officeDocument/2006/relationships/image" Target="../media/image9.png"/><Relationship Id="rId16" Type="http://schemas.openxmlformats.org/officeDocument/2006/relationships/image" Target="../media/image15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8.svg"/><Relationship Id="rId5" Type="http://schemas.openxmlformats.org/officeDocument/2006/relationships/image" Target="../media/image32.svg"/><Relationship Id="rId15" Type="http://schemas.openxmlformats.org/officeDocument/2006/relationships/image" Target="../media/image40.svg"/><Relationship Id="rId10" Type="http://schemas.openxmlformats.org/officeDocument/2006/relationships/image" Target="../media/image24.png"/><Relationship Id="rId19" Type="http://schemas.openxmlformats.org/officeDocument/2006/relationships/image" Target="../media/image42.svg"/><Relationship Id="rId4" Type="http://schemas.openxmlformats.org/officeDocument/2006/relationships/image" Target="../media/image21.png"/><Relationship Id="rId9" Type="http://schemas.openxmlformats.org/officeDocument/2006/relationships/image" Target="../media/image36.sv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7.sv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721612">
            <a:off x="3638115" y="1896865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>
                <a:moveTo>
                  <a:pt x="0" y="0"/>
                </a:moveTo>
                <a:lnTo>
                  <a:pt x="14314219" y="0"/>
                </a:lnTo>
                <a:lnTo>
                  <a:pt x="14314219" y="4992084"/>
                </a:lnTo>
                <a:lnTo>
                  <a:pt x="0" y="49920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79" b="-79"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9680911" y="5"/>
            <a:ext cx="8986399" cy="10289262"/>
            <a:chOff x="0" y="0"/>
            <a:chExt cx="11981865" cy="1371901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981815" cy="13719048"/>
            </a:xfrm>
            <a:custGeom>
              <a:avLst/>
              <a:gdLst/>
              <a:ahLst/>
              <a:cxnLst/>
              <a:rect l="l" t="t" r="r" b="b"/>
              <a:pathLst>
                <a:path w="11981815" h="13719048">
                  <a:moveTo>
                    <a:pt x="5032121" y="0"/>
                  </a:moveTo>
                  <a:cubicBezTo>
                    <a:pt x="5032121" y="0"/>
                    <a:pt x="5537454" y="2508885"/>
                    <a:pt x="2720213" y="6692773"/>
                  </a:cubicBezTo>
                  <a:cubicBezTo>
                    <a:pt x="0" y="10732643"/>
                    <a:pt x="382016" y="13719048"/>
                    <a:pt x="382016" y="13719048"/>
                  </a:cubicBezTo>
                  <a:lnTo>
                    <a:pt x="11981815" y="13719048"/>
                  </a:lnTo>
                  <a:lnTo>
                    <a:pt x="11981815" y="0"/>
                  </a:lnTo>
                  <a:close/>
                </a:path>
              </a:pathLst>
            </a:custGeom>
            <a:blipFill>
              <a:blip r:embed="rId4"/>
              <a:stretch>
                <a:fillRect l="-13404" r="-10275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5" name="Freeform 5"/>
          <p:cNvSpPr/>
          <p:nvPr/>
        </p:nvSpPr>
        <p:spPr>
          <a:xfrm rot="-2967198" flipH="1">
            <a:off x="12833343" y="6024265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>
                <a:moveTo>
                  <a:pt x="10909314" y="0"/>
                </a:moveTo>
                <a:lnTo>
                  <a:pt x="0" y="0"/>
                </a:lnTo>
                <a:lnTo>
                  <a:pt x="0" y="3709167"/>
                </a:lnTo>
                <a:lnTo>
                  <a:pt x="10909314" y="3709167"/>
                </a:lnTo>
                <a:lnTo>
                  <a:pt x="10909314" y="0"/>
                </a:lnTo>
                <a:close/>
              </a:path>
            </a:pathLst>
          </a:custGeom>
          <a:blipFill>
            <a:blip r:embed="rId5">
              <a:alphaModFix amt="77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 t="-174" b="-174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6" name="Freeform 6"/>
          <p:cNvSpPr/>
          <p:nvPr/>
        </p:nvSpPr>
        <p:spPr>
          <a:xfrm>
            <a:off x="10165433" y="946396"/>
            <a:ext cx="857867" cy="857867"/>
          </a:xfrm>
          <a:custGeom>
            <a:avLst/>
            <a:gdLst/>
            <a:ahLst/>
            <a:cxnLst/>
            <a:rect l="l" t="t" r="r" b="b"/>
            <a:pathLst>
              <a:path w="857867" h="857867">
                <a:moveTo>
                  <a:pt x="0" y="0"/>
                </a:moveTo>
                <a:lnTo>
                  <a:pt x="857867" y="0"/>
                </a:lnTo>
                <a:lnTo>
                  <a:pt x="857867" y="857867"/>
                </a:lnTo>
                <a:lnTo>
                  <a:pt x="0" y="85786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7" name="Freeform 7"/>
          <p:cNvSpPr/>
          <p:nvPr/>
        </p:nvSpPr>
        <p:spPr>
          <a:xfrm>
            <a:off x="9651318" y="2226096"/>
            <a:ext cx="604566" cy="604566"/>
          </a:xfrm>
          <a:custGeom>
            <a:avLst/>
            <a:gdLst/>
            <a:ahLst/>
            <a:cxnLst/>
            <a:rect l="l" t="t" r="r" b="b"/>
            <a:pathLst>
              <a:path w="604566" h="604566">
                <a:moveTo>
                  <a:pt x="0" y="0"/>
                </a:moveTo>
                <a:lnTo>
                  <a:pt x="604566" y="0"/>
                </a:lnTo>
                <a:lnTo>
                  <a:pt x="604566" y="604566"/>
                </a:lnTo>
                <a:lnTo>
                  <a:pt x="0" y="60456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8" name="Group 8"/>
          <p:cNvGrpSpPr/>
          <p:nvPr/>
        </p:nvGrpSpPr>
        <p:grpSpPr>
          <a:xfrm>
            <a:off x="323264" y="9530187"/>
            <a:ext cx="2224618" cy="661119"/>
            <a:chOff x="0" y="0"/>
            <a:chExt cx="2966157" cy="8814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966212" cy="881507"/>
            </a:xfrm>
            <a:custGeom>
              <a:avLst/>
              <a:gdLst/>
              <a:ahLst/>
              <a:cxnLst/>
              <a:rect l="l" t="t" r="r" b="b"/>
              <a:pathLst>
                <a:path w="2966212" h="881507">
                  <a:moveTo>
                    <a:pt x="0" y="0"/>
                  </a:moveTo>
                  <a:lnTo>
                    <a:pt x="2966212" y="0"/>
                  </a:lnTo>
                  <a:lnTo>
                    <a:pt x="2966212" y="881507"/>
                  </a:lnTo>
                  <a:lnTo>
                    <a:pt x="0" y="881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t="-157" r="1" b="-156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374169" y="9530187"/>
            <a:ext cx="2208977" cy="658879"/>
            <a:chOff x="0" y="0"/>
            <a:chExt cx="2945303" cy="87850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45257" cy="878459"/>
            </a:xfrm>
            <a:custGeom>
              <a:avLst/>
              <a:gdLst/>
              <a:ahLst/>
              <a:cxnLst/>
              <a:rect l="l" t="t" r="r" b="b"/>
              <a:pathLst>
                <a:path w="2945257" h="878459">
                  <a:moveTo>
                    <a:pt x="0" y="0"/>
                  </a:moveTo>
                  <a:lnTo>
                    <a:pt x="2945257" y="0"/>
                  </a:lnTo>
                  <a:lnTo>
                    <a:pt x="2945257" y="878459"/>
                  </a:lnTo>
                  <a:lnTo>
                    <a:pt x="0" y="8784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104" r="-106" b="-5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005254" y="9530187"/>
            <a:ext cx="2159655" cy="661119"/>
            <a:chOff x="0" y="0"/>
            <a:chExt cx="2879540" cy="88149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79598" cy="881507"/>
            </a:xfrm>
            <a:custGeom>
              <a:avLst/>
              <a:gdLst/>
              <a:ahLst/>
              <a:cxnLst/>
              <a:rect l="l" t="t" r="r" b="b"/>
              <a:pathLst>
                <a:path w="2879598" h="881507">
                  <a:moveTo>
                    <a:pt x="0" y="0"/>
                  </a:moveTo>
                  <a:lnTo>
                    <a:pt x="2879598" y="0"/>
                  </a:lnTo>
                  <a:lnTo>
                    <a:pt x="2879598" y="881507"/>
                  </a:lnTo>
                  <a:lnTo>
                    <a:pt x="0" y="881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r="2" b="1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34729" y="5774910"/>
            <a:ext cx="6979151" cy="664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07"/>
              </a:lnSpc>
            </a:pPr>
            <a:r>
              <a:rPr lang="en-US" sz="2199">
                <a:solidFill>
                  <a:srgbClr val="489482"/>
                </a:solidFill>
                <a:latin typeface="Poppins"/>
                <a:ea typeface="Poppins"/>
                <a:cs typeface="Poppins"/>
                <a:sym typeface="Poppins"/>
              </a:rPr>
              <a:t>Ben Hunt - Physical Activity for Health Officer Sports Active Wexford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80140" y="2806283"/>
            <a:ext cx="9162073" cy="2115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19"/>
              </a:lnSpc>
            </a:pPr>
            <a:r>
              <a:rPr lang="en-US" sz="7122" b="1">
                <a:solidFill>
                  <a:srgbClr val="076151"/>
                </a:solidFill>
                <a:latin typeface="Poppins Bold"/>
                <a:ea typeface="Poppins Bold"/>
                <a:cs typeface="Poppins Bold"/>
                <a:sym typeface="Poppins Bold"/>
              </a:rPr>
              <a:t>Movement Matters</a:t>
            </a:r>
          </a:p>
          <a:p>
            <a:pPr algn="l">
              <a:lnSpc>
                <a:spcPts val="8119"/>
              </a:lnSpc>
            </a:pPr>
            <a:endParaRPr lang="en-US" sz="7122" b="1">
              <a:solidFill>
                <a:srgbClr val="076151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034729" y="3518721"/>
            <a:ext cx="7886137" cy="946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19"/>
              </a:lnSpc>
            </a:pPr>
            <a:r>
              <a:rPr lang="en-US" sz="3600" b="1">
                <a:solidFill>
                  <a:srgbClr val="489482"/>
                </a:solidFill>
                <a:latin typeface="Poppins Bold"/>
                <a:ea typeface="Poppins Bold"/>
                <a:cs typeface="Poppins Bold"/>
                <a:sym typeface="Poppins Bold"/>
              </a:rPr>
              <a:t>Understand and Access Exercise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520999">
            <a:off x="12455024" y="-1230096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>
                <a:moveTo>
                  <a:pt x="0" y="0"/>
                </a:moveTo>
                <a:lnTo>
                  <a:pt x="6240735" y="0"/>
                </a:lnTo>
                <a:lnTo>
                  <a:pt x="6240735" y="2176456"/>
                </a:lnTo>
                <a:lnTo>
                  <a:pt x="0" y="21764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48" b="-48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 rot="-201626" flipV="1">
            <a:off x="-440482" y="-1269646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2" b="-2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9581142" y="3113922"/>
            <a:ext cx="9937312" cy="15798937"/>
          </a:xfrm>
          <a:custGeom>
            <a:avLst/>
            <a:gdLst/>
            <a:ahLst/>
            <a:cxnLst/>
            <a:rect l="l" t="t" r="r" b="b"/>
            <a:pathLst>
              <a:path w="9937312" h="15798937">
                <a:moveTo>
                  <a:pt x="0" y="0"/>
                </a:moveTo>
                <a:lnTo>
                  <a:pt x="9937312" y="0"/>
                </a:lnTo>
                <a:lnTo>
                  <a:pt x="9937312" y="15798937"/>
                </a:lnTo>
                <a:lnTo>
                  <a:pt x="0" y="157989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-35946" y="3291975"/>
            <a:ext cx="9617088" cy="15154564"/>
          </a:xfrm>
          <a:custGeom>
            <a:avLst/>
            <a:gdLst/>
            <a:ahLst/>
            <a:cxnLst/>
            <a:rect l="l" t="t" r="r" b="b"/>
            <a:pathLst>
              <a:path w="9617088" h="15154564">
                <a:moveTo>
                  <a:pt x="0" y="0"/>
                </a:moveTo>
                <a:lnTo>
                  <a:pt x="9617088" y="0"/>
                </a:lnTo>
                <a:lnTo>
                  <a:pt x="9617088" y="15154564"/>
                </a:lnTo>
                <a:lnTo>
                  <a:pt x="0" y="1515456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6" name="Freeform 6"/>
          <p:cNvSpPr/>
          <p:nvPr/>
        </p:nvSpPr>
        <p:spPr>
          <a:xfrm>
            <a:off x="13296102" y="979498"/>
            <a:ext cx="4991898" cy="4268846"/>
          </a:xfrm>
          <a:custGeom>
            <a:avLst/>
            <a:gdLst/>
            <a:ahLst/>
            <a:cxnLst/>
            <a:rect l="l" t="t" r="r" b="b"/>
            <a:pathLst>
              <a:path w="4991898" h="4268846">
                <a:moveTo>
                  <a:pt x="0" y="0"/>
                </a:moveTo>
                <a:lnTo>
                  <a:pt x="4991898" y="0"/>
                </a:lnTo>
                <a:lnTo>
                  <a:pt x="4991898" y="4268847"/>
                </a:lnTo>
                <a:lnTo>
                  <a:pt x="0" y="426884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032" r="-3032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7" name="TextBox 7"/>
          <p:cNvSpPr txBox="1"/>
          <p:nvPr/>
        </p:nvSpPr>
        <p:spPr>
          <a:xfrm>
            <a:off x="4739114" y="1009650"/>
            <a:ext cx="8809772" cy="133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3"/>
              </a:lnSpc>
            </a:pPr>
            <a:r>
              <a:rPr lang="en-US" sz="4498" b="1" spc="-13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Physical Activity do you currently do?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769958" y="7402821"/>
            <a:ext cx="5777077" cy="2993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Lifting Weights</a:t>
            </a:r>
          </a:p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Working with Exercise Bands</a:t>
            </a:r>
          </a:p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Body Weight Exercises</a:t>
            </a:r>
          </a:p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Yoga/Pilates</a:t>
            </a:r>
          </a:p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Climbing</a:t>
            </a:r>
          </a:p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Repetitively Lifting Children or Heavy  Objects</a:t>
            </a:r>
          </a:p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Repetitive Stair Climbing</a:t>
            </a:r>
          </a:p>
          <a:p>
            <a:pPr marL="457201" lvl="2" indent="-152400" algn="just">
              <a:lnSpc>
                <a:spcPts val="2379"/>
              </a:lnSpc>
            </a:pPr>
            <a:endParaRPr lang="en-US" sz="20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1" lvl="2" indent="-152400" algn="just">
              <a:lnSpc>
                <a:spcPts val="2379"/>
              </a:lnSpc>
            </a:pPr>
            <a:endParaRPr lang="en-US" sz="20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167436" y="6240756"/>
            <a:ext cx="4762897" cy="620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64"/>
              </a:lnSpc>
            </a:pPr>
            <a:r>
              <a:rPr lang="en-US" sz="3950" b="1" spc="-118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Strength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27661" y="7336205"/>
            <a:ext cx="3411453" cy="2993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Brisk Walking</a:t>
            </a:r>
          </a:p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Aqua Aerobics</a:t>
            </a:r>
          </a:p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Cycling Slowly</a:t>
            </a:r>
          </a:p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Housework/Gardening</a:t>
            </a:r>
          </a:p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Tennis Doubles</a:t>
            </a:r>
          </a:p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Farming</a:t>
            </a:r>
          </a:p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Golf</a:t>
            </a:r>
          </a:p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Dancing</a:t>
            </a:r>
          </a:p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Hiking</a:t>
            </a:r>
          </a:p>
          <a:p>
            <a:pPr marL="457201" lvl="2" indent="-152400" algn="just">
              <a:lnSpc>
                <a:spcPts val="2379"/>
              </a:lnSpc>
            </a:pPr>
            <a:endParaRPr lang="en-US" sz="20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56801" y="6315902"/>
            <a:ext cx="5041073" cy="607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63"/>
              </a:lnSpc>
            </a:pPr>
            <a:r>
              <a:rPr lang="en-US" sz="3861" b="1" spc="-114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Moderate/Vigourous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605690" y="7336205"/>
            <a:ext cx="3411453" cy="2402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Running </a:t>
            </a:r>
          </a:p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Swimming</a:t>
            </a:r>
          </a:p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Sports (eg Tennis)</a:t>
            </a:r>
          </a:p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Martial Arts</a:t>
            </a:r>
          </a:p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Walking up Stairs</a:t>
            </a:r>
          </a:p>
          <a:p>
            <a:pPr marL="457201" lvl="2" indent="-152400" algn="just">
              <a:lnSpc>
                <a:spcPts val="2379"/>
              </a:lnSpc>
              <a:buFont typeface="Arial"/>
              <a:buChar char="⚬"/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Gymnastics</a:t>
            </a:r>
          </a:p>
          <a:p>
            <a:pPr marL="457201" lvl="2" indent="-152400" algn="just">
              <a:lnSpc>
                <a:spcPts val="2379"/>
              </a:lnSpc>
            </a:pPr>
            <a:endParaRPr lang="en-US" sz="20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1" lvl="2" indent="-152400" algn="just">
              <a:lnSpc>
                <a:spcPts val="2379"/>
              </a:lnSpc>
            </a:pPr>
            <a:endParaRPr lang="en-US" sz="20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574605" y="3004173"/>
            <a:ext cx="8721497" cy="2520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8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Lets build your physical activity in the last week</a:t>
            </a:r>
          </a:p>
          <a:p>
            <a:pPr algn="ctr">
              <a:lnSpc>
                <a:spcPts val="3358"/>
              </a:lnSpc>
            </a:pPr>
            <a:endParaRPr lang="en-US" sz="23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3358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Green = Moderate intensity 30mins</a:t>
            </a:r>
          </a:p>
          <a:p>
            <a:pPr algn="ctr">
              <a:lnSpc>
                <a:spcPts val="3358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Yellow = Vigourous intensity 30mins</a:t>
            </a:r>
          </a:p>
          <a:p>
            <a:pPr algn="ctr">
              <a:lnSpc>
                <a:spcPts val="3358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Red = Strength</a:t>
            </a:r>
          </a:p>
          <a:p>
            <a:pPr algn="ctr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Blue = Balance</a:t>
            </a:r>
          </a:p>
        </p:txBody>
      </p:sp>
      <p:sp>
        <p:nvSpPr>
          <p:cNvPr id="14" name="Freeform 14"/>
          <p:cNvSpPr/>
          <p:nvPr/>
        </p:nvSpPr>
        <p:spPr>
          <a:xfrm>
            <a:off x="17259300" y="9250492"/>
            <a:ext cx="863561" cy="863561"/>
          </a:xfrm>
          <a:custGeom>
            <a:avLst/>
            <a:gdLst/>
            <a:ahLst/>
            <a:cxnLst/>
            <a:rect l="l" t="t" r="r" b="b"/>
            <a:pathLst>
              <a:path w="863561" h="863561">
                <a:moveTo>
                  <a:pt x="0" y="0"/>
                </a:moveTo>
                <a:lnTo>
                  <a:pt x="863561" y="0"/>
                </a:lnTo>
                <a:lnTo>
                  <a:pt x="863561" y="863561"/>
                </a:lnTo>
                <a:lnTo>
                  <a:pt x="0" y="86356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520999">
            <a:off x="12455024" y="-1230096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>
                <a:moveTo>
                  <a:pt x="0" y="0"/>
                </a:moveTo>
                <a:lnTo>
                  <a:pt x="6240735" y="0"/>
                </a:lnTo>
                <a:lnTo>
                  <a:pt x="6240735" y="2176456"/>
                </a:lnTo>
                <a:lnTo>
                  <a:pt x="0" y="21764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48" b="-48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 rot="-201626" flipV="1">
            <a:off x="-440482" y="-1269646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2" b="-2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17259300" y="9250492"/>
            <a:ext cx="863561" cy="863561"/>
          </a:xfrm>
          <a:custGeom>
            <a:avLst/>
            <a:gdLst/>
            <a:ahLst/>
            <a:cxnLst/>
            <a:rect l="l" t="t" r="r" b="b"/>
            <a:pathLst>
              <a:path w="863561" h="863561">
                <a:moveTo>
                  <a:pt x="0" y="0"/>
                </a:moveTo>
                <a:lnTo>
                  <a:pt x="863561" y="0"/>
                </a:lnTo>
                <a:lnTo>
                  <a:pt x="863561" y="863561"/>
                </a:lnTo>
                <a:lnTo>
                  <a:pt x="0" y="8635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17259300" y="8386930"/>
            <a:ext cx="863561" cy="863561"/>
          </a:xfrm>
          <a:custGeom>
            <a:avLst/>
            <a:gdLst/>
            <a:ahLst/>
            <a:cxnLst/>
            <a:rect l="l" t="t" r="r" b="b"/>
            <a:pathLst>
              <a:path w="863561" h="863561">
                <a:moveTo>
                  <a:pt x="0" y="0"/>
                </a:moveTo>
                <a:lnTo>
                  <a:pt x="863561" y="0"/>
                </a:lnTo>
                <a:lnTo>
                  <a:pt x="863561" y="863562"/>
                </a:lnTo>
                <a:lnTo>
                  <a:pt x="0" y="8635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6" name="Group 6"/>
          <p:cNvGrpSpPr/>
          <p:nvPr/>
        </p:nvGrpSpPr>
        <p:grpSpPr>
          <a:xfrm>
            <a:off x="4060851" y="6134100"/>
            <a:ext cx="10166299" cy="1870405"/>
            <a:chOff x="0" y="0"/>
            <a:chExt cx="13555065" cy="2493873"/>
          </a:xfrm>
        </p:grpSpPr>
        <p:sp>
          <p:nvSpPr>
            <p:cNvPr id="7" name="Freeform 7"/>
            <p:cNvSpPr/>
            <p:nvPr/>
          </p:nvSpPr>
          <p:spPr>
            <a:xfrm>
              <a:off x="5508386" y="1662582"/>
              <a:ext cx="2538293" cy="831291"/>
            </a:xfrm>
            <a:custGeom>
              <a:avLst/>
              <a:gdLst/>
              <a:ahLst/>
              <a:cxnLst/>
              <a:rect l="l" t="t" r="r" b="b"/>
              <a:pathLst>
                <a:path w="2538293" h="831291">
                  <a:moveTo>
                    <a:pt x="0" y="0"/>
                  </a:moveTo>
                  <a:lnTo>
                    <a:pt x="2538293" y="0"/>
                  </a:lnTo>
                  <a:lnTo>
                    <a:pt x="2538293" y="831291"/>
                  </a:lnTo>
                  <a:lnTo>
                    <a:pt x="0" y="8312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E"/>
            </a:p>
          </p:txBody>
        </p:sp>
        <p:sp>
          <p:nvSpPr>
            <p:cNvPr id="8" name="Freeform 8"/>
            <p:cNvSpPr/>
            <p:nvPr/>
          </p:nvSpPr>
          <p:spPr>
            <a:xfrm>
              <a:off x="2754193" y="1662582"/>
              <a:ext cx="2538293" cy="831291"/>
            </a:xfrm>
            <a:custGeom>
              <a:avLst/>
              <a:gdLst/>
              <a:ahLst/>
              <a:cxnLst/>
              <a:rect l="l" t="t" r="r" b="b"/>
              <a:pathLst>
                <a:path w="2538293" h="831291">
                  <a:moveTo>
                    <a:pt x="0" y="0"/>
                  </a:moveTo>
                  <a:lnTo>
                    <a:pt x="2538293" y="0"/>
                  </a:lnTo>
                  <a:lnTo>
                    <a:pt x="2538293" y="831291"/>
                  </a:lnTo>
                  <a:lnTo>
                    <a:pt x="0" y="8312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E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1662582"/>
              <a:ext cx="2538293" cy="831291"/>
            </a:xfrm>
            <a:custGeom>
              <a:avLst/>
              <a:gdLst/>
              <a:ahLst/>
              <a:cxnLst/>
              <a:rect l="l" t="t" r="r" b="b"/>
              <a:pathLst>
                <a:path w="2538293" h="831291">
                  <a:moveTo>
                    <a:pt x="0" y="0"/>
                  </a:moveTo>
                  <a:lnTo>
                    <a:pt x="2538293" y="0"/>
                  </a:lnTo>
                  <a:lnTo>
                    <a:pt x="2538293" y="831291"/>
                  </a:lnTo>
                  <a:lnTo>
                    <a:pt x="0" y="8312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8262579" y="1662582"/>
              <a:ext cx="2538293" cy="831291"/>
            </a:xfrm>
            <a:custGeom>
              <a:avLst/>
              <a:gdLst/>
              <a:ahLst/>
              <a:cxnLst/>
              <a:rect l="l" t="t" r="r" b="b"/>
              <a:pathLst>
                <a:path w="2538293" h="831291">
                  <a:moveTo>
                    <a:pt x="0" y="0"/>
                  </a:moveTo>
                  <a:lnTo>
                    <a:pt x="2538293" y="0"/>
                  </a:lnTo>
                  <a:lnTo>
                    <a:pt x="2538293" y="831291"/>
                  </a:lnTo>
                  <a:lnTo>
                    <a:pt x="0" y="8312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1016772" y="1662582"/>
              <a:ext cx="2538293" cy="831291"/>
            </a:xfrm>
            <a:custGeom>
              <a:avLst/>
              <a:gdLst/>
              <a:ahLst/>
              <a:cxnLst/>
              <a:rect l="l" t="t" r="r" b="b"/>
              <a:pathLst>
                <a:path w="2538293" h="831291">
                  <a:moveTo>
                    <a:pt x="0" y="0"/>
                  </a:moveTo>
                  <a:lnTo>
                    <a:pt x="2538293" y="0"/>
                  </a:lnTo>
                  <a:lnTo>
                    <a:pt x="2538293" y="831291"/>
                  </a:lnTo>
                  <a:lnTo>
                    <a:pt x="0" y="8312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1132582" y="831291"/>
              <a:ext cx="2538293" cy="831291"/>
            </a:xfrm>
            <a:custGeom>
              <a:avLst/>
              <a:gdLst/>
              <a:ahLst/>
              <a:cxnLst/>
              <a:rect l="l" t="t" r="r" b="b"/>
              <a:pathLst>
                <a:path w="2538293" h="831291">
                  <a:moveTo>
                    <a:pt x="0" y="0"/>
                  </a:moveTo>
                  <a:lnTo>
                    <a:pt x="2538294" y="0"/>
                  </a:lnTo>
                  <a:lnTo>
                    <a:pt x="2538294" y="831291"/>
                  </a:lnTo>
                  <a:lnTo>
                    <a:pt x="0" y="8312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955058" y="831291"/>
              <a:ext cx="2538293" cy="831291"/>
            </a:xfrm>
            <a:custGeom>
              <a:avLst/>
              <a:gdLst/>
              <a:ahLst/>
              <a:cxnLst/>
              <a:rect l="l" t="t" r="r" b="b"/>
              <a:pathLst>
                <a:path w="2538293" h="831291">
                  <a:moveTo>
                    <a:pt x="0" y="0"/>
                  </a:moveTo>
                  <a:lnTo>
                    <a:pt x="2538293" y="0"/>
                  </a:lnTo>
                  <a:lnTo>
                    <a:pt x="2538293" y="831291"/>
                  </a:lnTo>
                  <a:lnTo>
                    <a:pt x="0" y="8312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E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6777533" y="831291"/>
              <a:ext cx="2538293" cy="831291"/>
            </a:xfrm>
            <a:custGeom>
              <a:avLst/>
              <a:gdLst/>
              <a:ahLst/>
              <a:cxnLst/>
              <a:rect l="l" t="t" r="r" b="b"/>
              <a:pathLst>
                <a:path w="2538293" h="831291">
                  <a:moveTo>
                    <a:pt x="0" y="0"/>
                  </a:moveTo>
                  <a:lnTo>
                    <a:pt x="2538293" y="0"/>
                  </a:lnTo>
                  <a:lnTo>
                    <a:pt x="2538293" y="831291"/>
                  </a:lnTo>
                  <a:lnTo>
                    <a:pt x="0" y="8312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E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9595226" y="831291"/>
              <a:ext cx="2538293" cy="831291"/>
            </a:xfrm>
            <a:custGeom>
              <a:avLst/>
              <a:gdLst/>
              <a:ahLst/>
              <a:cxnLst/>
              <a:rect l="l" t="t" r="r" b="b"/>
              <a:pathLst>
                <a:path w="2538293" h="831291">
                  <a:moveTo>
                    <a:pt x="0" y="0"/>
                  </a:moveTo>
                  <a:lnTo>
                    <a:pt x="2538293" y="0"/>
                  </a:lnTo>
                  <a:lnTo>
                    <a:pt x="2538293" y="831291"/>
                  </a:lnTo>
                  <a:lnTo>
                    <a:pt x="0" y="8312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E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5363904" y="0"/>
              <a:ext cx="2538293" cy="831291"/>
            </a:xfrm>
            <a:custGeom>
              <a:avLst/>
              <a:gdLst/>
              <a:ahLst/>
              <a:cxnLst/>
              <a:rect l="l" t="t" r="r" b="b"/>
              <a:pathLst>
                <a:path w="2538293" h="831291">
                  <a:moveTo>
                    <a:pt x="0" y="0"/>
                  </a:moveTo>
                  <a:lnTo>
                    <a:pt x="2538293" y="0"/>
                  </a:lnTo>
                  <a:lnTo>
                    <a:pt x="2538293" y="831291"/>
                  </a:lnTo>
                  <a:lnTo>
                    <a:pt x="0" y="8312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xmlns="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2409304" y="2137410"/>
            <a:ext cx="13469392" cy="3006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Write down how many minutes per week you take part in</a:t>
            </a:r>
          </a:p>
          <a:p>
            <a:pPr algn="ctr">
              <a:lnSpc>
                <a:spcPts val="3359"/>
              </a:lnSpc>
            </a:pPr>
            <a:endParaRPr lang="en-US" sz="23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1: Moderate/Vigourous intensity Physical Activity:  </a:t>
            </a:r>
            <a:r>
              <a:rPr lang="en-US" sz="2399" b="1">
                <a:solidFill>
                  <a:srgbClr val="FDB034"/>
                </a:solidFill>
                <a:latin typeface="Poppins Bold"/>
                <a:ea typeface="Poppins Bold"/>
                <a:cs typeface="Poppins Bold"/>
                <a:sym typeface="Poppins Bold"/>
              </a:rPr>
              <a:t>150mins Moderate 120 Vigourous mins</a:t>
            </a:r>
          </a:p>
          <a:p>
            <a:pPr algn="ctr">
              <a:lnSpc>
                <a:spcPts val="3359"/>
              </a:lnSpc>
            </a:pPr>
            <a:endParaRPr lang="en-US" sz="2399" b="1">
              <a:solidFill>
                <a:srgbClr val="FDB034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2. How many times you do Strength Exercises: </a:t>
            </a:r>
            <a:r>
              <a:rPr lang="en-US" sz="2399" b="1">
                <a:solidFill>
                  <a:srgbClr val="FDB034"/>
                </a:solidFill>
                <a:latin typeface="Poppins Bold"/>
                <a:ea typeface="Poppins Bold"/>
                <a:cs typeface="Poppins Bold"/>
                <a:sym typeface="Poppins Bold"/>
              </a:rPr>
              <a:t>1 Yoga Session</a:t>
            </a:r>
          </a:p>
          <a:p>
            <a:pPr algn="ctr">
              <a:lnSpc>
                <a:spcPts val="3359"/>
              </a:lnSpc>
            </a:pPr>
            <a:endParaRPr lang="en-US" sz="2399" b="1">
              <a:solidFill>
                <a:srgbClr val="FDB034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3. Give yourself a score out of 10: </a:t>
            </a:r>
            <a:r>
              <a:rPr lang="en-US" sz="2399" b="1">
                <a:solidFill>
                  <a:srgbClr val="FDB034"/>
                </a:solidFill>
                <a:latin typeface="Poppins Bold"/>
                <a:ea typeface="Poppins Bold"/>
                <a:cs typeface="Poppins Bold"/>
                <a:sym typeface="Poppins Bold"/>
              </a:rPr>
              <a:t>?/10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739114" y="358178"/>
            <a:ext cx="8809772" cy="697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3"/>
              </a:lnSpc>
            </a:pPr>
            <a:r>
              <a:rPr lang="en-US" sz="4498" b="1" spc="-13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Example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525" y="3335299"/>
            <a:ext cx="18082951" cy="5923001"/>
            <a:chOff x="0" y="0"/>
            <a:chExt cx="24110601" cy="78973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110569" cy="7897368"/>
            </a:xfrm>
            <a:custGeom>
              <a:avLst/>
              <a:gdLst/>
              <a:ahLst/>
              <a:cxnLst/>
              <a:rect l="l" t="t" r="r" b="b"/>
              <a:pathLst>
                <a:path w="24110569" h="7897368">
                  <a:moveTo>
                    <a:pt x="0" y="0"/>
                  </a:moveTo>
                  <a:lnTo>
                    <a:pt x="24110569" y="0"/>
                  </a:lnTo>
                  <a:lnTo>
                    <a:pt x="24110569" y="7897368"/>
                  </a:lnTo>
                  <a:lnTo>
                    <a:pt x="0" y="78973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063" r="-1063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002858" y="1604821"/>
            <a:ext cx="14710618" cy="756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8"/>
              </a:lnSpc>
            </a:pPr>
            <a:r>
              <a:rPr lang="en-US" sz="3598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National Physical Activity and Sedentary Behaviour Guidelines</a:t>
            </a:r>
          </a:p>
        </p:txBody>
      </p:sp>
      <p:sp>
        <p:nvSpPr>
          <p:cNvPr id="5" name="Freeform 5"/>
          <p:cNvSpPr/>
          <p:nvPr/>
        </p:nvSpPr>
        <p:spPr>
          <a:xfrm rot="-10520999">
            <a:off x="12455024" y="-1230096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>
                <a:moveTo>
                  <a:pt x="0" y="0"/>
                </a:moveTo>
                <a:lnTo>
                  <a:pt x="6240735" y="0"/>
                </a:lnTo>
                <a:lnTo>
                  <a:pt x="6240735" y="2176456"/>
                </a:lnTo>
                <a:lnTo>
                  <a:pt x="0" y="21764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 t="-48" b="-48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6" name="Freeform 6"/>
          <p:cNvSpPr/>
          <p:nvPr/>
        </p:nvSpPr>
        <p:spPr>
          <a:xfrm rot="-201626" flipV="1">
            <a:off x="-440482" y="-1269646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 t="-2" b="-2"/>
            </a:stretch>
          </a:blipFill>
        </p:spPr>
        <p:txBody>
          <a:bodyPr/>
          <a:lstStyle/>
          <a:p>
            <a:endParaRPr lang="en-I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7592" y="1269132"/>
            <a:ext cx="5360026" cy="3617528"/>
            <a:chOff x="0" y="0"/>
            <a:chExt cx="7146701" cy="48233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146671" cy="4823333"/>
            </a:xfrm>
            <a:custGeom>
              <a:avLst/>
              <a:gdLst/>
              <a:ahLst/>
              <a:cxnLst/>
              <a:rect l="l" t="t" r="r" b="b"/>
              <a:pathLst>
                <a:path w="7146671" h="4823333">
                  <a:moveTo>
                    <a:pt x="0" y="0"/>
                  </a:moveTo>
                  <a:lnTo>
                    <a:pt x="7146671" y="0"/>
                  </a:lnTo>
                  <a:lnTo>
                    <a:pt x="7146671" y="4823333"/>
                  </a:lnTo>
                  <a:lnTo>
                    <a:pt x="0" y="4823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618" r="-618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601303" y="2947946"/>
            <a:ext cx="5103663" cy="179804"/>
            <a:chOff x="0" y="0"/>
            <a:chExt cx="6804884" cy="23973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804914" cy="239776"/>
            </a:xfrm>
            <a:custGeom>
              <a:avLst/>
              <a:gdLst/>
              <a:ahLst/>
              <a:cxnLst/>
              <a:rect l="l" t="t" r="r" b="b"/>
              <a:pathLst>
                <a:path w="6804914" h="239776">
                  <a:moveTo>
                    <a:pt x="0" y="0"/>
                  </a:moveTo>
                  <a:lnTo>
                    <a:pt x="6804914" y="0"/>
                  </a:lnTo>
                  <a:lnTo>
                    <a:pt x="6804914" y="239776"/>
                  </a:lnTo>
                  <a:lnTo>
                    <a:pt x="0" y="2397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220" b="-1204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436337" y="2455584"/>
            <a:ext cx="2647468" cy="328073"/>
            <a:chOff x="0" y="0"/>
            <a:chExt cx="3529957" cy="43743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529965" cy="437388"/>
            </a:xfrm>
            <a:custGeom>
              <a:avLst/>
              <a:gdLst/>
              <a:ahLst/>
              <a:cxnLst/>
              <a:rect l="l" t="t" r="r" b="b"/>
              <a:pathLst>
                <a:path w="3529965" h="437388">
                  <a:moveTo>
                    <a:pt x="0" y="0"/>
                  </a:moveTo>
                  <a:lnTo>
                    <a:pt x="3529965" y="0"/>
                  </a:lnTo>
                  <a:lnTo>
                    <a:pt x="3529965" y="437388"/>
                  </a:lnTo>
                  <a:lnTo>
                    <a:pt x="0" y="4373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9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5437764" y="2445973"/>
            <a:ext cx="5579827" cy="345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70"/>
              </a:lnSpc>
            </a:pPr>
            <a:r>
              <a:rPr lang="en-US" sz="216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2hrs 30mins                                      5hrs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182297" y="2450147"/>
            <a:ext cx="5939051" cy="34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10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1hr 15mins                                      2hrs 30mins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2485327" y="2934586"/>
            <a:ext cx="4965174" cy="174925"/>
            <a:chOff x="0" y="0"/>
            <a:chExt cx="6620232" cy="23323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620256" cy="233172"/>
            </a:xfrm>
            <a:custGeom>
              <a:avLst/>
              <a:gdLst/>
              <a:ahLst/>
              <a:cxnLst/>
              <a:rect l="l" t="t" r="r" b="b"/>
              <a:pathLst>
                <a:path w="6620256" h="233172">
                  <a:moveTo>
                    <a:pt x="0" y="0"/>
                  </a:moveTo>
                  <a:lnTo>
                    <a:pt x="6620256" y="0"/>
                  </a:lnTo>
                  <a:lnTo>
                    <a:pt x="6620256" y="233172"/>
                  </a:lnTo>
                  <a:lnTo>
                    <a:pt x="0" y="2331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220" b="-1246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3680100" y="2455584"/>
            <a:ext cx="2575629" cy="319170"/>
            <a:chOff x="0" y="0"/>
            <a:chExt cx="3434172" cy="42556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434207" cy="425577"/>
            </a:xfrm>
            <a:custGeom>
              <a:avLst/>
              <a:gdLst/>
              <a:ahLst/>
              <a:cxnLst/>
              <a:rect l="l" t="t" r="r" b="b"/>
              <a:pathLst>
                <a:path w="3434207" h="425577">
                  <a:moveTo>
                    <a:pt x="0" y="0"/>
                  </a:moveTo>
                  <a:lnTo>
                    <a:pt x="3434207" y="0"/>
                  </a:lnTo>
                  <a:lnTo>
                    <a:pt x="3434207" y="425577"/>
                  </a:lnTo>
                  <a:lnTo>
                    <a:pt x="0" y="4255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1" b="3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519571" y="3593193"/>
            <a:ext cx="2748642" cy="1684027"/>
            <a:chOff x="0" y="0"/>
            <a:chExt cx="3664856" cy="224536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664839" cy="2245360"/>
            </a:xfrm>
            <a:custGeom>
              <a:avLst/>
              <a:gdLst/>
              <a:ahLst/>
              <a:cxnLst/>
              <a:rect l="l" t="t" r="r" b="b"/>
              <a:pathLst>
                <a:path w="3664839" h="2245360">
                  <a:moveTo>
                    <a:pt x="0" y="0"/>
                  </a:moveTo>
                  <a:lnTo>
                    <a:pt x="3664839" y="0"/>
                  </a:lnTo>
                  <a:lnTo>
                    <a:pt x="3664839" y="2245360"/>
                  </a:lnTo>
                  <a:lnTo>
                    <a:pt x="0" y="22453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" b="-18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763901" y="8446221"/>
            <a:ext cx="2927552" cy="1567406"/>
            <a:chOff x="0" y="0"/>
            <a:chExt cx="3903403" cy="208987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903345" cy="2089912"/>
            </a:xfrm>
            <a:custGeom>
              <a:avLst/>
              <a:gdLst/>
              <a:ahLst/>
              <a:cxnLst/>
              <a:rect l="l" t="t" r="r" b="b"/>
              <a:pathLst>
                <a:path w="3903345" h="2089912">
                  <a:moveTo>
                    <a:pt x="0" y="0"/>
                  </a:moveTo>
                  <a:lnTo>
                    <a:pt x="3903345" y="0"/>
                  </a:lnTo>
                  <a:lnTo>
                    <a:pt x="3903345" y="2089912"/>
                  </a:lnTo>
                  <a:lnTo>
                    <a:pt x="0" y="20899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47" r="-1" b="-46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438835" y="6445592"/>
            <a:ext cx="910114" cy="902714"/>
            <a:chOff x="0" y="0"/>
            <a:chExt cx="1213485" cy="12036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13485" cy="1203579"/>
            </a:xfrm>
            <a:custGeom>
              <a:avLst/>
              <a:gdLst/>
              <a:ahLst/>
              <a:cxnLst/>
              <a:rect l="l" t="t" r="r" b="b"/>
              <a:pathLst>
                <a:path w="1213485" h="1203579">
                  <a:moveTo>
                    <a:pt x="0" y="0"/>
                  </a:moveTo>
                  <a:lnTo>
                    <a:pt x="1213485" y="0"/>
                  </a:lnTo>
                  <a:lnTo>
                    <a:pt x="1213485" y="1203579"/>
                  </a:lnTo>
                  <a:lnTo>
                    <a:pt x="0" y="12035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44" r="-44" b="-3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4093813" y="8065134"/>
            <a:ext cx="3022152" cy="1948493"/>
            <a:chOff x="0" y="0"/>
            <a:chExt cx="4029536" cy="259799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029583" cy="2598039"/>
            </a:xfrm>
            <a:custGeom>
              <a:avLst/>
              <a:gdLst/>
              <a:ahLst/>
              <a:cxnLst/>
              <a:rect l="l" t="t" r="r" b="b"/>
              <a:pathLst>
                <a:path w="4029583" h="2598039">
                  <a:moveTo>
                    <a:pt x="0" y="0"/>
                  </a:moveTo>
                  <a:lnTo>
                    <a:pt x="4029583" y="0"/>
                  </a:lnTo>
                  <a:lnTo>
                    <a:pt x="4029583" y="2598039"/>
                  </a:lnTo>
                  <a:lnTo>
                    <a:pt x="0" y="25980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142" r="1" b="-140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1103671" y="8542162"/>
            <a:ext cx="1580442" cy="716138"/>
            <a:chOff x="0" y="0"/>
            <a:chExt cx="2107256" cy="95485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107311" cy="954913"/>
            </a:xfrm>
            <a:custGeom>
              <a:avLst/>
              <a:gdLst/>
              <a:ahLst/>
              <a:cxnLst/>
              <a:rect l="l" t="t" r="r" b="b"/>
              <a:pathLst>
                <a:path w="2107311" h="954913">
                  <a:moveTo>
                    <a:pt x="0" y="0"/>
                  </a:moveTo>
                  <a:lnTo>
                    <a:pt x="2107311" y="0"/>
                  </a:lnTo>
                  <a:lnTo>
                    <a:pt x="2107311" y="954913"/>
                  </a:lnTo>
                  <a:lnTo>
                    <a:pt x="0" y="9549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r="2" b="6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311044" y="6793726"/>
            <a:ext cx="3535114" cy="412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93"/>
              </a:lnSpc>
            </a:pPr>
            <a:r>
              <a:rPr lang="en-US" sz="25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Adults: 65+ years old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763901" y="1166407"/>
            <a:ext cx="3288060" cy="803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93"/>
              </a:lnSpc>
            </a:pPr>
            <a:r>
              <a:rPr lang="en-US" sz="25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Moderate Intensity </a:t>
            </a:r>
          </a:p>
          <a:p>
            <a:pPr algn="ctr">
              <a:lnSpc>
                <a:spcPts val="3093"/>
              </a:lnSpc>
            </a:pPr>
            <a:r>
              <a:rPr lang="en-US" sz="25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Physical Activity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711280" y="1390626"/>
            <a:ext cx="365224" cy="335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OR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3735824" y="1158558"/>
            <a:ext cx="3175397" cy="803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93"/>
              </a:lnSpc>
            </a:pPr>
            <a:r>
              <a:rPr lang="en-US" sz="25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Vigorous Intensity </a:t>
            </a:r>
          </a:p>
          <a:p>
            <a:pPr algn="ctr">
              <a:lnSpc>
                <a:spcPts val="3093"/>
              </a:lnSpc>
            </a:pPr>
            <a:r>
              <a:rPr lang="en-US" sz="25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Physical Activity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254747" y="5534395"/>
            <a:ext cx="7278291" cy="412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93"/>
              </a:lnSpc>
            </a:pPr>
            <a:r>
              <a:rPr lang="en-US" sz="2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 a combination of Moderate and Vigorous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429112" y="7329256"/>
            <a:ext cx="3957638" cy="631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Strength and Balance Activities</a:t>
            </a:r>
          </a:p>
          <a:p>
            <a:pPr algn="ctr">
              <a:lnSpc>
                <a:spcPts val="2379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on 3+ Days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213223" y="7329256"/>
            <a:ext cx="2497634" cy="631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Provides Additional </a:t>
            </a:r>
          </a:p>
          <a:p>
            <a:pPr algn="ctr">
              <a:lnSpc>
                <a:spcPts val="2379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Health Benefits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1185" y="216896"/>
            <a:ext cx="11301259" cy="2076606"/>
            <a:chOff x="0" y="0"/>
            <a:chExt cx="15068345" cy="27688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068296" cy="2768854"/>
            </a:xfrm>
            <a:custGeom>
              <a:avLst/>
              <a:gdLst/>
              <a:ahLst/>
              <a:cxnLst/>
              <a:rect l="l" t="t" r="r" b="b"/>
              <a:pathLst>
                <a:path w="15068296" h="2768854">
                  <a:moveTo>
                    <a:pt x="0" y="0"/>
                  </a:moveTo>
                  <a:lnTo>
                    <a:pt x="15068296" y="0"/>
                  </a:lnTo>
                  <a:lnTo>
                    <a:pt x="15068296" y="2768854"/>
                  </a:lnTo>
                  <a:lnTo>
                    <a:pt x="0" y="2768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05" b="-103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2293503"/>
            <a:ext cx="9281274" cy="7993497"/>
            <a:chOff x="0" y="0"/>
            <a:chExt cx="12375032" cy="1065799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375007" cy="10657967"/>
            </a:xfrm>
            <a:custGeom>
              <a:avLst/>
              <a:gdLst/>
              <a:ahLst/>
              <a:cxnLst/>
              <a:rect l="l" t="t" r="r" b="b"/>
              <a:pathLst>
                <a:path w="12375007" h="10657967">
                  <a:moveTo>
                    <a:pt x="0" y="0"/>
                  </a:moveTo>
                  <a:lnTo>
                    <a:pt x="12375007" y="0"/>
                  </a:lnTo>
                  <a:lnTo>
                    <a:pt x="12375007" y="10657967"/>
                  </a:lnTo>
                  <a:lnTo>
                    <a:pt x="0" y="106579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6" r="-16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462980" y="4512188"/>
            <a:ext cx="8825020" cy="3537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94"/>
              </a:lnSpc>
            </a:pPr>
            <a:r>
              <a:rPr lang="en-US" sz="26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We recommend trying to limit the amount of time you spend sitting still</a:t>
            </a:r>
          </a:p>
          <a:p>
            <a:pPr algn="l">
              <a:lnSpc>
                <a:spcPts val="3094"/>
              </a:lnSpc>
            </a:pPr>
            <a:endParaRPr lang="en-US" sz="26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094"/>
              </a:lnSpc>
            </a:pPr>
            <a:r>
              <a:rPr lang="en-US" sz="26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Breaking up and replacing some of your time spent sitting still with some movement can benefit your health</a:t>
            </a:r>
          </a:p>
          <a:p>
            <a:pPr algn="l">
              <a:lnSpc>
                <a:spcPts val="3094"/>
              </a:lnSpc>
            </a:pPr>
            <a:endParaRPr lang="en-US" sz="26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094"/>
              </a:lnSpc>
            </a:pPr>
            <a:r>
              <a:rPr lang="en-US" sz="26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Move your body and be active in a way that you enjoy – any physical activity is good physical activity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>
                <a:moveTo>
                  <a:pt x="0" y="0"/>
                </a:moveTo>
                <a:lnTo>
                  <a:pt x="6240735" y="0"/>
                </a:lnTo>
                <a:lnTo>
                  <a:pt x="6240735" y="2176456"/>
                </a:lnTo>
                <a:lnTo>
                  <a:pt x="0" y="21764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48" b="-48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 rot="-201626" flipV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2" b="-2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-1342907" y="9913239"/>
            <a:ext cx="20973813" cy="837562"/>
          </a:xfrm>
          <a:custGeom>
            <a:avLst/>
            <a:gdLst/>
            <a:ahLst/>
            <a:cxnLst/>
            <a:rect l="l" t="t" r="r" b="b"/>
            <a:pathLst>
              <a:path w="20973813" h="837562">
                <a:moveTo>
                  <a:pt x="0" y="0"/>
                </a:moveTo>
                <a:lnTo>
                  <a:pt x="20973813" y="0"/>
                </a:lnTo>
                <a:lnTo>
                  <a:pt x="20973813" y="837562"/>
                </a:lnTo>
                <a:lnTo>
                  <a:pt x="0" y="8375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2488624" y="9913239"/>
            <a:ext cx="13310752" cy="837562"/>
          </a:xfrm>
          <a:custGeom>
            <a:avLst/>
            <a:gdLst/>
            <a:ahLst/>
            <a:cxnLst/>
            <a:rect l="l" t="t" r="r" b="b"/>
            <a:pathLst>
              <a:path w="13310752" h="837562">
                <a:moveTo>
                  <a:pt x="0" y="0"/>
                </a:moveTo>
                <a:lnTo>
                  <a:pt x="13310752" y="0"/>
                </a:lnTo>
                <a:lnTo>
                  <a:pt x="13310752" y="837562"/>
                </a:lnTo>
                <a:lnTo>
                  <a:pt x="0" y="8375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6" name="Freeform 6"/>
          <p:cNvSpPr/>
          <p:nvPr/>
        </p:nvSpPr>
        <p:spPr>
          <a:xfrm>
            <a:off x="4131384" y="9913239"/>
            <a:ext cx="10025232" cy="837562"/>
          </a:xfrm>
          <a:custGeom>
            <a:avLst/>
            <a:gdLst/>
            <a:ahLst/>
            <a:cxnLst/>
            <a:rect l="l" t="t" r="r" b="b"/>
            <a:pathLst>
              <a:path w="10025232" h="837562">
                <a:moveTo>
                  <a:pt x="0" y="0"/>
                </a:moveTo>
                <a:lnTo>
                  <a:pt x="10025232" y="0"/>
                </a:lnTo>
                <a:lnTo>
                  <a:pt x="10025232" y="837562"/>
                </a:lnTo>
                <a:lnTo>
                  <a:pt x="0" y="83756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7" name="Freeform 7"/>
          <p:cNvSpPr/>
          <p:nvPr/>
        </p:nvSpPr>
        <p:spPr>
          <a:xfrm>
            <a:off x="11801545" y="5421145"/>
            <a:ext cx="1221784" cy="1201930"/>
          </a:xfrm>
          <a:custGeom>
            <a:avLst/>
            <a:gdLst/>
            <a:ahLst/>
            <a:cxnLst/>
            <a:rect l="l" t="t" r="r" b="b"/>
            <a:pathLst>
              <a:path w="1221784" h="1201930">
                <a:moveTo>
                  <a:pt x="0" y="0"/>
                </a:moveTo>
                <a:lnTo>
                  <a:pt x="1221784" y="0"/>
                </a:lnTo>
                <a:lnTo>
                  <a:pt x="1221784" y="1201930"/>
                </a:lnTo>
                <a:lnTo>
                  <a:pt x="0" y="12019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 t="-37" b="-37"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8" name="Group 8"/>
          <p:cNvGrpSpPr/>
          <p:nvPr/>
        </p:nvGrpSpPr>
        <p:grpSpPr>
          <a:xfrm>
            <a:off x="12714347" y="2508203"/>
            <a:ext cx="3811903" cy="6220464"/>
            <a:chOff x="0" y="0"/>
            <a:chExt cx="5082537" cy="829395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082540" cy="8293989"/>
            </a:xfrm>
            <a:custGeom>
              <a:avLst/>
              <a:gdLst/>
              <a:ahLst/>
              <a:cxnLst/>
              <a:rect l="l" t="t" r="r" b="b"/>
              <a:pathLst>
                <a:path w="5082540" h="8293989">
                  <a:moveTo>
                    <a:pt x="0" y="0"/>
                  </a:moveTo>
                  <a:lnTo>
                    <a:pt x="5082540" y="0"/>
                  </a:lnTo>
                  <a:lnTo>
                    <a:pt x="5082540" y="8293989"/>
                  </a:lnTo>
                  <a:lnTo>
                    <a:pt x="0" y="82939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327" b="-326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10" name="Freeform 10"/>
          <p:cNvSpPr/>
          <p:nvPr/>
        </p:nvSpPr>
        <p:spPr>
          <a:xfrm>
            <a:off x="1152808" y="4136820"/>
            <a:ext cx="1876142" cy="2187921"/>
          </a:xfrm>
          <a:custGeom>
            <a:avLst/>
            <a:gdLst/>
            <a:ahLst/>
            <a:cxnLst/>
            <a:rect l="l" t="t" r="r" b="b"/>
            <a:pathLst>
              <a:path w="1876142" h="2187921">
                <a:moveTo>
                  <a:pt x="0" y="0"/>
                </a:moveTo>
                <a:lnTo>
                  <a:pt x="1876142" y="0"/>
                </a:lnTo>
                <a:lnTo>
                  <a:pt x="1876142" y="2187921"/>
                </a:lnTo>
                <a:lnTo>
                  <a:pt x="0" y="218792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 t="-57" b="-57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1" name="Freeform 11"/>
          <p:cNvSpPr/>
          <p:nvPr/>
        </p:nvSpPr>
        <p:spPr>
          <a:xfrm>
            <a:off x="1028700" y="6728417"/>
            <a:ext cx="2000250" cy="2000250"/>
          </a:xfrm>
          <a:custGeom>
            <a:avLst/>
            <a:gdLst/>
            <a:ahLst/>
            <a:cxnLst/>
            <a:rect l="l" t="t" r="r" b="b"/>
            <a:pathLst>
              <a:path w="2000250" h="2000250">
                <a:moveTo>
                  <a:pt x="0" y="0"/>
                </a:moveTo>
                <a:lnTo>
                  <a:pt x="2000250" y="0"/>
                </a:lnTo>
                <a:lnTo>
                  <a:pt x="2000250" y="2000250"/>
                </a:lnTo>
                <a:lnTo>
                  <a:pt x="0" y="20002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12" name="Group 12"/>
          <p:cNvGrpSpPr/>
          <p:nvPr/>
        </p:nvGrpSpPr>
        <p:grpSpPr>
          <a:xfrm>
            <a:off x="4454163" y="9025819"/>
            <a:ext cx="873678" cy="879038"/>
            <a:chOff x="0" y="0"/>
            <a:chExt cx="1164904" cy="117205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64844" cy="1172083"/>
            </a:xfrm>
            <a:custGeom>
              <a:avLst/>
              <a:gdLst/>
              <a:ahLst/>
              <a:cxnLst/>
              <a:rect l="l" t="t" r="r" b="b"/>
              <a:pathLst>
                <a:path w="1164844" h="1172083">
                  <a:moveTo>
                    <a:pt x="0" y="0"/>
                  </a:moveTo>
                  <a:lnTo>
                    <a:pt x="1164844" y="0"/>
                  </a:lnTo>
                  <a:lnTo>
                    <a:pt x="1164844" y="1172083"/>
                  </a:lnTo>
                  <a:lnTo>
                    <a:pt x="0" y="11720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-306" r="-311" b="2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731724" y="9025819"/>
            <a:ext cx="884821" cy="879038"/>
            <a:chOff x="0" y="0"/>
            <a:chExt cx="1179761" cy="117205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79703" cy="1172083"/>
            </a:xfrm>
            <a:custGeom>
              <a:avLst/>
              <a:gdLst/>
              <a:ahLst/>
              <a:cxnLst/>
              <a:rect l="l" t="t" r="r" b="b"/>
              <a:pathLst>
                <a:path w="1179703" h="1172083">
                  <a:moveTo>
                    <a:pt x="0" y="0"/>
                  </a:moveTo>
                  <a:lnTo>
                    <a:pt x="1179703" y="0"/>
                  </a:lnTo>
                  <a:lnTo>
                    <a:pt x="1179703" y="1172083"/>
                  </a:lnTo>
                  <a:lnTo>
                    <a:pt x="0" y="11720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 l="-80" r="-85" b="2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020429" y="9031544"/>
            <a:ext cx="873313" cy="873313"/>
            <a:chOff x="0" y="0"/>
            <a:chExt cx="1164417" cy="116441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164463" cy="1164463"/>
            </a:xfrm>
            <a:custGeom>
              <a:avLst/>
              <a:gdLst/>
              <a:ahLst/>
              <a:cxnLst/>
              <a:rect l="l" t="t" r="r" b="b"/>
              <a:pathLst>
                <a:path w="1164463" h="1164463">
                  <a:moveTo>
                    <a:pt x="0" y="0"/>
                  </a:moveTo>
                  <a:lnTo>
                    <a:pt x="1164463" y="0"/>
                  </a:lnTo>
                  <a:lnTo>
                    <a:pt x="1164463" y="1164463"/>
                  </a:lnTo>
                  <a:lnTo>
                    <a:pt x="0" y="11644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r="3" b="3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4298125" y="1009650"/>
            <a:ext cx="9691749" cy="697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3"/>
              </a:lnSpc>
            </a:pPr>
            <a:r>
              <a:rPr lang="en-US" sz="4498" b="1" spc="-13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How Can We Be Physically Active?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3132552"/>
            <a:ext cx="8555259" cy="882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4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Sports Active Wexford</a:t>
            </a: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- Local Sports Partnership</a:t>
            </a:r>
          </a:p>
          <a:p>
            <a:pPr algn="just">
              <a:lnSpc>
                <a:spcPts val="3249"/>
              </a:lnSpc>
            </a:pPr>
            <a:endParaRPr lang="en-US" sz="24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3595682" y="4700718"/>
            <a:ext cx="2578271" cy="524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053 919 6557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581297" y="7381003"/>
            <a:ext cx="5185310" cy="524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sports.active@wexfordcoco.ie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>
                <a:moveTo>
                  <a:pt x="0" y="0"/>
                </a:moveTo>
                <a:lnTo>
                  <a:pt x="6240735" y="0"/>
                </a:lnTo>
                <a:lnTo>
                  <a:pt x="6240735" y="2176456"/>
                </a:lnTo>
                <a:lnTo>
                  <a:pt x="0" y="21764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48" b="-48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 rot="-201626" flipV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2" b="-2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-1342907" y="9913239"/>
            <a:ext cx="20973813" cy="837562"/>
          </a:xfrm>
          <a:custGeom>
            <a:avLst/>
            <a:gdLst/>
            <a:ahLst/>
            <a:cxnLst/>
            <a:rect l="l" t="t" r="r" b="b"/>
            <a:pathLst>
              <a:path w="20973813" h="837562">
                <a:moveTo>
                  <a:pt x="0" y="0"/>
                </a:moveTo>
                <a:lnTo>
                  <a:pt x="20973813" y="0"/>
                </a:lnTo>
                <a:lnTo>
                  <a:pt x="20973813" y="837562"/>
                </a:lnTo>
                <a:lnTo>
                  <a:pt x="0" y="8375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2488624" y="9913239"/>
            <a:ext cx="13310752" cy="837562"/>
          </a:xfrm>
          <a:custGeom>
            <a:avLst/>
            <a:gdLst/>
            <a:ahLst/>
            <a:cxnLst/>
            <a:rect l="l" t="t" r="r" b="b"/>
            <a:pathLst>
              <a:path w="13310752" h="837562">
                <a:moveTo>
                  <a:pt x="0" y="0"/>
                </a:moveTo>
                <a:lnTo>
                  <a:pt x="13310752" y="0"/>
                </a:lnTo>
                <a:lnTo>
                  <a:pt x="13310752" y="837562"/>
                </a:lnTo>
                <a:lnTo>
                  <a:pt x="0" y="8375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6" name="Freeform 6"/>
          <p:cNvSpPr/>
          <p:nvPr/>
        </p:nvSpPr>
        <p:spPr>
          <a:xfrm>
            <a:off x="4131384" y="9913239"/>
            <a:ext cx="10025232" cy="837562"/>
          </a:xfrm>
          <a:custGeom>
            <a:avLst/>
            <a:gdLst/>
            <a:ahLst/>
            <a:cxnLst/>
            <a:rect l="l" t="t" r="r" b="b"/>
            <a:pathLst>
              <a:path w="10025232" h="837562">
                <a:moveTo>
                  <a:pt x="0" y="0"/>
                </a:moveTo>
                <a:lnTo>
                  <a:pt x="10025232" y="0"/>
                </a:lnTo>
                <a:lnTo>
                  <a:pt x="10025232" y="837562"/>
                </a:lnTo>
                <a:lnTo>
                  <a:pt x="0" y="83756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7" name="Freeform 7"/>
          <p:cNvSpPr/>
          <p:nvPr/>
        </p:nvSpPr>
        <p:spPr>
          <a:xfrm>
            <a:off x="11801545" y="5421145"/>
            <a:ext cx="1221784" cy="1201930"/>
          </a:xfrm>
          <a:custGeom>
            <a:avLst/>
            <a:gdLst/>
            <a:ahLst/>
            <a:cxnLst/>
            <a:rect l="l" t="t" r="r" b="b"/>
            <a:pathLst>
              <a:path w="1221784" h="1201930">
                <a:moveTo>
                  <a:pt x="0" y="0"/>
                </a:moveTo>
                <a:lnTo>
                  <a:pt x="1221784" y="0"/>
                </a:lnTo>
                <a:lnTo>
                  <a:pt x="1221784" y="1201930"/>
                </a:lnTo>
                <a:lnTo>
                  <a:pt x="0" y="12019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 t="-37" b="-37"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8" name="Group 8"/>
          <p:cNvGrpSpPr/>
          <p:nvPr/>
        </p:nvGrpSpPr>
        <p:grpSpPr>
          <a:xfrm>
            <a:off x="12714347" y="2508203"/>
            <a:ext cx="3811903" cy="6220464"/>
            <a:chOff x="0" y="0"/>
            <a:chExt cx="5082537" cy="829395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082540" cy="8293989"/>
            </a:xfrm>
            <a:custGeom>
              <a:avLst/>
              <a:gdLst/>
              <a:ahLst/>
              <a:cxnLst/>
              <a:rect l="l" t="t" r="r" b="b"/>
              <a:pathLst>
                <a:path w="5082540" h="8293989">
                  <a:moveTo>
                    <a:pt x="0" y="0"/>
                  </a:moveTo>
                  <a:lnTo>
                    <a:pt x="5082540" y="0"/>
                  </a:lnTo>
                  <a:lnTo>
                    <a:pt x="5082540" y="8293989"/>
                  </a:lnTo>
                  <a:lnTo>
                    <a:pt x="0" y="82939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327" b="-326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10" name="Freeform 10"/>
          <p:cNvSpPr/>
          <p:nvPr/>
        </p:nvSpPr>
        <p:spPr>
          <a:xfrm>
            <a:off x="1152808" y="4136820"/>
            <a:ext cx="1876142" cy="2187921"/>
          </a:xfrm>
          <a:custGeom>
            <a:avLst/>
            <a:gdLst/>
            <a:ahLst/>
            <a:cxnLst/>
            <a:rect l="l" t="t" r="r" b="b"/>
            <a:pathLst>
              <a:path w="1876142" h="2187921">
                <a:moveTo>
                  <a:pt x="0" y="0"/>
                </a:moveTo>
                <a:lnTo>
                  <a:pt x="1876142" y="0"/>
                </a:lnTo>
                <a:lnTo>
                  <a:pt x="1876142" y="2187921"/>
                </a:lnTo>
                <a:lnTo>
                  <a:pt x="0" y="218792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 t="-57" b="-57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1" name="Freeform 11"/>
          <p:cNvSpPr/>
          <p:nvPr/>
        </p:nvSpPr>
        <p:spPr>
          <a:xfrm>
            <a:off x="1028700" y="6728417"/>
            <a:ext cx="2000250" cy="2000250"/>
          </a:xfrm>
          <a:custGeom>
            <a:avLst/>
            <a:gdLst/>
            <a:ahLst/>
            <a:cxnLst/>
            <a:rect l="l" t="t" r="r" b="b"/>
            <a:pathLst>
              <a:path w="2000250" h="2000250">
                <a:moveTo>
                  <a:pt x="0" y="0"/>
                </a:moveTo>
                <a:lnTo>
                  <a:pt x="2000250" y="0"/>
                </a:lnTo>
                <a:lnTo>
                  <a:pt x="2000250" y="2000250"/>
                </a:lnTo>
                <a:lnTo>
                  <a:pt x="0" y="20002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12" name="Group 12"/>
          <p:cNvGrpSpPr/>
          <p:nvPr/>
        </p:nvGrpSpPr>
        <p:grpSpPr>
          <a:xfrm>
            <a:off x="4454163" y="9025819"/>
            <a:ext cx="873678" cy="879038"/>
            <a:chOff x="0" y="0"/>
            <a:chExt cx="1164904" cy="117205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64844" cy="1172083"/>
            </a:xfrm>
            <a:custGeom>
              <a:avLst/>
              <a:gdLst/>
              <a:ahLst/>
              <a:cxnLst/>
              <a:rect l="l" t="t" r="r" b="b"/>
              <a:pathLst>
                <a:path w="1164844" h="1172083">
                  <a:moveTo>
                    <a:pt x="0" y="0"/>
                  </a:moveTo>
                  <a:lnTo>
                    <a:pt x="1164844" y="0"/>
                  </a:lnTo>
                  <a:lnTo>
                    <a:pt x="1164844" y="1172083"/>
                  </a:lnTo>
                  <a:lnTo>
                    <a:pt x="0" y="11720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-306" r="-311" b="2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731724" y="9025819"/>
            <a:ext cx="884821" cy="879038"/>
            <a:chOff x="0" y="0"/>
            <a:chExt cx="1179761" cy="117205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79703" cy="1172083"/>
            </a:xfrm>
            <a:custGeom>
              <a:avLst/>
              <a:gdLst/>
              <a:ahLst/>
              <a:cxnLst/>
              <a:rect l="l" t="t" r="r" b="b"/>
              <a:pathLst>
                <a:path w="1179703" h="1172083">
                  <a:moveTo>
                    <a:pt x="0" y="0"/>
                  </a:moveTo>
                  <a:lnTo>
                    <a:pt x="1179703" y="0"/>
                  </a:lnTo>
                  <a:lnTo>
                    <a:pt x="1179703" y="1172083"/>
                  </a:lnTo>
                  <a:lnTo>
                    <a:pt x="0" y="11720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 l="-80" r="-85" b="2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020429" y="9031544"/>
            <a:ext cx="873313" cy="873313"/>
            <a:chOff x="0" y="0"/>
            <a:chExt cx="1164417" cy="116441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164463" cy="1164463"/>
            </a:xfrm>
            <a:custGeom>
              <a:avLst/>
              <a:gdLst/>
              <a:ahLst/>
              <a:cxnLst/>
              <a:rect l="l" t="t" r="r" b="b"/>
              <a:pathLst>
                <a:path w="1164463" h="1164463">
                  <a:moveTo>
                    <a:pt x="0" y="0"/>
                  </a:moveTo>
                  <a:lnTo>
                    <a:pt x="1164463" y="0"/>
                  </a:lnTo>
                  <a:lnTo>
                    <a:pt x="1164463" y="1164463"/>
                  </a:lnTo>
                  <a:lnTo>
                    <a:pt x="0" y="11644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r="3" b="3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4298125" y="1009650"/>
            <a:ext cx="9691749" cy="1325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3"/>
              </a:lnSpc>
            </a:pPr>
            <a:r>
              <a:rPr lang="en-US" sz="4498" b="1" spc="-13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Lets sign up to a Sports Active Programme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3132552"/>
            <a:ext cx="8555259" cy="882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49"/>
              </a:lnSpc>
            </a:pPr>
            <a:r>
              <a:rPr lang="en-US" sz="24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Sports Active Wexford</a:t>
            </a: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- Local Sports Partnership</a:t>
            </a:r>
          </a:p>
          <a:p>
            <a:pPr algn="just">
              <a:lnSpc>
                <a:spcPts val="3249"/>
              </a:lnSpc>
            </a:pPr>
            <a:endParaRPr lang="en-US" sz="24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3595682" y="4700718"/>
            <a:ext cx="2578271" cy="45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QR Code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581297" y="7381003"/>
            <a:ext cx="5185310" cy="915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Link through instagram/facebook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>
                <a:moveTo>
                  <a:pt x="0" y="0"/>
                </a:moveTo>
                <a:lnTo>
                  <a:pt x="6240735" y="0"/>
                </a:lnTo>
                <a:lnTo>
                  <a:pt x="6240735" y="2176456"/>
                </a:lnTo>
                <a:lnTo>
                  <a:pt x="0" y="21764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48" b="-48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 rot="-201626" flipV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2" b="-2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-1342907" y="9913239"/>
            <a:ext cx="20973813" cy="837562"/>
          </a:xfrm>
          <a:custGeom>
            <a:avLst/>
            <a:gdLst/>
            <a:ahLst/>
            <a:cxnLst/>
            <a:rect l="l" t="t" r="r" b="b"/>
            <a:pathLst>
              <a:path w="20973813" h="837562">
                <a:moveTo>
                  <a:pt x="0" y="0"/>
                </a:moveTo>
                <a:lnTo>
                  <a:pt x="20973813" y="0"/>
                </a:lnTo>
                <a:lnTo>
                  <a:pt x="20973813" y="837562"/>
                </a:lnTo>
                <a:lnTo>
                  <a:pt x="0" y="8375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2488624" y="9913239"/>
            <a:ext cx="13310752" cy="837562"/>
          </a:xfrm>
          <a:custGeom>
            <a:avLst/>
            <a:gdLst/>
            <a:ahLst/>
            <a:cxnLst/>
            <a:rect l="l" t="t" r="r" b="b"/>
            <a:pathLst>
              <a:path w="13310752" h="837562">
                <a:moveTo>
                  <a:pt x="0" y="0"/>
                </a:moveTo>
                <a:lnTo>
                  <a:pt x="13310752" y="0"/>
                </a:lnTo>
                <a:lnTo>
                  <a:pt x="13310752" y="837562"/>
                </a:lnTo>
                <a:lnTo>
                  <a:pt x="0" y="8375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6" name="Freeform 6"/>
          <p:cNvSpPr/>
          <p:nvPr/>
        </p:nvSpPr>
        <p:spPr>
          <a:xfrm>
            <a:off x="4131384" y="9913239"/>
            <a:ext cx="10025232" cy="837562"/>
          </a:xfrm>
          <a:custGeom>
            <a:avLst/>
            <a:gdLst/>
            <a:ahLst/>
            <a:cxnLst/>
            <a:rect l="l" t="t" r="r" b="b"/>
            <a:pathLst>
              <a:path w="10025232" h="837562">
                <a:moveTo>
                  <a:pt x="0" y="0"/>
                </a:moveTo>
                <a:lnTo>
                  <a:pt x="10025232" y="0"/>
                </a:lnTo>
                <a:lnTo>
                  <a:pt x="10025232" y="837562"/>
                </a:lnTo>
                <a:lnTo>
                  <a:pt x="0" y="83756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7" name="Group 7"/>
          <p:cNvGrpSpPr/>
          <p:nvPr/>
        </p:nvGrpSpPr>
        <p:grpSpPr>
          <a:xfrm>
            <a:off x="387355" y="2360924"/>
            <a:ext cx="8756645" cy="5823169"/>
            <a:chOff x="0" y="0"/>
            <a:chExt cx="11675527" cy="776422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675491" cy="7764272"/>
            </a:xfrm>
            <a:custGeom>
              <a:avLst/>
              <a:gdLst/>
              <a:ahLst/>
              <a:cxnLst/>
              <a:rect l="l" t="t" r="r" b="b"/>
              <a:pathLst>
                <a:path w="11675491" h="7764272">
                  <a:moveTo>
                    <a:pt x="0" y="0"/>
                  </a:moveTo>
                  <a:lnTo>
                    <a:pt x="11675491" y="0"/>
                  </a:lnTo>
                  <a:lnTo>
                    <a:pt x="11675491" y="7764272"/>
                  </a:lnTo>
                  <a:lnTo>
                    <a:pt x="0" y="77642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56" b="-56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957602" y="2360924"/>
            <a:ext cx="7504349" cy="7527984"/>
            <a:chOff x="0" y="0"/>
            <a:chExt cx="10005799" cy="1003731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05822" cy="10037318"/>
            </a:xfrm>
            <a:custGeom>
              <a:avLst/>
              <a:gdLst/>
              <a:ahLst/>
              <a:cxnLst/>
              <a:rect l="l" t="t" r="r" b="b"/>
              <a:pathLst>
                <a:path w="10005822" h="10037318">
                  <a:moveTo>
                    <a:pt x="0" y="0"/>
                  </a:moveTo>
                  <a:lnTo>
                    <a:pt x="10005822" y="0"/>
                  </a:lnTo>
                  <a:lnTo>
                    <a:pt x="10005822" y="10037318"/>
                  </a:lnTo>
                  <a:lnTo>
                    <a:pt x="0" y="10037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4298125" y="1009650"/>
            <a:ext cx="9691749" cy="697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3"/>
              </a:lnSpc>
            </a:pPr>
            <a:r>
              <a:rPr lang="en-US" sz="4498" b="1" spc="-13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How Can We Be Physically Active?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87355" y="8593008"/>
            <a:ext cx="8756645" cy="524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Walking - Slí na Sláinte Routes (www.irishheart.ie)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>
                <a:moveTo>
                  <a:pt x="0" y="0"/>
                </a:moveTo>
                <a:lnTo>
                  <a:pt x="6240735" y="0"/>
                </a:lnTo>
                <a:lnTo>
                  <a:pt x="6240735" y="2176456"/>
                </a:lnTo>
                <a:lnTo>
                  <a:pt x="0" y="21764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48" b="-48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 rot="-201626" flipV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2" b="-2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-1342907" y="9913239"/>
            <a:ext cx="20973813" cy="837562"/>
          </a:xfrm>
          <a:custGeom>
            <a:avLst/>
            <a:gdLst/>
            <a:ahLst/>
            <a:cxnLst/>
            <a:rect l="l" t="t" r="r" b="b"/>
            <a:pathLst>
              <a:path w="20973813" h="837562">
                <a:moveTo>
                  <a:pt x="0" y="0"/>
                </a:moveTo>
                <a:lnTo>
                  <a:pt x="20973813" y="0"/>
                </a:lnTo>
                <a:lnTo>
                  <a:pt x="20973813" y="837562"/>
                </a:lnTo>
                <a:lnTo>
                  <a:pt x="0" y="8375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2488624" y="9913239"/>
            <a:ext cx="13310752" cy="837562"/>
          </a:xfrm>
          <a:custGeom>
            <a:avLst/>
            <a:gdLst/>
            <a:ahLst/>
            <a:cxnLst/>
            <a:rect l="l" t="t" r="r" b="b"/>
            <a:pathLst>
              <a:path w="13310752" h="837562">
                <a:moveTo>
                  <a:pt x="0" y="0"/>
                </a:moveTo>
                <a:lnTo>
                  <a:pt x="13310752" y="0"/>
                </a:lnTo>
                <a:lnTo>
                  <a:pt x="13310752" y="837562"/>
                </a:lnTo>
                <a:lnTo>
                  <a:pt x="0" y="8375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6" name="Freeform 6"/>
          <p:cNvSpPr/>
          <p:nvPr/>
        </p:nvSpPr>
        <p:spPr>
          <a:xfrm>
            <a:off x="4131384" y="9913239"/>
            <a:ext cx="10025232" cy="837562"/>
          </a:xfrm>
          <a:custGeom>
            <a:avLst/>
            <a:gdLst/>
            <a:ahLst/>
            <a:cxnLst/>
            <a:rect l="l" t="t" r="r" b="b"/>
            <a:pathLst>
              <a:path w="10025232" h="837562">
                <a:moveTo>
                  <a:pt x="0" y="0"/>
                </a:moveTo>
                <a:lnTo>
                  <a:pt x="10025232" y="0"/>
                </a:lnTo>
                <a:lnTo>
                  <a:pt x="10025232" y="837562"/>
                </a:lnTo>
                <a:lnTo>
                  <a:pt x="0" y="83756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7" name="Group 7"/>
          <p:cNvGrpSpPr/>
          <p:nvPr/>
        </p:nvGrpSpPr>
        <p:grpSpPr>
          <a:xfrm>
            <a:off x="1698557" y="3998129"/>
            <a:ext cx="3973416" cy="3312230"/>
            <a:chOff x="0" y="0"/>
            <a:chExt cx="5297888" cy="441630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97932" cy="4416298"/>
            </a:xfrm>
            <a:custGeom>
              <a:avLst/>
              <a:gdLst/>
              <a:ahLst/>
              <a:cxnLst/>
              <a:rect l="l" t="t" r="r" b="b"/>
              <a:pathLst>
                <a:path w="5297932" h="4416298">
                  <a:moveTo>
                    <a:pt x="0" y="0"/>
                  </a:moveTo>
                  <a:lnTo>
                    <a:pt x="5297932" y="0"/>
                  </a:lnTo>
                  <a:lnTo>
                    <a:pt x="5297932" y="4416298"/>
                  </a:lnTo>
                  <a:lnTo>
                    <a:pt x="0" y="44162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3" b="-4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4298125" y="1009650"/>
            <a:ext cx="9691749" cy="697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3"/>
              </a:lnSpc>
            </a:pPr>
            <a:r>
              <a:rPr lang="en-US" sz="4498" b="1" spc="-13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How Can We Be Physically Active?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620963" y="4422299"/>
            <a:ext cx="6866925" cy="2297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7"/>
              </a:lnSpc>
            </a:pPr>
            <a:r>
              <a:rPr lang="en-US" sz="409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Yoga</a:t>
            </a:r>
          </a:p>
          <a:p>
            <a:pPr algn="ctr">
              <a:lnSpc>
                <a:spcPts val="5727"/>
              </a:lnSpc>
            </a:pPr>
            <a:r>
              <a:rPr lang="en-US" sz="409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Pilates</a:t>
            </a:r>
          </a:p>
          <a:p>
            <a:pPr algn="ctr">
              <a:lnSpc>
                <a:spcPts val="5727"/>
              </a:lnSpc>
            </a:pPr>
            <a:r>
              <a:rPr lang="en-US" sz="409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Strength and Conditioning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620963" y="2656999"/>
            <a:ext cx="6921103" cy="831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8"/>
              </a:lnSpc>
            </a:pPr>
            <a:r>
              <a:rPr lang="en-US" sz="3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HSE Online Exercise Videos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168918" y="8535036"/>
            <a:ext cx="15735895" cy="723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400" b="1">
                <a:solidFill>
                  <a:srgbClr val="215EAD"/>
                </a:solidFill>
                <a:latin typeface="Poppins Bold"/>
                <a:ea typeface="Poppins Bold"/>
                <a:cs typeface="Poppins Bold"/>
                <a:sym typeface="Poppins Bold"/>
              </a:rPr>
              <a:t>https://www.hse.ie/eng/about/who/healthwellbeing/exercise-videos/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>
                <a:moveTo>
                  <a:pt x="0" y="0"/>
                </a:moveTo>
                <a:lnTo>
                  <a:pt x="6240735" y="0"/>
                </a:lnTo>
                <a:lnTo>
                  <a:pt x="6240735" y="2176456"/>
                </a:lnTo>
                <a:lnTo>
                  <a:pt x="0" y="21764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48" b="-48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 rot="-201626" flipV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2" b="-2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-1342907" y="9913239"/>
            <a:ext cx="20973813" cy="837562"/>
          </a:xfrm>
          <a:custGeom>
            <a:avLst/>
            <a:gdLst/>
            <a:ahLst/>
            <a:cxnLst/>
            <a:rect l="l" t="t" r="r" b="b"/>
            <a:pathLst>
              <a:path w="20973813" h="837562">
                <a:moveTo>
                  <a:pt x="0" y="0"/>
                </a:moveTo>
                <a:lnTo>
                  <a:pt x="20973813" y="0"/>
                </a:lnTo>
                <a:lnTo>
                  <a:pt x="20973813" y="837562"/>
                </a:lnTo>
                <a:lnTo>
                  <a:pt x="0" y="8375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2488624" y="9913239"/>
            <a:ext cx="13310752" cy="837562"/>
          </a:xfrm>
          <a:custGeom>
            <a:avLst/>
            <a:gdLst/>
            <a:ahLst/>
            <a:cxnLst/>
            <a:rect l="l" t="t" r="r" b="b"/>
            <a:pathLst>
              <a:path w="13310752" h="837562">
                <a:moveTo>
                  <a:pt x="0" y="0"/>
                </a:moveTo>
                <a:lnTo>
                  <a:pt x="13310752" y="0"/>
                </a:lnTo>
                <a:lnTo>
                  <a:pt x="13310752" y="837562"/>
                </a:lnTo>
                <a:lnTo>
                  <a:pt x="0" y="8375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6" name="Freeform 6"/>
          <p:cNvSpPr/>
          <p:nvPr/>
        </p:nvSpPr>
        <p:spPr>
          <a:xfrm>
            <a:off x="4131384" y="9913239"/>
            <a:ext cx="10025232" cy="837562"/>
          </a:xfrm>
          <a:custGeom>
            <a:avLst/>
            <a:gdLst/>
            <a:ahLst/>
            <a:cxnLst/>
            <a:rect l="l" t="t" r="r" b="b"/>
            <a:pathLst>
              <a:path w="10025232" h="837562">
                <a:moveTo>
                  <a:pt x="0" y="0"/>
                </a:moveTo>
                <a:lnTo>
                  <a:pt x="10025232" y="0"/>
                </a:lnTo>
                <a:lnTo>
                  <a:pt x="10025232" y="837562"/>
                </a:lnTo>
                <a:lnTo>
                  <a:pt x="0" y="83756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7" name="Group 7"/>
          <p:cNvGrpSpPr/>
          <p:nvPr/>
        </p:nvGrpSpPr>
        <p:grpSpPr>
          <a:xfrm>
            <a:off x="2948529" y="4384638"/>
            <a:ext cx="5758468" cy="1166998"/>
            <a:chOff x="0" y="0"/>
            <a:chExt cx="7677957" cy="155599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677912" cy="1556004"/>
            </a:xfrm>
            <a:custGeom>
              <a:avLst/>
              <a:gdLst/>
              <a:ahLst/>
              <a:cxnLst/>
              <a:rect l="l" t="t" r="r" b="b"/>
              <a:pathLst>
                <a:path w="7677912" h="1556004">
                  <a:moveTo>
                    <a:pt x="0" y="0"/>
                  </a:moveTo>
                  <a:lnTo>
                    <a:pt x="7677912" y="0"/>
                  </a:lnTo>
                  <a:lnTo>
                    <a:pt x="7677912" y="1556004"/>
                  </a:lnTo>
                  <a:lnTo>
                    <a:pt x="0" y="155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247153" y="2064984"/>
            <a:ext cx="5818926" cy="7593411"/>
            <a:chOff x="0" y="0"/>
            <a:chExt cx="7758568" cy="1012454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758557" cy="10124567"/>
            </a:xfrm>
            <a:custGeom>
              <a:avLst/>
              <a:gdLst/>
              <a:ahLst/>
              <a:cxnLst/>
              <a:rect l="l" t="t" r="r" b="b"/>
              <a:pathLst>
                <a:path w="7758557" h="10124567">
                  <a:moveTo>
                    <a:pt x="0" y="0"/>
                  </a:moveTo>
                  <a:lnTo>
                    <a:pt x="7758557" y="0"/>
                  </a:lnTo>
                  <a:lnTo>
                    <a:pt x="7758557" y="10124567"/>
                  </a:lnTo>
                  <a:lnTo>
                    <a:pt x="0" y="101245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4298125" y="1009650"/>
            <a:ext cx="9691749" cy="697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3"/>
              </a:lnSpc>
            </a:pPr>
            <a:r>
              <a:rPr lang="en-US" sz="4498" b="1" spc="-13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How Can We Be Physically Active?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322025" y="8396638"/>
            <a:ext cx="7011475" cy="2280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7"/>
              </a:lnSpc>
            </a:pPr>
            <a:r>
              <a:rPr lang="en-US" sz="4090" u="sng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  <a:hlinkClick r:id="rId12" tooltip="https://getirelandactive.ie/"/>
              </a:rPr>
              <a:t>https://getirelandactive.ie/</a:t>
            </a:r>
          </a:p>
          <a:p>
            <a:pPr algn="ctr">
              <a:lnSpc>
                <a:spcPts val="5727"/>
              </a:lnSpc>
            </a:pPr>
            <a:endParaRPr lang="en-US" sz="4090" u="sng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  <a:hlinkClick r:id="rId12" tooltip="https://getirelandactive.ie/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078727" flipV="1">
            <a:off x="-1236225" y="1896865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79" b="-79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>
            <a:off x="5940775" y="946396"/>
            <a:ext cx="857867" cy="857867"/>
          </a:xfrm>
          <a:custGeom>
            <a:avLst/>
            <a:gdLst/>
            <a:ahLst/>
            <a:cxnLst/>
            <a:rect l="l" t="t" r="r" b="b"/>
            <a:pathLst>
              <a:path w="857867" h="857867">
                <a:moveTo>
                  <a:pt x="0" y="0"/>
                </a:moveTo>
                <a:lnTo>
                  <a:pt x="857867" y="0"/>
                </a:lnTo>
                <a:lnTo>
                  <a:pt x="857867" y="857867"/>
                </a:lnTo>
                <a:lnTo>
                  <a:pt x="0" y="8578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6592862" y="2226096"/>
            <a:ext cx="604566" cy="604566"/>
          </a:xfrm>
          <a:custGeom>
            <a:avLst/>
            <a:gdLst/>
            <a:ahLst/>
            <a:cxnLst/>
            <a:rect l="l" t="t" r="r" b="b"/>
            <a:pathLst>
              <a:path w="604566" h="604566">
                <a:moveTo>
                  <a:pt x="0" y="0"/>
                </a:moveTo>
                <a:lnTo>
                  <a:pt x="604566" y="0"/>
                </a:lnTo>
                <a:lnTo>
                  <a:pt x="604566" y="604566"/>
                </a:lnTo>
                <a:lnTo>
                  <a:pt x="0" y="6045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5795312" y="652024"/>
            <a:ext cx="697411" cy="697411"/>
          </a:xfrm>
          <a:custGeom>
            <a:avLst/>
            <a:gdLst/>
            <a:ahLst/>
            <a:cxnLst/>
            <a:rect l="l" t="t" r="r" b="b"/>
            <a:pathLst>
              <a:path w="697411" h="697411">
                <a:moveTo>
                  <a:pt x="0" y="0"/>
                </a:moveTo>
                <a:lnTo>
                  <a:pt x="697411" y="0"/>
                </a:lnTo>
                <a:lnTo>
                  <a:pt x="697411" y="697411"/>
                </a:lnTo>
                <a:lnTo>
                  <a:pt x="0" y="6974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6" name="Group 6"/>
          <p:cNvGrpSpPr/>
          <p:nvPr/>
        </p:nvGrpSpPr>
        <p:grpSpPr>
          <a:xfrm>
            <a:off x="-2406613" y="0"/>
            <a:ext cx="8713709" cy="10289262"/>
            <a:chOff x="0" y="0"/>
            <a:chExt cx="11618279" cy="1371901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618214" cy="13719048"/>
            </a:xfrm>
            <a:custGeom>
              <a:avLst/>
              <a:gdLst/>
              <a:ahLst/>
              <a:cxnLst/>
              <a:rect l="l" t="t" r="r" b="b"/>
              <a:pathLst>
                <a:path w="11618214" h="13719048">
                  <a:moveTo>
                    <a:pt x="0" y="0"/>
                  </a:moveTo>
                  <a:lnTo>
                    <a:pt x="0" y="13719048"/>
                  </a:lnTo>
                  <a:lnTo>
                    <a:pt x="11599926" y="13719048"/>
                  </a:lnTo>
                  <a:cubicBezTo>
                    <a:pt x="11599926" y="13719048"/>
                    <a:pt x="11617325" y="13583031"/>
                    <a:pt x="11618214" y="13329665"/>
                  </a:cubicBezTo>
                  <a:lnTo>
                    <a:pt x="11618214" y="13287502"/>
                  </a:lnTo>
                  <a:cubicBezTo>
                    <a:pt x="11614785" y="12321921"/>
                    <a:pt x="11369802" y="9823831"/>
                    <a:pt x="9261729" y="6692773"/>
                  </a:cubicBezTo>
                  <a:cubicBezTo>
                    <a:pt x="6444488" y="2508885"/>
                    <a:pt x="6949821" y="0"/>
                    <a:pt x="6949821" y="0"/>
                  </a:cubicBezTo>
                  <a:close/>
                </a:path>
              </a:pathLst>
            </a:custGeom>
            <a:blipFill>
              <a:blip r:embed="rId10"/>
              <a:stretch>
                <a:fillRect l="-38561" r="-38561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8" name="Freeform 8"/>
          <p:cNvSpPr/>
          <p:nvPr/>
        </p:nvSpPr>
        <p:spPr>
          <a:xfrm rot="2903702">
            <a:off x="-6099048" y="6299337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77000"/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 t="-174" b="-174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9" name="Freeform 9"/>
          <p:cNvSpPr/>
          <p:nvPr/>
        </p:nvSpPr>
        <p:spPr>
          <a:xfrm>
            <a:off x="17259300" y="9250492"/>
            <a:ext cx="863561" cy="863561"/>
          </a:xfrm>
          <a:custGeom>
            <a:avLst/>
            <a:gdLst/>
            <a:ahLst/>
            <a:cxnLst/>
            <a:rect l="l" t="t" r="r" b="b"/>
            <a:pathLst>
              <a:path w="863561" h="863561">
                <a:moveTo>
                  <a:pt x="0" y="0"/>
                </a:moveTo>
                <a:lnTo>
                  <a:pt x="863561" y="0"/>
                </a:lnTo>
                <a:lnTo>
                  <a:pt x="863561" y="863561"/>
                </a:lnTo>
                <a:lnTo>
                  <a:pt x="0" y="86356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0" name="TextBox 10"/>
          <p:cNvSpPr txBox="1"/>
          <p:nvPr/>
        </p:nvSpPr>
        <p:spPr>
          <a:xfrm>
            <a:off x="8697429" y="1300496"/>
            <a:ext cx="7921745" cy="777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49"/>
              </a:lnSpc>
            </a:pPr>
            <a:r>
              <a:rPr lang="en-US" sz="4999" b="1" spc="-149">
                <a:solidFill>
                  <a:srgbClr val="2C7A69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Physical Activity?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078727" flipV="1">
            <a:off x="-1236225" y="1896865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79" b="-79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>
            <a:off x="5940775" y="946396"/>
            <a:ext cx="857867" cy="857867"/>
          </a:xfrm>
          <a:custGeom>
            <a:avLst/>
            <a:gdLst/>
            <a:ahLst/>
            <a:cxnLst/>
            <a:rect l="l" t="t" r="r" b="b"/>
            <a:pathLst>
              <a:path w="857867" h="857867">
                <a:moveTo>
                  <a:pt x="0" y="0"/>
                </a:moveTo>
                <a:lnTo>
                  <a:pt x="857867" y="0"/>
                </a:lnTo>
                <a:lnTo>
                  <a:pt x="857867" y="857867"/>
                </a:lnTo>
                <a:lnTo>
                  <a:pt x="0" y="8578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6592862" y="2226096"/>
            <a:ext cx="604566" cy="604566"/>
          </a:xfrm>
          <a:custGeom>
            <a:avLst/>
            <a:gdLst/>
            <a:ahLst/>
            <a:cxnLst/>
            <a:rect l="l" t="t" r="r" b="b"/>
            <a:pathLst>
              <a:path w="604566" h="604566">
                <a:moveTo>
                  <a:pt x="0" y="0"/>
                </a:moveTo>
                <a:lnTo>
                  <a:pt x="604566" y="0"/>
                </a:lnTo>
                <a:lnTo>
                  <a:pt x="604566" y="604566"/>
                </a:lnTo>
                <a:lnTo>
                  <a:pt x="0" y="6045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5795312" y="652024"/>
            <a:ext cx="697411" cy="697411"/>
          </a:xfrm>
          <a:custGeom>
            <a:avLst/>
            <a:gdLst/>
            <a:ahLst/>
            <a:cxnLst/>
            <a:rect l="l" t="t" r="r" b="b"/>
            <a:pathLst>
              <a:path w="697411" h="697411">
                <a:moveTo>
                  <a:pt x="0" y="0"/>
                </a:moveTo>
                <a:lnTo>
                  <a:pt x="697411" y="0"/>
                </a:lnTo>
                <a:lnTo>
                  <a:pt x="697411" y="697411"/>
                </a:lnTo>
                <a:lnTo>
                  <a:pt x="0" y="6974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6" name="Group 6"/>
          <p:cNvGrpSpPr/>
          <p:nvPr/>
        </p:nvGrpSpPr>
        <p:grpSpPr>
          <a:xfrm>
            <a:off x="-2406613" y="0"/>
            <a:ext cx="8713709" cy="10289262"/>
            <a:chOff x="0" y="0"/>
            <a:chExt cx="11618279" cy="1371901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618214" cy="13719048"/>
            </a:xfrm>
            <a:custGeom>
              <a:avLst/>
              <a:gdLst/>
              <a:ahLst/>
              <a:cxnLst/>
              <a:rect l="l" t="t" r="r" b="b"/>
              <a:pathLst>
                <a:path w="11618214" h="13719048">
                  <a:moveTo>
                    <a:pt x="0" y="0"/>
                  </a:moveTo>
                  <a:lnTo>
                    <a:pt x="0" y="13719048"/>
                  </a:lnTo>
                  <a:lnTo>
                    <a:pt x="11599926" y="13719048"/>
                  </a:lnTo>
                  <a:cubicBezTo>
                    <a:pt x="11599926" y="13719048"/>
                    <a:pt x="11617325" y="13583031"/>
                    <a:pt x="11618214" y="13329665"/>
                  </a:cubicBezTo>
                  <a:lnTo>
                    <a:pt x="11618214" y="13287502"/>
                  </a:lnTo>
                  <a:cubicBezTo>
                    <a:pt x="11614785" y="12321921"/>
                    <a:pt x="11369802" y="9823831"/>
                    <a:pt x="9261729" y="6692773"/>
                  </a:cubicBezTo>
                  <a:cubicBezTo>
                    <a:pt x="6444488" y="2508885"/>
                    <a:pt x="6949821" y="0"/>
                    <a:pt x="6949821" y="0"/>
                  </a:cubicBezTo>
                  <a:close/>
                </a:path>
              </a:pathLst>
            </a:custGeom>
            <a:blipFill>
              <a:blip r:embed="rId10"/>
              <a:stretch>
                <a:fillRect l="-38432" r="-38433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8" name="Freeform 8"/>
          <p:cNvSpPr/>
          <p:nvPr/>
        </p:nvSpPr>
        <p:spPr>
          <a:xfrm rot="2903702">
            <a:off x="-6099048" y="6299337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77000"/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 t="-174" b="-174"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9" name="Group 9"/>
          <p:cNvGrpSpPr/>
          <p:nvPr/>
        </p:nvGrpSpPr>
        <p:grpSpPr>
          <a:xfrm>
            <a:off x="10533939" y="4392907"/>
            <a:ext cx="5815778" cy="5896329"/>
            <a:chOff x="0" y="0"/>
            <a:chExt cx="7754371" cy="786177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754366" cy="7861808"/>
            </a:xfrm>
            <a:custGeom>
              <a:avLst/>
              <a:gdLst/>
              <a:ahLst/>
              <a:cxnLst/>
              <a:rect l="l" t="t" r="r" b="b"/>
              <a:pathLst>
                <a:path w="7754366" h="7861808">
                  <a:moveTo>
                    <a:pt x="0" y="0"/>
                  </a:moveTo>
                  <a:lnTo>
                    <a:pt x="7754366" y="0"/>
                  </a:lnTo>
                  <a:lnTo>
                    <a:pt x="7754366" y="7861808"/>
                  </a:lnTo>
                  <a:lnTo>
                    <a:pt x="0" y="78618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697429" y="1300496"/>
            <a:ext cx="8352367" cy="777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49"/>
              </a:lnSpc>
            </a:pPr>
            <a:r>
              <a:rPr lang="en-US" sz="4999" b="1" spc="-149">
                <a:solidFill>
                  <a:srgbClr val="2C7A69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Physical </a:t>
            </a:r>
            <a:r>
              <a:rPr lang="en-US" sz="4999" b="1" u="sng" spc="-149">
                <a:solidFill>
                  <a:srgbClr val="2C7A69"/>
                </a:solidFill>
                <a:latin typeface="Poppins Bold"/>
                <a:ea typeface="Poppins Bold"/>
                <a:cs typeface="Poppins Bold"/>
                <a:sym typeface="Poppins Bold"/>
              </a:rPr>
              <a:t>Literacy?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697429" y="2716362"/>
            <a:ext cx="9021641" cy="1620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8"/>
              </a:lnSpc>
            </a:pP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Physical Literacy is the </a:t>
            </a:r>
            <a:r>
              <a:rPr lang="en-US" sz="2199" b="1">
                <a:solidFill>
                  <a:srgbClr val="8C52FF"/>
                </a:solidFill>
                <a:latin typeface="Poppins Bold"/>
                <a:ea typeface="Poppins Bold"/>
                <a:cs typeface="Poppins Bold"/>
                <a:sym typeface="Poppins Bold"/>
              </a:rPr>
              <a:t>motivation</a:t>
            </a: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199" b="1">
                <a:solidFill>
                  <a:srgbClr val="8C52FF"/>
                </a:solidFill>
                <a:latin typeface="Poppins Bold"/>
                <a:ea typeface="Poppins Bold"/>
                <a:cs typeface="Poppins Bold"/>
                <a:sym typeface="Poppins Bold"/>
              </a:rPr>
              <a:t>confidence</a:t>
            </a: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199" b="1">
                <a:solidFill>
                  <a:srgbClr val="00BF63"/>
                </a:solidFill>
                <a:latin typeface="Poppins Bold"/>
                <a:ea typeface="Poppins Bold"/>
                <a:cs typeface="Poppins Bold"/>
                <a:sym typeface="Poppins Bold"/>
              </a:rPr>
              <a:t>physical</a:t>
            </a: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99" b="1">
                <a:solidFill>
                  <a:srgbClr val="00BF63"/>
                </a:solidFill>
                <a:latin typeface="Poppins Bold"/>
                <a:ea typeface="Poppins Bold"/>
                <a:cs typeface="Poppins Bold"/>
                <a:sym typeface="Poppins Bold"/>
              </a:rPr>
              <a:t>competence</a:t>
            </a: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199" b="1">
                <a:solidFill>
                  <a:srgbClr val="38B6FF"/>
                </a:solidFill>
                <a:latin typeface="Poppins Bold"/>
                <a:ea typeface="Poppins Bold"/>
                <a:cs typeface="Poppins Bold"/>
                <a:sym typeface="Poppins Bold"/>
              </a:rPr>
              <a:t>knowledge</a:t>
            </a: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lang="en-US" sz="2199" b="1">
                <a:solidFill>
                  <a:srgbClr val="38B6FF"/>
                </a:solidFill>
                <a:latin typeface="Poppins Bold"/>
                <a:ea typeface="Poppins Bold"/>
                <a:cs typeface="Poppins Bold"/>
                <a:sym typeface="Poppins Bold"/>
              </a:rPr>
              <a:t>understanding</a:t>
            </a: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that enables a person to value and participate in physical activity throughout life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>
                <a:moveTo>
                  <a:pt x="0" y="0"/>
                </a:moveTo>
                <a:lnTo>
                  <a:pt x="6240735" y="0"/>
                </a:lnTo>
                <a:lnTo>
                  <a:pt x="6240735" y="2176456"/>
                </a:lnTo>
                <a:lnTo>
                  <a:pt x="0" y="21764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48" b="-48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 rot="-201626" flipV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2" b="-2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-1342907" y="9913239"/>
            <a:ext cx="20973813" cy="837562"/>
          </a:xfrm>
          <a:custGeom>
            <a:avLst/>
            <a:gdLst/>
            <a:ahLst/>
            <a:cxnLst/>
            <a:rect l="l" t="t" r="r" b="b"/>
            <a:pathLst>
              <a:path w="20973813" h="837562">
                <a:moveTo>
                  <a:pt x="0" y="0"/>
                </a:moveTo>
                <a:lnTo>
                  <a:pt x="20973813" y="0"/>
                </a:lnTo>
                <a:lnTo>
                  <a:pt x="20973813" y="837562"/>
                </a:lnTo>
                <a:lnTo>
                  <a:pt x="0" y="8375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4131384" y="9913239"/>
            <a:ext cx="10025232" cy="837562"/>
          </a:xfrm>
          <a:custGeom>
            <a:avLst/>
            <a:gdLst/>
            <a:ahLst/>
            <a:cxnLst/>
            <a:rect l="l" t="t" r="r" b="b"/>
            <a:pathLst>
              <a:path w="10025232" h="837562">
                <a:moveTo>
                  <a:pt x="0" y="0"/>
                </a:moveTo>
                <a:lnTo>
                  <a:pt x="10025232" y="0"/>
                </a:lnTo>
                <a:lnTo>
                  <a:pt x="10025232" y="837562"/>
                </a:lnTo>
                <a:lnTo>
                  <a:pt x="0" y="8375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6" name="Freeform 6"/>
          <p:cNvSpPr/>
          <p:nvPr/>
        </p:nvSpPr>
        <p:spPr>
          <a:xfrm>
            <a:off x="1028700" y="7821940"/>
            <a:ext cx="7315200" cy="2194560"/>
          </a:xfrm>
          <a:custGeom>
            <a:avLst/>
            <a:gdLst/>
            <a:ahLst/>
            <a:cxnLst/>
            <a:rect l="l" t="t" r="r" b="b"/>
            <a:pathLst>
              <a:path w="7315200" h="2194560">
                <a:moveTo>
                  <a:pt x="0" y="0"/>
                </a:moveTo>
                <a:lnTo>
                  <a:pt x="7315200" y="0"/>
                </a:lnTo>
                <a:lnTo>
                  <a:pt x="7315200" y="2194560"/>
                </a:lnTo>
                <a:lnTo>
                  <a:pt x="0" y="219456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 t="-347" b="-347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7" name="Freeform 7"/>
          <p:cNvSpPr/>
          <p:nvPr/>
        </p:nvSpPr>
        <p:spPr>
          <a:xfrm>
            <a:off x="10300159" y="7063740"/>
            <a:ext cx="7315200" cy="2916936"/>
          </a:xfrm>
          <a:custGeom>
            <a:avLst/>
            <a:gdLst/>
            <a:ahLst/>
            <a:cxnLst/>
            <a:rect l="l" t="t" r="r" b="b"/>
            <a:pathLst>
              <a:path w="7315200" h="2916936">
                <a:moveTo>
                  <a:pt x="0" y="0"/>
                </a:moveTo>
                <a:lnTo>
                  <a:pt x="7315200" y="0"/>
                </a:lnTo>
                <a:lnTo>
                  <a:pt x="7315200" y="2916936"/>
                </a:lnTo>
                <a:lnTo>
                  <a:pt x="0" y="29169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 t="-124" b="-124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8" name="TextBox 8"/>
          <p:cNvSpPr txBox="1"/>
          <p:nvPr/>
        </p:nvSpPr>
        <p:spPr>
          <a:xfrm>
            <a:off x="5374682" y="1009650"/>
            <a:ext cx="7538637" cy="777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8"/>
              </a:lnSpc>
            </a:pPr>
            <a:r>
              <a:rPr lang="en-US" sz="4999" b="1" spc="-14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Last Activity!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748011" y="2019276"/>
            <a:ext cx="10791978" cy="847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Write down or think of 1 small change you can make toward your physical activity</a:t>
            </a:r>
          </a:p>
          <a:p>
            <a:pPr algn="ctr">
              <a:lnSpc>
                <a:spcPts val="5599"/>
              </a:lnSpc>
            </a:pPr>
            <a:endParaRPr lang="en-US" sz="39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are the key takeaways from the session?</a:t>
            </a:r>
          </a:p>
          <a:p>
            <a:pPr algn="ctr">
              <a:lnSpc>
                <a:spcPts val="5599"/>
              </a:lnSpc>
            </a:pPr>
            <a:endParaRPr lang="en-US" sz="39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Is there anything that surprised you during the session today?</a:t>
            </a:r>
          </a:p>
          <a:p>
            <a:pPr algn="ctr">
              <a:lnSpc>
                <a:spcPts val="5599"/>
              </a:lnSpc>
            </a:pPr>
            <a:endParaRPr lang="en-US" sz="39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5599"/>
              </a:lnSpc>
            </a:pPr>
            <a:endParaRPr lang="en-US" sz="39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5599"/>
              </a:lnSpc>
            </a:pPr>
            <a:endParaRPr lang="en-US" sz="39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5599"/>
              </a:lnSpc>
            </a:pPr>
            <a:endParaRPr lang="en-US" sz="39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7259300" y="9250492"/>
            <a:ext cx="863561" cy="863561"/>
          </a:xfrm>
          <a:custGeom>
            <a:avLst/>
            <a:gdLst/>
            <a:ahLst/>
            <a:cxnLst/>
            <a:rect l="l" t="t" r="r" b="b"/>
            <a:pathLst>
              <a:path w="863561" h="863561">
                <a:moveTo>
                  <a:pt x="0" y="0"/>
                </a:moveTo>
                <a:lnTo>
                  <a:pt x="863561" y="0"/>
                </a:lnTo>
                <a:lnTo>
                  <a:pt x="863561" y="863561"/>
                </a:lnTo>
                <a:lnTo>
                  <a:pt x="0" y="86356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>
                <a:moveTo>
                  <a:pt x="0" y="0"/>
                </a:moveTo>
                <a:lnTo>
                  <a:pt x="6240735" y="0"/>
                </a:lnTo>
                <a:lnTo>
                  <a:pt x="6240735" y="2176456"/>
                </a:lnTo>
                <a:lnTo>
                  <a:pt x="0" y="21764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48" b="-48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 rot="-201626" flipV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2" b="-2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-1342907" y="9913239"/>
            <a:ext cx="20973813" cy="837562"/>
          </a:xfrm>
          <a:custGeom>
            <a:avLst/>
            <a:gdLst/>
            <a:ahLst/>
            <a:cxnLst/>
            <a:rect l="l" t="t" r="r" b="b"/>
            <a:pathLst>
              <a:path w="20973813" h="837562">
                <a:moveTo>
                  <a:pt x="0" y="0"/>
                </a:moveTo>
                <a:lnTo>
                  <a:pt x="20973813" y="0"/>
                </a:lnTo>
                <a:lnTo>
                  <a:pt x="20973813" y="837562"/>
                </a:lnTo>
                <a:lnTo>
                  <a:pt x="0" y="8375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4131384" y="9913239"/>
            <a:ext cx="10025232" cy="837562"/>
          </a:xfrm>
          <a:custGeom>
            <a:avLst/>
            <a:gdLst/>
            <a:ahLst/>
            <a:cxnLst/>
            <a:rect l="l" t="t" r="r" b="b"/>
            <a:pathLst>
              <a:path w="10025232" h="837562">
                <a:moveTo>
                  <a:pt x="0" y="0"/>
                </a:moveTo>
                <a:lnTo>
                  <a:pt x="10025232" y="0"/>
                </a:lnTo>
                <a:lnTo>
                  <a:pt x="10025232" y="837562"/>
                </a:lnTo>
                <a:lnTo>
                  <a:pt x="0" y="8375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6" name="Group 6"/>
          <p:cNvGrpSpPr/>
          <p:nvPr/>
        </p:nvGrpSpPr>
        <p:grpSpPr>
          <a:xfrm>
            <a:off x="3855222" y="6147151"/>
            <a:ext cx="11134817" cy="3869349"/>
            <a:chOff x="0" y="0"/>
            <a:chExt cx="14846423" cy="515913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846427" cy="5159121"/>
            </a:xfrm>
            <a:custGeom>
              <a:avLst/>
              <a:gdLst/>
              <a:ahLst/>
              <a:cxnLst/>
              <a:rect l="l" t="t" r="r" b="b"/>
              <a:pathLst>
                <a:path w="14846427" h="5159121">
                  <a:moveTo>
                    <a:pt x="0" y="0"/>
                  </a:moveTo>
                  <a:lnTo>
                    <a:pt x="14846427" y="0"/>
                  </a:lnTo>
                  <a:lnTo>
                    <a:pt x="14846427" y="5159121"/>
                  </a:lnTo>
                  <a:lnTo>
                    <a:pt x="0" y="51591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97" b="-97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5789355" y="2964334"/>
            <a:ext cx="7538637" cy="2323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88"/>
              </a:lnSpc>
            </a:pPr>
            <a:r>
              <a:rPr lang="en-US" sz="5299" b="1" spc="-158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Physical Activity is for Everyone!</a:t>
            </a:r>
          </a:p>
          <a:p>
            <a:pPr algn="ctr">
              <a:lnSpc>
                <a:spcPts val="5988"/>
              </a:lnSpc>
            </a:pPr>
            <a:endParaRPr lang="en-US" sz="5299" b="1" spc="-158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721612">
            <a:off x="9044820" y="2024457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>
                <a:moveTo>
                  <a:pt x="0" y="0"/>
                </a:moveTo>
                <a:lnTo>
                  <a:pt x="14314219" y="0"/>
                </a:lnTo>
                <a:lnTo>
                  <a:pt x="14314219" y="4992084"/>
                </a:lnTo>
                <a:lnTo>
                  <a:pt x="0" y="49920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79" b="-79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 rot="-2967198" flipH="1">
            <a:off x="12833343" y="6024265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>
                <a:moveTo>
                  <a:pt x="10909314" y="0"/>
                </a:moveTo>
                <a:lnTo>
                  <a:pt x="0" y="0"/>
                </a:lnTo>
                <a:lnTo>
                  <a:pt x="0" y="3709167"/>
                </a:lnTo>
                <a:lnTo>
                  <a:pt x="10909314" y="3709167"/>
                </a:lnTo>
                <a:lnTo>
                  <a:pt x="10909314" y="0"/>
                </a:lnTo>
                <a:close/>
              </a:path>
            </a:pathLst>
          </a:custGeom>
          <a:blipFill>
            <a:blip r:embed="rId4">
              <a:alphaModFix amt="77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t="-174" b="-174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14647097" y="946396"/>
            <a:ext cx="857867" cy="857867"/>
          </a:xfrm>
          <a:custGeom>
            <a:avLst/>
            <a:gdLst/>
            <a:ahLst/>
            <a:cxnLst/>
            <a:rect l="l" t="t" r="r" b="b"/>
            <a:pathLst>
              <a:path w="857867" h="857867">
                <a:moveTo>
                  <a:pt x="0" y="0"/>
                </a:moveTo>
                <a:lnTo>
                  <a:pt x="857867" y="0"/>
                </a:lnTo>
                <a:lnTo>
                  <a:pt x="857867" y="857867"/>
                </a:lnTo>
                <a:lnTo>
                  <a:pt x="0" y="85786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13558819" y="2278520"/>
            <a:ext cx="604566" cy="604566"/>
          </a:xfrm>
          <a:custGeom>
            <a:avLst/>
            <a:gdLst/>
            <a:ahLst/>
            <a:cxnLst/>
            <a:rect l="l" t="t" r="r" b="b"/>
            <a:pathLst>
              <a:path w="604566" h="604566">
                <a:moveTo>
                  <a:pt x="0" y="0"/>
                </a:moveTo>
                <a:lnTo>
                  <a:pt x="604566" y="0"/>
                </a:lnTo>
                <a:lnTo>
                  <a:pt x="604566" y="604566"/>
                </a:lnTo>
                <a:lnTo>
                  <a:pt x="0" y="6045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6" name="Group 6"/>
          <p:cNvGrpSpPr/>
          <p:nvPr/>
        </p:nvGrpSpPr>
        <p:grpSpPr>
          <a:xfrm>
            <a:off x="323264" y="9530187"/>
            <a:ext cx="2224618" cy="661119"/>
            <a:chOff x="0" y="0"/>
            <a:chExt cx="2966157" cy="88149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966212" cy="881507"/>
            </a:xfrm>
            <a:custGeom>
              <a:avLst/>
              <a:gdLst/>
              <a:ahLst/>
              <a:cxnLst/>
              <a:rect l="l" t="t" r="r" b="b"/>
              <a:pathLst>
                <a:path w="2966212" h="881507">
                  <a:moveTo>
                    <a:pt x="0" y="0"/>
                  </a:moveTo>
                  <a:lnTo>
                    <a:pt x="2966212" y="0"/>
                  </a:lnTo>
                  <a:lnTo>
                    <a:pt x="2966212" y="881507"/>
                  </a:lnTo>
                  <a:lnTo>
                    <a:pt x="0" y="881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157" r="1" b="-156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374169" y="9530187"/>
            <a:ext cx="2208977" cy="658879"/>
            <a:chOff x="0" y="0"/>
            <a:chExt cx="2945303" cy="87850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945257" cy="878459"/>
            </a:xfrm>
            <a:custGeom>
              <a:avLst/>
              <a:gdLst/>
              <a:ahLst/>
              <a:cxnLst/>
              <a:rect l="l" t="t" r="r" b="b"/>
              <a:pathLst>
                <a:path w="2945257" h="878459">
                  <a:moveTo>
                    <a:pt x="0" y="0"/>
                  </a:moveTo>
                  <a:lnTo>
                    <a:pt x="2945257" y="0"/>
                  </a:lnTo>
                  <a:lnTo>
                    <a:pt x="2945257" y="878459"/>
                  </a:lnTo>
                  <a:lnTo>
                    <a:pt x="0" y="8784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104" r="-106" b="-5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005254" y="9530187"/>
            <a:ext cx="2159655" cy="661119"/>
            <a:chOff x="0" y="0"/>
            <a:chExt cx="2879540" cy="88149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879598" cy="881507"/>
            </a:xfrm>
            <a:custGeom>
              <a:avLst/>
              <a:gdLst/>
              <a:ahLst/>
              <a:cxnLst/>
              <a:rect l="l" t="t" r="r" b="b"/>
              <a:pathLst>
                <a:path w="2879598" h="881507">
                  <a:moveTo>
                    <a:pt x="0" y="0"/>
                  </a:moveTo>
                  <a:lnTo>
                    <a:pt x="2879598" y="0"/>
                  </a:lnTo>
                  <a:lnTo>
                    <a:pt x="2879598" y="881507"/>
                  </a:lnTo>
                  <a:lnTo>
                    <a:pt x="0" y="881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r="2" b="1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12" name="Freeform 12"/>
          <p:cNvSpPr/>
          <p:nvPr/>
        </p:nvSpPr>
        <p:spPr>
          <a:xfrm>
            <a:off x="2063180" y="5021875"/>
            <a:ext cx="4043805" cy="3649534"/>
          </a:xfrm>
          <a:custGeom>
            <a:avLst/>
            <a:gdLst/>
            <a:ahLst/>
            <a:cxnLst/>
            <a:rect l="l" t="t" r="r" b="b"/>
            <a:pathLst>
              <a:path w="4043805" h="3649534">
                <a:moveTo>
                  <a:pt x="0" y="0"/>
                </a:moveTo>
                <a:lnTo>
                  <a:pt x="4043805" y="0"/>
                </a:lnTo>
                <a:lnTo>
                  <a:pt x="4043805" y="3649534"/>
                </a:lnTo>
                <a:lnTo>
                  <a:pt x="0" y="364953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 t="-57" b="-57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3" name="TextBox 13"/>
          <p:cNvSpPr txBox="1"/>
          <p:nvPr/>
        </p:nvSpPr>
        <p:spPr>
          <a:xfrm>
            <a:off x="1147722" y="4016117"/>
            <a:ext cx="6979151" cy="664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07"/>
              </a:lnSpc>
            </a:pPr>
            <a:r>
              <a:rPr lang="en-US" sz="2199">
                <a:solidFill>
                  <a:srgbClr val="489482"/>
                </a:solidFill>
                <a:latin typeface="Poppins"/>
                <a:ea typeface="Poppins"/>
                <a:cs typeface="Poppins"/>
                <a:sym typeface="Poppins"/>
              </a:rPr>
              <a:t>Ben Hunt - Physical Activity for Health Officer Sports Active Wexford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93132" y="1047491"/>
            <a:ext cx="9162073" cy="2115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19"/>
              </a:lnSpc>
            </a:pPr>
            <a:r>
              <a:rPr lang="en-US" sz="7122" b="1">
                <a:solidFill>
                  <a:srgbClr val="076151"/>
                </a:solidFill>
                <a:latin typeface="Poppins Bold"/>
                <a:ea typeface="Poppins Bold"/>
                <a:cs typeface="Poppins Bold"/>
                <a:sym typeface="Poppins Bold"/>
              </a:rPr>
              <a:t>Movement Matters</a:t>
            </a:r>
          </a:p>
          <a:p>
            <a:pPr algn="l">
              <a:lnSpc>
                <a:spcPts val="8119"/>
              </a:lnSpc>
            </a:pPr>
            <a:endParaRPr lang="en-US" sz="7122" b="1">
              <a:solidFill>
                <a:srgbClr val="076151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147721" y="1759928"/>
            <a:ext cx="7886137" cy="946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19"/>
              </a:lnSpc>
            </a:pPr>
            <a:r>
              <a:rPr lang="en-US" sz="3600" b="1">
                <a:solidFill>
                  <a:srgbClr val="489482"/>
                </a:solidFill>
                <a:latin typeface="Poppins Bold"/>
                <a:ea typeface="Poppins Bold"/>
                <a:cs typeface="Poppins Bold"/>
                <a:sym typeface="Poppins Bold"/>
              </a:rPr>
              <a:t>Understand and Access Exercise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078727" flipV="1">
            <a:off x="-1236225" y="1896865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79" b="-79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>
            <a:off x="5940775" y="946396"/>
            <a:ext cx="857867" cy="857867"/>
          </a:xfrm>
          <a:custGeom>
            <a:avLst/>
            <a:gdLst/>
            <a:ahLst/>
            <a:cxnLst/>
            <a:rect l="l" t="t" r="r" b="b"/>
            <a:pathLst>
              <a:path w="857867" h="857867">
                <a:moveTo>
                  <a:pt x="0" y="0"/>
                </a:moveTo>
                <a:lnTo>
                  <a:pt x="857867" y="0"/>
                </a:lnTo>
                <a:lnTo>
                  <a:pt x="857867" y="857867"/>
                </a:lnTo>
                <a:lnTo>
                  <a:pt x="0" y="8578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6592862" y="2226096"/>
            <a:ext cx="604566" cy="604566"/>
          </a:xfrm>
          <a:custGeom>
            <a:avLst/>
            <a:gdLst/>
            <a:ahLst/>
            <a:cxnLst/>
            <a:rect l="l" t="t" r="r" b="b"/>
            <a:pathLst>
              <a:path w="604566" h="604566">
                <a:moveTo>
                  <a:pt x="0" y="0"/>
                </a:moveTo>
                <a:lnTo>
                  <a:pt x="604566" y="0"/>
                </a:lnTo>
                <a:lnTo>
                  <a:pt x="604566" y="604566"/>
                </a:lnTo>
                <a:lnTo>
                  <a:pt x="0" y="6045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5795312" y="652024"/>
            <a:ext cx="697411" cy="697411"/>
          </a:xfrm>
          <a:custGeom>
            <a:avLst/>
            <a:gdLst/>
            <a:ahLst/>
            <a:cxnLst/>
            <a:rect l="l" t="t" r="r" b="b"/>
            <a:pathLst>
              <a:path w="697411" h="697411">
                <a:moveTo>
                  <a:pt x="0" y="0"/>
                </a:moveTo>
                <a:lnTo>
                  <a:pt x="697411" y="0"/>
                </a:lnTo>
                <a:lnTo>
                  <a:pt x="697411" y="697411"/>
                </a:lnTo>
                <a:lnTo>
                  <a:pt x="0" y="6974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6" name="Group 6"/>
          <p:cNvGrpSpPr/>
          <p:nvPr/>
        </p:nvGrpSpPr>
        <p:grpSpPr>
          <a:xfrm>
            <a:off x="-2406613" y="0"/>
            <a:ext cx="8713709" cy="10289262"/>
            <a:chOff x="0" y="0"/>
            <a:chExt cx="11618279" cy="1371901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618214" cy="13719048"/>
            </a:xfrm>
            <a:custGeom>
              <a:avLst/>
              <a:gdLst/>
              <a:ahLst/>
              <a:cxnLst/>
              <a:rect l="l" t="t" r="r" b="b"/>
              <a:pathLst>
                <a:path w="11618214" h="13719048">
                  <a:moveTo>
                    <a:pt x="0" y="0"/>
                  </a:moveTo>
                  <a:lnTo>
                    <a:pt x="0" y="13719048"/>
                  </a:lnTo>
                  <a:lnTo>
                    <a:pt x="11599926" y="13719048"/>
                  </a:lnTo>
                  <a:cubicBezTo>
                    <a:pt x="11599926" y="13719048"/>
                    <a:pt x="11617325" y="13583031"/>
                    <a:pt x="11618214" y="13329665"/>
                  </a:cubicBezTo>
                  <a:lnTo>
                    <a:pt x="11618214" y="13287502"/>
                  </a:lnTo>
                  <a:cubicBezTo>
                    <a:pt x="11614785" y="12321921"/>
                    <a:pt x="11369802" y="9823831"/>
                    <a:pt x="9261729" y="6692773"/>
                  </a:cubicBezTo>
                  <a:cubicBezTo>
                    <a:pt x="6444488" y="2508885"/>
                    <a:pt x="6949821" y="0"/>
                    <a:pt x="6949821" y="0"/>
                  </a:cubicBezTo>
                  <a:close/>
                </a:path>
              </a:pathLst>
            </a:custGeom>
            <a:blipFill>
              <a:blip r:embed="rId10"/>
              <a:stretch>
                <a:fillRect l="-38561" r="-38561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8" name="Freeform 8"/>
          <p:cNvSpPr/>
          <p:nvPr/>
        </p:nvSpPr>
        <p:spPr>
          <a:xfrm rot="2903702">
            <a:off x="-6099048" y="6299337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77000"/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 t="-174" b="-174"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9" name="Group 9"/>
          <p:cNvGrpSpPr/>
          <p:nvPr/>
        </p:nvGrpSpPr>
        <p:grpSpPr>
          <a:xfrm>
            <a:off x="9144000" y="6482398"/>
            <a:ext cx="3656120" cy="3656120"/>
            <a:chOff x="0" y="0"/>
            <a:chExt cx="4874827" cy="487482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874768" cy="4874768"/>
            </a:xfrm>
            <a:custGeom>
              <a:avLst/>
              <a:gdLst/>
              <a:ahLst/>
              <a:cxnLst/>
              <a:rect l="l" t="t" r="r" b="b"/>
              <a:pathLst>
                <a:path w="4874768" h="4874768">
                  <a:moveTo>
                    <a:pt x="2437384" y="0"/>
                  </a:moveTo>
                  <a:cubicBezTo>
                    <a:pt x="1091311" y="0"/>
                    <a:pt x="0" y="1091311"/>
                    <a:pt x="0" y="2437384"/>
                  </a:cubicBezTo>
                  <a:cubicBezTo>
                    <a:pt x="0" y="3783457"/>
                    <a:pt x="1091311" y="4874768"/>
                    <a:pt x="2437384" y="4874768"/>
                  </a:cubicBezTo>
                  <a:cubicBezTo>
                    <a:pt x="3783457" y="4874768"/>
                    <a:pt x="4874768" y="3783457"/>
                    <a:pt x="4874768" y="2437384"/>
                  </a:cubicBezTo>
                  <a:cubicBezTo>
                    <a:pt x="4874768" y="1091311"/>
                    <a:pt x="3783584" y="0"/>
                    <a:pt x="2437384" y="0"/>
                  </a:cubicBezTo>
                  <a:close/>
                </a:path>
              </a:pathLst>
            </a:custGeom>
            <a:blipFill>
              <a:blip r:embed="rId13"/>
              <a:stretch>
                <a:fillRect l="-25000" r="-25001" b="-1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789626" y="6482398"/>
            <a:ext cx="3656120" cy="3656120"/>
            <a:chOff x="0" y="0"/>
            <a:chExt cx="4874827" cy="487482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874768" cy="4874768"/>
            </a:xfrm>
            <a:custGeom>
              <a:avLst/>
              <a:gdLst/>
              <a:ahLst/>
              <a:cxnLst/>
              <a:rect l="l" t="t" r="r" b="b"/>
              <a:pathLst>
                <a:path w="4874768" h="4874768">
                  <a:moveTo>
                    <a:pt x="2437384" y="0"/>
                  </a:moveTo>
                  <a:cubicBezTo>
                    <a:pt x="1091311" y="0"/>
                    <a:pt x="0" y="1091311"/>
                    <a:pt x="0" y="2437384"/>
                  </a:cubicBezTo>
                  <a:cubicBezTo>
                    <a:pt x="0" y="3783457"/>
                    <a:pt x="1091311" y="4874768"/>
                    <a:pt x="2437384" y="4874768"/>
                  </a:cubicBezTo>
                  <a:cubicBezTo>
                    <a:pt x="3783457" y="4874768"/>
                    <a:pt x="4874768" y="3783457"/>
                    <a:pt x="4874768" y="2437384"/>
                  </a:cubicBezTo>
                  <a:cubicBezTo>
                    <a:pt x="4874768" y="1091311"/>
                    <a:pt x="3783584" y="0"/>
                    <a:pt x="2437384" y="0"/>
                  </a:cubicBezTo>
                  <a:close/>
                </a:path>
              </a:pathLst>
            </a:custGeom>
            <a:blipFill>
              <a:blip r:embed="rId14"/>
              <a:stretch>
                <a:fillRect l="-25000" r="-25001" b="-1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8697429" y="1300496"/>
            <a:ext cx="7921745" cy="777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49"/>
              </a:lnSpc>
            </a:pPr>
            <a:r>
              <a:rPr lang="en-US" sz="4999" b="1" spc="-149">
                <a:solidFill>
                  <a:srgbClr val="2C7A69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Physical Activity?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868364" y="2827187"/>
            <a:ext cx="10154038" cy="2792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8"/>
              </a:lnSpc>
            </a:pP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 World Health Organisation (WHO) defines physical activity as any bodily movement produced by skeletal muscles that requires energy expenditure. </a:t>
            </a:r>
          </a:p>
          <a:p>
            <a:pPr algn="ctr">
              <a:lnSpc>
                <a:spcPts val="3078"/>
              </a:lnSpc>
            </a:pPr>
            <a:endParaRPr lang="en-US" sz="21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3078"/>
              </a:lnSpc>
            </a:pP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Physical activity refers to all movement including during leisure time, for transport to get to and from places, or as part of a person’s work or domestic activities.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078727" flipV="1">
            <a:off x="-1236225" y="1896865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79" b="-79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>
            <a:off x="5940775" y="946396"/>
            <a:ext cx="857867" cy="857867"/>
          </a:xfrm>
          <a:custGeom>
            <a:avLst/>
            <a:gdLst/>
            <a:ahLst/>
            <a:cxnLst/>
            <a:rect l="l" t="t" r="r" b="b"/>
            <a:pathLst>
              <a:path w="857867" h="857867">
                <a:moveTo>
                  <a:pt x="0" y="0"/>
                </a:moveTo>
                <a:lnTo>
                  <a:pt x="857867" y="0"/>
                </a:lnTo>
                <a:lnTo>
                  <a:pt x="857867" y="857867"/>
                </a:lnTo>
                <a:lnTo>
                  <a:pt x="0" y="8578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6592862" y="2226096"/>
            <a:ext cx="604566" cy="604566"/>
          </a:xfrm>
          <a:custGeom>
            <a:avLst/>
            <a:gdLst/>
            <a:ahLst/>
            <a:cxnLst/>
            <a:rect l="l" t="t" r="r" b="b"/>
            <a:pathLst>
              <a:path w="604566" h="604566">
                <a:moveTo>
                  <a:pt x="0" y="0"/>
                </a:moveTo>
                <a:lnTo>
                  <a:pt x="604566" y="0"/>
                </a:lnTo>
                <a:lnTo>
                  <a:pt x="604566" y="604566"/>
                </a:lnTo>
                <a:lnTo>
                  <a:pt x="0" y="6045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5795312" y="652024"/>
            <a:ext cx="697411" cy="697411"/>
          </a:xfrm>
          <a:custGeom>
            <a:avLst/>
            <a:gdLst/>
            <a:ahLst/>
            <a:cxnLst/>
            <a:rect l="l" t="t" r="r" b="b"/>
            <a:pathLst>
              <a:path w="697411" h="697411">
                <a:moveTo>
                  <a:pt x="0" y="0"/>
                </a:moveTo>
                <a:lnTo>
                  <a:pt x="697411" y="0"/>
                </a:lnTo>
                <a:lnTo>
                  <a:pt x="697411" y="697411"/>
                </a:lnTo>
                <a:lnTo>
                  <a:pt x="0" y="6974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6" name="Group 6"/>
          <p:cNvGrpSpPr/>
          <p:nvPr/>
        </p:nvGrpSpPr>
        <p:grpSpPr>
          <a:xfrm>
            <a:off x="-2406613" y="0"/>
            <a:ext cx="8713709" cy="10289262"/>
            <a:chOff x="0" y="0"/>
            <a:chExt cx="11618279" cy="1371901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618214" cy="13719048"/>
            </a:xfrm>
            <a:custGeom>
              <a:avLst/>
              <a:gdLst/>
              <a:ahLst/>
              <a:cxnLst/>
              <a:rect l="l" t="t" r="r" b="b"/>
              <a:pathLst>
                <a:path w="11618214" h="13719048">
                  <a:moveTo>
                    <a:pt x="0" y="0"/>
                  </a:moveTo>
                  <a:lnTo>
                    <a:pt x="0" y="13719048"/>
                  </a:lnTo>
                  <a:lnTo>
                    <a:pt x="11599926" y="13719048"/>
                  </a:lnTo>
                  <a:cubicBezTo>
                    <a:pt x="11599926" y="13719048"/>
                    <a:pt x="11617325" y="13583031"/>
                    <a:pt x="11618214" y="13329665"/>
                  </a:cubicBezTo>
                  <a:lnTo>
                    <a:pt x="11618214" y="13287502"/>
                  </a:lnTo>
                  <a:cubicBezTo>
                    <a:pt x="11614785" y="12321921"/>
                    <a:pt x="11369802" y="9823831"/>
                    <a:pt x="9261729" y="6692773"/>
                  </a:cubicBezTo>
                  <a:cubicBezTo>
                    <a:pt x="6444488" y="2508885"/>
                    <a:pt x="6949821" y="0"/>
                    <a:pt x="6949821" y="0"/>
                  </a:cubicBezTo>
                  <a:close/>
                </a:path>
              </a:pathLst>
            </a:custGeom>
            <a:blipFill>
              <a:blip r:embed="rId10"/>
              <a:stretch>
                <a:fillRect l="-38561" r="-38561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8" name="Freeform 8"/>
          <p:cNvSpPr/>
          <p:nvPr/>
        </p:nvSpPr>
        <p:spPr>
          <a:xfrm rot="2903702">
            <a:off x="-6099048" y="6299337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77000"/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 t="-174" b="-174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9" name="TextBox 9"/>
          <p:cNvSpPr txBox="1"/>
          <p:nvPr/>
        </p:nvSpPr>
        <p:spPr>
          <a:xfrm>
            <a:off x="8697429" y="1300496"/>
            <a:ext cx="8352367" cy="777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49"/>
              </a:lnSpc>
            </a:pPr>
            <a:r>
              <a:rPr lang="en-US" sz="4999" b="1" spc="-149">
                <a:solidFill>
                  <a:srgbClr val="2C7A69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Physical </a:t>
            </a:r>
            <a:r>
              <a:rPr lang="en-US" sz="4999" b="1" u="sng" spc="-149">
                <a:solidFill>
                  <a:srgbClr val="FDB034"/>
                </a:solidFill>
                <a:latin typeface="Poppins Bold"/>
                <a:ea typeface="Poppins Bold"/>
                <a:cs typeface="Poppins Bold"/>
                <a:sym typeface="Poppins Bold"/>
              </a:rPr>
              <a:t>Literacy?</a:t>
            </a:r>
          </a:p>
        </p:txBody>
      </p:sp>
      <p:sp>
        <p:nvSpPr>
          <p:cNvPr id="10" name="Freeform 10"/>
          <p:cNvSpPr/>
          <p:nvPr/>
        </p:nvSpPr>
        <p:spPr>
          <a:xfrm>
            <a:off x="17259300" y="9250492"/>
            <a:ext cx="863561" cy="863561"/>
          </a:xfrm>
          <a:custGeom>
            <a:avLst/>
            <a:gdLst/>
            <a:ahLst/>
            <a:cxnLst/>
            <a:rect l="l" t="t" r="r" b="b"/>
            <a:pathLst>
              <a:path w="863561" h="863561">
                <a:moveTo>
                  <a:pt x="0" y="0"/>
                </a:moveTo>
                <a:lnTo>
                  <a:pt x="863561" y="0"/>
                </a:lnTo>
                <a:lnTo>
                  <a:pt x="863561" y="863561"/>
                </a:lnTo>
                <a:lnTo>
                  <a:pt x="0" y="86356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078727" flipV="1">
            <a:off x="-1236225" y="1896865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79" b="-79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>
            <a:off x="5940775" y="946396"/>
            <a:ext cx="857867" cy="857867"/>
          </a:xfrm>
          <a:custGeom>
            <a:avLst/>
            <a:gdLst/>
            <a:ahLst/>
            <a:cxnLst/>
            <a:rect l="l" t="t" r="r" b="b"/>
            <a:pathLst>
              <a:path w="857867" h="857867">
                <a:moveTo>
                  <a:pt x="0" y="0"/>
                </a:moveTo>
                <a:lnTo>
                  <a:pt x="857867" y="0"/>
                </a:lnTo>
                <a:lnTo>
                  <a:pt x="857867" y="857867"/>
                </a:lnTo>
                <a:lnTo>
                  <a:pt x="0" y="8578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6592862" y="2226096"/>
            <a:ext cx="604566" cy="604566"/>
          </a:xfrm>
          <a:custGeom>
            <a:avLst/>
            <a:gdLst/>
            <a:ahLst/>
            <a:cxnLst/>
            <a:rect l="l" t="t" r="r" b="b"/>
            <a:pathLst>
              <a:path w="604566" h="604566">
                <a:moveTo>
                  <a:pt x="0" y="0"/>
                </a:moveTo>
                <a:lnTo>
                  <a:pt x="604566" y="0"/>
                </a:lnTo>
                <a:lnTo>
                  <a:pt x="604566" y="604566"/>
                </a:lnTo>
                <a:lnTo>
                  <a:pt x="0" y="6045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5795312" y="652024"/>
            <a:ext cx="697411" cy="697411"/>
          </a:xfrm>
          <a:custGeom>
            <a:avLst/>
            <a:gdLst/>
            <a:ahLst/>
            <a:cxnLst/>
            <a:rect l="l" t="t" r="r" b="b"/>
            <a:pathLst>
              <a:path w="697411" h="697411">
                <a:moveTo>
                  <a:pt x="0" y="0"/>
                </a:moveTo>
                <a:lnTo>
                  <a:pt x="697411" y="0"/>
                </a:lnTo>
                <a:lnTo>
                  <a:pt x="697411" y="697411"/>
                </a:lnTo>
                <a:lnTo>
                  <a:pt x="0" y="6974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6" name="Group 6"/>
          <p:cNvGrpSpPr/>
          <p:nvPr/>
        </p:nvGrpSpPr>
        <p:grpSpPr>
          <a:xfrm>
            <a:off x="-2406613" y="0"/>
            <a:ext cx="8713709" cy="10289262"/>
            <a:chOff x="0" y="0"/>
            <a:chExt cx="11618279" cy="1371901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618214" cy="13719048"/>
            </a:xfrm>
            <a:custGeom>
              <a:avLst/>
              <a:gdLst/>
              <a:ahLst/>
              <a:cxnLst/>
              <a:rect l="l" t="t" r="r" b="b"/>
              <a:pathLst>
                <a:path w="11618214" h="13719048">
                  <a:moveTo>
                    <a:pt x="0" y="0"/>
                  </a:moveTo>
                  <a:lnTo>
                    <a:pt x="0" y="13719048"/>
                  </a:lnTo>
                  <a:lnTo>
                    <a:pt x="11599926" y="13719048"/>
                  </a:lnTo>
                  <a:cubicBezTo>
                    <a:pt x="11599926" y="13719048"/>
                    <a:pt x="11617325" y="13583031"/>
                    <a:pt x="11618214" y="13329665"/>
                  </a:cubicBezTo>
                  <a:lnTo>
                    <a:pt x="11618214" y="13287502"/>
                  </a:lnTo>
                  <a:cubicBezTo>
                    <a:pt x="11614785" y="12321921"/>
                    <a:pt x="11369802" y="9823831"/>
                    <a:pt x="9261729" y="6692773"/>
                  </a:cubicBezTo>
                  <a:cubicBezTo>
                    <a:pt x="6444488" y="2508885"/>
                    <a:pt x="6949821" y="0"/>
                    <a:pt x="6949821" y="0"/>
                  </a:cubicBezTo>
                  <a:close/>
                </a:path>
              </a:pathLst>
            </a:custGeom>
            <a:blipFill>
              <a:blip r:embed="rId10"/>
              <a:stretch>
                <a:fillRect l="-38432" r="-38433"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8" name="Freeform 8"/>
          <p:cNvSpPr/>
          <p:nvPr/>
        </p:nvSpPr>
        <p:spPr>
          <a:xfrm rot="2903702">
            <a:off x="-6099048" y="6299337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77000"/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 t="-174" b="-174"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9" name="Group 9"/>
          <p:cNvGrpSpPr/>
          <p:nvPr/>
        </p:nvGrpSpPr>
        <p:grpSpPr>
          <a:xfrm>
            <a:off x="10533939" y="4392907"/>
            <a:ext cx="5815778" cy="5896329"/>
            <a:chOff x="0" y="0"/>
            <a:chExt cx="7754371" cy="786177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754366" cy="7861808"/>
            </a:xfrm>
            <a:custGeom>
              <a:avLst/>
              <a:gdLst/>
              <a:ahLst/>
              <a:cxnLst/>
              <a:rect l="l" t="t" r="r" b="b"/>
              <a:pathLst>
                <a:path w="7754366" h="7861808">
                  <a:moveTo>
                    <a:pt x="0" y="0"/>
                  </a:moveTo>
                  <a:lnTo>
                    <a:pt x="7754366" y="0"/>
                  </a:lnTo>
                  <a:lnTo>
                    <a:pt x="7754366" y="7861808"/>
                  </a:lnTo>
                  <a:lnTo>
                    <a:pt x="0" y="78618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697429" y="1300496"/>
            <a:ext cx="8352367" cy="777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49"/>
              </a:lnSpc>
            </a:pPr>
            <a:r>
              <a:rPr lang="en-US" sz="4999" b="1" spc="-149">
                <a:solidFill>
                  <a:srgbClr val="2C7A69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Physical </a:t>
            </a:r>
            <a:r>
              <a:rPr lang="en-US" sz="4999" b="1" u="sng" spc="-149">
                <a:solidFill>
                  <a:srgbClr val="2C7A69"/>
                </a:solidFill>
                <a:latin typeface="Poppins Bold"/>
                <a:ea typeface="Poppins Bold"/>
                <a:cs typeface="Poppins Bold"/>
                <a:sym typeface="Poppins Bold"/>
              </a:rPr>
              <a:t>Literacy?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697429" y="2716362"/>
            <a:ext cx="9021641" cy="1620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8"/>
              </a:lnSpc>
            </a:pP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Physical Literacy is the </a:t>
            </a:r>
            <a:r>
              <a:rPr lang="en-US" sz="2199" b="1">
                <a:solidFill>
                  <a:srgbClr val="8C52FF"/>
                </a:solidFill>
                <a:latin typeface="Poppins Bold"/>
                <a:ea typeface="Poppins Bold"/>
                <a:cs typeface="Poppins Bold"/>
                <a:sym typeface="Poppins Bold"/>
              </a:rPr>
              <a:t>motivation</a:t>
            </a: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199" b="1">
                <a:solidFill>
                  <a:srgbClr val="8C52FF"/>
                </a:solidFill>
                <a:latin typeface="Poppins Bold"/>
                <a:ea typeface="Poppins Bold"/>
                <a:cs typeface="Poppins Bold"/>
                <a:sym typeface="Poppins Bold"/>
              </a:rPr>
              <a:t>confidence</a:t>
            </a: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199" b="1">
                <a:solidFill>
                  <a:srgbClr val="00BF63"/>
                </a:solidFill>
                <a:latin typeface="Poppins Bold"/>
                <a:ea typeface="Poppins Bold"/>
                <a:cs typeface="Poppins Bold"/>
                <a:sym typeface="Poppins Bold"/>
              </a:rPr>
              <a:t>physical</a:t>
            </a: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99" b="1">
                <a:solidFill>
                  <a:srgbClr val="00BF63"/>
                </a:solidFill>
                <a:latin typeface="Poppins Bold"/>
                <a:ea typeface="Poppins Bold"/>
                <a:cs typeface="Poppins Bold"/>
                <a:sym typeface="Poppins Bold"/>
              </a:rPr>
              <a:t>competence</a:t>
            </a: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199" b="1">
                <a:solidFill>
                  <a:srgbClr val="38B6FF"/>
                </a:solidFill>
                <a:latin typeface="Poppins Bold"/>
                <a:ea typeface="Poppins Bold"/>
                <a:cs typeface="Poppins Bold"/>
                <a:sym typeface="Poppins Bold"/>
              </a:rPr>
              <a:t>knowledge</a:t>
            </a: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lang="en-US" sz="2199" b="1">
                <a:solidFill>
                  <a:srgbClr val="38B6FF"/>
                </a:solidFill>
                <a:latin typeface="Poppins Bold"/>
                <a:ea typeface="Poppins Bold"/>
                <a:cs typeface="Poppins Bold"/>
                <a:sym typeface="Poppins Bold"/>
              </a:rPr>
              <a:t>understanding</a:t>
            </a: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that enables a person to value and participate in physical activity throughout life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849122" y="1348343"/>
            <a:ext cx="8352367" cy="777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49"/>
              </a:lnSpc>
            </a:pPr>
            <a:r>
              <a:rPr lang="en-US" sz="4999" b="1" spc="-149">
                <a:solidFill>
                  <a:srgbClr val="2C7A69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Physical </a:t>
            </a:r>
            <a:r>
              <a:rPr lang="en-US" sz="4999" b="1" u="sng" spc="-149">
                <a:solidFill>
                  <a:srgbClr val="2C7A69"/>
                </a:solidFill>
                <a:latin typeface="Poppins Bold"/>
                <a:ea typeface="Poppins Bold"/>
                <a:cs typeface="Poppins Bold"/>
                <a:sym typeface="Poppins Bold"/>
              </a:rPr>
              <a:t>Literacy?</a:t>
            </a:r>
          </a:p>
        </p:txBody>
      </p:sp>
      <p:pic>
        <p:nvPicPr>
          <p:cNvPr id="5" name="Sport Wales - Physical Literacy">
            <a:hlinkClick r:id="" action="ppaction://media"/>
            <a:extLst>
              <a:ext uri="{FF2B5EF4-FFF2-40B4-BE49-F238E27FC236}">
                <a16:creationId xmlns:a16="http://schemas.microsoft.com/office/drawing/2014/main" id="{B7E8E8F7-4753-0602-268C-C718C62110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81400" y="3162299"/>
            <a:ext cx="11963400" cy="67294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0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520999">
            <a:off x="12455024" y="-1230096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>
                <a:moveTo>
                  <a:pt x="0" y="0"/>
                </a:moveTo>
                <a:lnTo>
                  <a:pt x="6240735" y="0"/>
                </a:lnTo>
                <a:lnTo>
                  <a:pt x="6240735" y="2176456"/>
                </a:lnTo>
                <a:lnTo>
                  <a:pt x="0" y="21764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48" b="-48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 rot="-201626" flipV="1">
            <a:off x="-440482" y="-1269646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2" b="-2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2570777" y="6076793"/>
            <a:ext cx="2319608" cy="3181507"/>
          </a:xfrm>
          <a:custGeom>
            <a:avLst/>
            <a:gdLst/>
            <a:ahLst/>
            <a:cxnLst/>
            <a:rect l="l" t="t" r="r" b="b"/>
            <a:pathLst>
              <a:path w="2319608" h="3181507">
                <a:moveTo>
                  <a:pt x="0" y="0"/>
                </a:moveTo>
                <a:lnTo>
                  <a:pt x="2319608" y="0"/>
                </a:lnTo>
                <a:lnTo>
                  <a:pt x="2319608" y="3181507"/>
                </a:lnTo>
                <a:lnTo>
                  <a:pt x="0" y="31815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1028700" y="6076793"/>
            <a:ext cx="1156912" cy="3181507"/>
          </a:xfrm>
          <a:custGeom>
            <a:avLst/>
            <a:gdLst/>
            <a:ahLst/>
            <a:cxnLst/>
            <a:rect l="l" t="t" r="r" b="b"/>
            <a:pathLst>
              <a:path w="1156912" h="3181507">
                <a:moveTo>
                  <a:pt x="0" y="0"/>
                </a:moveTo>
                <a:lnTo>
                  <a:pt x="1156912" y="0"/>
                </a:lnTo>
                <a:lnTo>
                  <a:pt x="1156912" y="3181507"/>
                </a:lnTo>
                <a:lnTo>
                  <a:pt x="0" y="31815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6" name="Freeform 6"/>
          <p:cNvSpPr/>
          <p:nvPr/>
        </p:nvSpPr>
        <p:spPr>
          <a:xfrm>
            <a:off x="15720214" y="6320486"/>
            <a:ext cx="1809482" cy="3181507"/>
          </a:xfrm>
          <a:custGeom>
            <a:avLst/>
            <a:gdLst/>
            <a:ahLst/>
            <a:cxnLst/>
            <a:rect l="l" t="t" r="r" b="b"/>
            <a:pathLst>
              <a:path w="1809482" h="3181507">
                <a:moveTo>
                  <a:pt x="0" y="0"/>
                </a:moveTo>
                <a:lnTo>
                  <a:pt x="1809482" y="0"/>
                </a:lnTo>
                <a:lnTo>
                  <a:pt x="1809482" y="3181507"/>
                </a:lnTo>
                <a:lnTo>
                  <a:pt x="0" y="31815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7" name="Freeform 7"/>
          <p:cNvSpPr/>
          <p:nvPr/>
        </p:nvSpPr>
        <p:spPr>
          <a:xfrm>
            <a:off x="11924845" y="7229516"/>
            <a:ext cx="3795369" cy="2272477"/>
          </a:xfrm>
          <a:custGeom>
            <a:avLst/>
            <a:gdLst/>
            <a:ahLst/>
            <a:cxnLst/>
            <a:rect l="l" t="t" r="r" b="b"/>
            <a:pathLst>
              <a:path w="3795369" h="2272477">
                <a:moveTo>
                  <a:pt x="0" y="0"/>
                </a:moveTo>
                <a:lnTo>
                  <a:pt x="3795369" y="0"/>
                </a:lnTo>
                <a:lnTo>
                  <a:pt x="3795369" y="2272477"/>
                </a:lnTo>
                <a:lnTo>
                  <a:pt x="0" y="227247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8" name="Freeform 8"/>
          <p:cNvSpPr/>
          <p:nvPr/>
        </p:nvSpPr>
        <p:spPr>
          <a:xfrm>
            <a:off x="17259300" y="9250492"/>
            <a:ext cx="863561" cy="863561"/>
          </a:xfrm>
          <a:custGeom>
            <a:avLst/>
            <a:gdLst/>
            <a:ahLst/>
            <a:cxnLst/>
            <a:rect l="l" t="t" r="r" b="b"/>
            <a:pathLst>
              <a:path w="863561" h="863561">
                <a:moveTo>
                  <a:pt x="0" y="0"/>
                </a:moveTo>
                <a:lnTo>
                  <a:pt x="863561" y="0"/>
                </a:lnTo>
                <a:lnTo>
                  <a:pt x="863561" y="863561"/>
                </a:lnTo>
                <a:lnTo>
                  <a:pt x="0" y="86356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9" name="TextBox 9"/>
          <p:cNvSpPr txBox="1"/>
          <p:nvPr/>
        </p:nvSpPr>
        <p:spPr>
          <a:xfrm>
            <a:off x="4739114" y="1009650"/>
            <a:ext cx="8809772" cy="1325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3"/>
              </a:lnSpc>
            </a:pPr>
            <a:r>
              <a:rPr lang="en-US" sz="4498" b="1" spc="-13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Examples of Types of Physical Activity</a:t>
            </a:r>
          </a:p>
        </p:txBody>
      </p:sp>
      <p:sp>
        <p:nvSpPr>
          <p:cNvPr id="10" name="Freeform 10"/>
          <p:cNvSpPr/>
          <p:nvPr/>
        </p:nvSpPr>
        <p:spPr>
          <a:xfrm>
            <a:off x="14841582" y="4572201"/>
            <a:ext cx="1062618" cy="1504593"/>
          </a:xfrm>
          <a:custGeom>
            <a:avLst/>
            <a:gdLst/>
            <a:ahLst/>
            <a:cxnLst/>
            <a:rect l="l" t="t" r="r" b="b"/>
            <a:pathLst>
              <a:path w="1062618" h="1504593">
                <a:moveTo>
                  <a:pt x="0" y="0"/>
                </a:moveTo>
                <a:lnTo>
                  <a:pt x="1062618" y="0"/>
                </a:lnTo>
                <a:lnTo>
                  <a:pt x="1062618" y="1504592"/>
                </a:lnTo>
                <a:lnTo>
                  <a:pt x="0" y="150459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1" name="Freeform 11"/>
          <p:cNvSpPr/>
          <p:nvPr/>
        </p:nvSpPr>
        <p:spPr>
          <a:xfrm>
            <a:off x="8092178" y="6416876"/>
            <a:ext cx="1373361" cy="1625280"/>
          </a:xfrm>
          <a:custGeom>
            <a:avLst/>
            <a:gdLst/>
            <a:ahLst/>
            <a:cxnLst/>
            <a:rect l="l" t="t" r="r" b="b"/>
            <a:pathLst>
              <a:path w="1373361" h="1625280">
                <a:moveTo>
                  <a:pt x="0" y="0"/>
                </a:moveTo>
                <a:lnTo>
                  <a:pt x="1373361" y="0"/>
                </a:lnTo>
                <a:lnTo>
                  <a:pt x="1373361" y="1625279"/>
                </a:lnTo>
                <a:lnTo>
                  <a:pt x="0" y="162527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2" name="Freeform 12"/>
          <p:cNvSpPr/>
          <p:nvPr/>
        </p:nvSpPr>
        <p:spPr>
          <a:xfrm>
            <a:off x="2061485" y="4357074"/>
            <a:ext cx="1572853" cy="1572853"/>
          </a:xfrm>
          <a:custGeom>
            <a:avLst/>
            <a:gdLst/>
            <a:ahLst/>
            <a:cxnLst/>
            <a:rect l="l" t="t" r="r" b="b"/>
            <a:pathLst>
              <a:path w="1572853" h="1572853">
                <a:moveTo>
                  <a:pt x="0" y="0"/>
                </a:moveTo>
                <a:lnTo>
                  <a:pt x="1572853" y="0"/>
                </a:lnTo>
                <a:lnTo>
                  <a:pt x="1572853" y="1572852"/>
                </a:lnTo>
                <a:lnTo>
                  <a:pt x="0" y="157285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3" name="Freeform 13"/>
          <p:cNvSpPr/>
          <p:nvPr/>
        </p:nvSpPr>
        <p:spPr>
          <a:xfrm>
            <a:off x="7329967" y="2823915"/>
            <a:ext cx="2897783" cy="3496570"/>
          </a:xfrm>
          <a:custGeom>
            <a:avLst/>
            <a:gdLst/>
            <a:ahLst/>
            <a:cxnLst/>
            <a:rect l="l" t="t" r="r" b="b"/>
            <a:pathLst>
              <a:path w="2897783" h="3496570">
                <a:moveTo>
                  <a:pt x="0" y="0"/>
                </a:moveTo>
                <a:lnTo>
                  <a:pt x="2897783" y="0"/>
                </a:lnTo>
                <a:lnTo>
                  <a:pt x="2897783" y="3496571"/>
                </a:lnTo>
                <a:lnTo>
                  <a:pt x="0" y="3496571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520999">
            <a:off x="12455024" y="-1230096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>
                <a:moveTo>
                  <a:pt x="0" y="0"/>
                </a:moveTo>
                <a:lnTo>
                  <a:pt x="6240735" y="0"/>
                </a:lnTo>
                <a:lnTo>
                  <a:pt x="6240735" y="2176456"/>
                </a:lnTo>
                <a:lnTo>
                  <a:pt x="0" y="21764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48" b="-48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 rot="-201626" flipV="1">
            <a:off x="-440482" y="-1269646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2" b="-2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2570777" y="6076793"/>
            <a:ext cx="2319608" cy="3181507"/>
          </a:xfrm>
          <a:custGeom>
            <a:avLst/>
            <a:gdLst/>
            <a:ahLst/>
            <a:cxnLst/>
            <a:rect l="l" t="t" r="r" b="b"/>
            <a:pathLst>
              <a:path w="2319608" h="3181507">
                <a:moveTo>
                  <a:pt x="0" y="0"/>
                </a:moveTo>
                <a:lnTo>
                  <a:pt x="2319608" y="0"/>
                </a:lnTo>
                <a:lnTo>
                  <a:pt x="2319608" y="3181507"/>
                </a:lnTo>
                <a:lnTo>
                  <a:pt x="0" y="31815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1028700" y="6076793"/>
            <a:ext cx="1156912" cy="3181507"/>
          </a:xfrm>
          <a:custGeom>
            <a:avLst/>
            <a:gdLst/>
            <a:ahLst/>
            <a:cxnLst/>
            <a:rect l="l" t="t" r="r" b="b"/>
            <a:pathLst>
              <a:path w="1156912" h="3181507">
                <a:moveTo>
                  <a:pt x="0" y="0"/>
                </a:moveTo>
                <a:lnTo>
                  <a:pt x="1156912" y="0"/>
                </a:lnTo>
                <a:lnTo>
                  <a:pt x="1156912" y="3181507"/>
                </a:lnTo>
                <a:lnTo>
                  <a:pt x="0" y="31815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6" name="Freeform 6"/>
          <p:cNvSpPr/>
          <p:nvPr/>
        </p:nvSpPr>
        <p:spPr>
          <a:xfrm>
            <a:off x="15720214" y="6320486"/>
            <a:ext cx="1809482" cy="3181507"/>
          </a:xfrm>
          <a:custGeom>
            <a:avLst/>
            <a:gdLst/>
            <a:ahLst/>
            <a:cxnLst/>
            <a:rect l="l" t="t" r="r" b="b"/>
            <a:pathLst>
              <a:path w="1809482" h="3181507">
                <a:moveTo>
                  <a:pt x="0" y="0"/>
                </a:moveTo>
                <a:lnTo>
                  <a:pt x="1809482" y="0"/>
                </a:lnTo>
                <a:lnTo>
                  <a:pt x="1809482" y="3181507"/>
                </a:lnTo>
                <a:lnTo>
                  <a:pt x="0" y="31815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7" name="Freeform 7"/>
          <p:cNvSpPr/>
          <p:nvPr/>
        </p:nvSpPr>
        <p:spPr>
          <a:xfrm>
            <a:off x="11924845" y="7229516"/>
            <a:ext cx="3795369" cy="2272477"/>
          </a:xfrm>
          <a:custGeom>
            <a:avLst/>
            <a:gdLst/>
            <a:ahLst/>
            <a:cxnLst/>
            <a:rect l="l" t="t" r="r" b="b"/>
            <a:pathLst>
              <a:path w="3795369" h="2272477">
                <a:moveTo>
                  <a:pt x="0" y="0"/>
                </a:moveTo>
                <a:lnTo>
                  <a:pt x="3795369" y="0"/>
                </a:lnTo>
                <a:lnTo>
                  <a:pt x="3795369" y="2272477"/>
                </a:lnTo>
                <a:lnTo>
                  <a:pt x="0" y="227247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8" name="Freeform 8"/>
          <p:cNvSpPr/>
          <p:nvPr/>
        </p:nvSpPr>
        <p:spPr>
          <a:xfrm>
            <a:off x="2061485" y="4357074"/>
            <a:ext cx="1572853" cy="1572853"/>
          </a:xfrm>
          <a:custGeom>
            <a:avLst/>
            <a:gdLst/>
            <a:ahLst/>
            <a:cxnLst/>
            <a:rect l="l" t="t" r="r" b="b"/>
            <a:pathLst>
              <a:path w="1572853" h="1572853">
                <a:moveTo>
                  <a:pt x="0" y="0"/>
                </a:moveTo>
                <a:lnTo>
                  <a:pt x="1572853" y="0"/>
                </a:lnTo>
                <a:lnTo>
                  <a:pt x="1572853" y="1572852"/>
                </a:lnTo>
                <a:lnTo>
                  <a:pt x="0" y="157285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9" name="Freeform 9"/>
          <p:cNvSpPr/>
          <p:nvPr/>
        </p:nvSpPr>
        <p:spPr>
          <a:xfrm>
            <a:off x="14841582" y="4572201"/>
            <a:ext cx="1062618" cy="1504593"/>
          </a:xfrm>
          <a:custGeom>
            <a:avLst/>
            <a:gdLst/>
            <a:ahLst/>
            <a:cxnLst/>
            <a:rect l="l" t="t" r="r" b="b"/>
            <a:pathLst>
              <a:path w="1062618" h="1504593">
                <a:moveTo>
                  <a:pt x="0" y="0"/>
                </a:moveTo>
                <a:lnTo>
                  <a:pt x="1062618" y="0"/>
                </a:lnTo>
                <a:lnTo>
                  <a:pt x="1062618" y="1504592"/>
                </a:lnTo>
                <a:lnTo>
                  <a:pt x="0" y="150459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0" name="Freeform 10"/>
          <p:cNvSpPr/>
          <p:nvPr/>
        </p:nvSpPr>
        <p:spPr>
          <a:xfrm>
            <a:off x="17259300" y="9250492"/>
            <a:ext cx="863561" cy="863561"/>
          </a:xfrm>
          <a:custGeom>
            <a:avLst/>
            <a:gdLst/>
            <a:ahLst/>
            <a:cxnLst/>
            <a:rect l="l" t="t" r="r" b="b"/>
            <a:pathLst>
              <a:path w="863561" h="863561">
                <a:moveTo>
                  <a:pt x="0" y="0"/>
                </a:moveTo>
                <a:lnTo>
                  <a:pt x="863561" y="0"/>
                </a:lnTo>
                <a:lnTo>
                  <a:pt x="863561" y="863561"/>
                </a:lnTo>
                <a:lnTo>
                  <a:pt x="0" y="86356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1" name="Freeform 11"/>
          <p:cNvSpPr/>
          <p:nvPr/>
        </p:nvSpPr>
        <p:spPr>
          <a:xfrm>
            <a:off x="8092178" y="6416876"/>
            <a:ext cx="1373361" cy="1625280"/>
          </a:xfrm>
          <a:custGeom>
            <a:avLst/>
            <a:gdLst/>
            <a:ahLst/>
            <a:cxnLst/>
            <a:rect l="l" t="t" r="r" b="b"/>
            <a:pathLst>
              <a:path w="1373361" h="1625280">
                <a:moveTo>
                  <a:pt x="0" y="0"/>
                </a:moveTo>
                <a:lnTo>
                  <a:pt x="1373361" y="0"/>
                </a:lnTo>
                <a:lnTo>
                  <a:pt x="1373361" y="1625279"/>
                </a:lnTo>
                <a:lnTo>
                  <a:pt x="0" y="162527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12" name="TextBox 12"/>
          <p:cNvSpPr txBox="1"/>
          <p:nvPr/>
        </p:nvSpPr>
        <p:spPr>
          <a:xfrm>
            <a:off x="4739114" y="1009650"/>
            <a:ext cx="8809772" cy="1325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3"/>
              </a:lnSpc>
            </a:pPr>
            <a:r>
              <a:rPr lang="en-US" sz="4498" b="1" spc="-13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Examples of Types of Physical Activity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00591" y="2774673"/>
            <a:ext cx="1894642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Lovelo"/>
                <a:ea typeface="Lovelo"/>
                <a:cs typeface="Lovelo"/>
                <a:sym typeface="Lovelo"/>
              </a:rPr>
              <a:t>Aerobic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349745" y="8965413"/>
            <a:ext cx="4858226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Lovelo"/>
                <a:ea typeface="Lovelo"/>
                <a:cs typeface="Lovelo"/>
                <a:sym typeface="Lovelo"/>
              </a:rPr>
              <a:t>Strength/REsistance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133557" y="2774673"/>
            <a:ext cx="1934051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Lovelo"/>
                <a:ea typeface="Lovelo"/>
                <a:cs typeface="Lovelo"/>
                <a:sym typeface="Lovelo"/>
              </a:rPr>
              <a:t>Balance</a:t>
            </a:r>
          </a:p>
        </p:txBody>
      </p:sp>
      <p:sp>
        <p:nvSpPr>
          <p:cNvPr id="16" name="Freeform 16"/>
          <p:cNvSpPr/>
          <p:nvPr/>
        </p:nvSpPr>
        <p:spPr>
          <a:xfrm>
            <a:off x="7329967" y="2823915"/>
            <a:ext cx="2897783" cy="3496570"/>
          </a:xfrm>
          <a:custGeom>
            <a:avLst/>
            <a:gdLst/>
            <a:ahLst/>
            <a:cxnLst/>
            <a:rect l="l" t="t" r="r" b="b"/>
            <a:pathLst>
              <a:path w="2897783" h="3496570">
                <a:moveTo>
                  <a:pt x="0" y="0"/>
                </a:moveTo>
                <a:lnTo>
                  <a:pt x="2897783" y="0"/>
                </a:lnTo>
                <a:lnTo>
                  <a:pt x="2897783" y="3496571"/>
                </a:lnTo>
                <a:lnTo>
                  <a:pt x="0" y="3496571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520999">
            <a:off x="12455024" y="-1230096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>
                <a:moveTo>
                  <a:pt x="0" y="0"/>
                </a:moveTo>
                <a:lnTo>
                  <a:pt x="6240735" y="0"/>
                </a:lnTo>
                <a:lnTo>
                  <a:pt x="6240735" y="2176456"/>
                </a:lnTo>
                <a:lnTo>
                  <a:pt x="0" y="21764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48" b="-48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Freeform 3"/>
          <p:cNvSpPr/>
          <p:nvPr/>
        </p:nvSpPr>
        <p:spPr>
          <a:xfrm rot="-201626" flipV="1">
            <a:off x="-440482" y="-1269646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2" b="-2"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4" name="Freeform 4"/>
          <p:cNvSpPr/>
          <p:nvPr/>
        </p:nvSpPr>
        <p:spPr>
          <a:xfrm>
            <a:off x="17259300" y="9250492"/>
            <a:ext cx="863561" cy="863561"/>
          </a:xfrm>
          <a:custGeom>
            <a:avLst/>
            <a:gdLst/>
            <a:ahLst/>
            <a:cxnLst/>
            <a:rect l="l" t="t" r="r" b="b"/>
            <a:pathLst>
              <a:path w="863561" h="863561">
                <a:moveTo>
                  <a:pt x="0" y="0"/>
                </a:moveTo>
                <a:lnTo>
                  <a:pt x="863561" y="0"/>
                </a:lnTo>
                <a:lnTo>
                  <a:pt x="863561" y="863561"/>
                </a:lnTo>
                <a:lnTo>
                  <a:pt x="0" y="8635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Freeform 5"/>
          <p:cNvSpPr/>
          <p:nvPr/>
        </p:nvSpPr>
        <p:spPr>
          <a:xfrm>
            <a:off x="4056753" y="157715"/>
            <a:ext cx="10174495" cy="9971571"/>
          </a:xfrm>
          <a:custGeom>
            <a:avLst/>
            <a:gdLst/>
            <a:ahLst/>
            <a:cxnLst/>
            <a:rect l="l" t="t" r="r" b="b"/>
            <a:pathLst>
              <a:path w="10174495" h="9971571">
                <a:moveTo>
                  <a:pt x="0" y="0"/>
                </a:moveTo>
                <a:lnTo>
                  <a:pt x="10174494" y="0"/>
                </a:lnTo>
                <a:lnTo>
                  <a:pt x="10174494" y="9971570"/>
                </a:lnTo>
                <a:lnTo>
                  <a:pt x="0" y="99715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7" b="-57"/>
            </a:stretch>
          </a:blipFill>
        </p:spPr>
        <p:txBody>
          <a:bodyPr/>
          <a:lstStyle/>
          <a:p>
            <a:endParaRPr lang="en-I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DD18C94477AD4F82EA7CB87295AB89" ma:contentTypeVersion="9" ma:contentTypeDescription="Create a new document." ma:contentTypeScope="" ma:versionID="1b58cd0031e52cbadcf9dc9e8987ca48">
  <xsd:schema xmlns:xsd="http://www.w3.org/2001/XMLSchema" xmlns:xs="http://www.w3.org/2001/XMLSchema" xmlns:p="http://schemas.microsoft.com/office/2006/metadata/properties" xmlns:ns1="http://schemas.microsoft.com/sharepoint/v3" xmlns:ns2="6f06dca0-8529-4c5b-818d-07f1901acd75" targetNamespace="http://schemas.microsoft.com/office/2006/metadata/properties" ma:root="true" ma:fieldsID="fb7404629baac620febe60c4256aa065" ns1:_="" ns2:_="">
    <xsd:import namespace="http://schemas.microsoft.com/sharepoint/v3"/>
    <xsd:import namespace="6f06dca0-8529-4c5b-818d-07f1901acd75"/>
    <xsd:element name="properties">
      <xsd:complexType>
        <xsd:sequence>
          <xsd:element name="documentManagement">
            <xsd:complexType>
              <xsd:all>
                <xsd:element ref="ns1:_ip_UnifiedCompliancePolicyProperties" minOccurs="0"/>
                <xsd:element ref="ns1:_ip_UnifiedCompliancePolicyUIAction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06dca0-8529-4c5b-818d-07f1901acd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6b9d50a-ecb1-4ccb-beb1-591aa5a5dc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6f06dca0-8529-4c5b-818d-07f1901acd7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90CBE2C-E566-4E17-AB88-41AE610F7473}"/>
</file>

<file path=customXml/itemProps2.xml><?xml version="1.0" encoding="utf-8"?>
<ds:datastoreItem xmlns:ds="http://schemas.openxmlformats.org/officeDocument/2006/customXml" ds:itemID="{04180D69-D29F-44C0-9D92-C79AEC3DA94B}"/>
</file>

<file path=customXml/itemProps3.xml><?xml version="1.0" encoding="utf-8"?>
<ds:datastoreItem xmlns:ds="http://schemas.openxmlformats.org/officeDocument/2006/customXml" ds:itemID="{0B17113B-B42D-453A-96EA-4F388C7D3B97}"/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548</Words>
  <Application>Microsoft Office PowerPoint</Application>
  <PresentationFormat>Custom</PresentationFormat>
  <Paragraphs>107</Paragraphs>
  <Slides>23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Poppins Bold</vt:lpstr>
      <vt:lpstr>Poppins</vt:lpstr>
      <vt:lpstr>Lovelo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for All - Movement Matters.pptx</dc:title>
  <dc:creator>Elaine Banville</dc:creator>
  <cp:lastModifiedBy>Elaine Banville</cp:lastModifiedBy>
  <cp:revision>3</cp:revision>
  <dcterms:created xsi:type="dcterms:W3CDTF">2006-08-16T00:00:00Z</dcterms:created>
  <dcterms:modified xsi:type="dcterms:W3CDTF">2025-08-11T09:04:22Z</dcterms:modified>
  <dc:identifier>DAGuc49ElV0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0x01010049DD18C94477AD4F82EA7CB87295AB89</vt:lpwstr>
  </property>
  <property fmtid="{D5CDD505-2E9C-101B-9397-08002B2CF9AE}" pid="3" name="Order">
    <vt:lpwstr>3087600.00000000</vt:lpwstr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</Properties>
</file>