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1" r:id="rId6"/>
    <p:sldId id="267" r:id="rId7"/>
    <p:sldId id="262" r:id="rId8"/>
    <p:sldId id="263" r:id="rId9"/>
    <p:sldId id="259" r:id="rId10"/>
    <p:sldId id="260" r:id="rId11"/>
    <p:sldId id="264" r:id="rId12"/>
    <p:sldId id="266" r:id="rId13"/>
    <p:sldId id="271" r:id="rId14"/>
    <p:sldId id="270" r:id="rId15"/>
    <p:sldId id="268" r:id="rId16"/>
    <p:sldId id="269" r:id="rId17"/>
    <p:sldId id="272" r:id="rId18"/>
    <p:sldId id="265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20ADB6-5D17-17E1-5F50-32C13C84BB06}" v="65" dt="2025-11-21T12:18:18.5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546D4B-BFA5-4D0C-9B24-B056C1ED2C1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98BE78-7111-49E4-9976-FC1739D50429}">
      <dgm:prSet/>
      <dgm:spPr/>
      <dgm:t>
        <a:bodyPr/>
        <a:lstStyle/>
        <a:p>
          <a:r>
            <a:rPr lang="en-IE" dirty="0"/>
            <a:t>To support learners with digital skills relevant/specific to them.</a:t>
          </a:r>
          <a:endParaRPr lang="en-US" dirty="0"/>
        </a:p>
      </dgm:t>
    </dgm:pt>
    <dgm:pt modelId="{56311CB2-FD58-4BA5-A5A8-94ED719D5187}" type="parTrans" cxnId="{48A709F6-DB73-47F0-9BF7-8FD88FA75039}">
      <dgm:prSet/>
      <dgm:spPr/>
      <dgm:t>
        <a:bodyPr/>
        <a:lstStyle/>
        <a:p>
          <a:endParaRPr lang="en-US"/>
        </a:p>
      </dgm:t>
    </dgm:pt>
    <dgm:pt modelId="{0660AEAD-EF3F-486E-B80F-F21F3ACDAD5B}" type="sibTrans" cxnId="{48A709F6-DB73-47F0-9BF7-8FD88FA75039}">
      <dgm:prSet/>
      <dgm:spPr/>
      <dgm:t>
        <a:bodyPr/>
        <a:lstStyle/>
        <a:p>
          <a:endParaRPr lang="en-US"/>
        </a:p>
      </dgm:t>
    </dgm:pt>
    <dgm:pt modelId="{F20AE336-9108-428C-9367-BF98AB52C6D6}">
      <dgm:prSet/>
      <dgm:spPr/>
      <dgm:t>
        <a:bodyPr/>
        <a:lstStyle/>
        <a:p>
          <a:r>
            <a:rPr lang="en-IE" dirty="0"/>
            <a:t>To reach people in the community who may not otherwise have support with digital skills. </a:t>
          </a:r>
          <a:endParaRPr lang="en-US" dirty="0"/>
        </a:p>
      </dgm:t>
    </dgm:pt>
    <dgm:pt modelId="{C0A5D591-A106-4CF0-996D-7F10B829B063}" type="parTrans" cxnId="{37DA86EB-15CF-40DF-A35B-83A905E12DAC}">
      <dgm:prSet/>
      <dgm:spPr/>
      <dgm:t>
        <a:bodyPr/>
        <a:lstStyle/>
        <a:p>
          <a:endParaRPr lang="en-US"/>
        </a:p>
      </dgm:t>
    </dgm:pt>
    <dgm:pt modelId="{A20F90E6-F096-44C8-85AF-8B56B30DC074}" type="sibTrans" cxnId="{37DA86EB-15CF-40DF-A35B-83A905E12DAC}">
      <dgm:prSet/>
      <dgm:spPr/>
      <dgm:t>
        <a:bodyPr/>
        <a:lstStyle/>
        <a:p>
          <a:endParaRPr lang="en-US"/>
        </a:p>
      </dgm:t>
    </dgm:pt>
    <dgm:pt modelId="{A0B5A72E-92D3-410E-B658-15F89AA085BA}">
      <dgm:prSet/>
      <dgm:spPr/>
      <dgm:t>
        <a:bodyPr/>
        <a:lstStyle/>
        <a:p>
          <a:r>
            <a:rPr lang="en-IE" dirty="0"/>
            <a:t>To reduce apprehension and fear around using digital devices.</a:t>
          </a:r>
          <a:endParaRPr lang="en-US" dirty="0"/>
        </a:p>
      </dgm:t>
    </dgm:pt>
    <dgm:pt modelId="{51AAB2EC-9275-4F0F-9757-24E323F5288B}" type="parTrans" cxnId="{3C9CA47F-BB2D-467D-B78A-D45B0F9BFB47}">
      <dgm:prSet/>
      <dgm:spPr/>
      <dgm:t>
        <a:bodyPr/>
        <a:lstStyle/>
        <a:p>
          <a:endParaRPr lang="en-US"/>
        </a:p>
      </dgm:t>
    </dgm:pt>
    <dgm:pt modelId="{AE2642D6-C8AC-4AD1-A8C9-CDCA398F12A1}" type="sibTrans" cxnId="{3C9CA47F-BB2D-467D-B78A-D45B0F9BFB47}">
      <dgm:prSet/>
      <dgm:spPr/>
      <dgm:t>
        <a:bodyPr/>
        <a:lstStyle/>
        <a:p>
          <a:endParaRPr lang="en-US"/>
        </a:p>
      </dgm:t>
    </dgm:pt>
    <dgm:pt modelId="{D104F753-5259-46FA-B3E6-43E18039B7A5}">
      <dgm:prSet/>
      <dgm:spPr/>
      <dgm:t>
        <a:bodyPr/>
        <a:lstStyle/>
        <a:p>
          <a:r>
            <a:rPr lang="en-IE" dirty="0"/>
            <a:t>To promote safe use of devices, internet and apps and making people aware of potential scams.</a:t>
          </a:r>
          <a:endParaRPr lang="en-US" dirty="0"/>
        </a:p>
      </dgm:t>
    </dgm:pt>
    <dgm:pt modelId="{31D97D7D-85F6-45B1-97D5-A73CFD3CBE64}" type="parTrans" cxnId="{CC0292AB-1433-4A3E-A4BC-2B11C82D22DD}">
      <dgm:prSet/>
      <dgm:spPr/>
      <dgm:t>
        <a:bodyPr/>
        <a:lstStyle/>
        <a:p>
          <a:endParaRPr lang="en-US"/>
        </a:p>
      </dgm:t>
    </dgm:pt>
    <dgm:pt modelId="{8DE29C6F-9B10-44E0-8F71-3BCEF71E4873}" type="sibTrans" cxnId="{CC0292AB-1433-4A3E-A4BC-2B11C82D22DD}">
      <dgm:prSet/>
      <dgm:spPr/>
      <dgm:t>
        <a:bodyPr/>
        <a:lstStyle/>
        <a:p>
          <a:endParaRPr lang="en-US"/>
        </a:p>
      </dgm:t>
    </dgm:pt>
    <dgm:pt modelId="{C2430D94-C91E-4BAD-9939-CF5792D069D5}">
      <dgm:prSet/>
      <dgm:spPr/>
      <dgm:t>
        <a:bodyPr/>
        <a:lstStyle/>
        <a:p>
          <a:r>
            <a:rPr lang="en-IE" dirty="0"/>
            <a:t>To remind people to think critically </a:t>
          </a:r>
          <a:r>
            <a:rPr lang="en-IE" dirty="0">
              <a:latin typeface="Century Gothic" panose="020F0302020204030204"/>
            </a:rPr>
            <a:t>about</a:t>
          </a:r>
          <a:r>
            <a:rPr lang="en-IE" dirty="0"/>
            <a:t> what they view online, the dangers of misinformation and disinformation.</a:t>
          </a:r>
          <a:endParaRPr lang="en-US" dirty="0"/>
        </a:p>
      </dgm:t>
    </dgm:pt>
    <dgm:pt modelId="{06CB6DEE-2236-45CE-992B-B3DC4E09D3F8}" type="parTrans" cxnId="{0615C20D-D7B5-4136-93B8-702F1CBF7F4B}">
      <dgm:prSet/>
      <dgm:spPr/>
      <dgm:t>
        <a:bodyPr/>
        <a:lstStyle/>
        <a:p>
          <a:endParaRPr lang="en-US"/>
        </a:p>
      </dgm:t>
    </dgm:pt>
    <dgm:pt modelId="{36A8B07D-957F-4A9A-AC3B-1F3006914E4F}" type="sibTrans" cxnId="{0615C20D-D7B5-4136-93B8-702F1CBF7F4B}">
      <dgm:prSet/>
      <dgm:spPr/>
      <dgm:t>
        <a:bodyPr/>
        <a:lstStyle/>
        <a:p>
          <a:endParaRPr lang="en-US"/>
        </a:p>
      </dgm:t>
    </dgm:pt>
    <dgm:pt modelId="{4D576CD7-B727-4711-A9F1-D180E792A5FE}">
      <dgm:prSet/>
      <dgm:spPr/>
      <dgm:t>
        <a:bodyPr/>
        <a:lstStyle/>
        <a:p>
          <a:r>
            <a:rPr lang="en-IE" dirty="0"/>
            <a:t>To build confidence in using their devices to access useful services.</a:t>
          </a:r>
          <a:endParaRPr lang="en-US" dirty="0"/>
        </a:p>
      </dgm:t>
    </dgm:pt>
    <dgm:pt modelId="{122FC2BB-9593-4060-80CC-269F3846A533}" type="parTrans" cxnId="{46DD93ED-2360-4535-9DCE-E6D892937B20}">
      <dgm:prSet/>
      <dgm:spPr/>
      <dgm:t>
        <a:bodyPr/>
        <a:lstStyle/>
        <a:p>
          <a:endParaRPr lang="en-US"/>
        </a:p>
      </dgm:t>
    </dgm:pt>
    <dgm:pt modelId="{69117109-7FAC-4C9B-B11A-32946D8FC5CE}" type="sibTrans" cxnId="{46DD93ED-2360-4535-9DCE-E6D892937B20}">
      <dgm:prSet/>
      <dgm:spPr/>
      <dgm:t>
        <a:bodyPr/>
        <a:lstStyle/>
        <a:p>
          <a:endParaRPr lang="en-US"/>
        </a:p>
      </dgm:t>
    </dgm:pt>
    <dgm:pt modelId="{2575EF18-23DD-482A-ADF6-B62D8F304163}">
      <dgm:prSet/>
      <dgm:spPr/>
      <dgm:t>
        <a:bodyPr/>
        <a:lstStyle/>
        <a:p>
          <a:r>
            <a:rPr lang="en-IE" dirty="0"/>
            <a:t>To cross promote our literacy and numeracy services within the wider community.</a:t>
          </a:r>
          <a:endParaRPr lang="en-US" dirty="0"/>
        </a:p>
      </dgm:t>
    </dgm:pt>
    <dgm:pt modelId="{85136D33-7EF4-4F15-A6DD-A4AFC3CB9F8E}" type="parTrans" cxnId="{2CE3AB5F-9CEA-47A3-BE85-2A50E5808F89}">
      <dgm:prSet/>
      <dgm:spPr/>
      <dgm:t>
        <a:bodyPr/>
        <a:lstStyle/>
        <a:p>
          <a:endParaRPr lang="en-US"/>
        </a:p>
      </dgm:t>
    </dgm:pt>
    <dgm:pt modelId="{7EA21C90-39D3-4E89-BE7E-778EDC7B3F45}" type="sibTrans" cxnId="{2CE3AB5F-9CEA-47A3-BE85-2A50E5808F89}">
      <dgm:prSet/>
      <dgm:spPr/>
      <dgm:t>
        <a:bodyPr/>
        <a:lstStyle/>
        <a:p>
          <a:endParaRPr lang="en-US"/>
        </a:p>
      </dgm:t>
    </dgm:pt>
    <dgm:pt modelId="{B7E0EFED-7B24-4A9B-986A-E866B16F9E31}" type="pres">
      <dgm:prSet presAssocID="{70546D4B-BFA5-4D0C-9B24-B056C1ED2C11}" presName="Name0" presStyleCnt="0">
        <dgm:presLayoutVars>
          <dgm:dir/>
          <dgm:resizeHandles val="exact"/>
        </dgm:presLayoutVars>
      </dgm:prSet>
      <dgm:spPr/>
    </dgm:pt>
    <dgm:pt modelId="{8F8052A7-20FE-44ED-9BF2-9162E8BE8B16}" type="pres">
      <dgm:prSet presAssocID="{4B98BE78-7111-49E4-9976-FC1739D50429}" presName="node" presStyleLbl="node1" presStyleIdx="0" presStyleCnt="7">
        <dgm:presLayoutVars>
          <dgm:bulletEnabled val="1"/>
        </dgm:presLayoutVars>
      </dgm:prSet>
      <dgm:spPr/>
    </dgm:pt>
    <dgm:pt modelId="{3808A85F-77BC-4F5D-B004-BFF9D9E7AF78}" type="pres">
      <dgm:prSet presAssocID="{0660AEAD-EF3F-486E-B80F-F21F3ACDAD5B}" presName="sibTrans" presStyleLbl="sibTrans1D1" presStyleIdx="0" presStyleCnt="6"/>
      <dgm:spPr/>
    </dgm:pt>
    <dgm:pt modelId="{C00A64A2-9BED-4541-975D-AF6D0C6229AA}" type="pres">
      <dgm:prSet presAssocID="{0660AEAD-EF3F-486E-B80F-F21F3ACDAD5B}" presName="connectorText" presStyleLbl="sibTrans1D1" presStyleIdx="0" presStyleCnt="6"/>
      <dgm:spPr/>
    </dgm:pt>
    <dgm:pt modelId="{841DCE4C-4E0B-4BAD-85C0-7D7196D3BEE8}" type="pres">
      <dgm:prSet presAssocID="{F20AE336-9108-428C-9367-BF98AB52C6D6}" presName="node" presStyleLbl="node1" presStyleIdx="1" presStyleCnt="7">
        <dgm:presLayoutVars>
          <dgm:bulletEnabled val="1"/>
        </dgm:presLayoutVars>
      </dgm:prSet>
      <dgm:spPr/>
    </dgm:pt>
    <dgm:pt modelId="{D6A76272-8683-4303-9156-ECBCFF44E606}" type="pres">
      <dgm:prSet presAssocID="{A20F90E6-F096-44C8-85AF-8B56B30DC074}" presName="sibTrans" presStyleLbl="sibTrans1D1" presStyleIdx="1" presStyleCnt="6"/>
      <dgm:spPr/>
    </dgm:pt>
    <dgm:pt modelId="{F82E1099-8C7E-4DE3-87D4-69ED0E6E575C}" type="pres">
      <dgm:prSet presAssocID="{A20F90E6-F096-44C8-85AF-8B56B30DC074}" presName="connectorText" presStyleLbl="sibTrans1D1" presStyleIdx="1" presStyleCnt="6"/>
      <dgm:spPr/>
    </dgm:pt>
    <dgm:pt modelId="{D9CFF138-4412-488E-8A70-45417BDC2858}" type="pres">
      <dgm:prSet presAssocID="{A0B5A72E-92D3-410E-B658-15F89AA085BA}" presName="node" presStyleLbl="node1" presStyleIdx="2" presStyleCnt="7">
        <dgm:presLayoutVars>
          <dgm:bulletEnabled val="1"/>
        </dgm:presLayoutVars>
      </dgm:prSet>
      <dgm:spPr/>
    </dgm:pt>
    <dgm:pt modelId="{2E2B2D92-EA7F-4E74-A0E8-A83145D2D0BF}" type="pres">
      <dgm:prSet presAssocID="{AE2642D6-C8AC-4AD1-A8C9-CDCA398F12A1}" presName="sibTrans" presStyleLbl="sibTrans1D1" presStyleIdx="2" presStyleCnt="6"/>
      <dgm:spPr/>
    </dgm:pt>
    <dgm:pt modelId="{74354B13-EC3C-4869-AEB0-E5448DF82277}" type="pres">
      <dgm:prSet presAssocID="{AE2642D6-C8AC-4AD1-A8C9-CDCA398F12A1}" presName="connectorText" presStyleLbl="sibTrans1D1" presStyleIdx="2" presStyleCnt="6"/>
      <dgm:spPr/>
    </dgm:pt>
    <dgm:pt modelId="{32BDD25C-3319-432C-A8A6-39AB6F88C6EA}" type="pres">
      <dgm:prSet presAssocID="{D104F753-5259-46FA-B3E6-43E18039B7A5}" presName="node" presStyleLbl="node1" presStyleIdx="3" presStyleCnt="7">
        <dgm:presLayoutVars>
          <dgm:bulletEnabled val="1"/>
        </dgm:presLayoutVars>
      </dgm:prSet>
      <dgm:spPr/>
    </dgm:pt>
    <dgm:pt modelId="{A7C2ACC7-5BA6-49F2-8E5C-DE6E2EDFAD0F}" type="pres">
      <dgm:prSet presAssocID="{8DE29C6F-9B10-44E0-8F71-3BCEF71E4873}" presName="sibTrans" presStyleLbl="sibTrans1D1" presStyleIdx="3" presStyleCnt="6"/>
      <dgm:spPr/>
    </dgm:pt>
    <dgm:pt modelId="{BE619BEA-8123-438B-90B7-B2B911DF374E}" type="pres">
      <dgm:prSet presAssocID="{8DE29C6F-9B10-44E0-8F71-3BCEF71E4873}" presName="connectorText" presStyleLbl="sibTrans1D1" presStyleIdx="3" presStyleCnt="6"/>
      <dgm:spPr/>
    </dgm:pt>
    <dgm:pt modelId="{202C1B16-31A1-4EE1-B155-5F23B2F47D5E}" type="pres">
      <dgm:prSet presAssocID="{C2430D94-C91E-4BAD-9939-CF5792D069D5}" presName="node" presStyleLbl="node1" presStyleIdx="4" presStyleCnt="7">
        <dgm:presLayoutVars>
          <dgm:bulletEnabled val="1"/>
        </dgm:presLayoutVars>
      </dgm:prSet>
      <dgm:spPr/>
    </dgm:pt>
    <dgm:pt modelId="{C4CC226E-D331-4162-ACC2-633CE7A46BF3}" type="pres">
      <dgm:prSet presAssocID="{36A8B07D-957F-4A9A-AC3B-1F3006914E4F}" presName="sibTrans" presStyleLbl="sibTrans1D1" presStyleIdx="4" presStyleCnt="6"/>
      <dgm:spPr/>
    </dgm:pt>
    <dgm:pt modelId="{870E9CA2-17BE-4FAF-83FE-9444E08EB8DE}" type="pres">
      <dgm:prSet presAssocID="{36A8B07D-957F-4A9A-AC3B-1F3006914E4F}" presName="connectorText" presStyleLbl="sibTrans1D1" presStyleIdx="4" presStyleCnt="6"/>
      <dgm:spPr/>
    </dgm:pt>
    <dgm:pt modelId="{C47E5CBE-C52D-41F1-A4DD-B01B4350E5B0}" type="pres">
      <dgm:prSet presAssocID="{4D576CD7-B727-4711-A9F1-D180E792A5FE}" presName="node" presStyleLbl="node1" presStyleIdx="5" presStyleCnt="7">
        <dgm:presLayoutVars>
          <dgm:bulletEnabled val="1"/>
        </dgm:presLayoutVars>
      </dgm:prSet>
      <dgm:spPr/>
    </dgm:pt>
    <dgm:pt modelId="{FA691056-3EA8-4E34-BEF8-FF71356FA676}" type="pres">
      <dgm:prSet presAssocID="{69117109-7FAC-4C9B-B11A-32946D8FC5CE}" presName="sibTrans" presStyleLbl="sibTrans1D1" presStyleIdx="5" presStyleCnt="6"/>
      <dgm:spPr/>
    </dgm:pt>
    <dgm:pt modelId="{F10E060E-F847-43E7-89A9-1217C7D8CDCD}" type="pres">
      <dgm:prSet presAssocID="{69117109-7FAC-4C9B-B11A-32946D8FC5CE}" presName="connectorText" presStyleLbl="sibTrans1D1" presStyleIdx="5" presStyleCnt="6"/>
      <dgm:spPr/>
    </dgm:pt>
    <dgm:pt modelId="{D256D2E5-A935-457C-AFEA-FAEEE8E04B2A}" type="pres">
      <dgm:prSet presAssocID="{2575EF18-23DD-482A-ADF6-B62D8F304163}" presName="node" presStyleLbl="node1" presStyleIdx="6" presStyleCnt="7">
        <dgm:presLayoutVars>
          <dgm:bulletEnabled val="1"/>
        </dgm:presLayoutVars>
      </dgm:prSet>
      <dgm:spPr/>
    </dgm:pt>
  </dgm:ptLst>
  <dgm:cxnLst>
    <dgm:cxn modelId="{0615C20D-D7B5-4136-93B8-702F1CBF7F4B}" srcId="{70546D4B-BFA5-4D0C-9B24-B056C1ED2C11}" destId="{C2430D94-C91E-4BAD-9939-CF5792D069D5}" srcOrd="4" destOrd="0" parTransId="{06CB6DEE-2236-45CE-992B-B3DC4E09D3F8}" sibTransId="{36A8B07D-957F-4A9A-AC3B-1F3006914E4F}"/>
    <dgm:cxn modelId="{74C20A21-1381-4F47-BFA1-F4F357CBCED4}" type="presOf" srcId="{36A8B07D-957F-4A9A-AC3B-1F3006914E4F}" destId="{870E9CA2-17BE-4FAF-83FE-9444E08EB8DE}" srcOrd="1" destOrd="0" presId="urn:microsoft.com/office/officeart/2016/7/layout/RepeatingBendingProcessNew"/>
    <dgm:cxn modelId="{3BA0BA22-8A42-4A14-84B2-2632D0EF9D0D}" type="presOf" srcId="{0660AEAD-EF3F-486E-B80F-F21F3ACDAD5B}" destId="{C00A64A2-9BED-4541-975D-AF6D0C6229AA}" srcOrd="1" destOrd="0" presId="urn:microsoft.com/office/officeart/2016/7/layout/RepeatingBendingProcessNew"/>
    <dgm:cxn modelId="{A4BA753C-43CC-4505-B9B2-60EFEB411963}" type="presOf" srcId="{70546D4B-BFA5-4D0C-9B24-B056C1ED2C11}" destId="{B7E0EFED-7B24-4A9B-986A-E866B16F9E31}" srcOrd="0" destOrd="0" presId="urn:microsoft.com/office/officeart/2016/7/layout/RepeatingBendingProcessNew"/>
    <dgm:cxn modelId="{2CE3AB5F-9CEA-47A3-BE85-2A50E5808F89}" srcId="{70546D4B-BFA5-4D0C-9B24-B056C1ED2C11}" destId="{2575EF18-23DD-482A-ADF6-B62D8F304163}" srcOrd="6" destOrd="0" parTransId="{85136D33-7EF4-4F15-A6DD-A4AFC3CB9F8E}" sibTransId="{7EA21C90-39D3-4E89-BE7E-778EDC7B3F45}"/>
    <dgm:cxn modelId="{A79B4A64-D338-4A64-8029-54B2206BA216}" type="presOf" srcId="{69117109-7FAC-4C9B-B11A-32946D8FC5CE}" destId="{FA691056-3EA8-4E34-BEF8-FF71356FA676}" srcOrd="0" destOrd="0" presId="urn:microsoft.com/office/officeart/2016/7/layout/RepeatingBendingProcessNew"/>
    <dgm:cxn modelId="{FA98CA69-82D6-4B71-A4CB-DF98251288D1}" type="presOf" srcId="{0660AEAD-EF3F-486E-B80F-F21F3ACDAD5B}" destId="{3808A85F-77BC-4F5D-B004-BFF9D9E7AF78}" srcOrd="0" destOrd="0" presId="urn:microsoft.com/office/officeart/2016/7/layout/RepeatingBendingProcessNew"/>
    <dgm:cxn modelId="{01AFE14D-F8D8-49E0-AD6C-7DE7299EA571}" type="presOf" srcId="{69117109-7FAC-4C9B-B11A-32946D8FC5CE}" destId="{F10E060E-F847-43E7-89A9-1217C7D8CDCD}" srcOrd="1" destOrd="0" presId="urn:microsoft.com/office/officeart/2016/7/layout/RepeatingBendingProcessNew"/>
    <dgm:cxn modelId="{D815E153-F14C-411D-B7B0-A3F84052FA38}" type="presOf" srcId="{AE2642D6-C8AC-4AD1-A8C9-CDCA398F12A1}" destId="{2E2B2D92-EA7F-4E74-A0E8-A83145D2D0BF}" srcOrd="0" destOrd="0" presId="urn:microsoft.com/office/officeart/2016/7/layout/RepeatingBendingProcessNew"/>
    <dgm:cxn modelId="{FBF0E573-35BF-455D-A067-0FDFCB8EF8C6}" type="presOf" srcId="{2575EF18-23DD-482A-ADF6-B62D8F304163}" destId="{D256D2E5-A935-457C-AFEA-FAEEE8E04B2A}" srcOrd="0" destOrd="0" presId="urn:microsoft.com/office/officeart/2016/7/layout/RepeatingBendingProcessNew"/>
    <dgm:cxn modelId="{55395D7C-D332-4CED-A655-133B27CF040C}" type="presOf" srcId="{A20F90E6-F096-44C8-85AF-8B56B30DC074}" destId="{F82E1099-8C7E-4DE3-87D4-69ED0E6E575C}" srcOrd="1" destOrd="0" presId="urn:microsoft.com/office/officeart/2016/7/layout/RepeatingBendingProcessNew"/>
    <dgm:cxn modelId="{3C9CA47F-BB2D-467D-B78A-D45B0F9BFB47}" srcId="{70546D4B-BFA5-4D0C-9B24-B056C1ED2C11}" destId="{A0B5A72E-92D3-410E-B658-15F89AA085BA}" srcOrd="2" destOrd="0" parTransId="{51AAB2EC-9275-4F0F-9757-24E323F5288B}" sibTransId="{AE2642D6-C8AC-4AD1-A8C9-CDCA398F12A1}"/>
    <dgm:cxn modelId="{F9E30580-434E-45EA-BBE8-D352E5563DED}" type="presOf" srcId="{C2430D94-C91E-4BAD-9939-CF5792D069D5}" destId="{202C1B16-31A1-4EE1-B155-5F23B2F47D5E}" srcOrd="0" destOrd="0" presId="urn:microsoft.com/office/officeart/2016/7/layout/RepeatingBendingProcessNew"/>
    <dgm:cxn modelId="{13C60081-33D5-4EDA-BC2A-39941DF1E7A4}" type="presOf" srcId="{A0B5A72E-92D3-410E-B658-15F89AA085BA}" destId="{D9CFF138-4412-488E-8A70-45417BDC2858}" srcOrd="0" destOrd="0" presId="urn:microsoft.com/office/officeart/2016/7/layout/RepeatingBendingProcessNew"/>
    <dgm:cxn modelId="{9EAB768B-FCCE-4EFC-96CF-8CCD34CEC979}" type="presOf" srcId="{4B98BE78-7111-49E4-9976-FC1739D50429}" destId="{8F8052A7-20FE-44ED-9BF2-9162E8BE8B16}" srcOrd="0" destOrd="0" presId="urn:microsoft.com/office/officeart/2016/7/layout/RepeatingBendingProcessNew"/>
    <dgm:cxn modelId="{0BBF7B95-EB93-490D-AD38-49C342EA0088}" type="presOf" srcId="{AE2642D6-C8AC-4AD1-A8C9-CDCA398F12A1}" destId="{74354B13-EC3C-4869-AEB0-E5448DF82277}" srcOrd="1" destOrd="0" presId="urn:microsoft.com/office/officeart/2016/7/layout/RepeatingBendingProcessNew"/>
    <dgm:cxn modelId="{72511D9B-CE0A-422E-9F31-9D26254BE42A}" type="presOf" srcId="{36A8B07D-957F-4A9A-AC3B-1F3006914E4F}" destId="{C4CC226E-D331-4162-ACC2-633CE7A46BF3}" srcOrd="0" destOrd="0" presId="urn:microsoft.com/office/officeart/2016/7/layout/RepeatingBendingProcessNew"/>
    <dgm:cxn modelId="{C92ECDA4-30E9-4A2F-A8F9-5E80476DFCF0}" type="presOf" srcId="{8DE29C6F-9B10-44E0-8F71-3BCEF71E4873}" destId="{BE619BEA-8123-438B-90B7-B2B911DF374E}" srcOrd="1" destOrd="0" presId="urn:microsoft.com/office/officeart/2016/7/layout/RepeatingBendingProcessNew"/>
    <dgm:cxn modelId="{F1C899A5-2622-4214-8CBC-0FA6E77AB2E7}" type="presOf" srcId="{A20F90E6-F096-44C8-85AF-8B56B30DC074}" destId="{D6A76272-8683-4303-9156-ECBCFF44E606}" srcOrd="0" destOrd="0" presId="urn:microsoft.com/office/officeart/2016/7/layout/RepeatingBendingProcessNew"/>
    <dgm:cxn modelId="{CC0292AB-1433-4A3E-A4BC-2B11C82D22DD}" srcId="{70546D4B-BFA5-4D0C-9B24-B056C1ED2C11}" destId="{D104F753-5259-46FA-B3E6-43E18039B7A5}" srcOrd="3" destOrd="0" parTransId="{31D97D7D-85F6-45B1-97D5-A73CFD3CBE64}" sibTransId="{8DE29C6F-9B10-44E0-8F71-3BCEF71E4873}"/>
    <dgm:cxn modelId="{7BEDE6B4-49D4-4190-9403-56678BF499BC}" type="presOf" srcId="{D104F753-5259-46FA-B3E6-43E18039B7A5}" destId="{32BDD25C-3319-432C-A8A6-39AB6F88C6EA}" srcOrd="0" destOrd="0" presId="urn:microsoft.com/office/officeart/2016/7/layout/RepeatingBendingProcessNew"/>
    <dgm:cxn modelId="{46FD94BB-F64F-4E81-BD75-0344DEE6B48F}" type="presOf" srcId="{F20AE336-9108-428C-9367-BF98AB52C6D6}" destId="{841DCE4C-4E0B-4BAD-85C0-7D7196D3BEE8}" srcOrd="0" destOrd="0" presId="urn:microsoft.com/office/officeart/2016/7/layout/RepeatingBendingProcessNew"/>
    <dgm:cxn modelId="{430B88CB-8CF1-491B-B72D-3B7E8018C72B}" type="presOf" srcId="{8DE29C6F-9B10-44E0-8F71-3BCEF71E4873}" destId="{A7C2ACC7-5BA6-49F2-8E5C-DE6E2EDFAD0F}" srcOrd="0" destOrd="0" presId="urn:microsoft.com/office/officeart/2016/7/layout/RepeatingBendingProcessNew"/>
    <dgm:cxn modelId="{37DA86EB-15CF-40DF-A35B-83A905E12DAC}" srcId="{70546D4B-BFA5-4D0C-9B24-B056C1ED2C11}" destId="{F20AE336-9108-428C-9367-BF98AB52C6D6}" srcOrd="1" destOrd="0" parTransId="{C0A5D591-A106-4CF0-996D-7F10B829B063}" sibTransId="{A20F90E6-F096-44C8-85AF-8B56B30DC074}"/>
    <dgm:cxn modelId="{46DD93ED-2360-4535-9DCE-E6D892937B20}" srcId="{70546D4B-BFA5-4D0C-9B24-B056C1ED2C11}" destId="{4D576CD7-B727-4711-A9F1-D180E792A5FE}" srcOrd="5" destOrd="0" parTransId="{122FC2BB-9593-4060-80CC-269F3846A533}" sibTransId="{69117109-7FAC-4C9B-B11A-32946D8FC5CE}"/>
    <dgm:cxn modelId="{48A709F6-DB73-47F0-9BF7-8FD88FA75039}" srcId="{70546D4B-BFA5-4D0C-9B24-B056C1ED2C11}" destId="{4B98BE78-7111-49E4-9976-FC1739D50429}" srcOrd="0" destOrd="0" parTransId="{56311CB2-FD58-4BA5-A5A8-94ED719D5187}" sibTransId="{0660AEAD-EF3F-486E-B80F-F21F3ACDAD5B}"/>
    <dgm:cxn modelId="{57F57EFC-6596-417A-B745-8561B7ECDFFD}" type="presOf" srcId="{4D576CD7-B727-4711-A9F1-D180E792A5FE}" destId="{C47E5CBE-C52D-41F1-A4DD-B01B4350E5B0}" srcOrd="0" destOrd="0" presId="urn:microsoft.com/office/officeart/2016/7/layout/RepeatingBendingProcessNew"/>
    <dgm:cxn modelId="{DD09AA4E-0644-40E7-A89E-83DF7404C962}" type="presParOf" srcId="{B7E0EFED-7B24-4A9B-986A-E866B16F9E31}" destId="{8F8052A7-20FE-44ED-9BF2-9162E8BE8B16}" srcOrd="0" destOrd="0" presId="urn:microsoft.com/office/officeart/2016/7/layout/RepeatingBendingProcessNew"/>
    <dgm:cxn modelId="{4305C132-13D0-41F6-99B0-83B178EF4E88}" type="presParOf" srcId="{B7E0EFED-7B24-4A9B-986A-E866B16F9E31}" destId="{3808A85F-77BC-4F5D-B004-BFF9D9E7AF78}" srcOrd="1" destOrd="0" presId="urn:microsoft.com/office/officeart/2016/7/layout/RepeatingBendingProcessNew"/>
    <dgm:cxn modelId="{D10A8CB7-55A5-434A-BF8B-662220A09AD9}" type="presParOf" srcId="{3808A85F-77BC-4F5D-B004-BFF9D9E7AF78}" destId="{C00A64A2-9BED-4541-975D-AF6D0C6229AA}" srcOrd="0" destOrd="0" presId="urn:microsoft.com/office/officeart/2016/7/layout/RepeatingBendingProcessNew"/>
    <dgm:cxn modelId="{5E289540-C8C7-4431-B663-DF669F2D8752}" type="presParOf" srcId="{B7E0EFED-7B24-4A9B-986A-E866B16F9E31}" destId="{841DCE4C-4E0B-4BAD-85C0-7D7196D3BEE8}" srcOrd="2" destOrd="0" presId="urn:microsoft.com/office/officeart/2016/7/layout/RepeatingBendingProcessNew"/>
    <dgm:cxn modelId="{6798585C-0AC5-40D3-B8CE-01E7EB0BFF85}" type="presParOf" srcId="{B7E0EFED-7B24-4A9B-986A-E866B16F9E31}" destId="{D6A76272-8683-4303-9156-ECBCFF44E606}" srcOrd="3" destOrd="0" presId="urn:microsoft.com/office/officeart/2016/7/layout/RepeatingBendingProcessNew"/>
    <dgm:cxn modelId="{BD9B0B6D-2509-42EE-9333-5D72F221D0C9}" type="presParOf" srcId="{D6A76272-8683-4303-9156-ECBCFF44E606}" destId="{F82E1099-8C7E-4DE3-87D4-69ED0E6E575C}" srcOrd="0" destOrd="0" presId="urn:microsoft.com/office/officeart/2016/7/layout/RepeatingBendingProcessNew"/>
    <dgm:cxn modelId="{3334EAD2-6AA2-47D2-B028-0DF7465E5259}" type="presParOf" srcId="{B7E0EFED-7B24-4A9B-986A-E866B16F9E31}" destId="{D9CFF138-4412-488E-8A70-45417BDC2858}" srcOrd="4" destOrd="0" presId="urn:microsoft.com/office/officeart/2016/7/layout/RepeatingBendingProcessNew"/>
    <dgm:cxn modelId="{94815AA2-AFF1-456D-A605-47E30F5EC9D9}" type="presParOf" srcId="{B7E0EFED-7B24-4A9B-986A-E866B16F9E31}" destId="{2E2B2D92-EA7F-4E74-A0E8-A83145D2D0BF}" srcOrd="5" destOrd="0" presId="urn:microsoft.com/office/officeart/2016/7/layout/RepeatingBendingProcessNew"/>
    <dgm:cxn modelId="{2550410E-E062-41CA-8BB4-947CE8DEA5EB}" type="presParOf" srcId="{2E2B2D92-EA7F-4E74-A0E8-A83145D2D0BF}" destId="{74354B13-EC3C-4869-AEB0-E5448DF82277}" srcOrd="0" destOrd="0" presId="urn:microsoft.com/office/officeart/2016/7/layout/RepeatingBendingProcessNew"/>
    <dgm:cxn modelId="{74E558D0-363C-4353-BEE8-4B01645427D3}" type="presParOf" srcId="{B7E0EFED-7B24-4A9B-986A-E866B16F9E31}" destId="{32BDD25C-3319-432C-A8A6-39AB6F88C6EA}" srcOrd="6" destOrd="0" presId="urn:microsoft.com/office/officeart/2016/7/layout/RepeatingBendingProcessNew"/>
    <dgm:cxn modelId="{9B2F3324-27CE-405E-A380-9A8C8AE0A0C3}" type="presParOf" srcId="{B7E0EFED-7B24-4A9B-986A-E866B16F9E31}" destId="{A7C2ACC7-5BA6-49F2-8E5C-DE6E2EDFAD0F}" srcOrd="7" destOrd="0" presId="urn:microsoft.com/office/officeart/2016/7/layout/RepeatingBendingProcessNew"/>
    <dgm:cxn modelId="{7AEA1625-BFFA-4AD9-8E58-DE64299D1F3C}" type="presParOf" srcId="{A7C2ACC7-5BA6-49F2-8E5C-DE6E2EDFAD0F}" destId="{BE619BEA-8123-438B-90B7-B2B911DF374E}" srcOrd="0" destOrd="0" presId="urn:microsoft.com/office/officeart/2016/7/layout/RepeatingBendingProcessNew"/>
    <dgm:cxn modelId="{A343017F-BBA1-4EAC-9968-D06AF5408827}" type="presParOf" srcId="{B7E0EFED-7B24-4A9B-986A-E866B16F9E31}" destId="{202C1B16-31A1-4EE1-B155-5F23B2F47D5E}" srcOrd="8" destOrd="0" presId="urn:microsoft.com/office/officeart/2016/7/layout/RepeatingBendingProcessNew"/>
    <dgm:cxn modelId="{4355A0AA-E906-409C-84F2-C0B86F4626DE}" type="presParOf" srcId="{B7E0EFED-7B24-4A9B-986A-E866B16F9E31}" destId="{C4CC226E-D331-4162-ACC2-633CE7A46BF3}" srcOrd="9" destOrd="0" presId="urn:microsoft.com/office/officeart/2016/7/layout/RepeatingBendingProcessNew"/>
    <dgm:cxn modelId="{147D487C-E074-4196-BEA6-F742983B75CE}" type="presParOf" srcId="{C4CC226E-D331-4162-ACC2-633CE7A46BF3}" destId="{870E9CA2-17BE-4FAF-83FE-9444E08EB8DE}" srcOrd="0" destOrd="0" presId="urn:microsoft.com/office/officeart/2016/7/layout/RepeatingBendingProcessNew"/>
    <dgm:cxn modelId="{2F37A597-A535-405A-B23C-E992BE4D4053}" type="presParOf" srcId="{B7E0EFED-7B24-4A9B-986A-E866B16F9E31}" destId="{C47E5CBE-C52D-41F1-A4DD-B01B4350E5B0}" srcOrd="10" destOrd="0" presId="urn:microsoft.com/office/officeart/2016/7/layout/RepeatingBendingProcessNew"/>
    <dgm:cxn modelId="{98FF1A15-797F-4316-8D83-3C326A6BBA52}" type="presParOf" srcId="{B7E0EFED-7B24-4A9B-986A-E866B16F9E31}" destId="{FA691056-3EA8-4E34-BEF8-FF71356FA676}" srcOrd="11" destOrd="0" presId="urn:microsoft.com/office/officeart/2016/7/layout/RepeatingBendingProcessNew"/>
    <dgm:cxn modelId="{90CD68D8-A00D-4001-BBF3-7B3FCB82F62A}" type="presParOf" srcId="{FA691056-3EA8-4E34-BEF8-FF71356FA676}" destId="{F10E060E-F847-43E7-89A9-1217C7D8CDCD}" srcOrd="0" destOrd="0" presId="urn:microsoft.com/office/officeart/2016/7/layout/RepeatingBendingProcessNew"/>
    <dgm:cxn modelId="{1279EB25-42D3-454C-BE9D-E847DF07C527}" type="presParOf" srcId="{B7E0EFED-7B24-4A9B-986A-E866B16F9E31}" destId="{D256D2E5-A935-457C-AFEA-FAEEE8E04B2A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08A85F-77BC-4F5D-B004-BFF9D9E7AF78}">
      <dsp:nvSpPr>
        <dsp:cNvPr id="0" name=""/>
        <dsp:cNvSpPr/>
      </dsp:nvSpPr>
      <dsp:spPr>
        <a:xfrm>
          <a:off x="2329474" y="10841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68628" y="1127147"/>
        <a:ext cx="26784" cy="5356"/>
      </dsp:txXfrm>
    </dsp:sp>
    <dsp:sp modelId="{8F8052A7-20FE-44ED-9BF2-9162E8BE8B16}">
      <dsp:nvSpPr>
        <dsp:cNvPr id="0" name=""/>
        <dsp:cNvSpPr/>
      </dsp:nvSpPr>
      <dsp:spPr>
        <a:xfrm>
          <a:off x="2174" y="431095"/>
          <a:ext cx="2329100" cy="1397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To support learners with digital skills relevant/specific to them.</a:t>
          </a:r>
          <a:endParaRPr lang="en-US" sz="1400" kern="1200" dirty="0"/>
        </a:p>
      </dsp:txBody>
      <dsp:txXfrm>
        <a:off x="2174" y="431095"/>
        <a:ext cx="2329100" cy="1397460"/>
      </dsp:txXfrm>
    </dsp:sp>
    <dsp:sp modelId="{D6A76272-8683-4303-9156-ECBCFF44E606}">
      <dsp:nvSpPr>
        <dsp:cNvPr id="0" name=""/>
        <dsp:cNvSpPr/>
      </dsp:nvSpPr>
      <dsp:spPr>
        <a:xfrm>
          <a:off x="5194267" y="10841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3422" y="1127147"/>
        <a:ext cx="26784" cy="5356"/>
      </dsp:txXfrm>
    </dsp:sp>
    <dsp:sp modelId="{841DCE4C-4E0B-4BAD-85C0-7D7196D3BEE8}">
      <dsp:nvSpPr>
        <dsp:cNvPr id="0" name=""/>
        <dsp:cNvSpPr/>
      </dsp:nvSpPr>
      <dsp:spPr>
        <a:xfrm>
          <a:off x="2866967" y="431095"/>
          <a:ext cx="2329100" cy="1397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To reach people in the community who may not otherwise have support with digital skills. </a:t>
          </a:r>
          <a:endParaRPr lang="en-US" sz="1400" kern="1200" dirty="0"/>
        </a:p>
      </dsp:txBody>
      <dsp:txXfrm>
        <a:off x="2866967" y="431095"/>
        <a:ext cx="2329100" cy="1397460"/>
      </dsp:txXfrm>
    </dsp:sp>
    <dsp:sp modelId="{2E2B2D92-EA7F-4E74-A0E8-A83145D2D0BF}">
      <dsp:nvSpPr>
        <dsp:cNvPr id="0" name=""/>
        <dsp:cNvSpPr/>
      </dsp:nvSpPr>
      <dsp:spPr>
        <a:xfrm>
          <a:off x="8059061" y="1084105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298215" y="1127147"/>
        <a:ext cx="26784" cy="5356"/>
      </dsp:txXfrm>
    </dsp:sp>
    <dsp:sp modelId="{D9CFF138-4412-488E-8A70-45417BDC2858}">
      <dsp:nvSpPr>
        <dsp:cNvPr id="0" name=""/>
        <dsp:cNvSpPr/>
      </dsp:nvSpPr>
      <dsp:spPr>
        <a:xfrm>
          <a:off x="5731761" y="431095"/>
          <a:ext cx="2329100" cy="1397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To reduce apprehension and fear around using digital devices.</a:t>
          </a:r>
          <a:endParaRPr lang="en-US" sz="1400" kern="1200" dirty="0"/>
        </a:p>
      </dsp:txBody>
      <dsp:txXfrm>
        <a:off x="5731761" y="431095"/>
        <a:ext cx="2329100" cy="1397460"/>
      </dsp:txXfrm>
    </dsp:sp>
    <dsp:sp modelId="{A7C2ACC7-5BA6-49F2-8E5C-DE6E2EDFAD0F}">
      <dsp:nvSpPr>
        <dsp:cNvPr id="0" name=""/>
        <dsp:cNvSpPr/>
      </dsp:nvSpPr>
      <dsp:spPr>
        <a:xfrm>
          <a:off x="1166724" y="1826755"/>
          <a:ext cx="8594380" cy="505093"/>
        </a:xfrm>
        <a:custGeom>
          <a:avLst/>
          <a:gdLst/>
          <a:ahLst/>
          <a:cxnLst/>
          <a:rect l="0" t="0" r="0" b="0"/>
          <a:pathLst>
            <a:path>
              <a:moveTo>
                <a:pt x="8594380" y="0"/>
              </a:moveTo>
              <a:lnTo>
                <a:pt x="8594380" y="269646"/>
              </a:lnTo>
              <a:lnTo>
                <a:pt x="0" y="269646"/>
              </a:lnTo>
              <a:lnTo>
                <a:pt x="0" y="505093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8638" y="2076624"/>
        <a:ext cx="430552" cy="5356"/>
      </dsp:txXfrm>
    </dsp:sp>
    <dsp:sp modelId="{32BDD25C-3319-432C-A8A6-39AB6F88C6EA}">
      <dsp:nvSpPr>
        <dsp:cNvPr id="0" name=""/>
        <dsp:cNvSpPr/>
      </dsp:nvSpPr>
      <dsp:spPr>
        <a:xfrm>
          <a:off x="8596554" y="431095"/>
          <a:ext cx="2329100" cy="1397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To promote safe use of devices, internet and apps and making people aware of potential scams.</a:t>
          </a:r>
          <a:endParaRPr lang="en-US" sz="1400" kern="1200" dirty="0"/>
        </a:p>
      </dsp:txBody>
      <dsp:txXfrm>
        <a:off x="8596554" y="431095"/>
        <a:ext cx="2329100" cy="1397460"/>
      </dsp:txXfrm>
    </dsp:sp>
    <dsp:sp modelId="{C4CC226E-D331-4162-ACC2-633CE7A46BF3}">
      <dsp:nvSpPr>
        <dsp:cNvPr id="0" name=""/>
        <dsp:cNvSpPr/>
      </dsp:nvSpPr>
      <dsp:spPr>
        <a:xfrm>
          <a:off x="2329474" y="30172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568628" y="3060300"/>
        <a:ext cx="26784" cy="5356"/>
      </dsp:txXfrm>
    </dsp:sp>
    <dsp:sp modelId="{202C1B16-31A1-4EE1-B155-5F23B2F47D5E}">
      <dsp:nvSpPr>
        <dsp:cNvPr id="0" name=""/>
        <dsp:cNvSpPr/>
      </dsp:nvSpPr>
      <dsp:spPr>
        <a:xfrm>
          <a:off x="2174" y="2364249"/>
          <a:ext cx="2329100" cy="1397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To remind people to think critically </a:t>
          </a:r>
          <a:r>
            <a:rPr lang="en-IE" sz="1400" kern="1200" dirty="0">
              <a:latin typeface="Century Gothic" panose="020F0302020204030204"/>
            </a:rPr>
            <a:t>about</a:t>
          </a:r>
          <a:r>
            <a:rPr lang="en-IE" sz="1400" kern="1200" dirty="0"/>
            <a:t> what they view online, the dangers of misinformation and disinformation.</a:t>
          </a:r>
          <a:endParaRPr lang="en-US" sz="1400" kern="1200" dirty="0"/>
        </a:p>
      </dsp:txBody>
      <dsp:txXfrm>
        <a:off x="2174" y="2364249"/>
        <a:ext cx="2329100" cy="1397460"/>
      </dsp:txXfrm>
    </dsp:sp>
    <dsp:sp modelId="{FA691056-3EA8-4E34-BEF8-FF71356FA676}">
      <dsp:nvSpPr>
        <dsp:cNvPr id="0" name=""/>
        <dsp:cNvSpPr/>
      </dsp:nvSpPr>
      <dsp:spPr>
        <a:xfrm>
          <a:off x="5194267" y="3017259"/>
          <a:ext cx="5050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509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33422" y="3060300"/>
        <a:ext cx="26784" cy="5356"/>
      </dsp:txXfrm>
    </dsp:sp>
    <dsp:sp modelId="{C47E5CBE-C52D-41F1-A4DD-B01B4350E5B0}">
      <dsp:nvSpPr>
        <dsp:cNvPr id="0" name=""/>
        <dsp:cNvSpPr/>
      </dsp:nvSpPr>
      <dsp:spPr>
        <a:xfrm>
          <a:off x="2866967" y="2364249"/>
          <a:ext cx="2329100" cy="1397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To build confidence in using their devices to access useful services.</a:t>
          </a:r>
          <a:endParaRPr lang="en-US" sz="1400" kern="1200" dirty="0"/>
        </a:p>
      </dsp:txBody>
      <dsp:txXfrm>
        <a:off x="2866967" y="2364249"/>
        <a:ext cx="2329100" cy="1397460"/>
      </dsp:txXfrm>
    </dsp:sp>
    <dsp:sp modelId="{D256D2E5-A935-457C-AFEA-FAEEE8E04B2A}">
      <dsp:nvSpPr>
        <dsp:cNvPr id="0" name=""/>
        <dsp:cNvSpPr/>
      </dsp:nvSpPr>
      <dsp:spPr>
        <a:xfrm>
          <a:off x="5731761" y="2364249"/>
          <a:ext cx="2329100" cy="1397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128" tIns="119797" rIns="114128" bIns="119797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400" kern="1200" dirty="0"/>
            <a:t>To cross promote our literacy and numeracy services within the wider community.</a:t>
          </a:r>
          <a:endParaRPr lang="en-US" sz="1400" kern="1200" dirty="0"/>
        </a:p>
      </dsp:txBody>
      <dsp:txXfrm>
        <a:off x="5731761" y="2364249"/>
        <a:ext cx="2329100" cy="13974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D6593-6F24-ABA1-52FF-22E97249C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47FB6B-4BF9-A679-6D0F-39D74D3614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AD313-FAD2-E747-AAD0-BD48A525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63725-8B66-636B-E5B8-C519EE677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45926-9C78-4E89-FBDA-CE6A8ABA7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9003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D2747-C92F-EAEA-5456-B78FC7C2F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255C4-7DF0-8111-85CA-DB63DDFD2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B0476-295B-17CB-48DB-9867BCA7F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32D1A-AE5A-0D03-2B87-14C54D1DF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7F6B7-19BF-DCF8-A654-6CD9C0A51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17188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C7499-15EF-7A32-A001-27D0CEBCE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690C3C-650A-1E43-1F36-795FAE8F70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327F8-3C95-A64A-FF28-D8C85FB4C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EE35A-A093-8CC6-3C43-7ACBC2E6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45F88-9B94-5B33-311D-A517839F3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9654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D9407-FF1F-1EE5-9B3B-CA5004480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44E22-821B-0700-73E6-CC0DEF63FC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FB2EC-F74C-4A78-D98F-8AA737497F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FDAC09-9A37-E3AE-F112-3794F4FAB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738DCC-B369-95C3-49A9-2244105C0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E2E70B-C7A1-17D0-B23B-29F3BAA73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6650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D82F0-A46C-3581-1934-68EE2666E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10B364-5C77-39AD-D952-1BF60240A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287D8-D648-56B8-4634-429FC6E45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BC3F21-A2C1-73BF-CFEB-D800B7E80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85ACF2-C208-1194-15AA-E001FDCC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A9AF98-AB76-5D15-C1EB-C5CE161A7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B2D4AE-B41C-417F-87C4-36C8114B2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3D93AB-C6D9-DD0E-D77D-FBF463693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949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1E0F3-9AD9-99E0-87EC-BFAC3C969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F2EB95-98C0-DB89-7E46-545144648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1FB3C-14B9-FB7B-E446-B731D80F7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ABBA11-FFE9-D088-6404-F816C45C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1078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10DB4F-8FCB-F2CB-8F0B-967BFB81C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462944-2252-90A9-2456-388616983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F91BA-2222-8256-4C7B-894DF138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6380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3A4B-91F4-ADCE-53C7-90F3FFC19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B5FC2F-2982-F392-D456-BACD8EB6C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77A4E-C5A7-B33C-AF76-8127581F4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2778B-1776-AD30-DD39-C036B518E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031A6-7E35-A348-502F-253704AED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4CC336-10D6-05E5-E1EE-B0658C9C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95497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D0E0-B585-5319-E7BA-DE7BE77B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FBD86C-E11D-4E22-4856-FB311FEB6D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B9732-DF17-AD9E-08DC-99421BBE7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EDADD-A63E-C4C9-6B35-557270850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2BCB5B-8658-147A-34D9-5D0CA6078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8AC6A6-01F0-9EF7-5452-076AB6052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995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35283-BC6B-3350-ADE5-3947B2877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7D6FC8-2555-4060-8AEF-7069E4145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1B2C4-C367-7C34-180D-FF211A568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BAF11-AA3B-493E-91EA-413B5EBFB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B3109-8939-B4AC-E394-F694D7E3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3525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550896-2EE9-8FB9-5A3F-C6F0252302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AE8BF7-6EE2-24D3-66AC-4DC572DF03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6B4C5-9AC0-8510-B4A8-777749E41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82CB3-B036-946C-268E-4776BBE84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3039E-EED4-3A9F-F0B1-8467EA2CD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4682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13DA2F-B2DA-7025-4872-BB743593A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F2821-6716-16AE-14E4-DB82B4A3FA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79818-7FC4-121F-64AB-48EA91D2D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28061B-C12F-48F2-AA50-860A40C9F3D8}" type="datetimeFigureOut">
              <a:rPr lang="en-IE" smtClean="0"/>
              <a:t>12/12/2025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E2309-EC82-E535-B8A3-DA4CEAAA49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D3AE53-2D2F-03C8-1453-E3CB526DE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5A4B3B-EBDA-4091-808A-9789C65B3CC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59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87C619C-EBAB-488E-96B9-153AA4C9B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30DA1C1-36FD-41D8-9826-EE797BF39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53312" cy="6858000"/>
          </a:xfrm>
          <a:custGeom>
            <a:avLst/>
            <a:gdLst>
              <a:gd name="connsiteX0" fmla="*/ 0 w 7433452"/>
              <a:gd name="connsiteY0" fmla="*/ 0 h 6858000"/>
              <a:gd name="connsiteX1" fmla="*/ 1592736 w 7433452"/>
              <a:gd name="connsiteY1" fmla="*/ 0 h 6858000"/>
              <a:gd name="connsiteX2" fmla="*/ 2171700 w 7433452"/>
              <a:gd name="connsiteY2" fmla="*/ 0 h 6858000"/>
              <a:gd name="connsiteX3" fmla="*/ 2762696 w 7433452"/>
              <a:gd name="connsiteY3" fmla="*/ 0 h 6858000"/>
              <a:gd name="connsiteX4" fmla="*/ 2829254 w 7433452"/>
              <a:gd name="connsiteY4" fmla="*/ 0 h 6858000"/>
              <a:gd name="connsiteX5" fmla="*/ 7415310 w 7433452"/>
              <a:gd name="connsiteY5" fmla="*/ 0 h 6858000"/>
              <a:gd name="connsiteX6" fmla="*/ 7405703 w 7433452"/>
              <a:gd name="connsiteY6" fmla="*/ 94814 h 6858000"/>
              <a:gd name="connsiteX7" fmla="*/ 7410754 w 7433452"/>
              <a:gd name="connsiteY7" fmla="*/ 421796 h 6858000"/>
              <a:gd name="connsiteX8" fmla="*/ 7414688 w 7433452"/>
              <a:gd name="connsiteY8" fmla="*/ 812192 h 6858000"/>
              <a:gd name="connsiteX9" fmla="*/ 7395017 w 7433452"/>
              <a:gd name="connsiteY9" fmla="*/ 1113642 h 6858000"/>
              <a:gd name="connsiteX10" fmla="*/ 7422810 w 7433452"/>
              <a:gd name="connsiteY10" fmla="*/ 1796708 h 6858000"/>
              <a:gd name="connsiteX11" fmla="*/ 7421161 w 7433452"/>
              <a:gd name="connsiteY11" fmla="*/ 2327333 h 6858000"/>
              <a:gd name="connsiteX12" fmla="*/ 7412023 w 7433452"/>
              <a:gd name="connsiteY12" fmla="*/ 2784280 h 6858000"/>
              <a:gd name="connsiteX13" fmla="*/ 7417480 w 7433452"/>
              <a:gd name="connsiteY13" fmla="*/ 2985458 h 6858000"/>
              <a:gd name="connsiteX14" fmla="*/ 7403774 w 7433452"/>
              <a:gd name="connsiteY14" fmla="*/ 3531096 h 6858000"/>
              <a:gd name="connsiteX15" fmla="*/ 7414307 w 7433452"/>
              <a:gd name="connsiteY15" fmla="*/ 4336830 h 6858000"/>
              <a:gd name="connsiteX16" fmla="*/ 7413419 w 7433452"/>
              <a:gd name="connsiteY16" fmla="*/ 5026893 h 6858000"/>
              <a:gd name="connsiteX17" fmla="*/ 7417734 w 7433452"/>
              <a:gd name="connsiteY17" fmla="*/ 5252632 h 6858000"/>
              <a:gd name="connsiteX18" fmla="*/ 7417734 w 7433452"/>
              <a:gd name="connsiteY18" fmla="*/ 5466282 h 6858000"/>
              <a:gd name="connsiteX19" fmla="*/ 7379659 w 7433452"/>
              <a:gd name="connsiteY19" fmla="*/ 6121225 h 6858000"/>
              <a:gd name="connsiteX20" fmla="*/ 7395115 w 7433452"/>
              <a:gd name="connsiteY20" fmla="*/ 6708907 h 6858000"/>
              <a:gd name="connsiteX21" fmla="*/ 7412408 w 7433452"/>
              <a:gd name="connsiteY21" fmla="*/ 6858000 h 6858000"/>
              <a:gd name="connsiteX22" fmla="*/ 2829254 w 7433452"/>
              <a:gd name="connsiteY22" fmla="*/ 6858000 h 6858000"/>
              <a:gd name="connsiteX23" fmla="*/ 2762696 w 7433452"/>
              <a:gd name="connsiteY23" fmla="*/ 6858000 h 6858000"/>
              <a:gd name="connsiteX24" fmla="*/ 2171700 w 7433452"/>
              <a:gd name="connsiteY24" fmla="*/ 6858000 h 6858000"/>
              <a:gd name="connsiteX25" fmla="*/ 1592736 w 7433452"/>
              <a:gd name="connsiteY25" fmla="*/ 6858000 h 6858000"/>
              <a:gd name="connsiteX26" fmla="*/ 0 w 7433452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33452" h="6858000">
                <a:moveTo>
                  <a:pt x="0" y="0"/>
                </a:moveTo>
                <a:lnTo>
                  <a:pt x="1592736" y="0"/>
                </a:lnTo>
                <a:lnTo>
                  <a:pt x="2171700" y="0"/>
                </a:lnTo>
                <a:lnTo>
                  <a:pt x="2762696" y="0"/>
                </a:lnTo>
                <a:lnTo>
                  <a:pt x="2829254" y="0"/>
                </a:lnTo>
                <a:lnTo>
                  <a:pt x="7415310" y="0"/>
                </a:lnTo>
                <a:lnTo>
                  <a:pt x="7405703" y="94814"/>
                </a:lnTo>
                <a:cubicBezTo>
                  <a:pt x="7398856" y="203629"/>
                  <a:pt x="7403520" y="312712"/>
                  <a:pt x="7410754" y="421796"/>
                </a:cubicBezTo>
                <a:cubicBezTo>
                  <a:pt x="7421580" y="551656"/>
                  <a:pt x="7422900" y="682144"/>
                  <a:pt x="7414688" y="812192"/>
                </a:cubicBezTo>
                <a:cubicBezTo>
                  <a:pt x="7406693" y="912591"/>
                  <a:pt x="7397682" y="1012988"/>
                  <a:pt x="7395017" y="1113642"/>
                </a:cubicBezTo>
                <a:cubicBezTo>
                  <a:pt x="7388670" y="1342689"/>
                  <a:pt x="7407708" y="1569316"/>
                  <a:pt x="7422810" y="1796708"/>
                </a:cubicBezTo>
                <a:cubicBezTo>
                  <a:pt x="7434487" y="1973710"/>
                  <a:pt x="7439944" y="2150457"/>
                  <a:pt x="7421161" y="2327333"/>
                </a:cubicBezTo>
                <a:cubicBezTo>
                  <a:pt x="7405170" y="2479266"/>
                  <a:pt x="7396793" y="2631453"/>
                  <a:pt x="7412023" y="2784280"/>
                </a:cubicBezTo>
                <a:cubicBezTo>
                  <a:pt x="7418749" y="2851085"/>
                  <a:pt x="7425984" y="2918653"/>
                  <a:pt x="7417480" y="2985458"/>
                </a:cubicBezTo>
                <a:cubicBezTo>
                  <a:pt x="7394508" y="3167039"/>
                  <a:pt x="7398063" y="3349132"/>
                  <a:pt x="7403774" y="3531096"/>
                </a:cubicBezTo>
                <a:cubicBezTo>
                  <a:pt x="7412277" y="3799715"/>
                  <a:pt x="7426364" y="4067954"/>
                  <a:pt x="7414307" y="4336830"/>
                </a:cubicBezTo>
                <a:cubicBezTo>
                  <a:pt x="7404027" y="4566639"/>
                  <a:pt x="7420653" y="4796831"/>
                  <a:pt x="7413419" y="5026893"/>
                </a:cubicBezTo>
                <a:cubicBezTo>
                  <a:pt x="7410982" y="5102162"/>
                  <a:pt x="7412429" y="5177504"/>
                  <a:pt x="7417734" y="5252632"/>
                </a:cubicBezTo>
                <a:cubicBezTo>
                  <a:pt x="7424271" y="5323700"/>
                  <a:pt x="7424271" y="5395213"/>
                  <a:pt x="7417734" y="5466282"/>
                </a:cubicBezTo>
                <a:cubicBezTo>
                  <a:pt x="7393239" y="5683875"/>
                  <a:pt x="7383214" y="5902486"/>
                  <a:pt x="7379659" y="6121225"/>
                </a:cubicBezTo>
                <a:cubicBezTo>
                  <a:pt x="7376423" y="6317442"/>
                  <a:pt x="7378041" y="6513586"/>
                  <a:pt x="7395115" y="6708907"/>
                </a:cubicBezTo>
                <a:lnTo>
                  <a:pt x="7412408" y="6858000"/>
                </a:lnTo>
                <a:lnTo>
                  <a:pt x="2829254" y="6858000"/>
                </a:lnTo>
                <a:lnTo>
                  <a:pt x="2762696" y="6858000"/>
                </a:lnTo>
                <a:lnTo>
                  <a:pt x="2171700" y="6858000"/>
                </a:lnTo>
                <a:lnTo>
                  <a:pt x="15927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6A3CB3-DEE5-5C31-AFEB-B39778B8A7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84632"/>
            <a:ext cx="6081713" cy="3566160"/>
          </a:xfrm>
        </p:spPr>
        <p:txBody>
          <a:bodyPr>
            <a:normAutofit/>
          </a:bodyPr>
          <a:lstStyle/>
          <a:p>
            <a:pPr algn="l"/>
            <a:r>
              <a:rPr lang="en-IE" sz="6600">
                <a:solidFill>
                  <a:srgbClr val="FFFFFF"/>
                </a:solidFill>
              </a:rPr>
              <a:t>Smart Cafe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A9ECB-505E-DDC8-20CB-97A2EE466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480560"/>
            <a:ext cx="6081713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en-IE">
                <a:solidFill>
                  <a:srgbClr val="FFFFFF"/>
                </a:solidFill>
              </a:rPr>
              <a:t> Ballyogan Library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A7517-8F11-A78D-D7DC-1C9FC647EA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935" b="22775"/>
          <a:stretch>
            <a:fillRect/>
          </a:stretch>
        </p:blipFill>
        <p:spPr>
          <a:xfrm>
            <a:off x="7907654" y="1172335"/>
            <a:ext cx="3931920" cy="1126298"/>
          </a:xfrm>
          <a:prstGeom prst="rect">
            <a:avLst/>
          </a:prstGeom>
        </p:spPr>
      </p:pic>
      <p:sp>
        <p:nvSpPr>
          <p:cNvPr id="15" name="sketch line">
            <a:extLst>
              <a:ext uri="{FF2B5EF4-FFF2-40B4-BE49-F238E27FC236}">
                <a16:creationId xmlns:a16="http://schemas.microsoft.com/office/drawing/2014/main" id="{35BC54F7-1315-4D6C-9420-A5BF0CDDB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475" y="4252192"/>
            <a:ext cx="4056549" cy="18288"/>
          </a:xfrm>
          <a:custGeom>
            <a:avLst/>
            <a:gdLst>
              <a:gd name="csX0" fmla="*/ 0 w 4056549"/>
              <a:gd name="csY0" fmla="*/ 0 h 18288"/>
              <a:gd name="csX1" fmla="*/ 676092 w 4056549"/>
              <a:gd name="csY1" fmla="*/ 0 h 18288"/>
              <a:gd name="csX2" fmla="*/ 1271052 w 4056549"/>
              <a:gd name="csY2" fmla="*/ 0 h 18288"/>
              <a:gd name="csX3" fmla="*/ 1947144 w 4056549"/>
              <a:gd name="csY3" fmla="*/ 0 h 18288"/>
              <a:gd name="csX4" fmla="*/ 2501539 w 4056549"/>
              <a:gd name="csY4" fmla="*/ 0 h 18288"/>
              <a:gd name="csX5" fmla="*/ 3137065 w 4056549"/>
              <a:gd name="csY5" fmla="*/ 0 h 18288"/>
              <a:gd name="csX6" fmla="*/ 4056549 w 4056549"/>
              <a:gd name="csY6" fmla="*/ 0 h 18288"/>
              <a:gd name="csX7" fmla="*/ 4056549 w 4056549"/>
              <a:gd name="csY7" fmla="*/ 18288 h 18288"/>
              <a:gd name="csX8" fmla="*/ 3380458 w 4056549"/>
              <a:gd name="csY8" fmla="*/ 18288 h 18288"/>
              <a:gd name="csX9" fmla="*/ 2663801 w 4056549"/>
              <a:gd name="csY9" fmla="*/ 18288 h 18288"/>
              <a:gd name="csX10" fmla="*/ 2068840 w 4056549"/>
              <a:gd name="csY10" fmla="*/ 18288 h 18288"/>
              <a:gd name="csX11" fmla="*/ 1311618 w 4056549"/>
              <a:gd name="csY11" fmla="*/ 18288 h 18288"/>
              <a:gd name="csX12" fmla="*/ 716657 w 4056549"/>
              <a:gd name="csY12" fmla="*/ 18288 h 18288"/>
              <a:gd name="csX13" fmla="*/ 0 w 4056549"/>
              <a:gd name="csY13" fmla="*/ 18288 h 18288"/>
              <a:gd name="csX14" fmla="*/ 0 w 4056549"/>
              <a:gd name="csY14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056549" h="18288" fill="none" extrusionOk="0">
                <a:moveTo>
                  <a:pt x="0" y="0"/>
                </a:moveTo>
                <a:cubicBezTo>
                  <a:pt x="324395" y="-12272"/>
                  <a:pt x="437185" y="20747"/>
                  <a:pt x="676092" y="0"/>
                </a:cubicBezTo>
                <a:cubicBezTo>
                  <a:pt x="914999" y="-20747"/>
                  <a:pt x="980886" y="20074"/>
                  <a:pt x="1271052" y="0"/>
                </a:cubicBezTo>
                <a:cubicBezTo>
                  <a:pt x="1561218" y="-20074"/>
                  <a:pt x="1609815" y="19965"/>
                  <a:pt x="1947144" y="0"/>
                </a:cubicBezTo>
                <a:cubicBezTo>
                  <a:pt x="2284473" y="-19965"/>
                  <a:pt x="2317816" y="-23682"/>
                  <a:pt x="2501539" y="0"/>
                </a:cubicBezTo>
                <a:cubicBezTo>
                  <a:pt x="2685262" y="23682"/>
                  <a:pt x="2879461" y="12712"/>
                  <a:pt x="3137065" y="0"/>
                </a:cubicBezTo>
                <a:cubicBezTo>
                  <a:pt x="3394669" y="-12712"/>
                  <a:pt x="3618306" y="-41742"/>
                  <a:pt x="4056549" y="0"/>
                </a:cubicBezTo>
                <a:cubicBezTo>
                  <a:pt x="4056201" y="6465"/>
                  <a:pt x="4056979" y="10922"/>
                  <a:pt x="4056549" y="18288"/>
                </a:cubicBezTo>
                <a:cubicBezTo>
                  <a:pt x="3807729" y="-7540"/>
                  <a:pt x="3536237" y="12619"/>
                  <a:pt x="3380458" y="18288"/>
                </a:cubicBezTo>
                <a:cubicBezTo>
                  <a:pt x="3224679" y="23957"/>
                  <a:pt x="2967497" y="23368"/>
                  <a:pt x="2663801" y="18288"/>
                </a:cubicBezTo>
                <a:cubicBezTo>
                  <a:pt x="2360105" y="13208"/>
                  <a:pt x="2359716" y="-8821"/>
                  <a:pt x="2068840" y="18288"/>
                </a:cubicBezTo>
                <a:cubicBezTo>
                  <a:pt x="1777964" y="45397"/>
                  <a:pt x="1641909" y="31681"/>
                  <a:pt x="1311618" y="18288"/>
                </a:cubicBezTo>
                <a:cubicBezTo>
                  <a:pt x="981327" y="4895"/>
                  <a:pt x="990410" y="11155"/>
                  <a:pt x="716657" y="18288"/>
                </a:cubicBezTo>
                <a:cubicBezTo>
                  <a:pt x="442904" y="25421"/>
                  <a:pt x="330722" y="13665"/>
                  <a:pt x="0" y="18288"/>
                </a:cubicBezTo>
                <a:cubicBezTo>
                  <a:pt x="75" y="12069"/>
                  <a:pt x="515" y="5650"/>
                  <a:pt x="0" y="0"/>
                </a:cubicBezTo>
                <a:close/>
              </a:path>
              <a:path w="4056549" h="18288" stroke="0" extrusionOk="0">
                <a:moveTo>
                  <a:pt x="0" y="0"/>
                </a:moveTo>
                <a:cubicBezTo>
                  <a:pt x="175099" y="13469"/>
                  <a:pt x="459673" y="14529"/>
                  <a:pt x="594961" y="0"/>
                </a:cubicBezTo>
                <a:cubicBezTo>
                  <a:pt x="730249" y="-14529"/>
                  <a:pt x="873178" y="22015"/>
                  <a:pt x="1149356" y="0"/>
                </a:cubicBezTo>
                <a:cubicBezTo>
                  <a:pt x="1425534" y="-22015"/>
                  <a:pt x="1498871" y="-21513"/>
                  <a:pt x="1744316" y="0"/>
                </a:cubicBezTo>
                <a:cubicBezTo>
                  <a:pt x="1989761" y="21513"/>
                  <a:pt x="2112991" y="-46"/>
                  <a:pt x="2420408" y="0"/>
                </a:cubicBezTo>
                <a:cubicBezTo>
                  <a:pt x="2727825" y="46"/>
                  <a:pt x="2880256" y="-10040"/>
                  <a:pt x="3137065" y="0"/>
                </a:cubicBezTo>
                <a:cubicBezTo>
                  <a:pt x="3393874" y="10040"/>
                  <a:pt x="3704325" y="-6685"/>
                  <a:pt x="4056549" y="0"/>
                </a:cubicBezTo>
                <a:cubicBezTo>
                  <a:pt x="4055732" y="6895"/>
                  <a:pt x="4055770" y="11206"/>
                  <a:pt x="4056549" y="18288"/>
                </a:cubicBezTo>
                <a:cubicBezTo>
                  <a:pt x="3812770" y="11959"/>
                  <a:pt x="3533996" y="-5717"/>
                  <a:pt x="3299327" y="18288"/>
                </a:cubicBezTo>
                <a:cubicBezTo>
                  <a:pt x="3064658" y="42293"/>
                  <a:pt x="2940381" y="24492"/>
                  <a:pt x="2744931" y="18288"/>
                </a:cubicBezTo>
                <a:cubicBezTo>
                  <a:pt x="2549481" y="12084"/>
                  <a:pt x="2252169" y="51841"/>
                  <a:pt x="1987709" y="18288"/>
                </a:cubicBezTo>
                <a:cubicBezTo>
                  <a:pt x="1723249" y="-15265"/>
                  <a:pt x="1438946" y="3423"/>
                  <a:pt x="1230487" y="18288"/>
                </a:cubicBezTo>
                <a:cubicBezTo>
                  <a:pt x="1022028" y="33153"/>
                  <a:pt x="795957" y="18596"/>
                  <a:pt x="676092" y="18288"/>
                </a:cubicBezTo>
                <a:cubicBezTo>
                  <a:pt x="556227" y="17980"/>
                  <a:pt x="334853" y="39451"/>
                  <a:pt x="0" y="18288"/>
                </a:cubicBezTo>
                <a:cubicBezTo>
                  <a:pt x="95" y="14343"/>
                  <a:pt x="742" y="686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7EFB67-80C4-588C-255E-9C21522CCF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331" b="13343"/>
          <a:stretch>
            <a:fillRect/>
          </a:stretch>
        </p:blipFill>
        <p:spPr>
          <a:xfrm>
            <a:off x="7907654" y="4359161"/>
            <a:ext cx="3931920" cy="109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89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C3345-C826-5AB2-DD51-740EE1473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491899"/>
            <a:ext cx="4243589" cy="3701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IE" sz="2000"/>
          </a:p>
          <a:p>
            <a:pPr marL="0" indent="0">
              <a:buNone/>
            </a:pPr>
            <a:r>
              <a:rPr lang="en-IE" sz="2000"/>
              <a:t>A relaxed, informal style of learning advertised as a drop-in café to support learners with using their smartphones and digital devices. </a:t>
            </a:r>
            <a:endParaRPr lang="en-US" sz="2000"/>
          </a:p>
          <a:p>
            <a:pPr marL="0" indent="0">
              <a:buNone/>
            </a:pPr>
            <a:endParaRPr lang="en-IE" sz="2000"/>
          </a:p>
          <a:p>
            <a:pPr marL="0" indent="0">
              <a:buNone/>
            </a:pPr>
            <a:r>
              <a:rPr lang="en-IE" sz="2000"/>
              <a:t>Stand-alone workshops meant people could join at any stage throughout.</a:t>
            </a:r>
          </a:p>
          <a:p>
            <a:pPr marL="0" indent="0">
              <a:buNone/>
            </a:pPr>
            <a:endParaRPr lang="en-IE" sz="2000"/>
          </a:p>
          <a:p>
            <a:pPr marL="0" indent="0">
              <a:buNone/>
            </a:pPr>
            <a:endParaRPr lang="en-IE" sz="2000"/>
          </a:p>
          <a:p>
            <a:pPr marL="0" indent="0">
              <a:buNone/>
            </a:pPr>
            <a:endParaRPr lang="en-IE" sz="2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820BD9-D790-6E57-614D-514E0E3F97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77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45706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5C7C78-03E1-25D9-D958-37439B022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187"/>
            <a:ext cx="12192000" cy="297484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0A0B531-31D0-7DC1-D20F-17D2DD00E52C}"/>
              </a:ext>
            </a:extLst>
          </p:cNvPr>
          <p:cNvSpPr txBox="1">
            <a:spLocks/>
          </p:cNvSpPr>
          <p:nvPr/>
        </p:nvSpPr>
        <p:spPr>
          <a:xfrm>
            <a:off x="228600" y="3797299"/>
            <a:ext cx="11811000" cy="3251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IE" sz="2800" dirty="0" err="1"/>
              <a:t>Ballyogan</a:t>
            </a:r>
            <a:r>
              <a:rPr lang="en-IE" sz="2800" dirty="0"/>
              <a:t> is a new library and an ideal location, accessible to a hard to reach and disadvantaged target group, helping us to  promote our literacy supports to many who  may not be aware of it. </a:t>
            </a:r>
            <a:endParaRPr lang="en-US"/>
          </a:p>
          <a:p>
            <a:pPr>
              <a:lnSpc>
                <a:spcPct val="120000"/>
              </a:lnSpc>
            </a:pPr>
            <a:endParaRPr lang="en-IE" sz="2800" dirty="0"/>
          </a:p>
          <a:p>
            <a:pPr>
              <a:lnSpc>
                <a:spcPct val="120000"/>
              </a:lnSpc>
            </a:pPr>
            <a:r>
              <a:rPr lang="en-IE" sz="2800" dirty="0"/>
              <a:t>The </a:t>
            </a:r>
            <a:r>
              <a:rPr lang="en-IE" sz="2800" dirty="0" err="1"/>
              <a:t>Ballogan</a:t>
            </a:r>
            <a:r>
              <a:rPr lang="en-IE" sz="2800" dirty="0"/>
              <a:t> Community Centre with a creche is attached to the library and helped to ensure our promotion of the programme reached many parents and grandparents that could benefit from the support of our service.  </a:t>
            </a:r>
          </a:p>
          <a:p>
            <a:pPr>
              <a:lnSpc>
                <a:spcPct val="120000"/>
              </a:lnSpc>
            </a:pPr>
            <a:endParaRPr lang="en-IE" sz="2800" dirty="0"/>
          </a:p>
        </p:txBody>
      </p:sp>
    </p:spTree>
    <p:extLst>
      <p:ext uri="{BB962C8B-B14F-4D97-AF65-F5344CB8AC3E}">
        <p14:creationId xmlns:p14="http://schemas.microsoft.com/office/powerpoint/2010/main" val="307667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99358AD-1AF3-3B0A-4040-513E4634F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IE" sz="5400"/>
              <a:t>Timeframe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40A57-4B66-52AB-8610-74210A962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endParaRPr lang="en-IE" sz="2000"/>
          </a:p>
          <a:p>
            <a:pPr marL="0" indent="0">
              <a:buNone/>
            </a:pPr>
            <a:endParaRPr lang="en-IE" sz="2000"/>
          </a:p>
          <a:p>
            <a:pPr>
              <a:lnSpc>
                <a:spcPct val="110000"/>
              </a:lnSpc>
            </a:pPr>
            <a:r>
              <a:rPr lang="en-IE" sz="2400" dirty="0"/>
              <a:t>We had a total of 12 sessions with two tutors</a:t>
            </a:r>
          </a:p>
          <a:p>
            <a:pPr>
              <a:lnSpc>
                <a:spcPct val="110000"/>
              </a:lnSpc>
            </a:pPr>
            <a:endParaRPr lang="en-IE" sz="2400" dirty="0"/>
          </a:p>
          <a:p>
            <a:pPr>
              <a:lnSpc>
                <a:spcPct val="110000"/>
              </a:lnSpc>
            </a:pPr>
            <a:r>
              <a:rPr lang="en-IE" sz="2400" dirty="0"/>
              <a:t>Held each Wednesday and Friday for 6 weeks</a:t>
            </a:r>
          </a:p>
          <a:p>
            <a:pPr>
              <a:lnSpc>
                <a:spcPct val="110000"/>
              </a:lnSpc>
            </a:pPr>
            <a:endParaRPr lang="en-IE" sz="2400" dirty="0"/>
          </a:p>
          <a:p>
            <a:pPr>
              <a:lnSpc>
                <a:spcPct val="110000"/>
              </a:lnSpc>
            </a:pPr>
            <a:r>
              <a:rPr lang="en-IE" sz="2400" dirty="0"/>
              <a:t>Started 2</a:t>
            </a:r>
            <a:r>
              <a:rPr lang="en-IE" sz="2400" baseline="30000" dirty="0"/>
              <a:t>nd</a:t>
            </a:r>
            <a:r>
              <a:rPr lang="en-IE" sz="2400" dirty="0"/>
              <a:t>July ended 8</a:t>
            </a:r>
            <a:r>
              <a:rPr lang="en-IE" sz="2400" baseline="30000" dirty="0"/>
              <a:t>th</a:t>
            </a:r>
            <a:r>
              <a:rPr lang="en-IE" sz="2400" dirty="0"/>
              <a:t>  August.</a:t>
            </a:r>
            <a:r>
              <a:rPr lang="en-IE" sz="200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DEF729-62E7-B5ED-B146-3DE05EC381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67" t="7797" r="8987" b="9875"/>
          <a:stretch>
            <a:fillRect/>
          </a:stretch>
        </p:blipFill>
        <p:spPr>
          <a:xfrm>
            <a:off x="6099048" y="1252463"/>
            <a:ext cx="5458968" cy="435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630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CF070A-F002-0336-EC4F-8C89BF9A3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IE" sz="4000">
                <a:solidFill>
                  <a:srgbClr val="FFFFFF"/>
                </a:solidFill>
              </a:rPr>
              <a:t>Aims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7366F55-5C33-7C88-4949-FDE27D1056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064830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896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DB6A4A-7071-C3E5-1A54-D273CB981E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85" b="6160"/>
          <a:stretch>
            <a:fillRect/>
          </a:stretch>
        </p:blipFill>
        <p:spPr>
          <a:xfrm>
            <a:off x="2" y="1587"/>
            <a:ext cx="6095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F4113-8DDB-A980-020E-92E238568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7734" y="2259708"/>
            <a:ext cx="5291663" cy="41077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IE" sz="2400"/>
          </a:p>
          <a:p>
            <a:pPr marL="0" indent="0">
              <a:buNone/>
            </a:pPr>
            <a:r>
              <a:rPr lang="en-IE" sz="2400" dirty="0"/>
              <a:t>We promoted the ALL strategy through the library for the 6 weeks.</a:t>
            </a:r>
            <a:endParaRPr lang="en-US" sz="2400" dirty="0"/>
          </a:p>
          <a:p>
            <a:pPr marL="0" indent="0">
              <a:buNone/>
            </a:pPr>
            <a:endParaRPr lang="en-IE" sz="2400"/>
          </a:p>
          <a:p>
            <a:pPr marL="0" indent="0">
              <a:buNone/>
            </a:pPr>
            <a:r>
              <a:rPr lang="en-IE" sz="2400" dirty="0"/>
              <a:t>We promoted other structured classes that would be of benefit in the library reception. </a:t>
            </a:r>
          </a:p>
        </p:txBody>
      </p:sp>
    </p:spTree>
    <p:extLst>
      <p:ext uri="{BB962C8B-B14F-4D97-AF65-F5344CB8AC3E}">
        <p14:creationId xmlns:p14="http://schemas.microsoft.com/office/powerpoint/2010/main" val="423870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7F411-F717-6BAA-21B4-06806ACE4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IE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IE" sz="2400" dirty="0"/>
              <a:t>The library staff made this map to help learners find us. They were very open to suggestions on how to make the space more literacy friendly. 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343F6C-61C0-3DEA-685E-CE2997ACE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497890"/>
            <a:ext cx="5458968" cy="386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49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195F2-30DA-E2D2-C46E-756122835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445189" cy="35478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IE" sz="2400" dirty="0"/>
              <a:t>In the first session we had a general topic of using QR codes. One tutor took the group with this topic and another tutor took individual questions on a 1:1 basis.</a:t>
            </a:r>
            <a:endParaRPr lang="en-US" sz="2400" dirty="0"/>
          </a:p>
          <a:p>
            <a:pPr marL="0" indent="0">
              <a:buNone/>
            </a:pPr>
            <a:endParaRPr lang="en-IE" sz="2400"/>
          </a:p>
          <a:p>
            <a:pPr marL="0" indent="0">
              <a:buNone/>
            </a:pPr>
            <a:r>
              <a:rPr lang="en-IE" sz="2400" dirty="0"/>
              <a:t>As a group we discussed what topics would be useful to cover in the coming weeks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2AE73-9B35-7977-446E-C50D0BBDF1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61" r="16201"/>
          <a:stretch>
            <a:fillRect/>
          </a:stretch>
        </p:blipFill>
        <p:spPr>
          <a:xfrm>
            <a:off x="6348901" y="640080"/>
            <a:ext cx="495926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881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0FE0B1-BE65-4461-66A1-2C31416F4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dirty="0"/>
              <a:t>Workshop list for the Smart Café agreed with the participants</a:t>
            </a:r>
            <a:endParaRPr lang="en-US" sz="3100" kern="1200" dirty="0">
              <a:latin typeface="+mj-lt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034FB6-5C1D-3151-812E-DCAB60E02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396" y="981666"/>
            <a:ext cx="7214616" cy="423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540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B18EDF-5689-963C-51CE-3F585465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IE" sz="5400"/>
              <a:t>We covered many more topics: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3F2A3-0DE5-9B60-AD49-E5C5B3034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1559837"/>
            <a:ext cx="6713552" cy="50481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IE" sz="1400"/>
          </a:p>
          <a:p>
            <a:r>
              <a:rPr lang="en-IE" sz="1800" dirty="0"/>
              <a:t>WhatsApp</a:t>
            </a:r>
            <a:endParaRPr lang="en-US" sz="1800"/>
          </a:p>
          <a:p>
            <a:r>
              <a:rPr lang="en-IE" sz="1800" dirty="0"/>
              <a:t>What biometric security is &amp; why you need this, or a pin for your phone</a:t>
            </a:r>
          </a:p>
          <a:p>
            <a:r>
              <a:rPr lang="en-IE" sz="1800" dirty="0"/>
              <a:t>Creating secure passwords, 2 Factor Authentication and managing them</a:t>
            </a:r>
          </a:p>
          <a:p>
            <a:r>
              <a:rPr lang="en-IE" sz="1800" dirty="0"/>
              <a:t>How to cancel  paid subscriptions on YouTube and other apps</a:t>
            </a:r>
          </a:p>
          <a:p>
            <a:r>
              <a:rPr lang="en-IE" sz="1800" dirty="0"/>
              <a:t>How to use parking tag apps</a:t>
            </a:r>
          </a:p>
          <a:p>
            <a:r>
              <a:rPr lang="en-IE" sz="1800" dirty="0"/>
              <a:t>Sending a voice </a:t>
            </a:r>
            <a:r>
              <a:rPr lang="en-IE" sz="1800"/>
              <a:t>note</a:t>
            </a:r>
            <a:endParaRPr lang="en-IE" sz="1800" dirty="0"/>
          </a:p>
          <a:p>
            <a:r>
              <a:rPr lang="en-IE" sz="1800" dirty="0"/>
              <a:t>Using mygov.ie</a:t>
            </a:r>
          </a:p>
          <a:p>
            <a:r>
              <a:rPr lang="en-IE" sz="1800" dirty="0"/>
              <a:t>Revolut</a:t>
            </a:r>
          </a:p>
          <a:p>
            <a:r>
              <a:rPr lang="en-IE" sz="1800" dirty="0"/>
              <a:t>Excel</a:t>
            </a:r>
          </a:p>
          <a:p>
            <a:r>
              <a:rPr lang="en-IE" sz="1800" dirty="0"/>
              <a:t>How to delete emails, unsubscribe, send to spam and retrieve.</a:t>
            </a:r>
          </a:p>
          <a:p>
            <a:endParaRPr lang="en-IE" sz="1400"/>
          </a:p>
          <a:p>
            <a:endParaRPr lang="en-IE" sz="1400"/>
          </a:p>
          <a:p>
            <a:endParaRPr lang="en-IE" sz="1400"/>
          </a:p>
          <a:p>
            <a:endParaRPr lang="en-IE" sz="1400"/>
          </a:p>
        </p:txBody>
      </p:sp>
      <p:pic>
        <p:nvPicPr>
          <p:cNvPr id="5" name="Picture 4" descr="Question mark boxes">
            <a:extLst>
              <a:ext uri="{FF2B5EF4-FFF2-40B4-BE49-F238E27FC236}">
                <a16:creationId xmlns:a16="http://schemas.microsoft.com/office/drawing/2014/main" id="{76F2A0E4-447B-4ED1-37CF-E903E0099D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267" r="20619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94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A799E-F849-8FFC-AFD6-E457614B4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1029" y="1959541"/>
            <a:ext cx="3270207" cy="31556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IE" sz="2400" dirty="0"/>
          </a:p>
          <a:p>
            <a:pPr marL="0" indent="0">
              <a:lnSpc>
                <a:spcPct val="100000"/>
              </a:lnSpc>
              <a:buNone/>
            </a:pPr>
            <a:endParaRPr lang="en-IE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IE" sz="2400" dirty="0"/>
              <a:t>In total we had approximately 25 total learners but a regular 15-18 attending. 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1B26BB-A81B-20CD-C3B6-3E7A0463DB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264" t="2265" r="816" b="23866"/>
          <a:stretch>
            <a:fillRect/>
          </a:stretch>
        </p:blipFill>
        <p:spPr>
          <a:xfrm>
            <a:off x="649215" y="1742389"/>
            <a:ext cx="6107723" cy="448993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CF448AC-2F2F-236F-21F9-99FB4042495E}"/>
              </a:ext>
            </a:extLst>
          </p:cNvPr>
          <p:cNvCxnSpPr>
            <a:cxnSpLocks/>
          </p:cNvCxnSpPr>
          <p:nvPr/>
        </p:nvCxnSpPr>
        <p:spPr>
          <a:xfrm flipH="1">
            <a:off x="3057525" y="1247287"/>
            <a:ext cx="1299064" cy="14149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F1AD785-2CB2-9130-6BBA-F3D2370551E9}"/>
              </a:ext>
            </a:extLst>
          </p:cNvPr>
          <p:cNvSpPr txBox="1"/>
          <p:nvPr/>
        </p:nvSpPr>
        <p:spPr>
          <a:xfrm>
            <a:off x="131012" y="586859"/>
            <a:ext cx="1255734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IE" sz="3600" dirty="0"/>
              <a:t>It was so popular we had to move to a bigger room!</a:t>
            </a:r>
          </a:p>
        </p:txBody>
      </p:sp>
    </p:spTree>
    <p:extLst>
      <p:ext uri="{BB962C8B-B14F-4D97-AF65-F5344CB8AC3E}">
        <p14:creationId xmlns:p14="http://schemas.microsoft.com/office/powerpoint/2010/main" val="1463981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7FCB88-F8B6-1169-74F5-EA0813F41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74" y="640080"/>
            <a:ext cx="4808450" cy="688013"/>
          </a:xfrm>
        </p:spPr>
        <p:txBody>
          <a:bodyPr anchor="b">
            <a:normAutofit/>
          </a:bodyPr>
          <a:lstStyle/>
          <a:p>
            <a:r>
              <a:rPr lang="en-IE" sz="3600" b="1" dirty="0"/>
              <a:t>What worked well</a:t>
            </a:r>
            <a:r>
              <a:rPr lang="en-IE" sz="3600" b="1" dirty="0"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07D79-41F4-84D1-7738-60A6045A0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74" y="2660904"/>
            <a:ext cx="5455628" cy="389233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IE" sz="1600" dirty="0"/>
              <a:t>The refreshments and pastries were a big motivator to attend.</a:t>
            </a:r>
          </a:p>
          <a:p>
            <a:r>
              <a:rPr lang="en-IE" sz="1600" dirty="0"/>
              <a:t>The relaxed environment.</a:t>
            </a:r>
          </a:p>
          <a:p>
            <a:r>
              <a:rPr lang="en-IE" sz="1600" dirty="0"/>
              <a:t>Co-creating the workshop topics with the learners. </a:t>
            </a:r>
          </a:p>
          <a:p>
            <a:r>
              <a:rPr lang="en-IE" sz="1600" dirty="0"/>
              <a:t>The topics were popular and relevant.</a:t>
            </a:r>
          </a:p>
          <a:p>
            <a:r>
              <a:rPr lang="en-IE" sz="1600" dirty="0"/>
              <a:t>Two tutors – helped with rolling registrations.</a:t>
            </a:r>
          </a:p>
          <a:p>
            <a:r>
              <a:rPr lang="en-IE" sz="1600" dirty="0"/>
              <a:t>Two tutors – ability to provide both group and 1:1</a:t>
            </a:r>
          </a:p>
          <a:p>
            <a:r>
              <a:rPr lang="en-IE" sz="1600" dirty="0"/>
              <a:t>1:1 was necessary due to GDPR concerns (password reset etc.)</a:t>
            </a:r>
          </a:p>
          <a:p>
            <a:r>
              <a:rPr lang="en-IE" sz="1600" dirty="0"/>
              <a:t>The group dynamic was wonderful.</a:t>
            </a:r>
          </a:p>
          <a:p>
            <a:r>
              <a:rPr lang="en-IE" sz="1600" dirty="0"/>
              <a:t>Flexibility/Experience and being able to answer questions as they arise.</a:t>
            </a:r>
            <a:endParaRPr lang="en-US" sz="1600"/>
          </a:p>
          <a:p>
            <a:endParaRPr lang="en-IE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7FAE3C-4D2D-D183-8356-74CF93BAF1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502" b="50000"/>
          <a:stretch>
            <a:fillRect/>
          </a:stretch>
        </p:blipFill>
        <p:spPr>
          <a:xfrm>
            <a:off x="6099048" y="775169"/>
            <a:ext cx="5458968" cy="5307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06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A96D8D-7DFF-4ACF-CC7D-28D7092E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IE" sz="3600" b="1" dirty="0"/>
              <a:t>What worked well</a:t>
            </a:r>
            <a:r>
              <a:rPr lang="en-IE" sz="3600" b="1" dirty="0">
                <a:latin typeface="Calibri"/>
                <a:ea typeface="Calibri"/>
                <a:cs typeface="Calibri"/>
              </a:rPr>
              <a:t>?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7CAD-ED91-0920-DE8C-CD2E87FE8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74" y="2379069"/>
            <a:ext cx="5267737" cy="424724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IE" sz="1800"/>
          </a:p>
          <a:p>
            <a:r>
              <a:rPr lang="en-IE" sz="1800" dirty="0"/>
              <a:t>Providing depth of knowledge through discussion, demonstrations, practice, visual as well as text-based printouts and worksheets.</a:t>
            </a:r>
          </a:p>
          <a:p>
            <a:r>
              <a:rPr lang="en-IE" sz="1800" dirty="0"/>
              <a:t>Giving learners the NALA ‘Digital Matters’ book. </a:t>
            </a:r>
          </a:p>
          <a:p>
            <a:r>
              <a:rPr lang="en-IE" sz="1800" dirty="0"/>
              <a:t>The library staff support and location.</a:t>
            </a:r>
          </a:p>
          <a:p>
            <a:r>
              <a:rPr lang="en-IE" sz="1800" dirty="0"/>
              <a:t>Flexibility in stand-alone topics.</a:t>
            </a:r>
          </a:p>
          <a:p>
            <a:r>
              <a:rPr lang="en-IE" sz="1800" dirty="0"/>
              <a:t>Attendance was continuous.</a:t>
            </a:r>
          </a:p>
          <a:p>
            <a:r>
              <a:rPr lang="en-IE" sz="1800" dirty="0"/>
              <a:t>Rolling registration.</a:t>
            </a:r>
          </a:p>
          <a:p>
            <a:r>
              <a:rPr lang="en-IE" sz="1800" dirty="0"/>
              <a:t>Kahoot quizzes were popular and a great way to use the phone and recap topics</a:t>
            </a:r>
          </a:p>
          <a:p>
            <a:endParaRPr lang="en-IE" sz="1800"/>
          </a:p>
          <a:p>
            <a:endParaRPr lang="en-IE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14A45F-85AD-880F-F8ED-AF3D6A2922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951" t="1333" r="31497" b="50000"/>
          <a:stretch>
            <a:fillRect/>
          </a:stretch>
        </p:blipFill>
        <p:spPr>
          <a:xfrm>
            <a:off x="6250736" y="640080"/>
            <a:ext cx="5155592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27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3676E-DED4-D4B2-BB2D-D886709EA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IE" sz="3600" b="1" dirty="0"/>
              <a:t>What was tricky</a:t>
            </a:r>
            <a:r>
              <a:rPr lang="en-IE" sz="3600" b="1" dirty="0">
                <a:latin typeface="Calibri"/>
                <a:ea typeface="Calibri"/>
                <a:cs typeface="Calibri"/>
              </a:rPr>
              <a:t>?</a:t>
            </a:r>
            <a:endParaRPr lang="en-IE" sz="3600" b="1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C4A85-8406-FA09-B6F9-F1204CE06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IE" sz="2000"/>
          </a:p>
          <a:p>
            <a:r>
              <a:rPr lang="en-IE" sz="2000" dirty="0"/>
              <a:t>Anticipating new learner needs.</a:t>
            </a:r>
            <a:endParaRPr lang="en-US" sz="2000" dirty="0"/>
          </a:p>
          <a:p>
            <a:r>
              <a:rPr lang="en-IE" sz="2000" dirty="0"/>
              <a:t>Some learners wanted more 1:1 time than was fair to the rest of the group.</a:t>
            </a:r>
          </a:p>
          <a:p>
            <a:r>
              <a:rPr lang="en-IE" sz="2000" dirty="0"/>
              <a:t>All the learners wanted it to continue on site after the workshops finished.</a:t>
            </a:r>
          </a:p>
          <a:p>
            <a:r>
              <a:rPr lang="en-IE" sz="2000" dirty="0"/>
              <a:t>Keeping up the pastry supply!</a:t>
            </a:r>
          </a:p>
          <a:p>
            <a:endParaRPr lang="en-IE" sz="2000"/>
          </a:p>
          <a:p>
            <a:endParaRPr lang="en-IE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AC0A5-AFF3-AD28-EFD5-91B8997A42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43" t="5665" r="8195" b="5044"/>
          <a:stretch>
            <a:fillRect/>
          </a:stretch>
        </p:blipFill>
        <p:spPr>
          <a:xfrm>
            <a:off x="6099048" y="1493737"/>
            <a:ext cx="5458968" cy="387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703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09CF8A-3195-4CBF-5397-8E5CD6F09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IE">
                <a:solidFill>
                  <a:srgbClr val="FFFFFF"/>
                </a:solidFill>
              </a:rPr>
              <a:t>Result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114768-C9DF-F40F-817B-9ADBB0BF9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-656431"/>
            <a:ext cx="7182716" cy="80621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IE" sz="2400" dirty="0"/>
              <a:t>One learner is now using the APCOA parking app which they could not do before.</a:t>
            </a:r>
            <a:endParaRPr lang="en-US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IE" sz="2400" dirty="0"/>
              <a:t>One learner was able to renew their passport online with our support.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IE" sz="2400" dirty="0"/>
              <a:t>One learner was able to send voice notes and reply to text messages from their family.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IE" sz="2400" dirty="0"/>
              <a:t>Better general understanding of the topics covered.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IE" sz="2400" dirty="0"/>
              <a:t>Learners were able to use their phones to take part in Kahoot quizzes.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IE" sz="2400" dirty="0"/>
              <a:t>Learner evaluations forms were accessed and completed by each member of the group using their mobile device and a QR code – real-life use   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IE" sz="2400" dirty="0"/>
              <a:t>Learners have joined our Smartphone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IE" sz="2400" dirty="0"/>
              <a:t>   classes in the centre. 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6594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DCE39-73B6-702F-EBE9-0087E393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72" y="68152"/>
            <a:ext cx="6924013" cy="1325563"/>
          </a:xfrm>
        </p:spPr>
        <p:txBody>
          <a:bodyPr>
            <a:normAutofit/>
          </a:bodyPr>
          <a:lstStyle/>
          <a:p>
            <a:r>
              <a:rPr lang="en-IE" sz="3600" dirty="0"/>
              <a:t>Results of the Smart Cafe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AC129-7A7F-9577-E521-61CD7E3C3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684" y="4790964"/>
            <a:ext cx="1739174" cy="1739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4972C4-7F07-0002-D045-425FF4A6E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663" y="2407259"/>
            <a:ext cx="1631517" cy="15955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096F04-35EF-2521-2D2B-302F5FB60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3941" y="1388084"/>
            <a:ext cx="2849251" cy="1595581"/>
          </a:xfrm>
          <a:prstGeom prst="rect">
            <a:avLst/>
          </a:prstGeom>
        </p:spPr>
      </p:pic>
      <p:pic>
        <p:nvPicPr>
          <p:cNvPr id="2050" name="Picture 2" descr="Kahoot! | University of Tennessee at ...">
            <a:extLst>
              <a:ext uri="{FF2B5EF4-FFF2-40B4-BE49-F238E27FC236}">
                <a16:creationId xmlns:a16="http://schemas.microsoft.com/office/drawing/2014/main" id="{E7633FCD-87DF-4455-0468-FEA4D1CBB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941" y="3914664"/>
            <a:ext cx="2849251" cy="189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4863DEA-1254-4485-132C-41ED81C71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t="2133" r="-12" b="-2133"/>
          <a:stretch>
            <a:fillRect/>
          </a:stretch>
        </p:blipFill>
        <p:spPr bwMode="auto">
          <a:xfrm>
            <a:off x="256509" y="2340886"/>
            <a:ext cx="1749914" cy="179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 green door with a sign saying Adult Education Service. ">
            <a:extLst>
              <a:ext uri="{FF2B5EF4-FFF2-40B4-BE49-F238E27FC236}">
                <a16:creationId xmlns:a16="http://schemas.microsoft.com/office/drawing/2014/main" id="{999DE832-030C-E590-1C0F-97969C805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618" y="0"/>
            <a:ext cx="5044382" cy="672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947E3F-58A0-25D5-B4CC-46DA032CE0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196" y="4638564"/>
            <a:ext cx="1826538" cy="19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969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5CA7E-4FEE-8C35-76B7-31668C0F2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 for your time today.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32B64-3384-FD02-2000-31D27E995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Caro Neville – Adult Literacy </a:t>
            </a:r>
            <a:r>
              <a:rPr lang="en-US" sz="3600" dirty="0" err="1"/>
              <a:t>Organiser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24th November 2025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5" name="Picture 4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44D001AA-7DC2-D17D-4BBA-790DA7ABA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847" y="4620799"/>
            <a:ext cx="57245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70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6f06dca0-8529-4c5b-818d-07f1901acd7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DD18C94477AD4F82EA7CB87295AB89" ma:contentTypeVersion="12" ma:contentTypeDescription="Create a new document." ma:contentTypeScope="" ma:versionID="e85b6ff9e2dae1874a6e130fc2856576">
  <xsd:schema xmlns:xsd="http://www.w3.org/2001/XMLSchema" xmlns:xs="http://www.w3.org/2001/XMLSchema" xmlns:p="http://schemas.microsoft.com/office/2006/metadata/properties" xmlns:ns1="http://schemas.microsoft.com/sharepoint/v3" xmlns:ns2="6f06dca0-8529-4c5b-818d-07f1901acd75" targetNamespace="http://schemas.microsoft.com/office/2006/metadata/properties" ma:root="true" ma:fieldsID="a7bfbd183f6d5ae8c3dd5308586291fb" ns1:_="" ns2:_="">
    <xsd:import namespace="http://schemas.microsoft.com/sharepoint/v3"/>
    <xsd:import namespace="6f06dca0-8529-4c5b-818d-07f1901acd75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06dca0-8529-4c5b-818d-07f1901acd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6b9d50a-ecb1-4ccb-beb1-591aa5a5dc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6B47860-5687-476F-918B-A3A29095F20B}">
  <ds:schemaRefs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2d2f2fff-acdb-4b29-82e3-ead8fd8f9c13"/>
    <ds:schemaRef ds:uri="700a5497-804c-48da-82c0-c7bc30c45a70"/>
  </ds:schemaRefs>
</ds:datastoreItem>
</file>

<file path=customXml/itemProps2.xml><?xml version="1.0" encoding="utf-8"?>
<ds:datastoreItem xmlns:ds="http://schemas.openxmlformats.org/officeDocument/2006/customXml" ds:itemID="{170805A2-45E0-4866-B905-CE28258886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C34278-647F-42CC-809F-01DE4566BBE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787</Words>
  <Application>Microsoft Office PowerPoint</Application>
  <PresentationFormat>Widescreen</PresentationFormat>
  <Paragraphs>82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Smart Cafe</vt:lpstr>
      <vt:lpstr>PowerPoint Presentation</vt:lpstr>
      <vt:lpstr>PowerPoint Presentation</vt:lpstr>
      <vt:lpstr>Timeframe</vt:lpstr>
      <vt:lpstr>Aims</vt:lpstr>
      <vt:lpstr>PowerPoint Presentation</vt:lpstr>
      <vt:lpstr>PowerPoint Presentation</vt:lpstr>
      <vt:lpstr>PowerPoint Presentation</vt:lpstr>
      <vt:lpstr>Workshop list for the Smart Café agreed with the participants</vt:lpstr>
      <vt:lpstr>We covered many more topics:</vt:lpstr>
      <vt:lpstr>PowerPoint Presentation</vt:lpstr>
      <vt:lpstr>What worked well?</vt:lpstr>
      <vt:lpstr>What worked well?</vt:lpstr>
      <vt:lpstr>What was tricky?</vt:lpstr>
      <vt:lpstr>Result</vt:lpstr>
      <vt:lpstr>Results of the Smart Cafe</vt:lpstr>
      <vt:lpstr>Thank you for your time today.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Caroline Brennan (Dun Laoghaire AES)</dc:creator>
  <cp:lastModifiedBy>Caroline Brennan (Dun Laoghaire AES)</cp:lastModifiedBy>
  <cp:revision>475</cp:revision>
  <dcterms:created xsi:type="dcterms:W3CDTF">2025-09-12T08:09:49Z</dcterms:created>
  <dcterms:modified xsi:type="dcterms:W3CDTF">2025-12-12T09:32:02Z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b170d26-a298-4fcb-93e8-f72c55c78d0a_Enabled">
    <vt:lpwstr>true</vt:lpwstr>
  </property>
  <property fmtid="{D5CDD505-2E9C-101B-9397-08002B2CF9AE}" pid="3" name="MSIP_Label_bb170d26-a298-4fcb-93e8-f72c55c78d0a_SetDate">
    <vt:lpwstr>2025-09-12T09:33:06Z</vt:lpwstr>
  </property>
  <property fmtid="{D5CDD505-2E9C-101B-9397-08002B2CF9AE}" pid="4" name="MSIP_Label_bb170d26-a298-4fcb-93e8-f72c55c78d0a_Method">
    <vt:lpwstr>Standard</vt:lpwstr>
  </property>
  <property fmtid="{D5CDD505-2E9C-101B-9397-08002B2CF9AE}" pid="5" name="MSIP_Label_bb170d26-a298-4fcb-93e8-f72c55c78d0a_Name">
    <vt:lpwstr>defa4170-0d19-0005-0004-bc88714345d2</vt:lpwstr>
  </property>
  <property fmtid="{D5CDD505-2E9C-101B-9397-08002B2CF9AE}" pid="6" name="MSIP_Label_bb170d26-a298-4fcb-93e8-f72c55c78d0a_SiteId">
    <vt:lpwstr>3ed6c8f5-4c16-44ad-9eed-60f851834a84</vt:lpwstr>
  </property>
  <property fmtid="{D5CDD505-2E9C-101B-9397-08002B2CF9AE}" pid="7" name="MSIP_Label_bb170d26-a298-4fcb-93e8-f72c55c78d0a_ActionId">
    <vt:lpwstr>9958de87-2788-464e-9535-9fccf6ea924d</vt:lpwstr>
  </property>
  <property fmtid="{D5CDD505-2E9C-101B-9397-08002B2CF9AE}" pid="8" name="MSIP_Label_bb170d26-a298-4fcb-93e8-f72c55c78d0a_ContentBits">
    <vt:lpwstr>0</vt:lpwstr>
  </property>
  <property fmtid="{D5CDD505-2E9C-101B-9397-08002B2CF9AE}" pid="9" name="MSIP_Label_bb170d26-a298-4fcb-93e8-f72c55c78d0a_Tag">
    <vt:lpwstr>10, 3, 0, 1</vt:lpwstr>
  </property>
  <property fmtid="{D5CDD505-2E9C-101B-9397-08002B2CF9AE}" pid="10" name="ContentTypeId">
    <vt:lpwstr>0x01010049DD18C94477AD4F82EA7CB87295AB89</vt:lpwstr>
  </property>
  <property fmtid="{D5CDD505-2E9C-101B-9397-08002B2CF9AE}" pid="11" name="Order">
    <vt:r8>3144200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  <property fmtid="{D5CDD505-2E9C-101B-9397-08002B2CF9AE}" pid="20" name="MediaServiceImageTags">
    <vt:lpwstr/>
  </property>
</Properties>
</file>