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0"/>
  </p:notesMasterIdLst>
  <p:sldIdLst>
    <p:sldId id="259" r:id="rId2"/>
    <p:sldId id="261" r:id="rId3"/>
    <p:sldId id="273" r:id="rId4"/>
    <p:sldId id="262" r:id="rId5"/>
    <p:sldId id="287" r:id="rId6"/>
    <p:sldId id="263" r:id="rId7"/>
    <p:sldId id="284" r:id="rId8"/>
    <p:sldId id="258" r:id="rId9"/>
    <p:sldId id="279" r:id="rId10"/>
    <p:sldId id="300" r:id="rId11"/>
    <p:sldId id="280" r:id="rId12"/>
    <p:sldId id="301" r:id="rId13"/>
    <p:sldId id="281" r:id="rId14"/>
    <p:sldId id="288" r:id="rId15"/>
    <p:sldId id="282" r:id="rId16"/>
    <p:sldId id="297" r:id="rId17"/>
    <p:sldId id="283" r:id="rId18"/>
    <p:sldId id="295" r:id="rId19"/>
    <p:sldId id="278" r:id="rId20"/>
    <p:sldId id="265" r:id="rId21"/>
    <p:sldId id="285" r:id="rId22"/>
    <p:sldId id="291" r:id="rId23"/>
    <p:sldId id="267" r:id="rId24"/>
    <p:sldId id="289" r:id="rId25"/>
    <p:sldId id="299" r:id="rId26"/>
    <p:sldId id="298" r:id="rId27"/>
    <p:sldId id="290" r:id="rId28"/>
    <p:sldId id="268" r:id="rId29"/>
    <p:sldId id="292" r:id="rId30"/>
    <p:sldId id="293" r:id="rId31"/>
    <p:sldId id="296" r:id="rId32"/>
    <p:sldId id="286" r:id="rId33"/>
    <p:sldId id="269" r:id="rId34"/>
    <p:sldId id="270" r:id="rId35"/>
    <p:sldId id="302" r:id="rId36"/>
    <p:sldId id="294" r:id="rId37"/>
    <p:sldId id="271"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00"/>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BF67F-8364-4662-9223-5257A1B087CC}" v="285" dt="2026-01-26T13:18:11.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4626" autoAdjust="0"/>
  </p:normalViewPr>
  <p:slideViewPr>
    <p:cSldViewPr snapToGrid="0">
      <p:cViewPr varScale="1">
        <p:scale>
          <a:sx n="70" d="100"/>
          <a:sy n="70" d="100"/>
        </p:scale>
        <p:origin x="111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9EF41CC5-EF3B-4A6D-8229-3F1333EADFB3}">
      <dgm:prSet/>
      <dgm:spPr/>
      <dgm:t>
        <a:bodyPr/>
        <a:lstStyle/>
        <a:p>
          <a:pPr>
            <a:defRPr cap="all"/>
          </a:pPr>
          <a:r>
            <a:rPr lang="en-US" dirty="0"/>
            <a:t>FAITH &amp; BELIEFS</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DC13AB6D-DEA2-4CBB-AC69-1EF1A6AD1512}">
      <dgm:prSet/>
      <dgm:spPr/>
      <dgm:t>
        <a:bodyPr/>
        <a:lstStyle/>
        <a:p>
          <a:pPr>
            <a:defRPr cap="all"/>
          </a:pPr>
          <a:r>
            <a:rPr lang="en-US" dirty="0"/>
            <a:t>FAMILY &amp; COMMUNITY</a:t>
          </a:r>
        </a:p>
      </dgm:t>
    </dgm:pt>
    <dgm:pt modelId="{9C64CC83-643C-4E12-8F97-BC19DC031190}" type="sibTrans" cxnId="{4B888393-351D-4489-90C9-5A68061AB236}">
      <dgm:prSet phldrT="01" phldr="0"/>
      <dgm:spPr/>
      <dgm:t>
        <a:bodyPr/>
        <a:lstStyle/>
        <a:p>
          <a:r>
            <a:rPr lang="en-US"/>
            <a:t>01</a:t>
          </a:r>
          <a:endParaRPr lang="en-US" dirty="0"/>
        </a:p>
      </dgm:t>
    </dgm:pt>
    <dgm:pt modelId="{2C752582-D9FF-4E04-A92F-827DB4BB5C48}" type="parTrans" cxnId="{4B888393-351D-4489-90C9-5A68061AB236}">
      <dgm:prSet/>
      <dgm:spPr/>
      <dgm:t>
        <a:bodyPr/>
        <a:lstStyle/>
        <a:p>
          <a:endParaRPr lang="en-US"/>
        </a:p>
      </dgm:t>
    </dgm:pt>
    <dgm:pt modelId="{53742231-981F-480A-940F-203EC2F7423F}">
      <dgm:prSet/>
      <dgm:spPr/>
      <dgm:t>
        <a:bodyPr/>
        <a:lstStyle/>
        <a:p>
          <a:pPr>
            <a:defRPr cap="all"/>
          </a:pPr>
          <a:r>
            <a:rPr lang="en-US" dirty="0"/>
            <a:t>NOMADISM/</a:t>
          </a:r>
        </a:p>
        <a:p>
          <a:pPr>
            <a:defRPr cap="all"/>
          </a:pPr>
          <a:r>
            <a:rPr lang="en-US" dirty="0"/>
            <a:t>TRAVELLING</a:t>
          </a:r>
        </a:p>
      </dgm:t>
    </dgm:pt>
    <dgm:pt modelId="{EF449C32-A7AE-4099-9E9B-9E2F736A89CE}" type="sibTrans" cxnId="{F226B1C2-5D99-403A-8240-EAD6BD4D8534}">
      <dgm:prSet phldrT="02" phldr="0"/>
      <dgm:spPr/>
      <dgm:t>
        <a:bodyPr/>
        <a:lstStyle/>
        <a:p>
          <a:r>
            <a:rPr lang="en-US"/>
            <a:t>02</a:t>
          </a:r>
        </a:p>
      </dgm:t>
    </dgm:pt>
    <dgm:pt modelId="{2FC75195-FBA1-43DE-85DD-40B4B3A2F1F3}" type="parTrans" cxnId="{F226B1C2-5D99-403A-8240-EAD6BD4D8534}">
      <dgm:prSet/>
      <dgm:spPr/>
      <dgm:t>
        <a:bodyPr/>
        <a:lstStyle/>
        <a:p>
          <a:endParaRPr lang="en-US"/>
        </a:p>
      </dgm:t>
    </dgm:pt>
    <dgm:pt modelId="{F69D5710-6284-4FDF-83A6-6ACDED123471}">
      <dgm:prSet/>
      <dgm:spPr/>
      <dgm:t>
        <a:bodyPr/>
        <a:lstStyle/>
        <a:p>
          <a:r>
            <a:rPr lang="en-IE" dirty="0"/>
            <a:t>RESILIENCE &amp; PRIDE</a:t>
          </a:r>
        </a:p>
      </dgm:t>
    </dgm:pt>
    <dgm:pt modelId="{6663FEB6-7FF6-41B4-B4D9-6E9507385E09}" type="parTrans" cxnId="{45F57E6A-B6FB-4E06-BC06-8826E7FB5C9D}">
      <dgm:prSet/>
      <dgm:spPr/>
      <dgm:t>
        <a:bodyPr/>
        <a:lstStyle/>
        <a:p>
          <a:endParaRPr lang="en-IE"/>
        </a:p>
      </dgm:t>
    </dgm:pt>
    <dgm:pt modelId="{40CF4527-4510-43D1-9429-3EE2AFFF6496}" type="sibTrans" cxnId="{45F57E6A-B6FB-4E06-BC06-8826E7FB5C9D}">
      <dgm:prSet phldrT="04" phldr="0"/>
      <dgm:spPr/>
      <dgm:t>
        <a:bodyPr/>
        <a:lstStyle/>
        <a:p>
          <a:r>
            <a:rPr lang="en-IE"/>
            <a:t>04</a:t>
          </a:r>
          <a:endParaRPr lang="en-IE" dirty="0"/>
        </a:p>
      </dgm:t>
    </dgm:pt>
    <dgm:pt modelId="{F35B156D-A8D5-4F91-AB1E-30D13EDC4E7B}">
      <dgm:prSet/>
      <dgm:spPr/>
      <dgm:t>
        <a:bodyPr/>
        <a:lstStyle/>
        <a:p>
          <a:r>
            <a:rPr lang="en-IE"/>
            <a:t>MUSIC &amp; STORY TELLING</a:t>
          </a:r>
          <a:endParaRPr lang="en-IE" dirty="0"/>
        </a:p>
      </dgm:t>
    </dgm:pt>
    <dgm:pt modelId="{5C5EAD4F-A201-4D8B-834C-F19C122588EF}" type="parTrans" cxnId="{E3F8BE27-1F2F-4DFB-8270-F43ED132585C}">
      <dgm:prSet/>
      <dgm:spPr/>
      <dgm:t>
        <a:bodyPr/>
        <a:lstStyle/>
        <a:p>
          <a:endParaRPr lang="en-IE"/>
        </a:p>
      </dgm:t>
    </dgm:pt>
    <dgm:pt modelId="{1CEA96AB-B07F-4661-A5EE-26D789F1C16B}" type="sibTrans" cxnId="{E3F8BE27-1F2F-4DFB-8270-F43ED132585C}">
      <dgm:prSet phldrT="05" phldr="0"/>
      <dgm:spPr/>
      <dgm:t>
        <a:bodyPr/>
        <a:lstStyle/>
        <a:p>
          <a:r>
            <a:rPr lang="en-IE"/>
            <a:t>05</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5"/>
      <dgm:spPr/>
    </dgm:pt>
    <dgm:pt modelId="{BBA91679-4684-4A04-8AEB-03038C78A75C}" type="pres">
      <dgm:prSet presAssocID="{9C64CC83-643C-4E12-8F97-BC19DC031190}" presName="sibTransNodeRect" presStyleLbl="alignNode1" presStyleIdx="0" presStyleCnt="5">
        <dgm:presLayoutVars>
          <dgm:chMax val="0"/>
          <dgm:bulletEnabled val="1"/>
        </dgm:presLayoutVars>
      </dgm:prSet>
      <dgm:spPr/>
    </dgm:pt>
    <dgm:pt modelId="{5F398AEE-BC0F-4F30-99FA-92D67A176C2D}" type="pres">
      <dgm:prSet presAssocID="{DC13AB6D-DEA2-4CBB-AC69-1EF1A6AD1512}" presName="nodeRect" presStyleLbl="alignNode1" presStyleIdx="0" presStyleCnt="5">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5"/>
      <dgm:spPr/>
    </dgm:pt>
    <dgm:pt modelId="{975C752B-C37A-4BA6-A3AE-2202A141404A}" type="pres">
      <dgm:prSet presAssocID="{EF449C32-A7AE-4099-9E9B-9E2F736A89CE}" presName="sibTransNodeRect" presStyleLbl="alignNode1" presStyleIdx="1" presStyleCnt="5">
        <dgm:presLayoutVars>
          <dgm:chMax val="0"/>
          <dgm:bulletEnabled val="1"/>
        </dgm:presLayoutVars>
      </dgm:prSet>
      <dgm:spPr/>
    </dgm:pt>
    <dgm:pt modelId="{C5BDCA19-B754-421E-A6CC-628F80FC74CB}" type="pres">
      <dgm:prSet presAssocID="{53742231-981F-480A-940F-203EC2F7423F}" presName="nodeRect" presStyleLbl="alignNode1" presStyleIdx="1" presStyleCnt="5">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5"/>
      <dgm:spPr/>
    </dgm:pt>
    <dgm:pt modelId="{E20811D6-E5D4-4C9E-AABF-9E0E1902CA2C}" type="pres">
      <dgm:prSet presAssocID="{98E6DD7C-B953-4119-9F64-9914E467ECBF}" presName="sibTransNodeRect" presStyleLbl="alignNode1" presStyleIdx="2" presStyleCnt="5">
        <dgm:presLayoutVars>
          <dgm:chMax val="0"/>
          <dgm:bulletEnabled val="1"/>
        </dgm:presLayoutVars>
      </dgm:prSet>
      <dgm:spPr/>
    </dgm:pt>
    <dgm:pt modelId="{67D48337-9200-42EF-A956-8FC92E9B78D2}" type="pres">
      <dgm:prSet presAssocID="{9EF41CC5-EF3B-4A6D-8229-3F1333EADFB3}" presName="nodeRect" presStyleLbl="alignNode1" presStyleIdx="2" presStyleCnt="5">
        <dgm:presLayoutVars>
          <dgm:bulletEnabled val="1"/>
        </dgm:presLayoutVars>
      </dgm:prSet>
      <dgm:spPr/>
    </dgm:pt>
    <dgm:pt modelId="{34BD8CFE-9AD0-4671-B99E-6A07BEE12EB9}" type="pres">
      <dgm:prSet presAssocID="{98E6DD7C-B953-4119-9F64-9914E467ECBF}" presName="sibTrans" presStyleCnt="0"/>
      <dgm:spPr/>
    </dgm:pt>
    <dgm:pt modelId="{F4587EE6-70A5-47D9-BBAF-CA48CA9CF17F}" type="pres">
      <dgm:prSet presAssocID="{F69D5710-6284-4FDF-83A6-6ACDED123471}" presName="compositeNode" presStyleCnt="0">
        <dgm:presLayoutVars>
          <dgm:bulletEnabled val="1"/>
        </dgm:presLayoutVars>
      </dgm:prSet>
      <dgm:spPr/>
    </dgm:pt>
    <dgm:pt modelId="{5031ECD5-FC9A-40ED-B195-A1C43DA68FB3}" type="pres">
      <dgm:prSet presAssocID="{F69D5710-6284-4FDF-83A6-6ACDED123471}" presName="bgRect" presStyleLbl="alignNode1" presStyleIdx="3" presStyleCnt="5"/>
      <dgm:spPr/>
    </dgm:pt>
    <dgm:pt modelId="{96692413-D3A6-4DCD-A5A9-8680A913B366}" type="pres">
      <dgm:prSet presAssocID="{40CF4527-4510-43D1-9429-3EE2AFFF6496}" presName="sibTransNodeRect" presStyleLbl="alignNode1" presStyleIdx="3" presStyleCnt="5">
        <dgm:presLayoutVars>
          <dgm:chMax val="0"/>
          <dgm:bulletEnabled val="1"/>
        </dgm:presLayoutVars>
      </dgm:prSet>
      <dgm:spPr/>
    </dgm:pt>
    <dgm:pt modelId="{902D373C-3B1D-400D-ACA9-2FD5A03D39D1}" type="pres">
      <dgm:prSet presAssocID="{F69D5710-6284-4FDF-83A6-6ACDED123471}" presName="nodeRect" presStyleLbl="alignNode1" presStyleIdx="3" presStyleCnt="5">
        <dgm:presLayoutVars>
          <dgm:bulletEnabled val="1"/>
        </dgm:presLayoutVars>
      </dgm:prSet>
      <dgm:spPr/>
    </dgm:pt>
    <dgm:pt modelId="{37CB491D-5D5D-4413-B1A0-A4CD23AF0222}" type="pres">
      <dgm:prSet presAssocID="{40CF4527-4510-43D1-9429-3EE2AFFF6496}" presName="sibTrans" presStyleCnt="0"/>
      <dgm:spPr/>
    </dgm:pt>
    <dgm:pt modelId="{EB285F67-A847-4D64-B19B-37511F29508F}" type="pres">
      <dgm:prSet presAssocID="{F35B156D-A8D5-4F91-AB1E-30D13EDC4E7B}" presName="compositeNode" presStyleCnt="0">
        <dgm:presLayoutVars>
          <dgm:bulletEnabled val="1"/>
        </dgm:presLayoutVars>
      </dgm:prSet>
      <dgm:spPr/>
    </dgm:pt>
    <dgm:pt modelId="{C6593E5D-B713-47C4-8B9B-69C8C3C99A69}" type="pres">
      <dgm:prSet presAssocID="{F35B156D-A8D5-4F91-AB1E-30D13EDC4E7B}" presName="bgRect" presStyleLbl="alignNode1" presStyleIdx="4" presStyleCnt="5"/>
      <dgm:spPr/>
    </dgm:pt>
    <dgm:pt modelId="{ECFD891C-302E-44C6-8637-B0712EBFA478}" type="pres">
      <dgm:prSet presAssocID="{1CEA96AB-B07F-4661-A5EE-26D789F1C16B}" presName="sibTransNodeRect" presStyleLbl="alignNode1" presStyleIdx="4" presStyleCnt="5">
        <dgm:presLayoutVars>
          <dgm:chMax val="0"/>
          <dgm:bulletEnabled val="1"/>
        </dgm:presLayoutVars>
      </dgm:prSet>
      <dgm:spPr/>
    </dgm:pt>
    <dgm:pt modelId="{EC0B743A-D48B-4915-9914-BF4DF44F50DD}" type="pres">
      <dgm:prSet presAssocID="{F35B156D-A8D5-4F91-AB1E-30D13EDC4E7B}" presName="nodeRect" presStyleLbl="alignNode1" presStyleIdx="4" presStyleCnt="5">
        <dgm:presLayoutVars>
          <dgm:bulletEnabled val="1"/>
        </dgm:presLayoutVars>
      </dgm:prSet>
      <dgm:spPr/>
    </dgm:pt>
  </dgm:ptLst>
  <dgm:cxnLst>
    <dgm:cxn modelId="{71D0610D-D4AF-4C50-B338-34BF45C71C74}" type="presOf" srcId="{F35B156D-A8D5-4F91-AB1E-30D13EDC4E7B}" destId="{C6593E5D-B713-47C4-8B9B-69C8C3C99A69}" srcOrd="0" destOrd="0" presId="urn:microsoft.com/office/officeart/2016/7/layout/LinearBlockProcessNumbered"/>
    <dgm:cxn modelId="{E3F8BE27-1F2F-4DFB-8270-F43ED132585C}" srcId="{8AA20905-3954-474B-A606-562BCA026DC1}" destId="{F35B156D-A8D5-4F91-AB1E-30D13EDC4E7B}" srcOrd="4" destOrd="0" parTransId="{5C5EAD4F-A201-4D8B-834C-F19C122588EF}" sibTransId="{1CEA96AB-B07F-4661-A5EE-26D789F1C16B}"/>
    <dgm:cxn modelId="{8F32A93A-8D3A-4CE5-80F7-C233D8F0DE3E}" type="presOf" srcId="{F69D5710-6284-4FDF-83A6-6ACDED123471}" destId="{902D373C-3B1D-400D-ACA9-2FD5A03D39D1}" srcOrd="1" destOrd="0" presId="urn:microsoft.com/office/officeart/2016/7/layout/LinearBlockProcessNumbered"/>
    <dgm:cxn modelId="{43B61840-F115-4174-96B9-DA0C0E83489E}" type="presOf" srcId="{9EF41CC5-EF3B-4A6D-8229-3F1333EADFB3}" destId="{CAD62F17-E99D-4FEF-B376-961CA4CB20EB}" srcOrd="0" destOrd="0" presId="urn:microsoft.com/office/officeart/2016/7/layout/LinearBlockProcessNumbered"/>
    <dgm:cxn modelId="{45F57E6A-B6FB-4E06-BC06-8826E7FB5C9D}" srcId="{8AA20905-3954-474B-A606-562BCA026DC1}" destId="{F69D5710-6284-4FDF-83A6-6ACDED123471}" srcOrd="3" destOrd="0" parTransId="{6663FEB6-7FF6-41B4-B4D9-6E9507385E09}" sibTransId="{40CF4527-4510-43D1-9429-3EE2AFFF6496}"/>
    <dgm:cxn modelId="{6F5DA06C-A56C-4435-AEE2-12F56CF9A18A}" type="presOf" srcId="{1CEA96AB-B07F-4661-A5EE-26D789F1C16B}" destId="{ECFD891C-302E-44C6-8637-B0712EBFA478}"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1D386C77-A52F-4FDC-9E83-F8AB9E962554}" type="presOf" srcId="{F69D5710-6284-4FDF-83A6-6ACDED123471}" destId="{5031ECD5-FC9A-40ED-B195-A1C43DA68FB3}"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A26249AC-F6A7-485F-80C3-285906CC3B5A}" type="presOf" srcId="{F35B156D-A8D5-4F91-AB1E-30D13EDC4E7B}" destId="{EC0B743A-D48B-4915-9914-BF4DF44F50DD}"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EE8BEECC-EC0F-486A-8E5B-553F71950627}" type="presOf" srcId="{40CF4527-4510-43D1-9429-3EE2AFFF6496}" destId="{96692413-D3A6-4DCD-A5A9-8680A913B366}"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 modelId="{E161ECBF-0D0A-4EDB-8F20-C1615E28CF5D}" type="presParOf" srcId="{579698BD-D232-4926-8D7B-29A69B90858B}" destId="{34BD8CFE-9AD0-4671-B99E-6A07BEE12EB9}" srcOrd="5" destOrd="0" presId="urn:microsoft.com/office/officeart/2016/7/layout/LinearBlockProcessNumbered"/>
    <dgm:cxn modelId="{54D5D5EF-4B9C-4712-B009-9DA44D1E1A8C}" type="presParOf" srcId="{579698BD-D232-4926-8D7B-29A69B90858B}" destId="{F4587EE6-70A5-47D9-BBAF-CA48CA9CF17F}" srcOrd="6" destOrd="0" presId="urn:microsoft.com/office/officeart/2016/7/layout/LinearBlockProcessNumbered"/>
    <dgm:cxn modelId="{EFDE7079-8130-40A6-8371-ABD7678499D6}" type="presParOf" srcId="{F4587EE6-70A5-47D9-BBAF-CA48CA9CF17F}" destId="{5031ECD5-FC9A-40ED-B195-A1C43DA68FB3}" srcOrd="0" destOrd="0" presId="urn:microsoft.com/office/officeart/2016/7/layout/LinearBlockProcessNumbered"/>
    <dgm:cxn modelId="{E64C5C8C-64D6-49A1-91BE-5BE47CDE9DD1}" type="presParOf" srcId="{F4587EE6-70A5-47D9-BBAF-CA48CA9CF17F}" destId="{96692413-D3A6-4DCD-A5A9-8680A913B366}" srcOrd="1" destOrd="0" presId="urn:microsoft.com/office/officeart/2016/7/layout/LinearBlockProcessNumbered"/>
    <dgm:cxn modelId="{BFC2E197-560A-4F15-B6E4-4DBC1CB46339}" type="presParOf" srcId="{F4587EE6-70A5-47D9-BBAF-CA48CA9CF17F}" destId="{902D373C-3B1D-400D-ACA9-2FD5A03D39D1}" srcOrd="2" destOrd="0" presId="urn:microsoft.com/office/officeart/2016/7/layout/LinearBlockProcessNumbered"/>
    <dgm:cxn modelId="{03930AB4-A355-4D87-BB3A-EA22F98FC95F}" type="presParOf" srcId="{579698BD-D232-4926-8D7B-29A69B90858B}" destId="{37CB491D-5D5D-4413-B1A0-A4CD23AF0222}" srcOrd="7" destOrd="0" presId="urn:microsoft.com/office/officeart/2016/7/layout/LinearBlockProcessNumbered"/>
    <dgm:cxn modelId="{FE44F94D-6B4D-45BE-96B1-07C47E461EBA}" type="presParOf" srcId="{579698BD-D232-4926-8D7B-29A69B90858B}" destId="{EB285F67-A847-4D64-B19B-37511F29508F}" srcOrd="8" destOrd="0" presId="urn:microsoft.com/office/officeart/2016/7/layout/LinearBlockProcessNumbered"/>
    <dgm:cxn modelId="{CE454A67-12DC-488C-ACC3-D7E9F5F39FE8}" type="presParOf" srcId="{EB285F67-A847-4D64-B19B-37511F29508F}" destId="{C6593E5D-B713-47C4-8B9B-69C8C3C99A69}" srcOrd="0" destOrd="0" presId="urn:microsoft.com/office/officeart/2016/7/layout/LinearBlockProcessNumbered"/>
    <dgm:cxn modelId="{5D837A0D-857C-4408-AAB4-5D945BAD6E8E}" type="presParOf" srcId="{EB285F67-A847-4D64-B19B-37511F29508F}" destId="{ECFD891C-302E-44C6-8637-B0712EBFA478}" srcOrd="1" destOrd="0" presId="urn:microsoft.com/office/officeart/2016/7/layout/LinearBlockProcessNumbered"/>
    <dgm:cxn modelId="{E0E4CD89-DA63-41CA-B7CC-1CAC26FEC397}" type="presParOf" srcId="{EB285F67-A847-4D64-B19B-37511F29508F}" destId="{EC0B743A-D48B-4915-9914-BF4DF44F50DD}"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9EF41CC5-EF3B-4A6D-8229-3F1333EADFB3}">
      <dgm:prSet/>
      <dgm:spPr/>
      <dgm:t>
        <a:bodyPr/>
        <a:lstStyle/>
        <a:p>
          <a:pPr>
            <a:defRPr cap="all"/>
          </a:pPr>
          <a:r>
            <a:rPr lang="en-US" dirty="0"/>
            <a:t>ACCOMMODATION</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DC13AB6D-DEA2-4CBB-AC69-1EF1A6AD1512}">
      <dgm:prSet/>
      <dgm:spPr/>
      <dgm:t>
        <a:bodyPr/>
        <a:lstStyle/>
        <a:p>
          <a:pPr>
            <a:defRPr cap="all"/>
          </a:pPr>
          <a:r>
            <a:rPr lang="en-US" dirty="0"/>
            <a:t>MENTAL HEALTH &amp; SUICIDE</a:t>
          </a:r>
        </a:p>
      </dgm:t>
    </dgm:pt>
    <dgm:pt modelId="{9C64CC83-643C-4E12-8F97-BC19DC031190}" type="sibTrans" cxnId="{4B888393-351D-4489-90C9-5A68061AB236}">
      <dgm:prSet phldrT="01" phldr="0"/>
      <dgm:spPr/>
      <dgm:t>
        <a:bodyPr/>
        <a:lstStyle/>
        <a:p>
          <a:r>
            <a:rPr lang="en-US"/>
            <a:t>01</a:t>
          </a:r>
          <a:endParaRPr lang="en-US" dirty="0"/>
        </a:p>
      </dgm:t>
    </dgm:pt>
    <dgm:pt modelId="{2C752582-D9FF-4E04-A92F-827DB4BB5C48}" type="parTrans" cxnId="{4B888393-351D-4489-90C9-5A68061AB236}">
      <dgm:prSet/>
      <dgm:spPr/>
      <dgm:t>
        <a:bodyPr/>
        <a:lstStyle/>
        <a:p>
          <a:endParaRPr lang="en-US"/>
        </a:p>
      </dgm:t>
    </dgm:pt>
    <dgm:pt modelId="{53742231-981F-480A-940F-203EC2F7423F}">
      <dgm:prSet/>
      <dgm:spPr/>
      <dgm:t>
        <a:bodyPr/>
        <a:lstStyle/>
        <a:p>
          <a:pPr>
            <a:defRPr cap="all"/>
          </a:pPr>
          <a:r>
            <a:rPr lang="en-US" dirty="0"/>
            <a:t>LIFE EXPECTANCY GAP</a:t>
          </a:r>
        </a:p>
      </dgm:t>
    </dgm:pt>
    <dgm:pt modelId="{EF449C32-A7AE-4099-9E9B-9E2F736A89CE}" type="sibTrans" cxnId="{F226B1C2-5D99-403A-8240-EAD6BD4D8534}">
      <dgm:prSet phldrT="02" phldr="0"/>
      <dgm:spPr/>
      <dgm:t>
        <a:bodyPr/>
        <a:lstStyle/>
        <a:p>
          <a:r>
            <a:rPr lang="en-US"/>
            <a:t>02</a:t>
          </a:r>
        </a:p>
      </dgm:t>
    </dgm:pt>
    <dgm:pt modelId="{2FC75195-FBA1-43DE-85DD-40B4B3A2F1F3}" type="parTrans" cxnId="{F226B1C2-5D99-403A-8240-EAD6BD4D8534}">
      <dgm:prSet/>
      <dgm:spPr/>
      <dgm:t>
        <a:bodyPr/>
        <a:lstStyle/>
        <a:p>
          <a:endParaRPr lang="en-US"/>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EMPLOYMENT</a:t>
          </a:r>
        </a:p>
      </dgm:t>
    </dgm:pt>
    <dgm:pt modelId="{9C64CC83-643C-4E12-8F97-BC19DC031190}" type="sibTrans" cxnId="{4B888393-351D-4489-90C9-5A68061AB236}">
      <dgm:prSet phldrT="01" phldr="0"/>
      <dgm:spPr/>
      <dgm:t>
        <a:bodyPr/>
        <a:lstStyle/>
        <a:p>
          <a:r>
            <a:rPr lang="en-US"/>
            <a:t>01</a:t>
          </a:r>
          <a:endParaRPr lang="en-US" dirty="0"/>
        </a:p>
      </dgm:t>
    </dgm:pt>
    <dgm:pt modelId="{2C752582-D9FF-4E04-A92F-827DB4BB5C48}" type="parTrans" cxnId="{4B888393-351D-4489-90C9-5A68061AB236}">
      <dgm:prSet/>
      <dgm:spPr/>
      <dgm:t>
        <a:bodyPr/>
        <a:lstStyle/>
        <a:p>
          <a:endParaRPr lang="en-US"/>
        </a:p>
      </dgm:t>
    </dgm:pt>
    <dgm:pt modelId="{53742231-981F-480A-940F-203EC2F7423F}">
      <dgm:prSet/>
      <dgm:spPr/>
      <dgm:t>
        <a:bodyPr/>
        <a:lstStyle/>
        <a:p>
          <a:pPr>
            <a:defRPr cap="all"/>
          </a:pPr>
          <a:r>
            <a:rPr lang="en-US" dirty="0"/>
            <a:t>EDUCATION</a:t>
          </a:r>
        </a:p>
      </dgm:t>
    </dgm:pt>
    <dgm:pt modelId="{EF449C32-A7AE-4099-9E9B-9E2F736A89CE}" type="sibTrans" cxnId="{F226B1C2-5D99-403A-8240-EAD6BD4D8534}">
      <dgm:prSet phldrT="02" phldr="0"/>
      <dgm:spPr/>
      <dgm:t>
        <a:bodyPr/>
        <a:lstStyle/>
        <a:p>
          <a:r>
            <a:rPr lang="en-US"/>
            <a:t>02</a:t>
          </a:r>
        </a:p>
      </dgm:t>
    </dgm:pt>
    <dgm:pt modelId="{2FC75195-FBA1-43DE-85DD-40B4B3A2F1F3}" type="parTrans" cxnId="{F226B1C2-5D99-403A-8240-EAD6BD4D8534}">
      <dgm:prSet/>
      <dgm:spPr/>
      <dgm:t>
        <a:bodyPr/>
        <a:lstStyle/>
        <a:p>
          <a:endParaRPr lang="en-US"/>
        </a:p>
      </dgm:t>
    </dgm:pt>
    <dgm:pt modelId="{584F4055-4728-4AA1-9067-B4FCE54580D5}">
      <dgm:prSet/>
      <dgm:spPr/>
      <dgm:t>
        <a:bodyPr/>
        <a:lstStyle/>
        <a:p>
          <a:pPr>
            <a:defRPr cap="all"/>
          </a:pPr>
          <a:r>
            <a:rPr lang="en-US"/>
            <a:t>NAVIGATING CONFLICT</a:t>
          </a:r>
          <a:endParaRPr lang="en-US" dirty="0"/>
        </a:p>
      </dgm:t>
    </dgm:pt>
    <dgm:pt modelId="{20319AD0-144B-4EA1-907C-4EB4AB6C528B}" type="parTrans" cxnId="{1FB1C245-ED28-460E-A0B3-A8921FE488A9}">
      <dgm:prSet/>
      <dgm:spPr/>
    </dgm:pt>
    <dgm:pt modelId="{F0A369FB-1233-46A4-9629-0ED60D3D116A}" type="sibTrans" cxnId="{1FB1C245-ED28-460E-A0B3-A8921FE488A9}">
      <dgm:prSet phldrT="03" phldr="0"/>
      <dgm:spPr/>
      <dgm:t>
        <a:bodyPr/>
        <a:lstStyle/>
        <a:p>
          <a:r>
            <a:rPr lang="en-IE"/>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B70849A2-010D-4FC9-9800-3B15FE68A16F}" type="pres">
      <dgm:prSet presAssocID="{EF449C32-A7AE-4099-9E9B-9E2F736A89CE}" presName="sibTrans" presStyleCnt="0"/>
      <dgm:spPr/>
    </dgm:pt>
    <dgm:pt modelId="{97FD435B-3D9D-4004-884F-E0F6F1B17548}" type="pres">
      <dgm:prSet presAssocID="{584F4055-4728-4AA1-9067-B4FCE54580D5}" presName="compositeNode" presStyleCnt="0">
        <dgm:presLayoutVars>
          <dgm:bulletEnabled val="1"/>
        </dgm:presLayoutVars>
      </dgm:prSet>
      <dgm:spPr/>
    </dgm:pt>
    <dgm:pt modelId="{4A9F2957-6725-4056-BF4B-C25A301B2857}" type="pres">
      <dgm:prSet presAssocID="{584F4055-4728-4AA1-9067-B4FCE54580D5}" presName="bgRect" presStyleLbl="alignNode1" presStyleIdx="2" presStyleCnt="3"/>
      <dgm:spPr/>
    </dgm:pt>
    <dgm:pt modelId="{8CBC2982-30EA-4144-9688-C56CF2B5ACF1}" type="pres">
      <dgm:prSet presAssocID="{F0A369FB-1233-46A4-9629-0ED60D3D116A}" presName="sibTransNodeRect" presStyleLbl="alignNode1" presStyleIdx="2" presStyleCnt="3">
        <dgm:presLayoutVars>
          <dgm:chMax val="0"/>
          <dgm:bulletEnabled val="1"/>
        </dgm:presLayoutVars>
      </dgm:prSet>
      <dgm:spPr/>
    </dgm:pt>
    <dgm:pt modelId="{76766040-51E3-4031-A316-5CD6A8591589}" type="pres">
      <dgm:prSet presAssocID="{584F4055-4728-4AA1-9067-B4FCE54580D5}" presName="nodeRect" presStyleLbl="alignNode1" presStyleIdx="2" presStyleCnt="3">
        <dgm:presLayoutVars>
          <dgm:bulletEnabled val="1"/>
        </dgm:presLayoutVars>
      </dgm:prSet>
      <dgm:spPr/>
    </dgm:pt>
  </dgm:ptLst>
  <dgm:cxnLst>
    <dgm:cxn modelId="{1FB1C245-ED28-460E-A0B3-A8921FE488A9}" srcId="{8AA20905-3954-474B-A606-562BCA026DC1}" destId="{584F4055-4728-4AA1-9067-B4FCE54580D5}" srcOrd="2" destOrd="0" parTransId="{20319AD0-144B-4EA1-907C-4EB4AB6C528B}" sibTransId="{F0A369FB-1233-46A4-9629-0ED60D3D116A}"/>
    <dgm:cxn modelId="{4AA5506B-8AFE-499B-82A4-20372B096673}" type="presOf" srcId="{584F4055-4728-4AA1-9067-B4FCE54580D5}" destId="{76766040-51E3-4031-A316-5CD6A8591589}" srcOrd="1"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04DB9BC0-705E-4711-9D8D-5675E57F7ECD}" type="presOf" srcId="{F0A369FB-1233-46A4-9629-0ED60D3D116A}" destId="{8CBC2982-30EA-4144-9688-C56CF2B5ACF1}" srcOrd="0" destOrd="0" presId="urn:microsoft.com/office/officeart/2016/7/layout/LinearBlockProcessNumbered"/>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0F6161C5-5016-4811-B12D-A49C992BEBAA}" type="presOf" srcId="{584F4055-4728-4AA1-9067-B4FCE54580D5}" destId="{4A9F2957-6725-4056-BF4B-C25A301B2857}" srcOrd="0" destOrd="0" presId="urn:microsoft.com/office/officeart/2016/7/layout/LinearBlockProcessNumbered"/>
    <dgm:cxn modelId="{714928C7-F07E-48C4-BE9E-4842896AB09C}" type="presOf" srcId="{9C64CC83-643C-4E12-8F97-BC19DC031190}" destId="{BBA91679-4684-4A04-8AEB-03038C78A75C}" srcOrd="0"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27910800-6305-4567-92A0-35DE6583369A}" type="presParOf" srcId="{579698BD-D232-4926-8D7B-29A69B90858B}" destId="{B70849A2-010D-4FC9-9800-3B15FE68A16F}" srcOrd="3" destOrd="0" presId="urn:microsoft.com/office/officeart/2016/7/layout/LinearBlockProcessNumbered"/>
    <dgm:cxn modelId="{99AC3C95-7870-4378-918F-3476A8EDE45F}" type="presParOf" srcId="{579698BD-D232-4926-8D7B-29A69B90858B}" destId="{97FD435B-3D9D-4004-884F-E0F6F1B17548}" srcOrd="4" destOrd="0" presId="urn:microsoft.com/office/officeart/2016/7/layout/LinearBlockProcessNumbered"/>
    <dgm:cxn modelId="{B5B91EF5-337B-4DF8-9134-CD7564DDCEB6}" type="presParOf" srcId="{97FD435B-3D9D-4004-884F-E0F6F1B17548}" destId="{4A9F2957-6725-4056-BF4B-C25A301B2857}" srcOrd="0" destOrd="0" presId="urn:microsoft.com/office/officeart/2016/7/layout/LinearBlockProcessNumbered"/>
    <dgm:cxn modelId="{DBAB6085-4906-403A-AF49-21DADD80851B}" type="presParOf" srcId="{97FD435B-3D9D-4004-884F-E0F6F1B17548}" destId="{8CBC2982-30EA-4144-9688-C56CF2B5ACF1}" srcOrd="1" destOrd="0" presId="urn:microsoft.com/office/officeart/2016/7/layout/LinearBlockProcessNumbered"/>
    <dgm:cxn modelId="{20B40621-2FBF-4F0A-9F21-CF029035CCA6}" type="presParOf" srcId="{97FD435B-3D9D-4004-884F-E0F6F1B17548}" destId="{76766040-51E3-4031-A316-5CD6A8591589}"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6218" y="691069"/>
          <a:ext cx="1943841" cy="233261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08" tIns="0" rIns="192008" bIns="330200" numCol="1" spcCol="1270" anchor="t" anchorCtr="0">
          <a:noAutofit/>
        </a:bodyPr>
        <a:lstStyle/>
        <a:p>
          <a:pPr marL="0" lvl="0" indent="0" algn="l" defTabSz="844550">
            <a:lnSpc>
              <a:spcPct val="90000"/>
            </a:lnSpc>
            <a:spcBef>
              <a:spcPct val="0"/>
            </a:spcBef>
            <a:spcAft>
              <a:spcPct val="35000"/>
            </a:spcAft>
            <a:buNone/>
            <a:defRPr cap="all"/>
          </a:pPr>
          <a:r>
            <a:rPr lang="en-US" sz="1900" kern="1200" dirty="0"/>
            <a:t>FAMILY &amp; COMMUNITY</a:t>
          </a:r>
        </a:p>
      </dsp:txBody>
      <dsp:txXfrm>
        <a:off x="6218" y="1624113"/>
        <a:ext cx="1943841" cy="1399566"/>
      </dsp:txXfrm>
    </dsp:sp>
    <dsp:sp modelId="{BBA91679-4684-4A04-8AEB-03038C78A75C}">
      <dsp:nvSpPr>
        <dsp:cNvPr id="0" name=""/>
        <dsp:cNvSpPr/>
      </dsp:nvSpPr>
      <dsp:spPr>
        <a:xfrm>
          <a:off x="6218" y="691069"/>
          <a:ext cx="1943841" cy="93304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2008" tIns="165100" rIns="192008" bIns="165100" numCol="1" spcCol="1270" anchor="ctr" anchorCtr="0">
          <a:noAutofit/>
        </a:bodyPr>
        <a:lstStyle/>
        <a:p>
          <a:pPr marL="0" lvl="0" indent="0" algn="l" defTabSz="1911350">
            <a:lnSpc>
              <a:spcPct val="90000"/>
            </a:lnSpc>
            <a:spcBef>
              <a:spcPct val="0"/>
            </a:spcBef>
            <a:spcAft>
              <a:spcPct val="35000"/>
            </a:spcAft>
            <a:buNone/>
          </a:pPr>
          <a:r>
            <a:rPr lang="en-US" sz="4300" kern="1200"/>
            <a:t>01</a:t>
          </a:r>
          <a:endParaRPr lang="en-US" sz="4300" kern="1200" dirty="0"/>
        </a:p>
      </dsp:txBody>
      <dsp:txXfrm>
        <a:off x="6218" y="691069"/>
        <a:ext cx="1943841" cy="933044"/>
      </dsp:txXfrm>
    </dsp:sp>
    <dsp:sp modelId="{00AE7F27-0E5D-4AFB-ACD6-B5A19E79EA42}">
      <dsp:nvSpPr>
        <dsp:cNvPr id="0" name=""/>
        <dsp:cNvSpPr/>
      </dsp:nvSpPr>
      <dsp:spPr>
        <a:xfrm>
          <a:off x="2105567" y="691069"/>
          <a:ext cx="1943841" cy="233261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08" tIns="0" rIns="192008" bIns="330200" numCol="1" spcCol="1270" anchor="t" anchorCtr="0">
          <a:noAutofit/>
        </a:bodyPr>
        <a:lstStyle/>
        <a:p>
          <a:pPr marL="0" lvl="0" indent="0" algn="l" defTabSz="844550">
            <a:lnSpc>
              <a:spcPct val="90000"/>
            </a:lnSpc>
            <a:spcBef>
              <a:spcPct val="0"/>
            </a:spcBef>
            <a:spcAft>
              <a:spcPct val="35000"/>
            </a:spcAft>
            <a:buNone/>
            <a:defRPr cap="all"/>
          </a:pPr>
          <a:r>
            <a:rPr lang="en-US" sz="1900" kern="1200" dirty="0"/>
            <a:t>NOMADISM/</a:t>
          </a:r>
        </a:p>
        <a:p>
          <a:pPr marL="0" lvl="0" indent="0" algn="l" defTabSz="844550">
            <a:lnSpc>
              <a:spcPct val="90000"/>
            </a:lnSpc>
            <a:spcBef>
              <a:spcPct val="0"/>
            </a:spcBef>
            <a:spcAft>
              <a:spcPct val="35000"/>
            </a:spcAft>
            <a:buNone/>
            <a:defRPr cap="all"/>
          </a:pPr>
          <a:r>
            <a:rPr lang="en-US" sz="1900" kern="1200" dirty="0"/>
            <a:t>TRAVELLING</a:t>
          </a:r>
        </a:p>
      </dsp:txBody>
      <dsp:txXfrm>
        <a:off x="2105567" y="1624113"/>
        <a:ext cx="1943841" cy="1399566"/>
      </dsp:txXfrm>
    </dsp:sp>
    <dsp:sp modelId="{975C752B-C37A-4BA6-A3AE-2202A141404A}">
      <dsp:nvSpPr>
        <dsp:cNvPr id="0" name=""/>
        <dsp:cNvSpPr/>
      </dsp:nvSpPr>
      <dsp:spPr>
        <a:xfrm>
          <a:off x="2105567" y="691069"/>
          <a:ext cx="1943841" cy="93304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2008" tIns="165100" rIns="192008" bIns="165100" numCol="1" spcCol="1270" anchor="ctr" anchorCtr="0">
          <a:noAutofit/>
        </a:bodyPr>
        <a:lstStyle/>
        <a:p>
          <a:pPr marL="0" lvl="0" indent="0" algn="l" defTabSz="1911350">
            <a:lnSpc>
              <a:spcPct val="90000"/>
            </a:lnSpc>
            <a:spcBef>
              <a:spcPct val="0"/>
            </a:spcBef>
            <a:spcAft>
              <a:spcPct val="35000"/>
            </a:spcAft>
            <a:buNone/>
          </a:pPr>
          <a:r>
            <a:rPr lang="en-US" sz="4300" kern="1200"/>
            <a:t>02</a:t>
          </a:r>
        </a:p>
      </dsp:txBody>
      <dsp:txXfrm>
        <a:off x="2105567" y="691069"/>
        <a:ext cx="1943841" cy="933044"/>
      </dsp:txXfrm>
    </dsp:sp>
    <dsp:sp modelId="{CAD62F17-E99D-4FEF-B376-961CA4CB20EB}">
      <dsp:nvSpPr>
        <dsp:cNvPr id="0" name=""/>
        <dsp:cNvSpPr/>
      </dsp:nvSpPr>
      <dsp:spPr>
        <a:xfrm>
          <a:off x="4204916" y="691069"/>
          <a:ext cx="1943841" cy="233261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08" tIns="0" rIns="192008" bIns="330200" numCol="1" spcCol="1270" anchor="t" anchorCtr="0">
          <a:noAutofit/>
        </a:bodyPr>
        <a:lstStyle/>
        <a:p>
          <a:pPr marL="0" lvl="0" indent="0" algn="l" defTabSz="844550">
            <a:lnSpc>
              <a:spcPct val="90000"/>
            </a:lnSpc>
            <a:spcBef>
              <a:spcPct val="0"/>
            </a:spcBef>
            <a:spcAft>
              <a:spcPct val="35000"/>
            </a:spcAft>
            <a:buNone/>
            <a:defRPr cap="all"/>
          </a:pPr>
          <a:r>
            <a:rPr lang="en-US" sz="1900" kern="1200" dirty="0"/>
            <a:t>FAITH &amp; BELIEFS</a:t>
          </a:r>
        </a:p>
      </dsp:txBody>
      <dsp:txXfrm>
        <a:off x="4204916" y="1624113"/>
        <a:ext cx="1943841" cy="1399566"/>
      </dsp:txXfrm>
    </dsp:sp>
    <dsp:sp modelId="{E20811D6-E5D4-4C9E-AABF-9E0E1902CA2C}">
      <dsp:nvSpPr>
        <dsp:cNvPr id="0" name=""/>
        <dsp:cNvSpPr/>
      </dsp:nvSpPr>
      <dsp:spPr>
        <a:xfrm>
          <a:off x="4204916" y="691069"/>
          <a:ext cx="1943841" cy="93304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2008" tIns="165100" rIns="192008" bIns="165100" numCol="1" spcCol="1270" anchor="ctr" anchorCtr="0">
          <a:noAutofit/>
        </a:bodyPr>
        <a:lstStyle/>
        <a:p>
          <a:pPr marL="0" lvl="0" indent="0" algn="l" defTabSz="1911350">
            <a:lnSpc>
              <a:spcPct val="90000"/>
            </a:lnSpc>
            <a:spcBef>
              <a:spcPct val="0"/>
            </a:spcBef>
            <a:spcAft>
              <a:spcPct val="35000"/>
            </a:spcAft>
            <a:buNone/>
          </a:pPr>
          <a:r>
            <a:rPr lang="en-US" sz="4300" kern="1200"/>
            <a:t>03</a:t>
          </a:r>
        </a:p>
      </dsp:txBody>
      <dsp:txXfrm>
        <a:off x="4204916" y="691069"/>
        <a:ext cx="1943841" cy="933044"/>
      </dsp:txXfrm>
    </dsp:sp>
    <dsp:sp modelId="{5031ECD5-FC9A-40ED-B195-A1C43DA68FB3}">
      <dsp:nvSpPr>
        <dsp:cNvPr id="0" name=""/>
        <dsp:cNvSpPr/>
      </dsp:nvSpPr>
      <dsp:spPr>
        <a:xfrm>
          <a:off x="6304265" y="691069"/>
          <a:ext cx="1943841" cy="2332610"/>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08" tIns="0" rIns="192008" bIns="330200" numCol="1" spcCol="1270" anchor="t" anchorCtr="0">
          <a:noAutofit/>
        </a:bodyPr>
        <a:lstStyle/>
        <a:p>
          <a:pPr marL="0" lvl="0" indent="0" algn="l" defTabSz="844550">
            <a:lnSpc>
              <a:spcPct val="90000"/>
            </a:lnSpc>
            <a:spcBef>
              <a:spcPct val="0"/>
            </a:spcBef>
            <a:spcAft>
              <a:spcPct val="35000"/>
            </a:spcAft>
            <a:buNone/>
          </a:pPr>
          <a:r>
            <a:rPr lang="en-IE" sz="1900" kern="1200" dirty="0"/>
            <a:t>RESILIENCE &amp; PRIDE</a:t>
          </a:r>
        </a:p>
      </dsp:txBody>
      <dsp:txXfrm>
        <a:off x="6304265" y="1624113"/>
        <a:ext cx="1943841" cy="1399566"/>
      </dsp:txXfrm>
    </dsp:sp>
    <dsp:sp modelId="{96692413-D3A6-4DCD-A5A9-8680A913B366}">
      <dsp:nvSpPr>
        <dsp:cNvPr id="0" name=""/>
        <dsp:cNvSpPr/>
      </dsp:nvSpPr>
      <dsp:spPr>
        <a:xfrm>
          <a:off x="6304265" y="691069"/>
          <a:ext cx="1943841" cy="93304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2008" tIns="165100" rIns="192008" bIns="165100" numCol="1" spcCol="1270" anchor="ctr" anchorCtr="0">
          <a:noAutofit/>
        </a:bodyPr>
        <a:lstStyle/>
        <a:p>
          <a:pPr marL="0" lvl="0" indent="0" algn="l" defTabSz="1911350">
            <a:lnSpc>
              <a:spcPct val="90000"/>
            </a:lnSpc>
            <a:spcBef>
              <a:spcPct val="0"/>
            </a:spcBef>
            <a:spcAft>
              <a:spcPct val="35000"/>
            </a:spcAft>
            <a:buNone/>
          </a:pPr>
          <a:r>
            <a:rPr lang="en-IE" sz="4300" kern="1200"/>
            <a:t>04</a:t>
          </a:r>
          <a:endParaRPr lang="en-IE" sz="4300" kern="1200" dirty="0"/>
        </a:p>
      </dsp:txBody>
      <dsp:txXfrm>
        <a:off x="6304265" y="691069"/>
        <a:ext cx="1943841" cy="933044"/>
      </dsp:txXfrm>
    </dsp:sp>
    <dsp:sp modelId="{C6593E5D-B713-47C4-8B9B-69C8C3C99A69}">
      <dsp:nvSpPr>
        <dsp:cNvPr id="0" name=""/>
        <dsp:cNvSpPr/>
      </dsp:nvSpPr>
      <dsp:spPr>
        <a:xfrm>
          <a:off x="8403614" y="691069"/>
          <a:ext cx="1943841" cy="2332610"/>
        </a:xfrm>
        <a:prstGeom prst="rect">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08" tIns="0" rIns="192008" bIns="330200" numCol="1" spcCol="1270" anchor="t" anchorCtr="0">
          <a:noAutofit/>
        </a:bodyPr>
        <a:lstStyle/>
        <a:p>
          <a:pPr marL="0" lvl="0" indent="0" algn="l" defTabSz="844550">
            <a:lnSpc>
              <a:spcPct val="90000"/>
            </a:lnSpc>
            <a:spcBef>
              <a:spcPct val="0"/>
            </a:spcBef>
            <a:spcAft>
              <a:spcPct val="35000"/>
            </a:spcAft>
            <a:buNone/>
          </a:pPr>
          <a:r>
            <a:rPr lang="en-IE" sz="1900" kern="1200"/>
            <a:t>MUSIC &amp; STORY TELLING</a:t>
          </a:r>
          <a:endParaRPr lang="en-IE" sz="1900" kern="1200" dirty="0"/>
        </a:p>
      </dsp:txBody>
      <dsp:txXfrm>
        <a:off x="8403614" y="1624113"/>
        <a:ext cx="1943841" cy="1399566"/>
      </dsp:txXfrm>
    </dsp:sp>
    <dsp:sp modelId="{ECFD891C-302E-44C6-8637-B0712EBFA478}">
      <dsp:nvSpPr>
        <dsp:cNvPr id="0" name=""/>
        <dsp:cNvSpPr/>
      </dsp:nvSpPr>
      <dsp:spPr>
        <a:xfrm>
          <a:off x="8403614" y="691069"/>
          <a:ext cx="1943841" cy="93304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2008" tIns="165100" rIns="192008" bIns="165100" numCol="1" spcCol="1270" anchor="ctr" anchorCtr="0">
          <a:noAutofit/>
        </a:bodyPr>
        <a:lstStyle/>
        <a:p>
          <a:pPr marL="0" lvl="0" indent="0" algn="l" defTabSz="1911350">
            <a:lnSpc>
              <a:spcPct val="90000"/>
            </a:lnSpc>
            <a:spcBef>
              <a:spcPct val="0"/>
            </a:spcBef>
            <a:spcAft>
              <a:spcPct val="35000"/>
            </a:spcAft>
            <a:buNone/>
          </a:pPr>
          <a:r>
            <a:rPr lang="en-IE" sz="4300" kern="1200"/>
            <a:t>05</a:t>
          </a:r>
        </a:p>
      </dsp:txBody>
      <dsp:txXfrm>
        <a:off x="8403614" y="691069"/>
        <a:ext cx="1943841" cy="933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977900">
            <a:lnSpc>
              <a:spcPct val="90000"/>
            </a:lnSpc>
            <a:spcBef>
              <a:spcPct val="0"/>
            </a:spcBef>
            <a:spcAft>
              <a:spcPct val="35000"/>
            </a:spcAft>
            <a:buNone/>
            <a:defRPr cap="all"/>
          </a:pPr>
          <a:r>
            <a:rPr lang="en-US" sz="2200" kern="1200" dirty="0"/>
            <a:t>MENTAL HEALTH &amp; SUICIDE</a:t>
          </a:r>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977900">
            <a:lnSpc>
              <a:spcPct val="90000"/>
            </a:lnSpc>
            <a:spcBef>
              <a:spcPct val="0"/>
            </a:spcBef>
            <a:spcAft>
              <a:spcPct val="35000"/>
            </a:spcAft>
            <a:buNone/>
            <a:defRPr cap="all"/>
          </a:pPr>
          <a:r>
            <a:rPr lang="en-US" sz="2200" kern="1200" dirty="0"/>
            <a:t>LIFE EXPECTANCY GAP</a:t>
          </a:r>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38853" y="0"/>
        <a:ext cx="3275967" cy="1485900"/>
      </dsp:txXfrm>
    </dsp:sp>
    <dsp:sp modelId="{CAD62F17-E99D-4FEF-B376-961CA4CB20EB}">
      <dsp:nvSpPr>
        <dsp:cNvPr id="0" name=""/>
        <dsp:cNvSpPr/>
      </dsp:nvSpPr>
      <dsp:spPr>
        <a:xfrm>
          <a:off x="7076898" y="0"/>
          <a:ext cx="3275967" cy="371475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977900">
            <a:lnSpc>
              <a:spcPct val="90000"/>
            </a:lnSpc>
            <a:spcBef>
              <a:spcPct val="0"/>
            </a:spcBef>
            <a:spcAft>
              <a:spcPct val="35000"/>
            </a:spcAft>
            <a:buNone/>
            <a:defRPr cap="all"/>
          </a:pPr>
          <a:r>
            <a:rPr lang="en-US" sz="2200" kern="1200" dirty="0"/>
            <a:t>ACCOMMODATION</a:t>
          </a:r>
        </a:p>
      </dsp:txBody>
      <dsp:txXfrm>
        <a:off x="7076898" y="1485900"/>
        <a:ext cx="3275967" cy="2228850"/>
      </dsp:txXfrm>
    </dsp:sp>
    <dsp:sp modelId="{E20811D6-E5D4-4C9E-AABF-9E0E1902CA2C}">
      <dsp:nvSpPr>
        <dsp:cNvPr id="0" name=""/>
        <dsp:cNvSpPr/>
      </dsp:nvSpPr>
      <dsp:spPr>
        <a:xfrm>
          <a:off x="707689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076898" y="0"/>
        <a:ext cx="3275967" cy="1485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EMPLOYMENT</a:t>
          </a:r>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EDUCATION</a:t>
          </a:r>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38853" y="0"/>
        <a:ext cx="3275967" cy="1485900"/>
      </dsp:txXfrm>
    </dsp:sp>
    <dsp:sp modelId="{4A9F2957-6725-4056-BF4B-C25A301B2857}">
      <dsp:nvSpPr>
        <dsp:cNvPr id="0" name=""/>
        <dsp:cNvSpPr/>
      </dsp:nvSpPr>
      <dsp:spPr>
        <a:xfrm>
          <a:off x="7076898" y="0"/>
          <a:ext cx="3275967" cy="371475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a:t>NAVIGATING CONFLICT</a:t>
          </a:r>
          <a:endParaRPr lang="en-US" sz="2600" kern="1200" dirty="0"/>
        </a:p>
      </dsp:txBody>
      <dsp:txXfrm>
        <a:off x="7076898" y="1485900"/>
        <a:ext cx="3275967" cy="2228850"/>
      </dsp:txXfrm>
    </dsp:sp>
    <dsp:sp modelId="{8CBC2982-30EA-4144-9688-C56CF2B5ACF1}">
      <dsp:nvSpPr>
        <dsp:cNvPr id="0" name=""/>
        <dsp:cNvSpPr/>
      </dsp:nvSpPr>
      <dsp:spPr>
        <a:xfrm>
          <a:off x="707689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IE" sz="6600" kern="1200"/>
            <a:t>03</a:t>
          </a:r>
        </a:p>
      </dsp:txBody>
      <dsp:txXfrm>
        <a:off x="7076898" y="0"/>
        <a:ext cx="327596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71A88-4030-4B83-988C-ADF0413CBA53}" type="datetimeFigureOut">
              <a:rPr lang="en-IE" smtClean="0"/>
              <a:t>29/01/2026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B3A5E-9FCE-45EA-8376-AD8B0D9C0BE8}" type="slidenum">
              <a:rPr lang="en-IE" smtClean="0"/>
              <a:t>‹#›</a:t>
            </a:fld>
            <a:endParaRPr lang="en-IE"/>
          </a:p>
        </p:txBody>
      </p:sp>
    </p:spTree>
    <p:extLst>
      <p:ext uri="{BB962C8B-B14F-4D97-AF65-F5344CB8AC3E}">
        <p14:creationId xmlns:p14="http://schemas.microsoft.com/office/powerpoint/2010/main" val="133500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A4B3A5E-9FCE-45EA-8376-AD8B0D9C0BE8}" type="slidenum">
              <a:rPr lang="en-IE" smtClean="0"/>
              <a:t>1</a:t>
            </a:fld>
            <a:endParaRPr lang="en-IE"/>
          </a:p>
        </p:txBody>
      </p:sp>
    </p:spTree>
    <p:extLst>
      <p:ext uri="{BB962C8B-B14F-4D97-AF65-F5344CB8AC3E}">
        <p14:creationId xmlns:p14="http://schemas.microsoft.com/office/powerpoint/2010/main" val="146662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2AADB-7552-10AF-9C3C-962EFF7E6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85CC1-A476-B897-9A53-9F8FEA308A3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EC55F757-EFAB-8F81-5DA0-905C342F3039}"/>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2D04B13A-3E68-E29B-E573-0418B696CACB}"/>
              </a:ext>
            </a:extLst>
          </p:cNvPr>
          <p:cNvSpPr>
            <a:spLocks noGrp="1"/>
          </p:cNvSpPr>
          <p:nvPr>
            <p:ph type="sldNum" sz="quarter" idx="5"/>
          </p:nvPr>
        </p:nvSpPr>
        <p:spPr/>
        <p:txBody>
          <a:bodyPr/>
          <a:lstStyle/>
          <a:p>
            <a:fld id="{BA4B3A5E-9FCE-45EA-8376-AD8B0D9C0BE8}" type="slidenum">
              <a:rPr lang="en-IE" smtClean="0"/>
              <a:t>10</a:t>
            </a:fld>
            <a:endParaRPr lang="en-IE"/>
          </a:p>
        </p:txBody>
      </p:sp>
    </p:spTree>
    <p:extLst>
      <p:ext uri="{BB962C8B-B14F-4D97-AF65-F5344CB8AC3E}">
        <p14:creationId xmlns:p14="http://schemas.microsoft.com/office/powerpoint/2010/main" val="400537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E2AC-5B41-0B73-7EA3-853702F2D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C30E4-6316-8270-96FB-B48DA1C5CB8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9C863F55-CB29-AE4B-E9B5-327AC83B42D0}"/>
              </a:ext>
            </a:extLst>
          </p:cNvPr>
          <p:cNvSpPr>
            <a:spLocks noGrp="1"/>
          </p:cNvSpPr>
          <p:nvPr>
            <p:ph type="body" idx="1"/>
          </p:nvPr>
        </p:nvSpPr>
        <p:spPr/>
        <p:txBody>
          <a:bodyPr/>
          <a:lstStyle/>
          <a:p>
            <a:r>
              <a:rPr lang="en-IE" dirty="0"/>
              <a:t>Traditional self employment included, tin smithing, horse trading, farm labouring, recycling, crafting, hawking, music.</a:t>
            </a:r>
          </a:p>
        </p:txBody>
      </p:sp>
      <p:sp>
        <p:nvSpPr>
          <p:cNvPr id="4" name="Slide Number Placeholder 3">
            <a:extLst>
              <a:ext uri="{FF2B5EF4-FFF2-40B4-BE49-F238E27FC236}">
                <a16:creationId xmlns:a16="http://schemas.microsoft.com/office/drawing/2014/main" id="{23382C50-F015-1DA6-0645-EAF11868D486}"/>
              </a:ext>
            </a:extLst>
          </p:cNvPr>
          <p:cNvSpPr>
            <a:spLocks noGrp="1"/>
          </p:cNvSpPr>
          <p:nvPr>
            <p:ph type="sldNum" sz="quarter" idx="5"/>
          </p:nvPr>
        </p:nvSpPr>
        <p:spPr/>
        <p:txBody>
          <a:bodyPr/>
          <a:lstStyle/>
          <a:p>
            <a:fld id="{BA4B3A5E-9FCE-45EA-8376-AD8B0D9C0BE8}" type="slidenum">
              <a:rPr lang="en-IE" smtClean="0"/>
              <a:t>11</a:t>
            </a:fld>
            <a:endParaRPr lang="en-IE"/>
          </a:p>
        </p:txBody>
      </p:sp>
    </p:spTree>
    <p:extLst>
      <p:ext uri="{BB962C8B-B14F-4D97-AF65-F5344CB8AC3E}">
        <p14:creationId xmlns:p14="http://schemas.microsoft.com/office/powerpoint/2010/main" val="369182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6B674-1D5C-4078-E5C3-CFF74EBEA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9CE96-1637-F0E3-DC9B-374A04A37D0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FEAD5490-85E8-2DEF-E374-E8E4F6FC0D3D}"/>
              </a:ext>
            </a:extLst>
          </p:cNvPr>
          <p:cNvSpPr>
            <a:spLocks noGrp="1"/>
          </p:cNvSpPr>
          <p:nvPr>
            <p:ph type="body" idx="1"/>
          </p:nvPr>
        </p:nvSpPr>
        <p:spPr/>
        <p:txBody>
          <a:bodyPr/>
          <a:lstStyle/>
          <a:p>
            <a:r>
              <a:rPr lang="en-IE" dirty="0"/>
              <a:t>Traditional self employment included, tin smithing, horse trading, farm labouring, recycling, crafting, hawking, music.</a:t>
            </a:r>
          </a:p>
        </p:txBody>
      </p:sp>
      <p:sp>
        <p:nvSpPr>
          <p:cNvPr id="4" name="Slide Number Placeholder 3">
            <a:extLst>
              <a:ext uri="{FF2B5EF4-FFF2-40B4-BE49-F238E27FC236}">
                <a16:creationId xmlns:a16="http://schemas.microsoft.com/office/drawing/2014/main" id="{0B1AE619-1F36-8184-035B-A8908EA5244B}"/>
              </a:ext>
            </a:extLst>
          </p:cNvPr>
          <p:cNvSpPr>
            <a:spLocks noGrp="1"/>
          </p:cNvSpPr>
          <p:nvPr>
            <p:ph type="sldNum" sz="quarter" idx="5"/>
          </p:nvPr>
        </p:nvSpPr>
        <p:spPr/>
        <p:txBody>
          <a:bodyPr/>
          <a:lstStyle/>
          <a:p>
            <a:fld id="{BA4B3A5E-9FCE-45EA-8376-AD8B0D9C0BE8}" type="slidenum">
              <a:rPr lang="en-IE" smtClean="0"/>
              <a:t>12</a:t>
            </a:fld>
            <a:endParaRPr lang="en-IE"/>
          </a:p>
        </p:txBody>
      </p:sp>
    </p:spTree>
    <p:extLst>
      <p:ext uri="{BB962C8B-B14F-4D97-AF65-F5344CB8AC3E}">
        <p14:creationId xmlns:p14="http://schemas.microsoft.com/office/powerpoint/2010/main" val="421439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A933F-D50F-30AF-DD26-B82B4E014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EC1D3-B8B9-C327-08B3-CBF0482EB428}"/>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DCD9FC5A-1741-1FF7-559A-BF8EABBFCE8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DDD8F627-EBBE-FE7C-7070-6FD858001463}"/>
              </a:ext>
            </a:extLst>
          </p:cNvPr>
          <p:cNvSpPr>
            <a:spLocks noGrp="1"/>
          </p:cNvSpPr>
          <p:nvPr>
            <p:ph type="sldNum" sz="quarter" idx="5"/>
          </p:nvPr>
        </p:nvSpPr>
        <p:spPr/>
        <p:txBody>
          <a:bodyPr/>
          <a:lstStyle/>
          <a:p>
            <a:fld id="{BA4B3A5E-9FCE-45EA-8376-AD8B0D9C0BE8}" type="slidenum">
              <a:rPr lang="en-IE" smtClean="0"/>
              <a:t>13</a:t>
            </a:fld>
            <a:endParaRPr lang="en-IE"/>
          </a:p>
        </p:txBody>
      </p:sp>
    </p:spTree>
    <p:extLst>
      <p:ext uri="{BB962C8B-B14F-4D97-AF65-F5344CB8AC3E}">
        <p14:creationId xmlns:p14="http://schemas.microsoft.com/office/powerpoint/2010/main" val="336266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32803-5518-68B0-A692-B33ED508B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B3D9F-066D-ED7C-9F0D-DED136CF6A9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B2869ECD-B6D0-A718-F4B6-F1575298DF56}"/>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15B6634-76C7-6A44-BBE5-53F1A8411E15}"/>
              </a:ext>
            </a:extLst>
          </p:cNvPr>
          <p:cNvSpPr>
            <a:spLocks noGrp="1"/>
          </p:cNvSpPr>
          <p:nvPr>
            <p:ph type="sldNum" sz="quarter" idx="5"/>
          </p:nvPr>
        </p:nvSpPr>
        <p:spPr/>
        <p:txBody>
          <a:bodyPr/>
          <a:lstStyle/>
          <a:p>
            <a:fld id="{BA4B3A5E-9FCE-45EA-8376-AD8B0D9C0BE8}" type="slidenum">
              <a:rPr lang="en-IE" smtClean="0"/>
              <a:t>14</a:t>
            </a:fld>
            <a:endParaRPr lang="en-IE"/>
          </a:p>
        </p:txBody>
      </p:sp>
    </p:spTree>
    <p:extLst>
      <p:ext uri="{BB962C8B-B14F-4D97-AF65-F5344CB8AC3E}">
        <p14:creationId xmlns:p14="http://schemas.microsoft.com/office/powerpoint/2010/main" val="292322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556-EC5B-8B89-895B-48359675A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E1496-86A6-820F-3DD5-526B6522B21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8707D00-F87A-A1BE-A6BE-A456D90AE71B}"/>
              </a:ext>
            </a:extLst>
          </p:cNvPr>
          <p:cNvSpPr>
            <a:spLocks noGrp="1"/>
          </p:cNvSpPr>
          <p:nvPr>
            <p:ph type="body" idx="1"/>
          </p:nvPr>
        </p:nvSpPr>
        <p:spPr/>
        <p:txBody>
          <a:bodyPr/>
          <a:lstStyle/>
          <a:p>
            <a:r>
              <a:rPr lang="en-US" b="1" dirty="0"/>
              <a:t>Making the Traveller Way of Life illegal/impossible: </a:t>
            </a:r>
            <a:r>
              <a:rPr lang="en-US" dirty="0"/>
              <a:t>From the 1963 Commission's policy of assimilation to the criminalisation of trespass and the physical blockading of traditional stopping places, state policy actively sought to eliminate the material basis of Traveller culture. Resilience was the community's collective refusal to disappear/’assimilate’ (become the same as the settled community)</a:t>
            </a:r>
          </a:p>
          <a:p>
            <a:r>
              <a:rPr lang="en-US" b="1" dirty="0"/>
              <a:t>Against Social &amp; Economic Exclusion: </a:t>
            </a:r>
            <a:r>
              <a:rPr lang="en-US" dirty="0"/>
              <a:t>Being barred from pubs, shops, housing, and employment required the development of self employment (recycling, horse trading within the community) and social structures that could operate independently of mainstream acceptance.</a:t>
            </a:r>
          </a:p>
          <a:p>
            <a:r>
              <a:rPr lang="en-US" b="1" dirty="0"/>
              <a:t>Against negative stereotypes: </a:t>
            </a:r>
            <a:r>
              <a:rPr lang="en-US" dirty="0"/>
              <a:t>When society talks down your culture or portrays your people as a "problem," this calls on all of </a:t>
            </a:r>
            <a:r>
              <a:rPr lang="en-US" dirty="0" err="1"/>
              <a:t>Travellers’</a:t>
            </a:r>
            <a:r>
              <a:rPr lang="en-US" dirty="0"/>
              <a:t> resilience to grow up with healthy self esteem and self worth</a:t>
            </a:r>
          </a:p>
          <a:p>
            <a:endParaRPr lang="en-US" dirty="0"/>
          </a:p>
          <a:p>
            <a:r>
              <a:rPr lang="en-US" sz="1200" b="1" i="0" u="sng" kern="1200" dirty="0">
                <a:solidFill>
                  <a:schemeClr val="tx1"/>
                </a:solidFill>
                <a:effectLst/>
                <a:latin typeface="+mn-lt"/>
                <a:ea typeface="+mn-ea"/>
                <a:cs typeface="+mn-cs"/>
              </a:rPr>
              <a:t>Pride as the Antidote to Shame</a:t>
            </a:r>
          </a:p>
          <a:p>
            <a:r>
              <a:rPr lang="en-US" sz="1200" b="1" i="0" kern="1200" dirty="0">
                <a:solidFill>
                  <a:schemeClr val="tx1"/>
                </a:solidFill>
                <a:effectLst/>
                <a:latin typeface="+mn-lt"/>
                <a:ea typeface="+mn-ea"/>
                <a:cs typeface="+mn-cs"/>
              </a:rPr>
              <a:t>The "Shame" Narrative:</a:t>
            </a:r>
            <a:r>
              <a:rPr lang="en-US" sz="1200" b="0" i="0" kern="1200" dirty="0">
                <a:solidFill>
                  <a:schemeClr val="tx1"/>
                </a:solidFill>
                <a:effectLst/>
                <a:latin typeface="+mn-lt"/>
                <a:ea typeface="+mn-ea"/>
                <a:cs typeface="+mn-cs"/>
              </a:rPr>
              <a:t> State policies and social prejudice were explicitly designed to make Travellers feel </a:t>
            </a:r>
            <a:r>
              <a:rPr lang="en-US" sz="1200" b="1" i="0" kern="1200" dirty="0">
                <a:solidFill>
                  <a:schemeClr val="tx1"/>
                </a:solidFill>
                <a:effectLst/>
                <a:latin typeface="+mn-lt"/>
                <a:ea typeface="+mn-ea"/>
                <a:cs typeface="+mn-cs"/>
              </a:rPr>
              <a:t>ashamed of their identity</a:t>
            </a:r>
            <a:r>
              <a:rPr lang="en-US" sz="1200" b="0" i="0" kern="1200" dirty="0">
                <a:solidFill>
                  <a:schemeClr val="tx1"/>
                </a:solidFill>
                <a:effectLst/>
                <a:latin typeface="+mn-lt"/>
                <a:ea typeface="+mn-ea"/>
                <a:cs typeface="+mn-cs"/>
              </a:rPr>
              <a:t>, their nomadism, their language, their family structures. Children in schools were often treated as if they were lower than settled children, made to wash or change their clothes unnecessarily.</a:t>
            </a:r>
          </a:p>
          <a:p>
            <a:r>
              <a:rPr lang="en-US" sz="1200" b="1" i="0" kern="1200" dirty="0">
                <a:solidFill>
                  <a:schemeClr val="tx1"/>
                </a:solidFill>
                <a:effectLst/>
                <a:latin typeface="+mn-lt"/>
                <a:ea typeface="+mn-ea"/>
                <a:cs typeface="+mn-cs"/>
              </a:rPr>
              <a:t>Pride as Defiance:</a:t>
            </a:r>
            <a:r>
              <a:rPr lang="en-US" sz="1200" b="0" i="0" kern="1200" dirty="0">
                <a:solidFill>
                  <a:schemeClr val="tx1"/>
                </a:solidFill>
                <a:effectLst/>
                <a:latin typeface="+mn-lt"/>
                <a:ea typeface="+mn-ea"/>
                <a:cs typeface="+mn-cs"/>
              </a:rPr>
              <a:t> Cultivating pride became a </a:t>
            </a:r>
            <a:r>
              <a:rPr lang="en-US" sz="1200" b="1" i="0" kern="1200" dirty="0">
                <a:solidFill>
                  <a:schemeClr val="tx1"/>
                </a:solidFill>
                <a:effectLst/>
                <a:latin typeface="+mn-lt"/>
                <a:ea typeface="+mn-ea"/>
                <a:cs typeface="+mn-cs"/>
              </a:rPr>
              <a:t>revolutionary act</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Internal vs. External Validation:</a:t>
            </a:r>
            <a:r>
              <a:rPr lang="en-US" sz="1200" b="0" i="0" kern="1200" dirty="0">
                <a:solidFill>
                  <a:schemeClr val="tx1"/>
                </a:solidFill>
                <a:effectLst/>
                <a:latin typeface="+mn-lt"/>
                <a:ea typeface="+mn-ea"/>
                <a:cs typeface="+mn-cs"/>
              </a:rPr>
              <a:t> Traveller pride had to be built from </a:t>
            </a:r>
            <a:r>
              <a:rPr lang="en-US" sz="1200" b="1" i="0" kern="1200" dirty="0">
                <a:solidFill>
                  <a:schemeClr val="tx1"/>
                </a:solidFill>
                <a:effectLst/>
                <a:latin typeface="+mn-lt"/>
                <a:ea typeface="+mn-ea"/>
                <a:cs typeface="+mn-cs"/>
              </a:rPr>
              <a:t>within. </a:t>
            </a:r>
            <a:r>
              <a:rPr lang="en-US" sz="1200" b="0" i="0" kern="1200" dirty="0">
                <a:solidFill>
                  <a:schemeClr val="tx1"/>
                </a:solidFill>
                <a:effectLst/>
                <a:latin typeface="+mn-lt"/>
                <a:ea typeface="+mn-ea"/>
                <a:cs typeface="+mn-cs"/>
              </a:rPr>
              <a:t>Travellers have been working across the county have been working very hard but change comes slowly.</a:t>
            </a:r>
            <a:endParaRPr lang="en-IE" dirty="0"/>
          </a:p>
        </p:txBody>
      </p:sp>
      <p:sp>
        <p:nvSpPr>
          <p:cNvPr id="4" name="Slide Number Placeholder 3">
            <a:extLst>
              <a:ext uri="{FF2B5EF4-FFF2-40B4-BE49-F238E27FC236}">
                <a16:creationId xmlns:a16="http://schemas.microsoft.com/office/drawing/2014/main" id="{D13DEFC8-F4A1-C2C3-A66F-3E6427D4AF35}"/>
              </a:ext>
            </a:extLst>
          </p:cNvPr>
          <p:cNvSpPr>
            <a:spLocks noGrp="1"/>
          </p:cNvSpPr>
          <p:nvPr>
            <p:ph type="sldNum" sz="quarter" idx="5"/>
          </p:nvPr>
        </p:nvSpPr>
        <p:spPr/>
        <p:txBody>
          <a:bodyPr/>
          <a:lstStyle/>
          <a:p>
            <a:fld id="{BA4B3A5E-9FCE-45EA-8376-AD8B0D9C0BE8}" type="slidenum">
              <a:rPr lang="en-IE" smtClean="0"/>
              <a:t>15</a:t>
            </a:fld>
            <a:endParaRPr lang="en-IE"/>
          </a:p>
        </p:txBody>
      </p:sp>
    </p:spTree>
    <p:extLst>
      <p:ext uri="{BB962C8B-B14F-4D97-AF65-F5344CB8AC3E}">
        <p14:creationId xmlns:p14="http://schemas.microsoft.com/office/powerpoint/2010/main" val="52076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C780-5AD6-4EF0-BD20-C93AE87FB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5F023-D56B-D7E1-FBDD-D6BF0764C36D}"/>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FF9294DF-26EE-C003-CECD-13761B67EC26}"/>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010EF8B-0967-91C0-B938-6561B55ADAF1}"/>
              </a:ext>
            </a:extLst>
          </p:cNvPr>
          <p:cNvSpPr>
            <a:spLocks noGrp="1"/>
          </p:cNvSpPr>
          <p:nvPr>
            <p:ph type="sldNum" sz="quarter" idx="5"/>
          </p:nvPr>
        </p:nvSpPr>
        <p:spPr/>
        <p:txBody>
          <a:bodyPr/>
          <a:lstStyle/>
          <a:p>
            <a:fld id="{BA4B3A5E-9FCE-45EA-8376-AD8B0D9C0BE8}" type="slidenum">
              <a:rPr lang="en-IE" smtClean="0"/>
              <a:t>16</a:t>
            </a:fld>
            <a:endParaRPr lang="en-IE"/>
          </a:p>
        </p:txBody>
      </p:sp>
    </p:spTree>
    <p:extLst>
      <p:ext uri="{BB962C8B-B14F-4D97-AF65-F5344CB8AC3E}">
        <p14:creationId xmlns:p14="http://schemas.microsoft.com/office/powerpoint/2010/main" val="60233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FA78D-FF42-ED8E-4272-4073F1847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9289A-AB17-6181-BBC3-69FEA67E4032}"/>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D4959EB-936B-A7D4-802F-47BB89785A40}"/>
              </a:ext>
            </a:extLst>
          </p:cNvPr>
          <p:cNvSpPr>
            <a:spLocks noGrp="1"/>
          </p:cNvSpPr>
          <p:nvPr>
            <p:ph type="body" idx="1"/>
          </p:nvPr>
        </p:nvSpPr>
        <p:spPr/>
        <p:txBody>
          <a:bodyPr/>
          <a:lstStyle/>
          <a:p>
            <a:r>
              <a:rPr lang="en-US" dirty="0"/>
              <a:t>Fiddle, tin whistle, uilleann pipes were favored as portable, expressive instruments. The banjo was adopted and mastered, becoming a signature sound.</a:t>
            </a:r>
            <a:endParaRPr lang="en-IE" dirty="0"/>
          </a:p>
        </p:txBody>
      </p:sp>
      <p:sp>
        <p:nvSpPr>
          <p:cNvPr id="4" name="Slide Number Placeholder 3">
            <a:extLst>
              <a:ext uri="{FF2B5EF4-FFF2-40B4-BE49-F238E27FC236}">
                <a16:creationId xmlns:a16="http://schemas.microsoft.com/office/drawing/2014/main" id="{0231F19B-7A4F-6F07-FE32-625318E60154}"/>
              </a:ext>
            </a:extLst>
          </p:cNvPr>
          <p:cNvSpPr>
            <a:spLocks noGrp="1"/>
          </p:cNvSpPr>
          <p:nvPr>
            <p:ph type="sldNum" sz="quarter" idx="5"/>
          </p:nvPr>
        </p:nvSpPr>
        <p:spPr/>
        <p:txBody>
          <a:bodyPr/>
          <a:lstStyle/>
          <a:p>
            <a:fld id="{BA4B3A5E-9FCE-45EA-8376-AD8B0D9C0BE8}" type="slidenum">
              <a:rPr lang="en-IE" smtClean="0"/>
              <a:t>17</a:t>
            </a:fld>
            <a:endParaRPr lang="en-IE"/>
          </a:p>
        </p:txBody>
      </p:sp>
    </p:spTree>
    <p:extLst>
      <p:ext uri="{BB962C8B-B14F-4D97-AF65-F5344CB8AC3E}">
        <p14:creationId xmlns:p14="http://schemas.microsoft.com/office/powerpoint/2010/main" val="3550450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BE4D0-B7C6-472D-4FF7-A5F717A42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E9105-7978-643B-DF66-822A6235DB2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A772A4A2-6112-5D49-ED3F-23793B0252F6}"/>
              </a:ext>
            </a:extLst>
          </p:cNvPr>
          <p:cNvSpPr>
            <a:spLocks noGrp="1"/>
          </p:cNvSpPr>
          <p:nvPr>
            <p:ph type="body" idx="1"/>
          </p:nvPr>
        </p:nvSpPr>
        <p:spPr/>
        <p:txBody>
          <a:bodyPr/>
          <a:lstStyle/>
          <a:p>
            <a:r>
              <a:rPr lang="en-US" dirty="0"/>
              <a:t>Fiddle, tin whistle, uilleann pipes were favored as portable, expressive instruments. The banjo was adopted and mastered, becoming a signature sound.</a:t>
            </a:r>
            <a:endParaRPr lang="en-IE" dirty="0"/>
          </a:p>
        </p:txBody>
      </p:sp>
      <p:sp>
        <p:nvSpPr>
          <p:cNvPr id="4" name="Slide Number Placeholder 3">
            <a:extLst>
              <a:ext uri="{FF2B5EF4-FFF2-40B4-BE49-F238E27FC236}">
                <a16:creationId xmlns:a16="http://schemas.microsoft.com/office/drawing/2014/main" id="{C9086865-BAF5-4298-DEA7-AC60190926AD}"/>
              </a:ext>
            </a:extLst>
          </p:cNvPr>
          <p:cNvSpPr>
            <a:spLocks noGrp="1"/>
          </p:cNvSpPr>
          <p:nvPr>
            <p:ph type="sldNum" sz="quarter" idx="5"/>
          </p:nvPr>
        </p:nvSpPr>
        <p:spPr/>
        <p:txBody>
          <a:bodyPr/>
          <a:lstStyle/>
          <a:p>
            <a:fld id="{BA4B3A5E-9FCE-45EA-8376-AD8B0D9C0BE8}" type="slidenum">
              <a:rPr lang="en-IE" smtClean="0"/>
              <a:t>18</a:t>
            </a:fld>
            <a:endParaRPr lang="en-IE"/>
          </a:p>
        </p:txBody>
      </p:sp>
    </p:spTree>
    <p:extLst>
      <p:ext uri="{BB962C8B-B14F-4D97-AF65-F5344CB8AC3E}">
        <p14:creationId xmlns:p14="http://schemas.microsoft.com/office/powerpoint/2010/main" val="53796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04560-14B5-2AB7-DB62-06EB0972C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C75A5-2C80-17C9-0D6A-07D448564CEC}"/>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0D00115D-2F06-15DD-AE59-AE7ECFF72F65}"/>
              </a:ext>
            </a:extLst>
          </p:cNvPr>
          <p:cNvSpPr>
            <a:spLocks noGrp="1"/>
          </p:cNvSpPr>
          <p:nvPr>
            <p:ph type="body" idx="1"/>
          </p:nvPr>
        </p:nvSpPr>
        <p:spPr/>
        <p:txBody>
          <a:bodyPr/>
          <a:lstStyle/>
          <a:p>
            <a:endParaRPr lang="en-US" b="1" dirty="0"/>
          </a:p>
          <a:p>
            <a:endParaRPr lang="en-US" b="1" dirty="0"/>
          </a:p>
          <a:p>
            <a:r>
              <a:rPr lang="en-US" b="1" dirty="0"/>
              <a:t>Possible discussion questions:</a:t>
            </a:r>
          </a:p>
          <a:p>
            <a:r>
              <a:rPr lang="en-US" dirty="0"/>
              <a:t>The 1963 Commission had no Traveller members. How does excluding a community from decisions that affect them lead to harmful policies? Can you think of other examples?</a:t>
            </a:r>
          </a:p>
          <a:p>
            <a:r>
              <a:rPr lang="en-US" dirty="0"/>
              <a:t>Assimilation vs. Inclusion: What's the difference between policies that try to make people conform vs. those that allow people to participate fully while maintaining their identity?</a:t>
            </a:r>
          </a:p>
          <a:p>
            <a:r>
              <a:rPr lang="en-US" dirty="0"/>
              <a:t>How might the historical trauma of assimilation policies and child removal affect community trust in state institutions today?</a:t>
            </a:r>
            <a:endParaRPr lang="en-IE" dirty="0"/>
          </a:p>
        </p:txBody>
      </p:sp>
      <p:sp>
        <p:nvSpPr>
          <p:cNvPr id="4" name="Slide Number Placeholder 3">
            <a:extLst>
              <a:ext uri="{FF2B5EF4-FFF2-40B4-BE49-F238E27FC236}">
                <a16:creationId xmlns:a16="http://schemas.microsoft.com/office/drawing/2014/main" id="{20B3B029-15C6-03FC-28A4-1D326FB5907C}"/>
              </a:ext>
            </a:extLst>
          </p:cNvPr>
          <p:cNvSpPr>
            <a:spLocks noGrp="1"/>
          </p:cNvSpPr>
          <p:nvPr>
            <p:ph type="sldNum" sz="quarter" idx="5"/>
          </p:nvPr>
        </p:nvSpPr>
        <p:spPr/>
        <p:txBody>
          <a:bodyPr/>
          <a:lstStyle/>
          <a:p>
            <a:fld id="{BA4B3A5E-9FCE-45EA-8376-AD8B0D9C0BE8}" type="slidenum">
              <a:rPr lang="en-IE" smtClean="0"/>
              <a:t>19</a:t>
            </a:fld>
            <a:endParaRPr lang="en-IE"/>
          </a:p>
        </p:txBody>
      </p:sp>
    </p:spTree>
    <p:extLst>
      <p:ext uri="{BB962C8B-B14F-4D97-AF65-F5344CB8AC3E}">
        <p14:creationId xmlns:p14="http://schemas.microsoft.com/office/powerpoint/2010/main" val="286986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indent="0">
              <a:buFont typeface="+mj-lt"/>
              <a:buNone/>
            </a:pPr>
            <a:r>
              <a:rPr lang="en-US" dirty="0"/>
              <a:t>TIPS:</a:t>
            </a:r>
          </a:p>
          <a:p>
            <a:pPr marL="171450" indent="-171450">
              <a:buFont typeface="Arial" panose="020B0604020202020204" pitchFamily="34" charset="0"/>
              <a:buChar char="•"/>
            </a:pPr>
            <a:r>
              <a:rPr lang="en-US" dirty="0"/>
              <a:t>Set ground rules for respectful, confidential dialogue. Acknowledge discomfort is part of learning.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Balance discussions of challenge with celebration of Traveller-led solutions, creativity, and resilience.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Opening discussion depends on audience.  Examples could be: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your main sources of information about Travellers and Traveller culture? How might those sources have shaped your perceptions?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Have you ever witnessed or heard a stereotype about Travellers? How did you respond?</a:t>
            </a:r>
          </a:p>
        </p:txBody>
      </p:sp>
      <p:sp>
        <p:nvSpPr>
          <p:cNvPr id="4" name="Slide Number Placeholder 3"/>
          <p:cNvSpPr>
            <a:spLocks noGrp="1"/>
          </p:cNvSpPr>
          <p:nvPr>
            <p:ph type="sldNum" sz="quarter" idx="5"/>
          </p:nvPr>
        </p:nvSpPr>
        <p:spPr/>
        <p:txBody>
          <a:bodyPr/>
          <a:lstStyle/>
          <a:p>
            <a:fld id="{BA4B3A5E-9FCE-45EA-8376-AD8B0D9C0BE8}" type="slidenum">
              <a:rPr lang="en-IE" smtClean="0"/>
              <a:t>2</a:t>
            </a:fld>
            <a:endParaRPr lang="en-IE"/>
          </a:p>
        </p:txBody>
      </p:sp>
    </p:spTree>
    <p:extLst>
      <p:ext uri="{BB962C8B-B14F-4D97-AF65-F5344CB8AC3E}">
        <p14:creationId xmlns:p14="http://schemas.microsoft.com/office/powerpoint/2010/main" val="51807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b="1" dirty="0"/>
              <a:t>Possible discussion questions:</a:t>
            </a:r>
          </a:p>
          <a:p>
            <a:r>
              <a:rPr lang="en-US" dirty="0"/>
              <a:t>The data shows high social discomfort with Travellers as </a:t>
            </a:r>
            <a:r>
              <a:rPr lang="en-US" dirty="0" err="1"/>
              <a:t>neighbours</a:t>
            </a:r>
            <a:r>
              <a:rPr lang="en-US" dirty="0"/>
              <a:t> or partners. What underlying beliefs might drive this? How can we address those beliefs?</a:t>
            </a:r>
          </a:p>
          <a:p>
            <a:r>
              <a:rPr lang="en-US" dirty="0"/>
              <a:t>Imagine being unsure if you'll be served at a pub or hotel because of your identity. How might that constant uncertainty affect a person's mental health and sense of belonging?</a:t>
            </a:r>
          </a:p>
          <a:p>
            <a:r>
              <a:rPr lang="en-US" dirty="0"/>
              <a:t>What are the barriers that might prevent someone from speaking up when they hear a prejudiced comment? What are practical ways to overcome those barriers?</a:t>
            </a:r>
            <a:endParaRPr lang="en-IE" dirty="0"/>
          </a:p>
        </p:txBody>
      </p:sp>
      <p:sp>
        <p:nvSpPr>
          <p:cNvPr id="4" name="Slide Number Placeholder 3"/>
          <p:cNvSpPr>
            <a:spLocks noGrp="1"/>
          </p:cNvSpPr>
          <p:nvPr>
            <p:ph type="sldNum" sz="quarter" idx="5"/>
          </p:nvPr>
        </p:nvSpPr>
        <p:spPr/>
        <p:txBody>
          <a:bodyPr/>
          <a:lstStyle/>
          <a:p>
            <a:fld id="{BA4B3A5E-9FCE-45EA-8376-AD8B0D9C0BE8}" type="slidenum">
              <a:rPr lang="en-IE" smtClean="0"/>
              <a:t>20</a:t>
            </a:fld>
            <a:endParaRPr lang="en-IE"/>
          </a:p>
        </p:txBody>
      </p:sp>
    </p:spTree>
    <p:extLst>
      <p:ext uri="{BB962C8B-B14F-4D97-AF65-F5344CB8AC3E}">
        <p14:creationId xmlns:p14="http://schemas.microsoft.com/office/powerpoint/2010/main" val="3741295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E3348-766C-4F95-BF0C-E48B78AE2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D8847-7FF9-4CA5-BFFF-4C228EDFC752}"/>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689C838-F330-CCA9-05CF-C9985AFCB6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E2B322E-7488-ED2F-A90E-1DF6E0E3E324}"/>
              </a:ext>
            </a:extLst>
          </p:cNvPr>
          <p:cNvSpPr>
            <a:spLocks noGrp="1"/>
          </p:cNvSpPr>
          <p:nvPr>
            <p:ph type="sldNum" sz="quarter" idx="5"/>
          </p:nvPr>
        </p:nvSpPr>
        <p:spPr/>
        <p:txBody>
          <a:bodyPr/>
          <a:lstStyle/>
          <a:p>
            <a:fld id="{BA4B3A5E-9FCE-45EA-8376-AD8B0D9C0BE8}" type="slidenum">
              <a:rPr lang="en-IE" smtClean="0"/>
              <a:t>21</a:t>
            </a:fld>
            <a:endParaRPr lang="en-IE"/>
          </a:p>
        </p:txBody>
      </p:sp>
    </p:spTree>
    <p:extLst>
      <p:ext uri="{BB962C8B-B14F-4D97-AF65-F5344CB8AC3E}">
        <p14:creationId xmlns:p14="http://schemas.microsoft.com/office/powerpoint/2010/main" val="1701315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420E-1484-27CC-6F71-0DAB55CA5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04C40-92D2-4283-B5DE-3ED38A906392}"/>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DD34143-0696-FC23-F880-EFF8EA7A935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50D09E54-D9CB-C127-9269-BD3393311F91}"/>
              </a:ext>
            </a:extLst>
          </p:cNvPr>
          <p:cNvSpPr>
            <a:spLocks noGrp="1"/>
          </p:cNvSpPr>
          <p:nvPr>
            <p:ph type="sldNum" sz="quarter" idx="5"/>
          </p:nvPr>
        </p:nvSpPr>
        <p:spPr/>
        <p:txBody>
          <a:bodyPr/>
          <a:lstStyle/>
          <a:p>
            <a:fld id="{BA4B3A5E-9FCE-45EA-8376-AD8B0D9C0BE8}" type="slidenum">
              <a:rPr lang="en-IE" smtClean="0"/>
              <a:t>22</a:t>
            </a:fld>
            <a:endParaRPr lang="en-IE"/>
          </a:p>
        </p:txBody>
      </p:sp>
    </p:spTree>
    <p:extLst>
      <p:ext uri="{BB962C8B-B14F-4D97-AF65-F5344CB8AC3E}">
        <p14:creationId xmlns:p14="http://schemas.microsoft.com/office/powerpoint/2010/main" val="2040732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FE08E-4821-A174-A098-1513DA82D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37485-C59D-EFFF-24F9-1CDBDB361D24}"/>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FB8855A9-702B-E18E-08CF-8DD5A97582FA}"/>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Life Expectancy Gap:</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Traveller men: 61 years (15.5 years less).</a:t>
            </a:r>
          </a:p>
          <a:p>
            <a:pPr lvl="1"/>
            <a:r>
              <a:rPr lang="en-US" sz="1200" b="0" i="0" kern="1200" dirty="0">
                <a:solidFill>
                  <a:schemeClr val="tx1"/>
                </a:solidFill>
                <a:effectLst/>
                <a:latin typeface="+mn-lt"/>
                <a:ea typeface="+mn-ea"/>
                <a:cs typeface="+mn-cs"/>
              </a:rPr>
              <a:t>Traveller women: 70.5 years (11.5 years less).</a:t>
            </a:r>
          </a:p>
          <a:p>
            <a:r>
              <a:rPr lang="en-US" sz="1200" b="1" i="0" kern="1200" dirty="0">
                <a:solidFill>
                  <a:schemeClr val="tx1"/>
                </a:solidFill>
                <a:effectLst/>
                <a:latin typeface="+mn-lt"/>
                <a:ea typeface="+mn-ea"/>
                <a:cs typeface="+mn-cs"/>
              </a:rPr>
              <a:t>Accommodation Crisis: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Travellers are 1% of the population but 13-25% of the homeless.</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Chronic under-provision of culturally appropriate housing (halting sites, group schemes).</a:t>
            </a:r>
          </a:p>
          <a:p>
            <a:pPr lvl="1"/>
            <a:r>
              <a:rPr lang="en-US" sz="1200" b="0" i="0" kern="1200" dirty="0">
                <a:solidFill>
                  <a:schemeClr val="tx1"/>
                </a:solidFill>
                <a:effectLst/>
                <a:latin typeface="+mn-lt"/>
                <a:ea typeface="+mn-ea"/>
                <a:cs typeface="+mn-cs"/>
              </a:rPr>
              <a:t>"They don't want us on the roads, they don't want us on halting sites and now they don't want us in houses. Where do they want us to go?" – Dr. Sindy Joyce.</a:t>
            </a:r>
          </a:p>
        </p:txBody>
      </p:sp>
      <p:sp>
        <p:nvSpPr>
          <p:cNvPr id="4" name="Slide Number Placeholder 3">
            <a:extLst>
              <a:ext uri="{FF2B5EF4-FFF2-40B4-BE49-F238E27FC236}">
                <a16:creationId xmlns:a16="http://schemas.microsoft.com/office/drawing/2014/main" id="{EAFB21D2-83F8-B777-F8E1-77F6E206F8F5}"/>
              </a:ext>
            </a:extLst>
          </p:cNvPr>
          <p:cNvSpPr>
            <a:spLocks noGrp="1"/>
          </p:cNvSpPr>
          <p:nvPr>
            <p:ph type="sldNum" sz="quarter" idx="5"/>
          </p:nvPr>
        </p:nvSpPr>
        <p:spPr/>
        <p:txBody>
          <a:bodyPr/>
          <a:lstStyle/>
          <a:p>
            <a:fld id="{BA4B3A5E-9FCE-45EA-8376-AD8B0D9C0BE8}" type="slidenum">
              <a:rPr lang="en-IE" smtClean="0"/>
              <a:t>23</a:t>
            </a:fld>
            <a:endParaRPr lang="en-IE"/>
          </a:p>
        </p:txBody>
      </p:sp>
    </p:spTree>
    <p:extLst>
      <p:ext uri="{BB962C8B-B14F-4D97-AF65-F5344CB8AC3E}">
        <p14:creationId xmlns:p14="http://schemas.microsoft.com/office/powerpoint/2010/main" val="457015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Mental Health &amp; Suicide Crisis:</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Traveller men: 7x higher suicide rate.</a:t>
            </a:r>
          </a:p>
          <a:p>
            <a:pPr lvl="1"/>
            <a:r>
              <a:rPr lang="en-US" sz="1200" b="0" i="0" kern="1200" dirty="0">
                <a:solidFill>
                  <a:schemeClr val="tx1"/>
                </a:solidFill>
                <a:effectLst/>
                <a:latin typeface="+mn-lt"/>
                <a:ea typeface="+mn-ea"/>
                <a:cs typeface="+mn-cs"/>
              </a:rPr>
              <a:t>Traveller women: 6x higher suicide rate.</a:t>
            </a:r>
          </a:p>
          <a:p>
            <a:endParaRPr lang="en-IE" dirty="0"/>
          </a:p>
        </p:txBody>
      </p:sp>
      <p:sp>
        <p:nvSpPr>
          <p:cNvPr id="4" name="Slide Number Placeholder 3"/>
          <p:cNvSpPr>
            <a:spLocks noGrp="1"/>
          </p:cNvSpPr>
          <p:nvPr>
            <p:ph type="sldNum" sz="quarter" idx="5"/>
          </p:nvPr>
        </p:nvSpPr>
        <p:spPr/>
        <p:txBody>
          <a:bodyPr/>
          <a:lstStyle/>
          <a:p>
            <a:fld id="{BA4B3A5E-9FCE-45EA-8376-AD8B0D9C0BE8}" type="slidenum">
              <a:rPr lang="en-IE" smtClean="0"/>
              <a:t>24</a:t>
            </a:fld>
            <a:endParaRPr lang="en-IE"/>
          </a:p>
        </p:txBody>
      </p:sp>
    </p:spTree>
    <p:extLst>
      <p:ext uri="{BB962C8B-B14F-4D97-AF65-F5344CB8AC3E}">
        <p14:creationId xmlns:p14="http://schemas.microsoft.com/office/powerpoint/2010/main" val="1511250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68D2-7E84-83DE-0191-D13E821E7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4C92A-3F99-0957-24AB-481541AB2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00E20-DC55-43D9-A3E3-82D2F46CD3F2}"/>
              </a:ext>
            </a:extLst>
          </p:cNvPr>
          <p:cNvSpPr>
            <a:spLocks noGrp="1"/>
          </p:cNvSpPr>
          <p:nvPr>
            <p:ph type="body" idx="1"/>
          </p:nvPr>
        </p:nvSpPr>
        <p:spPr/>
        <p:txBody>
          <a:bodyPr/>
          <a:lstStyle/>
          <a:p>
            <a:pPr marL="36900" indent="0">
              <a:buNone/>
            </a:pPr>
            <a:r>
              <a:rPr lang="en-US" sz="1200" b="1" dirty="0">
                <a:effectLst/>
              </a:rPr>
              <a:t>Substandard Living Conditions: </a:t>
            </a:r>
            <a:r>
              <a:rPr lang="en-US" sz="1200" b="0" dirty="0">
                <a:effectLst/>
              </a:rPr>
              <a:t>Many Travellers live in overcrowded, unsafe, or culturally inappropriate accommodation, often without basic sanitation, which increases vulnerability to chronic illness and infectious disease.</a:t>
            </a:r>
          </a:p>
          <a:p>
            <a:pPr marL="36900" indent="0">
              <a:buNone/>
            </a:pPr>
            <a:r>
              <a:rPr lang="en-US" sz="1200" b="1" dirty="0">
                <a:effectLst/>
              </a:rPr>
              <a:t>Barriers to Healthcare: </a:t>
            </a:r>
            <a:r>
              <a:rPr lang="en-US" sz="1200" b="0" dirty="0">
                <a:effectLst/>
              </a:rPr>
              <a:t>Experiences of discrimination within health services, combined with a lack of cultural understanding from providers, lead to lower uptake of preventative care, later diagnoses, and poorer </a:t>
            </a:r>
            <a:r>
              <a:rPr lang="en-US" sz="1200" b="1" dirty="0">
                <a:effectLst/>
              </a:rPr>
              <a:t>health outcomes.</a:t>
            </a:r>
          </a:p>
          <a:p>
            <a:pPr marL="36900" indent="0">
              <a:buNone/>
            </a:pPr>
            <a:r>
              <a:rPr lang="en-US" sz="1200" b="1" dirty="0">
                <a:effectLst/>
              </a:rPr>
              <a:t>Socioeconomic Exclusion: </a:t>
            </a:r>
            <a:r>
              <a:rPr lang="en-US" sz="1200" b="0" dirty="0">
                <a:effectLst/>
              </a:rPr>
              <a:t>High levels of unemployment, poverty, and educational disadvantage limit access to healthy food, safe environments, and understanding of good health</a:t>
            </a:r>
          </a:p>
          <a:p>
            <a:pPr marL="36900" indent="0">
              <a:buNone/>
            </a:pPr>
            <a:r>
              <a:rPr lang="en-US" sz="1200" b="1" dirty="0">
                <a:effectLst/>
              </a:rPr>
              <a:t>The Mental Health Crisis: </a:t>
            </a:r>
            <a:r>
              <a:rPr lang="en-US" sz="1200" b="0" dirty="0">
                <a:effectLst/>
              </a:rPr>
              <a:t>The immense stress of enduring persistent prejudice and the trauma of intergenerational hardship fuel a suicide epidemic, directly impacting mortality rates.</a:t>
            </a:r>
          </a:p>
          <a:p>
            <a:pPr marL="36900" indent="0">
              <a:buNone/>
            </a:pPr>
            <a:endParaRPr lang="en-US" sz="1200" b="0" dirty="0">
              <a:effectLst/>
            </a:endParaRPr>
          </a:p>
          <a:p>
            <a:pPr marL="3690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effectLst/>
              </a:rPr>
              <a:t>The statistics are a devastating metric of inequality: while 15% of the general population is over 65, this is true for only 5% of the Traveller community. </a:t>
            </a:r>
            <a:r>
              <a:rPr lang="en-US" sz="1200" b="1" dirty="0">
                <a:effectLst/>
              </a:rPr>
              <a:t>This gap is a preventable human rights failure, underscoring the urgent need for targeted, culturally </a:t>
            </a:r>
            <a:r>
              <a:rPr lang="en-US" sz="1200" b="1" dirty="0" err="1">
                <a:effectLst/>
              </a:rPr>
              <a:t>knowledgable</a:t>
            </a:r>
            <a:r>
              <a:rPr lang="en-US" sz="1200" b="1" dirty="0">
                <a:effectLst/>
              </a:rPr>
              <a:t> investment in Traveller housing, healthcare, and social inclusion.</a:t>
            </a:r>
          </a:p>
          <a:p>
            <a:pPr marL="36900" indent="0">
              <a:buNone/>
            </a:pPr>
            <a:endParaRPr lang="en-US" sz="1200" b="0" dirty="0">
              <a:effectLst/>
            </a:endParaRPr>
          </a:p>
          <a:p>
            <a:endParaRPr lang="en-IE" dirty="0"/>
          </a:p>
        </p:txBody>
      </p:sp>
      <p:sp>
        <p:nvSpPr>
          <p:cNvPr id="4" name="Slide Number Placeholder 3">
            <a:extLst>
              <a:ext uri="{FF2B5EF4-FFF2-40B4-BE49-F238E27FC236}">
                <a16:creationId xmlns:a16="http://schemas.microsoft.com/office/drawing/2014/main" id="{349F1F06-B0D4-721B-C3BD-B6128A0B2E5C}"/>
              </a:ext>
            </a:extLst>
          </p:cNvPr>
          <p:cNvSpPr>
            <a:spLocks noGrp="1"/>
          </p:cNvSpPr>
          <p:nvPr>
            <p:ph type="sldNum" sz="quarter" idx="5"/>
          </p:nvPr>
        </p:nvSpPr>
        <p:spPr/>
        <p:txBody>
          <a:bodyPr/>
          <a:lstStyle/>
          <a:p>
            <a:fld id="{BA4B3A5E-9FCE-45EA-8376-AD8B0D9C0BE8}" type="slidenum">
              <a:rPr lang="en-IE" smtClean="0"/>
              <a:t>25</a:t>
            </a:fld>
            <a:endParaRPr lang="en-IE"/>
          </a:p>
        </p:txBody>
      </p:sp>
    </p:spTree>
    <p:extLst>
      <p:ext uri="{BB962C8B-B14F-4D97-AF65-F5344CB8AC3E}">
        <p14:creationId xmlns:p14="http://schemas.microsoft.com/office/powerpoint/2010/main" val="13223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5167-827E-9C4A-4F8A-787190CB9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AF91D-3872-4E13-74FA-34A5A4211955}"/>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EE970FA2-623C-9E0B-1F02-3F24D07EBF30}"/>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Employment:</a:t>
            </a:r>
          </a:p>
          <a:p>
            <a:r>
              <a:rPr lang="en-US" sz="1200" b="0" i="0" kern="1200" dirty="0">
                <a:solidFill>
                  <a:schemeClr val="tx1"/>
                </a:solidFill>
                <a:effectLst/>
                <a:latin typeface="+mn-lt"/>
                <a:ea typeface="+mn-ea"/>
                <a:cs typeface="+mn-cs"/>
              </a:rPr>
              <a:t>Disparity: 61% unemployment (working age) vs. ~4.5% nationally.</a:t>
            </a:r>
          </a:p>
          <a:p>
            <a:r>
              <a:rPr lang="en-US" sz="1200" b="0" i="0" kern="1200" dirty="0">
                <a:solidFill>
                  <a:schemeClr val="tx1"/>
                </a:solidFill>
                <a:effectLst/>
                <a:latin typeface="+mn-lt"/>
                <a:ea typeface="+mn-ea"/>
                <a:cs typeface="+mn-cs"/>
              </a:rPr>
              <a:t>Barriers include discrimination, qualification gaps, the "welfare trap" (low-wage insecurity vs. lost benefits).</a:t>
            </a:r>
          </a:p>
          <a:p>
            <a:r>
              <a:rPr lang="en-US" sz="1200" b="0" i="0" kern="1200" dirty="0">
                <a:solidFill>
                  <a:schemeClr val="tx1"/>
                </a:solidFill>
                <a:effectLst/>
                <a:latin typeface="+mn-lt"/>
                <a:ea typeface="+mn-ea"/>
                <a:cs typeface="+mn-cs"/>
              </a:rPr>
              <a:t>Need: Investment in apprenticeships, supported pathways, and anti-discrimination measures in workplaces.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Education:</a:t>
            </a:r>
          </a:p>
          <a:p>
            <a:r>
              <a:rPr lang="en-US" sz="1200" b="0" i="0" kern="1200" dirty="0">
                <a:solidFill>
                  <a:schemeClr val="tx1"/>
                </a:solidFill>
                <a:effectLst/>
                <a:latin typeface="+mn-lt"/>
                <a:ea typeface="+mn-ea"/>
                <a:cs typeface="+mn-cs"/>
              </a:rPr>
              <a:t>Barriers: Bullying, lack of cultural understanding, reduced school hours, few Traveller 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Progress includes more parents prioritise education. Many high-achieving academics and professionals.</a:t>
            </a:r>
          </a:p>
          <a:p>
            <a:r>
              <a:rPr lang="en-US" sz="1200" b="0" i="0" kern="1200" dirty="0">
                <a:solidFill>
                  <a:schemeClr val="tx1"/>
                </a:solidFill>
                <a:effectLst/>
                <a:latin typeface="+mn-lt"/>
                <a:ea typeface="+mn-ea"/>
                <a:cs typeface="+mn-cs"/>
              </a:rPr>
              <a:t>Only ~30% complete Leaving Cert. T</a:t>
            </a:r>
            <a:r>
              <a:rPr lang="en-US" sz="1200" b="1" i="0" kern="1200" dirty="0">
                <a:solidFill>
                  <a:schemeClr val="tx1"/>
                </a:solidFill>
                <a:effectLst/>
                <a:latin typeface="+mn-lt"/>
                <a:ea typeface="+mn-ea"/>
                <a:cs typeface="+mn-cs"/>
              </a:rPr>
              <a:t>raveller history/culture must be added to curriculum.</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Navigating Conflict:</a:t>
            </a:r>
          </a:p>
          <a:p>
            <a:r>
              <a:rPr lang="en-US" sz="1200" b="0" i="0" kern="1200" dirty="0">
                <a:solidFill>
                  <a:schemeClr val="tx1"/>
                </a:solidFill>
                <a:effectLst/>
                <a:latin typeface="+mn-lt"/>
                <a:ea typeface="+mn-ea"/>
                <a:cs typeface="+mn-cs"/>
              </a:rPr>
              <a:t>Causes: Intergenerational trauma (leading to depression &amp; addiction), crowded living space, competition for scare resources.</a:t>
            </a:r>
          </a:p>
          <a:p>
            <a:r>
              <a:rPr lang="en-US" sz="1200" b="0" i="0" kern="1200" dirty="0">
                <a:solidFill>
                  <a:schemeClr val="tx1"/>
                </a:solidFill>
                <a:effectLst/>
                <a:latin typeface="+mn-lt"/>
                <a:ea typeface="+mn-ea"/>
                <a:cs typeface="+mn-cs"/>
              </a:rPr>
              <a:t>The development of the Traveller Mediation Service is a powerful example of the community using its own values (respect for elders, desire for harmony) to develop culturally appropriate tools for conflict resolution from within.</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DDD8D60-35B2-62C4-B5F6-98E46EE36165}"/>
              </a:ext>
            </a:extLst>
          </p:cNvPr>
          <p:cNvSpPr>
            <a:spLocks noGrp="1"/>
          </p:cNvSpPr>
          <p:nvPr>
            <p:ph type="sldNum" sz="quarter" idx="5"/>
          </p:nvPr>
        </p:nvSpPr>
        <p:spPr/>
        <p:txBody>
          <a:bodyPr/>
          <a:lstStyle/>
          <a:p>
            <a:fld id="{BA4B3A5E-9FCE-45EA-8376-AD8B0D9C0BE8}" type="slidenum">
              <a:rPr lang="en-IE" smtClean="0"/>
              <a:t>28</a:t>
            </a:fld>
            <a:endParaRPr lang="en-IE"/>
          </a:p>
        </p:txBody>
      </p:sp>
    </p:spTree>
    <p:extLst>
      <p:ext uri="{BB962C8B-B14F-4D97-AF65-F5344CB8AC3E}">
        <p14:creationId xmlns:p14="http://schemas.microsoft.com/office/powerpoint/2010/main" val="1530199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FFFCB-7F02-1F28-AB25-47C3FA356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2AD16-2561-6BE1-616F-B11ACEC7BDD2}"/>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071ED4E4-7A3D-A603-D77F-DE32687934E0}"/>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972DCB97-3E9B-1CB2-BD6D-84F2EB6BE088}"/>
              </a:ext>
            </a:extLst>
          </p:cNvPr>
          <p:cNvSpPr>
            <a:spLocks noGrp="1"/>
          </p:cNvSpPr>
          <p:nvPr>
            <p:ph type="sldNum" sz="quarter" idx="5"/>
          </p:nvPr>
        </p:nvSpPr>
        <p:spPr/>
        <p:txBody>
          <a:bodyPr/>
          <a:lstStyle/>
          <a:p>
            <a:fld id="{BA4B3A5E-9FCE-45EA-8376-AD8B0D9C0BE8}" type="slidenum">
              <a:rPr lang="en-IE" smtClean="0"/>
              <a:t>29</a:t>
            </a:fld>
            <a:endParaRPr lang="en-IE"/>
          </a:p>
        </p:txBody>
      </p:sp>
    </p:spTree>
    <p:extLst>
      <p:ext uri="{BB962C8B-B14F-4D97-AF65-F5344CB8AC3E}">
        <p14:creationId xmlns:p14="http://schemas.microsoft.com/office/powerpoint/2010/main" val="2633121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423E-D7C7-D332-D2EA-A3860056D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1F12A-29EA-AF72-6A72-006D6C2E5B09}"/>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ACEF76AB-6536-F5B2-BB1A-02E935E595A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784B94B8-A8DA-C09D-DB72-DA391432EA10}"/>
              </a:ext>
            </a:extLst>
          </p:cNvPr>
          <p:cNvSpPr>
            <a:spLocks noGrp="1"/>
          </p:cNvSpPr>
          <p:nvPr>
            <p:ph type="sldNum" sz="quarter" idx="5"/>
          </p:nvPr>
        </p:nvSpPr>
        <p:spPr/>
        <p:txBody>
          <a:bodyPr/>
          <a:lstStyle/>
          <a:p>
            <a:fld id="{BA4B3A5E-9FCE-45EA-8376-AD8B0D9C0BE8}" type="slidenum">
              <a:rPr lang="en-IE" smtClean="0"/>
              <a:t>30</a:t>
            </a:fld>
            <a:endParaRPr lang="en-IE"/>
          </a:p>
        </p:txBody>
      </p:sp>
    </p:spTree>
    <p:extLst>
      <p:ext uri="{BB962C8B-B14F-4D97-AF65-F5344CB8AC3E}">
        <p14:creationId xmlns:p14="http://schemas.microsoft.com/office/powerpoint/2010/main" val="493970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DD35-D981-8E51-3822-3E2A02D3F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E979D-C28C-3B27-8134-1E8E27323F6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8E56578B-4C5C-7C55-F6B8-7176F9791D26}"/>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EAC17CDA-880A-FA3A-C6B1-2793B0FC2419}"/>
              </a:ext>
            </a:extLst>
          </p:cNvPr>
          <p:cNvSpPr>
            <a:spLocks noGrp="1"/>
          </p:cNvSpPr>
          <p:nvPr>
            <p:ph type="sldNum" sz="quarter" idx="5"/>
          </p:nvPr>
        </p:nvSpPr>
        <p:spPr/>
        <p:txBody>
          <a:bodyPr/>
          <a:lstStyle/>
          <a:p>
            <a:fld id="{BA4B3A5E-9FCE-45EA-8376-AD8B0D9C0BE8}" type="slidenum">
              <a:rPr lang="en-IE" smtClean="0"/>
              <a:t>31</a:t>
            </a:fld>
            <a:endParaRPr lang="en-IE"/>
          </a:p>
        </p:txBody>
      </p:sp>
    </p:spTree>
    <p:extLst>
      <p:ext uri="{BB962C8B-B14F-4D97-AF65-F5344CB8AC3E}">
        <p14:creationId xmlns:p14="http://schemas.microsoft.com/office/powerpoint/2010/main" val="300455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D3FF-9ADF-C901-C990-6E0FA9992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88216-621E-A2B2-D987-E887B4B1CE77}"/>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AE6A23C0-4633-DF23-E3A4-43153EA28F96}"/>
              </a:ext>
            </a:extLst>
          </p:cNvPr>
          <p:cNvSpPr>
            <a:spLocks noGrp="1"/>
          </p:cNvSpPr>
          <p:nvPr>
            <p:ph type="body" idx="1"/>
          </p:nvPr>
        </p:nvSpPr>
        <p:spPr/>
        <p:txBody>
          <a:bodyPr/>
          <a:lstStyle/>
          <a:p>
            <a:pPr marL="0" indent="0">
              <a:buFont typeface="+mj-lt"/>
              <a:buNone/>
            </a:pPr>
            <a:endParaRPr lang="en-IE" dirty="0"/>
          </a:p>
        </p:txBody>
      </p:sp>
      <p:sp>
        <p:nvSpPr>
          <p:cNvPr id="4" name="Slide Number Placeholder 3">
            <a:extLst>
              <a:ext uri="{FF2B5EF4-FFF2-40B4-BE49-F238E27FC236}">
                <a16:creationId xmlns:a16="http://schemas.microsoft.com/office/drawing/2014/main" id="{55EFA00C-9A24-9921-283D-C6EB6FB472F7}"/>
              </a:ext>
            </a:extLst>
          </p:cNvPr>
          <p:cNvSpPr>
            <a:spLocks noGrp="1"/>
          </p:cNvSpPr>
          <p:nvPr>
            <p:ph type="sldNum" sz="quarter" idx="5"/>
          </p:nvPr>
        </p:nvSpPr>
        <p:spPr/>
        <p:txBody>
          <a:bodyPr/>
          <a:lstStyle/>
          <a:p>
            <a:fld id="{BA4B3A5E-9FCE-45EA-8376-AD8B0D9C0BE8}" type="slidenum">
              <a:rPr lang="en-IE" smtClean="0"/>
              <a:t>3</a:t>
            </a:fld>
            <a:endParaRPr lang="en-IE"/>
          </a:p>
        </p:txBody>
      </p:sp>
    </p:spTree>
    <p:extLst>
      <p:ext uri="{BB962C8B-B14F-4D97-AF65-F5344CB8AC3E}">
        <p14:creationId xmlns:p14="http://schemas.microsoft.com/office/powerpoint/2010/main" val="303077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b="1" dirty="0"/>
              <a:t>Possible discussion questions:</a:t>
            </a:r>
          </a:p>
          <a:p>
            <a:r>
              <a:rPr lang="en-US" dirty="0"/>
              <a:t>What was most surprising or new to me in this training? Why did it stand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phrase "We make the road by walking" suggests culture is living and dynamic. How do all cultures, including our own, change over time while maintaining core values?</a:t>
            </a:r>
            <a:endParaRPr lang="en-IE" dirty="0"/>
          </a:p>
          <a:p>
            <a:endParaRPr lang="en-IE" dirty="0"/>
          </a:p>
        </p:txBody>
      </p:sp>
      <p:sp>
        <p:nvSpPr>
          <p:cNvPr id="4" name="Slide Number Placeholder 3"/>
          <p:cNvSpPr>
            <a:spLocks noGrp="1"/>
          </p:cNvSpPr>
          <p:nvPr>
            <p:ph type="sldNum" sz="quarter" idx="5"/>
          </p:nvPr>
        </p:nvSpPr>
        <p:spPr/>
        <p:txBody>
          <a:bodyPr/>
          <a:lstStyle/>
          <a:p>
            <a:fld id="{BA4B3A5E-9FCE-45EA-8376-AD8B0D9C0BE8}" type="slidenum">
              <a:rPr lang="en-IE" smtClean="0"/>
              <a:t>37</a:t>
            </a:fld>
            <a:endParaRPr lang="en-IE"/>
          </a:p>
        </p:txBody>
      </p:sp>
    </p:spTree>
    <p:extLst>
      <p:ext uri="{BB962C8B-B14F-4D97-AF65-F5344CB8AC3E}">
        <p14:creationId xmlns:p14="http://schemas.microsoft.com/office/powerpoint/2010/main" val="93687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b="1" dirty="0"/>
              <a:t>Possible discussion questions:</a:t>
            </a:r>
          </a:p>
          <a:p>
            <a:r>
              <a:rPr lang="en-US" dirty="0"/>
              <a:t>The training mentions Travellers are "an ethnic and cultural identity, not a lifestyle choice." What's the difference between these two concepts? Why is this distinction important?</a:t>
            </a:r>
          </a:p>
          <a:p>
            <a:endParaRPr lang="en-US" dirty="0"/>
          </a:p>
          <a:p>
            <a:r>
              <a:rPr lang="en-US" dirty="0"/>
              <a:t>Travellers are an Indigenous Ethnic Minority: In 2017, after a long campaign led by Traveller organisations, the Irish government officially </a:t>
            </a:r>
            <a:r>
              <a:rPr lang="en-US" dirty="0" err="1"/>
              <a:t>recognised</a:t>
            </a:r>
            <a:r>
              <a:rPr lang="en-US" dirty="0"/>
              <a:t> Travellers as a distinct ethnic group within Irish society. This wasn't just a symbolic gesture; it acknowledges that our unique identity, history, and culture are a valuable part of Ireland's story. </a:t>
            </a:r>
          </a:p>
        </p:txBody>
      </p:sp>
      <p:sp>
        <p:nvSpPr>
          <p:cNvPr id="4" name="Slide Number Placeholder 3"/>
          <p:cNvSpPr>
            <a:spLocks noGrp="1"/>
          </p:cNvSpPr>
          <p:nvPr>
            <p:ph type="sldNum" sz="quarter" idx="5"/>
          </p:nvPr>
        </p:nvSpPr>
        <p:spPr/>
        <p:txBody>
          <a:bodyPr/>
          <a:lstStyle/>
          <a:p>
            <a:fld id="{BA4B3A5E-9FCE-45EA-8376-AD8B0D9C0BE8}" type="slidenum">
              <a:rPr lang="en-IE" smtClean="0"/>
              <a:t>4</a:t>
            </a:fld>
            <a:endParaRPr lang="en-IE"/>
          </a:p>
        </p:txBody>
      </p:sp>
    </p:spTree>
    <p:extLst>
      <p:ext uri="{BB962C8B-B14F-4D97-AF65-F5344CB8AC3E}">
        <p14:creationId xmlns:p14="http://schemas.microsoft.com/office/powerpoint/2010/main" val="373249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D3FB-A254-6C67-F21A-1BB7A18BC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C8E24-618A-A197-B046-B573CC22C261}"/>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BC03EA4-05DA-9CD2-EE72-0F4294E352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D94BD-D94F-39FE-0EA7-AE633733C738}"/>
              </a:ext>
            </a:extLst>
          </p:cNvPr>
          <p:cNvSpPr>
            <a:spLocks noGrp="1"/>
          </p:cNvSpPr>
          <p:nvPr>
            <p:ph type="sldNum" sz="quarter" idx="5"/>
          </p:nvPr>
        </p:nvSpPr>
        <p:spPr/>
        <p:txBody>
          <a:bodyPr/>
          <a:lstStyle/>
          <a:p>
            <a:fld id="{BA4B3A5E-9FCE-45EA-8376-AD8B0D9C0BE8}" type="slidenum">
              <a:rPr lang="en-IE" smtClean="0"/>
              <a:t>5</a:t>
            </a:fld>
            <a:endParaRPr lang="en-IE"/>
          </a:p>
        </p:txBody>
      </p:sp>
    </p:spTree>
    <p:extLst>
      <p:ext uri="{BB962C8B-B14F-4D97-AF65-F5344CB8AC3E}">
        <p14:creationId xmlns:p14="http://schemas.microsoft.com/office/powerpoint/2010/main" val="414743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discussion question: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having your own language (Cant/Gammon) shape a community's identity and sense of belonging?</a:t>
            </a:r>
          </a:p>
          <a:p>
            <a:endParaRPr lang="en-IE" dirty="0"/>
          </a:p>
        </p:txBody>
      </p:sp>
      <p:sp>
        <p:nvSpPr>
          <p:cNvPr id="4" name="Slide Number Placeholder 3"/>
          <p:cNvSpPr>
            <a:spLocks noGrp="1"/>
          </p:cNvSpPr>
          <p:nvPr>
            <p:ph type="sldNum" sz="quarter" idx="5"/>
          </p:nvPr>
        </p:nvSpPr>
        <p:spPr/>
        <p:txBody>
          <a:bodyPr/>
          <a:lstStyle/>
          <a:p>
            <a:fld id="{BA4B3A5E-9FCE-45EA-8376-AD8B0D9C0BE8}" type="slidenum">
              <a:rPr lang="en-IE" smtClean="0"/>
              <a:t>6</a:t>
            </a:fld>
            <a:endParaRPr lang="en-IE"/>
          </a:p>
        </p:txBody>
      </p:sp>
    </p:spTree>
    <p:extLst>
      <p:ext uri="{BB962C8B-B14F-4D97-AF65-F5344CB8AC3E}">
        <p14:creationId xmlns:p14="http://schemas.microsoft.com/office/powerpoint/2010/main" val="160534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EED85-3F5B-A17A-A5B7-ED8F48311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C711F-67A1-7066-261F-4BA7F2C664C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6B5672D6-FB79-6A47-FFBD-E2D4619886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discussion question: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having your own language (Cant/Gammon) shape a community's identity and sense of belonging?</a:t>
            </a:r>
          </a:p>
          <a:p>
            <a:endParaRPr lang="en-IE" dirty="0"/>
          </a:p>
        </p:txBody>
      </p:sp>
      <p:sp>
        <p:nvSpPr>
          <p:cNvPr id="4" name="Slide Number Placeholder 3">
            <a:extLst>
              <a:ext uri="{FF2B5EF4-FFF2-40B4-BE49-F238E27FC236}">
                <a16:creationId xmlns:a16="http://schemas.microsoft.com/office/drawing/2014/main" id="{D8711263-A2FC-9665-D127-D36D6EDA807F}"/>
              </a:ext>
            </a:extLst>
          </p:cNvPr>
          <p:cNvSpPr>
            <a:spLocks noGrp="1"/>
          </p:cNvSpPr>
          <p:nvPr>
            <p:ph type="sldNum" sz="quarter" idx="5"/>
          </p:nvPr>
        </p:nvSpPr>
        <p:spPr/>
        <p:txBody>
          <a:bodyPr/>
          <a:lstStyle/>
          <a:p>
            <a:fld id="{BA4B3A5E-9FCE-45EA-8376-AD8B0D9C0BE8}" type="slidenum">
              <a:rPr lang="en-IE" smtClean="0"/>
              <a:t>7</a:t>
            </a:fld>
            <a:endParaRPr lang="en-IE"/>
          </a:p>
        </p:txBody>
      </p:sp>
    </p:spTree>
    <p:extLst>
      <p:ext uri="{BB962C8B-B14F-4D97-AF65-F5344CB8AC3E}">
        <p14:creationId xmlns:p14="http://schemas.microsoft.com/office/powerpoint/2010/main" val="190905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dirty="0"/>
              <a:t>Family &amp; Community: Centered on the extended family. Strong bonds, loyalty, and respect for elders. Children are cherished.</a:t>
            </a:r>
          </a:p>
          <a:p>
            <a:endParaRPr lang="en-US" dirty="0"/>
          </a:p>
          <a:p>
            <a:r>
              <a:rPr lang="en-US" dirty="0"/>
              <a:t>Nomadism: A core cultural value (freedom of movement, roadside as social space). Now severely restricted by policy, law, and blocked stopping sites.</a:t>
            </a:r>
          </a:p>
          <a:p>
            <a:endParaRPr lang="en-US" dirty="0"/>
          </a:p>
          <a:p>
            <a:r>
              <a:rPr lang="en-US" dirty="0"/>
              <a:t>Faith &amp; Beliefs: Majority Roman Catholic, with faith central to life events. Blending of Christian and older pre-Christian beliefs, traditional cures, and holy wells, visits to Knock Shrine.</a:t>
            </a:r>
          </a:p>
          <a:p>
            <a:endParaRPr lang="en-US" dirty="0"/>
          </a:p>
          <a:p>
            <a:r>
              <a:rPr lang="en-US" dirty="0"/>
              <a:t>Resilience &amp; Pride: Culture has survived despite generations of assimilation policies and discrimination.</a:t>
            </a:r>
            <a:endParaRPr lang="en-IE" dirty="0"/>
          </a:p>
        </p:txBody>
      </p:sp>
      <p:sp>
        <p:nvSpPr>
          <p:cNvPr id="4" name="Slide Number Placeholder 3"/>
          <p:cNvSpPr>
            <a:spLocks noGrp="1"/>
          </p:cNvSpPr>
          <p:nvPr>
            <p:ph type="sldNum" sz="quarter" idx="5"/>
          </p:nvPr>
        </p:nvSpPr>
        <p:spPr/>
        <p:txBody>
          <a:bodyPr/>
          <a:lstStyle/>
          <a:p>
            <a:fld id="{BA4B3A5E-9FCE-45EA-8376-AD8B0D9C0BE8}" type="slidenum">
              <a:rPr lang="en-IE" smtClean="0"/>
              <a:t>8</a:t>
            </a:fld>
            <a:endParaRPr lang="en-IE"/>
          </a:p>
        </p:txBody>
      </p:sp>
    </p:spTree>
    <p:extLst>
      <p:ext uri="{BB962C8B-B14F-4D97-AF65-F5344CB8AC3E}">
        <p14:creationId xmlns:p14="http://schemas.microsoft.com/office/powerpoint/2010/main" val="170590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CF02-1422-AA7F-BCD5-1CA0CF039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72B0D-DFAC-F770-F8DE-6A9BD0D8308A}"/>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E4F21B10-EB09-83F7-D782-D7D279778C7D}"/>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8CD1864-8947-2613-5BBE-4CB09AAAF977}"/>
              </a:ext>
            </a:extLst>
          </p:cNvPr>
          <p:cNvSpPr>
            <a:spLocks noGrp="1"/>
          </p:cNvSpPr>
          <p:nvPr>
            <p:ph type="sldNum" sz="quarter" idx="5"/>
          </p:nvPr>
        </p:nvSpPr>
        <p:spPr/>
        <p:txBody>
          <a:bodyPr/>
          <a:lstStyle/>
          <a:p>
            <a:fld id="{BA4B3A5E-9FCE-45EA-8376-AD8B0D9C0BE8}" type="slidenum">
              <a:rPr lang="en-IE" smtClean="0"/>
              <a:t>9</a:t>
            </a:fld>
            <a:endParaRPr lang="en-IE"/>
          </a:p>
        </p:txBody>
      </p:sp>
    </p:spTree>
    <p:extLst>
      <p:ext uri="{BB962C8B-B14F-4D97-AF65-F5344CB8AC3E}">
        <p14:creationId xmlns:p14="http://schemas.microsoft.com/office/powerpoint/2010/main" val="294808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1/29/2026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1/29/2026</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BC5572-FC33-4C1C-8DEE-C2CF75A75641}"/>
              </a:ext>
            </a:extLst>
          </p:cNvPr>
          <p:cNvPicPr>
            <a:picLocks noChangeAspect="1"/>
          </p:cNvPicPr>
          <p:nvPr/>
        </p:nvPicPr>
        <p:blipFill>
          <a:blip r:embed="rId4">
            <a:alphaModFix amt="88000"/>
            <a:extLst>
              <a:ext uri="{28A0092B-C50C-407E-A947-70E740481C1C}">
                <a14:useLocalDpi xmlns:a14="http://schemas.microsoft.com/office/drawing/2010/main" val="0"/>
              </a:ext>
            </a:extLst>
          </a:blip>
          <a:srcRect/>
          <a:stretch/>
        </p:blipFill>
        <p:spPr>
          <a:xfrm>
            <a:off x="0" y="-435"/>
            <a:ext cx="6961675"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34446" y="111652"/>
            <a:ext cx="4938825" cy="2323204"/>
          </a:xfrm>
        </p:spPr>
        <p:txBody>
          <a:bodyPr>
            <a:normAutofit/>
          </a:bodyPr>
          <a:lstStyle/>
          <a:p>
            <a:pPr algn="r"/>
            <a:r>
              <a:rPr lang="en-US" sz="4400" b="1" dirty="0">
                <a:solidFill>
                  <a:schemeClr val="accent1"/>
                </a:solidFill>
              </a:rPr>
              <a:t>Traveller </a:t>
            </a:r>
            <a:br>
              <a:rPr lang="en-US" sz="4400" b="1" dirty="0">
                <a:solidFill>
                  <a:schemeClr val="accent1"/>
                </a:solidFill>
              </a:rPr>
            </a:br>
            <a:r>
              <a:rPr lang="en-US" sz="4400" b="1" dirty="0">
                <a:solidFill>
                  <a:schemeClr val="accent1"/>
                </a:solidFill>
              </a:rPr>
              <a:t>Cultural and </a:t>
            </a:r>
            <a:br>
              <a:rPr lang="en-US" sz="4400" b="1" dirty="0">
                <a:solidFill>
                  <a:schemeClr val="accent1"/>
                </a:solidFill>
              </a:rPr>
            </a:br>
            <a:r>
              <a:rPr lang="en-US" sz="4400" b="1" dirty="0">
                <a:solidFill>
                  <a:schemeClr val="accent1"/>
                </a:solidFill>
              </a:rPr>
              <a:t>Awareness Training</a:t>
            </a:r>
          </a:p>
        </p:txBody>
      </p:sp>
      <p:sp>
        <p:nvSpPr>
          <p:cNvPr id="4" name="TextBox 3">
            <a:extLst>
              <a:ext uri="{FF2B5EF4-FFF2-40B4-BE49-F238E27FC236}">
                <a16:creationId xmlns:a16="http://schemas.microsoft.com/office/drawing/2014/main" id="{1267970F-0847-6EBA-8D1F-F4C6A39D6E36}"/>
              </a:ext>
            </a:extLst>
          </p:cNvPr>
          <p:cNvSpPr txBox="1"/>
          <p:nvPr/>
        </p:nvSpPr>
        <p:spPr>
          <a:xfrm>
            <a:off x="7401845" y="5782278"/>
            <a:ext cx="4581047" cy="830997"/>
          </a:xfrm>
          <a:prstGeom prst="rect">
            <a:avLst/>
          </a:prstGeom>
          <a:noFill/>
        </p:spPr>
        <p:txBody>
          <a:bodyPr wrap="square" rtlCol="0">
            <a:spAutoFit/>
          </a:bodyPr>
          <a:lstStyle/>
          <a:p>
            <a:pPr algn="r"/>
            <a:r>
              <a:rPr lang="en-IE" sz="2400" b="1" dirty="0">
                <a:solidFill>
                  <a:schemeClr val="accent1"/>
                </a:solidFill>
              </a:rPr>
              <a:t>Funded by </a:t>
            </a:r>
          </a:p>
          <a:p>
            <a:pPr algn="r"/>
            <a:r>
              <a:rPr lang="en-IE" sz="2400" b="1" dirty="0"/>
              <a:t>Solas Learning Works</a:t>
            </a:r>
          </a:p>
        </p:txBody>
      </p:sp>
      <p:sp>
        <p:nvSpPr>
          <p:cNvPr id="8" name="TextBox 7">
            <a:extLst>
              <a:ext uri="{FF2B5EF4-FFF2-40B4-BE49-F238E27FC236}">
                <a16:creationId xmlns:a16="http://schemas.microsoft.com/office/drawing/2014/main" id="{9DFFAA4E-7F4B-4BC0-46EE-E52E2BE2E370}"/>
              </a:ext>
            </a:extLst>
          </p:cNvPr>
          <p:cNvSpPr txBox="1"/>
          <p:nvPr/>
        </p:nvSpPr>
        <p:spPr>
          <a:xfrm>
            <a:off x="7346910" y="4770414"/>
            <a:ext cx="4581047" cy="830997"/>
          </a:xfrm>
          <a:prstGeom prst="rect">
            <a:avLst/>
          </a:prstGeom>
          <a:noFill/>
        </p:spPr>
        <p:txBody>
          <a:bodyPr wrap="square" rtlCol="0">
            <a:spAutoFit/>
          </a:bodyPr>
          <a:lstStyle/>
          <a:p>
            <a:pPr algn="r"/>
            <a:r>
              <a:rPr lang="en-IE" sz="2400" b="1" dirty="0">
                <a:solidFill>
                  <a:schemeClr val="accent1"/>
                </a:solidFill>
              </a:rPr>
              <a:t>Developed by </a:t>
            </a:r>
          </a:p>
          <a:p>
            <a:pPr algn="r"/>
            <a:r>
              <a:rPr lang="en-IE" sz="2400" b="1" dirty="0"/>
              <a:t>Clare Traveller CDP</a:t>
            </a:r>
          </a:p>
        </p:txBody>
      </p:sp>
      <p:pic>
        <p:nvPicPr>
          <p:cNvPr id="2050" name="Picture 2" descr="Clare Traveller CDP">
            <a:extLst>
              <a:ext uri="{FF2B5EF4-FFF2-40B4-BE49-F238E27FC236}">
                <a16:creationId xmlns:a16="http://schemas.microsoft.com/office/drawing/2014/main" id="{0DE641E8-C319-33A9-88C0-89259B98A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475" y="2851267"/>
            <a:ext cx="4760005" cy="139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3527-9C24-4C12-DC5B-9C65E0FA51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051C9F1-6017-F2F5-E93B-5780EB0AA2E9}"/>
              </a:ext>
            </a:extLst>
          </p:cNvPr>
          <p:cNvPicPr>
            <a:picLocks noChangeAspect="1"/>
          </p:cNvPicPr>
          <p:nvPr/>
        </p:nvPicPr>
        <p:blipFill>
          <a:blip r:embed="rId3"/>
          <a:stretch>
            <a:fillRect/>
          </a:stretch>
        </p:blipFill>
        <p:spPr>
          <a:xfrm>
            <a:off x="0" y="38085"/>
            <a:ext cx="1714513" cy="2038365"/>
          </a:xfrm>
          <a:prstGeom prst="rect">
            <a:avLst/>
          </a:prstGeom>
        </p:spPr>
      </p:pic>
      <p:pic>
        <p:nvPicPr>
          <p:cNvPr id="6" name="Picture 2" descr="Clare Traveller CDP">
            <a:extLst>
              <a:ext uri="{FF2B5EF4-FFF2-40B4-BE49-F238E27FC236}">
                <a16:creationId xmlns:a16="http://schemas.microsoft.com/office/drawing/2014/main" id="{01AC68FE-2E46-B17E-9AB3-26B115351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IMG 7692">
            <a:extLst>
              <a:ext uri="{FF2B5EF4-FFF2-40B4-BE49-F238E27FC236}">
                <a16:creationId xmlns:a16="http://schemas.microsoft.com/office/drawing/2014/main" id="{0299C662-1071-38C0-3BC6-B2BD996BA0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801" y="180975"/>
            <a:ext cx="97536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0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E4C62-D561-6B43-4ECE-84F83066E0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75097-7002-4F79-8DD9-87635CB8D898}"/>
              </a:ext>
            </a:extLst>
          </p:cNvPr>
          <p:cNvSpPr>
            <a:spLocks noGrp="1"/>
          </p:cNvSpPr>
          <p:nvPr>
            <p:ph idx="1"/>
          </p:nvPr>
        </p:nvSpPr>
        <p:spPr>
          <a:xfrm>
            <a:off x="7550982" y="2547414"/>
            <a:ext cx="4150091" cy="3585947"/>
          </a:xfrm>
          <a:noFill/>
          <a:ln w="38100">
            <a:solidFill>
              <a:schemeClr val="accent4"/>
            </a:solidFill>
          </a:ln>
        </p:spPr>
        <p:txBody>
          <a:bodyPr>
            <a:normAutofit/>
          </a:bodyPr>
          <a:lstStyle/>
          <a:p>
            <a:pPr marL="36900" indent="0">
              <a:buNone/>
            </a:pPr>
            <a:r>
              <a:rPr lang="en-US" dirty="0">
                <a:effectLst/>
              </a:rPr>
              <a:t>A society that makes a core cultural practice of a minority group illegal is not an inclusive one. True recognition of Traveller ethnicity is hollow without addressing the </a:t>
            </a:r>
            <a:r>
              <a:rPr lang="en-US" b="1" dirty="0">
                <a:effectLst/>
              </a:rPr>
              <a:t>right to culturally appropriate accommodation</a:t>
            </a:r>
            <a:r>
              <a:rPr lang="en-US" dirty="0">
                <a:effectLst/>
              </a:rPr>
              <a:t>, which must include provision for those who wish to travel.</a:t>
            </a:r>
            <a:endParaRPr lang="en-US" b="1" dirty="0">
              <a:effectLst/>
            </a:endParaRPr>
          </a:p>
        </p:txBody>
      </p:sp>
      <p:pic>
        <p:nvPicPr>
          <p:cNvPr id="5" name="Picture 4">
            <a:extLst>
              <a:ext uri="{FF2B5EF4-FFF2-40B4-BE49-F238E27FC236}">
                <a16:creationId xmlns:a16="http://schemas.microsoft.com/office/drawing/2014/main" id="{BF10E818-3BF0-18A0-0B46-BBB5DA28C2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49" y="50923"/>
            <a:ext cx="1691414" cy="2012689"/>
          </a:xfrm>
          <a:prstGeom prst="rect">
            <a:avLst/>
          </a:prstGeom>
        </p:spPr>
      </p:pic>
      <p:sp>
        <p:nvSpPr>
          <p:cNvPr id="7" name="TextBox 6">
            <a:extLst>
              <a:ext uri="{FF2B5EF4-FFF2-40B4-BE49-F238E27FC236}">
                <a16:creationId xmlns:a16="http://schemas.microsoft.com/office/drawing/2014/main" id="{97A7B37F-94A6-F140-86DA-059C5EC78F24}"/>
              </a:ext>
            </a:extLst>
          </p:cNvPr>
          <p:cNvSpPr txBox="1"/>
          <p:nvPr/>
        </p:nvSpPr>
        <p:spPr>
          <a:xfrm>
            <a:off x="1899592" y="234325"/>
            <a:ext cx="9574653" cy="1569660"/>
          </a:xfrm>
          <a:prstGeom prst="rect">
            <a:avLst/>
          </a:prstGeom>
          <a:noFill/>
        </p:spPr>
        <p:txBody>
          <a:bodyPr wrap="square">
            <a:spAutoFit/>
          </a:bodyPr>
          <a:lstStyle/>
          <a:p>
            <a:r>
              <a:rPr lang="en-US" sz="2400" dirty="0">
                <a:solidFill>
                  <a:schemeClr val="accent4"/>
                </a:solidFill>
                <a:latin typeface="+mj-lt"/>
              </a:rPr>
              <a:t>Nomadism is a core cultural value, a way of being and relating to the world that is deeply embedded in identity, social structure, and tradition. The forced end of widespread nomadism represents not just a change in accommodation, but a criminalizing of Traveller culture.</a:t>
            </a:r>
            <a:endParaRPr lang="en-IE" sz="2400" dirty="0">
              <a:solidFill>
                <a:schemeClr val="accent4"/>
              </a:solidFill>
              <a:latin typeface="+mj-lt"/>
            </a:endParaRPr>
          </a:p>
        </p:txBody>
      </p:sp>
      <p:sp>
        <p:nvSpPr>
          <p:cNvPr id="2" name="Content Placeholder 2">
            <a:extLst>
              <a:ext uri="{FF2B5EF4-FFF2-40B4-BE49-F238E27FC236}">
                <a16:creationId xmlns:a16="http://schemas.microsoft.com/office/drawing/2014/main" id="{816C1AA1-75B4-C6E9-5183-7E9C32D7EF60}"/>
              </a:ext>
            </a:extLst>
          </p:cNvPr>
          <p:cNvSpPr txBox="1">
            <a:spLocks/>
          </p:cNvSpPr>
          <p:nvPr/>
        </p:nvSpPr>
        <p:spPr>
          <a:xfrm>
            <a:off x="490927" y="2417628"/>
            <a:ext cx="6971757" cy="4171951"/>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b="1" dirty="0">
                <a:solidFill>
                  <a:schemeClr val="accent4"/>
                </a:solidFill>
                <a:effectLst/>
              </a:rPr>
              <a:t>Freedom, independence and self-reliance</a:t>
            </a:r>
            <a:r>
              <a:rPr lang="en-US" b="1" dirty="0">
                <a:solidFill>
                  <a:schemeClr val="accent1"/>
                </a:solidFill>
                <a:effectLst/>
              </a:rPr>
              <a:t>. </a:t>
            </a:r>
            <a:r>
              <a:rPr lang="en-US" b="1" dirty="0">
                <a:effectLst/>
              </a:rPr>
              <a:t>Tied to self employment. Avoiding state interference.</a:t>
            </a:r>
          </a:p>
          <a:p>
            <a:r>
              <a:rPr lang="en-US" b="1" dirty="0">
                <a:solidFill>
                  <a:schemeClr val="accent4"/>
                </a:solidFill>
                <a:effectLst/>
              </a:rPr>
              <a:t>The roadside as cultural space. </a:t>
            </a:r>
            <a:r>
              <a:rPr lang="en-US" b="1" dirty="0">
                <a:effectLst/>
              </a:rPr>
              <a:t>Families gathered around fires swapping news and stories, songs were sung, children played with extended kin.  Ireland was mapped by stopping places, not towns.  Boulders are a violent erasure of Traveller culture.</a:t>
            </a:r>
          </a:p>
          <a:p>
            <a:r>
              <a:rPr lang="en-US" b="1" dirty="0">
                <a:solidFill>
                  <a:schemeClr val="accent4"/>
                </a:solidFill>
                <a:effectLst/>
              </a:rPr>
              <a:t>"The Walking People" (An Lucht </a:t>
            </a:r>
            <a:r>
              <a:rPr lang="en-US" b="1" dirty="0" err="1">
                <a:solidFill>
                  <a:schemeClr val="accent4"/>
                </a:solidFill>
                <a:effectLst/>
              </a:rPr>
              <a:t>Siúil</a:t>
            </a:r>
            <a:r>
              <a:rPr lang="en-US" b="1" dirty="0">
                <a:solidFill>
                  <a:schemeClr val="accent4"/>
                </a:solidFill>
                <a:effectLst/>
              </a:rPr>
              <a:t>). </a:t>
            </a:r>
            <a:r>
              <a:rPr lang="en-US" b="1" dirty="0">
                <a:effectLst/>
              </a:rPr>
              <a:t>For young people, learning to travel, to set up camp, care for horses, navigate, was a key rite of passage into adulthood.</a:t>
            </a:r>
          </a:p>
        </p:txBody>
      </p:sp>
      <p:pic>
        <p:nvPicPr>
          <p:cNvPr id="9" name="Picture 2" descr="Clare Traveller CDP">
            <a:extLst>
              <a:ext uri="{FF2B5EF4-FFF2-40B4-BE49-F238E27FC236}">
                <a16:creationId xmlns:a16="http://schemas.microsoft.com/office/drawing/2014/main" id="{EE557157-1601-801E-C2AF-FFF3A9D4A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4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19387-52F8-4FA9-81D2-03DEECDC4D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DEEC61-37B5-1907-7969-51C320FEFC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0923"/>
            <a:ext cx="1714513" cy="2012689"/>
          </a:xfrm>
          <a:prstGeom prst="rect">
            <a:avLst/>
          </a:prstGeom>
        </p:spPr>
      </p:pic>
      <p:pic>
        <p:nvPicPr>
          <p:cNvPr id="9" name="Picture 2" descr="Clare Traveller CDP">
            <a:extLst>
              <a:ext uri="{FF2B5EF4-FFF2-40B4-BE49-F238E27FC236}">
                <a16:creationId xmlns:a16="http://schemas.microsoft.com/office/drawing/2014/main" id="{E5DC9CD1-DD63-B3D2-7527-D28C63527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IMG 7587">
            <a:extLst>
              <a:ext uri="{FF2B5EF4-FFF2-40B4-BE49-F238E27FC236}">
                <a16:creationId xmlns:a16="http://schemas.microsoft.com/office/drawing/2014/main" id="{7186CA4E-6499-3B33-211B-A1E89FD554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96" y="180975"/>
            <a:ext cx="97536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8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D983D-35F9-1481-0BFA-663B305A40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757BB-C497-061A-7BEB-48B8918A54FF}"/>
              </a:ext>
            </a:extLst>
          </p:cNvPr>
          <p:cNvSpPr>
            <a:spLocks noGrp="1"/>
          </p:cNvSpPr>
          <p:nvPr>
            <p:ph idx="1"/>
          </p:nvPr>
        </p:nvSpPr>
        <p:spPr>
          <a:xfrm>
            <a:off x="7550982" y="2547414"/>
            <a:ext cx="4150091" cy="3585947"/>
          </a:xfrm>
          <a:noFill/>
          <a:ln w="38100">
            <a:solidFill>
              <a:schemeClr val="accent1"/>
            </a:solidFill>
          </a:ln>
        </p:spPr>
        <p:txBody>
          <a:bodyPr>
            <a:normAutofit/>
          </a:bodyPr>
          <a:lstStyle/>
          <a:p>
            <a:pPr marL="36900" indent="0">
              <a:buNone/>
            </a:pPr>
            <a:r>
              <a:rPr lang="en-US" sz="2800" dirty="0">
                <a:effectLst/>
              </a:rPr>
              <a:t>Mental and physical health are not separated from spiritual health. A doctor's medicine might be used alongside a prayer, a cure or water from a well.</a:t>
            </a:r>
            <a:endParaRPr lang="en-US" sz="2800" b="1" dirty="0">
              <a:effectLst/>
            </a:endParaRPr>
          </a:p>
        </p:txBody>
      </p:sp>
      <p:pic>
        <p:nvPicPr>
          <p:cNvPr id="5" name="Picture 4">
            <a:extLst>
              <a:ext uri="{FF2B5EF4-FFF2-40B4-BE49-F238E27FC236}">
                <a16:creationId xmlns:a16="http://schemas.microsoft.com/office/drawing/2014/main" id="{1BEF94C9-B156-A646-BAC5-E861B0965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776" y="50923"/>
            <a:ext cx="1650961" cy="2012689"/>
          </a:xfrm>
          <a:prstGeom prst="rect">
            <a:avLst/>
          </a:prstGeom>
        </p:spPr>
      </p:pic>
      <p:sp>
        <p:nvSpPr>
          <p:cNvPr id="7" name="TextBox 6">
            <a:extLst>
              <a:ext uri="{FF2B5EF4-FFF2-40B4-BE49-F238E27FC236}">
                <a16:creationId xmlns:a16="http://schemas.microsoft.com/office/drawing/2014/main" id="{C96B67B3-95C9-C764-AC00-C7A1061D9789}"/>
              </a:ext>
            </a:extLst>
          </p:cNvPr>
          <p:cNvSpPr txBox="1"/>
          <p:nvPr/>
        </p:nvSpPr>
        <p:spPr>
          <a:xfrm>
            <a:off x="1899592" y="234325"/>
            <a:ext cx="9574653" cy="1569660"/>
          </a:xfrm>
          <a:prstGeom prst="rect">
            <a:avLst/>
          </a:prstGeom>
          <a:noFill/>
        </p:spPr>
        <p:txBody>
          <a:bodyPr wrap="square">
            <a:spAutoFit/>
          </a:bodyPr>
          <a:lstStyle/>
          <a:p>
            <a:r>
              <a:rPr lang="en-US" sz="2400" dirty="0">
                <a:solidFill>
                  <a:schemeClr val="accent1"/>
                </a:solidFill>
                <a:latin typeface="+mj-lt"/>
              </a:rPr>
              <a:t>For Irish Travellers, faith and spiritual belief are woven into the very fabric of our daily existence, cultural identity, and community celebrations. This spirituality represents a mix of official Roman Catholic teaching with deep-rooted ancient traditions and a personal relationship with the sacred.</a:t>
            </a:r>
            <a:endParaRPr lang="en-IE" sz="2400" dirty="0">
              <a:solidFill>
                <a:schemeClr val="accent1"/>
              </a:solidFill>
              <a:latin typeface="+mj-lt"/>
            </a:endParaRPr>
          </a:p>
        </p:txBody>
      </p:sp>
      <p:sp>
        <p:nvSpPr>
          <p:cNvPr id="2" name="Content Placeholder 2">
            <a:extLst>
              <a:ext uri="{FF2B5EF4-FFF2-40B4-BE49-F238E27FC236}">
                <a16:creationId xmlns:a16="http://schemas.microsoft.com/office/drawing/2014/main" id="{54183825-AC9D-2119-D01F-3D5446C3C4D5}"/>
              </a:ext>
            </a:extLst>
          </p:cNvPr>
          <p:cNvSpPr txBox="1">
            <a:spLocks/>
          </p:cNvSpPr>
          <p:nvPr/>
        </p:nvSpPr>
        <p:spPr>
          <a:xfrm>
            <a:off x="490927" y="2417628"/>
            <a:ext cx="6971757" cy="4171951"/>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b="1" dirty="0">
                <a:solidFill>
                  <a:schemeClr val="accent1"/>
                </a:solidFill>
                <a:effectLst/>
              </a:rPr>
              <a:t>Roman Catholicism: </a:t>
            </a:r>
            <a:r>
              <a:rPr lang="en-US" b="1" dirty="0">
                <a:effectLst/>
              </a:rPr>
              <a:t>The traditional framework. Baptism, Holy Communion, Weddings, Funerals are community occasions.  Wearing of medals and scapulars.  Religious pictures/statues in the home. Pilgrimage to Knock, Lourdes, Croagh Patrick etc. Born Again Christians on the rise.</a:t>
            </a:r>
          </a:p>
          <a:p>
            <a:r>
              <a:rPr lang="en-US" b="1" dirty="0">
                <a:solidFill>
                  <a:schemeClr val="accent1"/>
                </a:solidFill>
                <a:effectLst/>
              </a:rPr>
              <a:t>The Old Ways: </a:t>
            </a:r>
            <a:r>
              <a:rPr lang="en-US" b="1" dirty="0">
                <a:effectLst/>
              </a:rPr>
              <a:t>Holy Wells, cures, signs &amp; superstitions, sacred sites and holy places.</a:t>
            </a:r>
          </a:p>
          <a:p>
            <a:r>
              <a:rPr lang="en-US" b="1" dirty="0">
                <a:solidFill>
                  <a:schemeClr val="accent1"/>
                </a:solidFill>
                <a:effectLst/>
              </a:rPr>
              <a:t>Respect for the dead: </a:t>
            </a:r>
            <a:r>
              <a:rPr lang="en-US" b="1" dirty="0">
                <a:effectLst/>
              </a:rPr>
              <a:t>Maintaining and visiting graves (fresh flowers, ornaments, lighting candles). An active connection with ancestors. A powerful expression of family loyalty that goes beyond death. </a:t>
            </a:r>
          </a:p>
        </p:txBody>
      </p:sp>
      <p:pic>
        <p:nvPicPr>
          <p:cNvPr id="8" name="Picture 2" descr="Clare Traveller CDP">
            <a:extLst>
              <a:ext uri="{FF2B5EF4-FFF2-40B4-BE49-F238E27FC236}">
                <a16:creationId xmlns:a16="http://schemas.microsoft.com/office/drawing/2014/main" id="{5B44E95D-9212-5F9B-6B62-C789FC3F7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65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73F2-F32D-8D52-17AA-DBFCA797E83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11D850F-AB6A-BE62-1C99-60023918AC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776" y="50923"/>
            <a:ext cx="1650961" cy="2012689"/>
          </a:xfrm>
          <a:prstGeom prst="rect">
            <a:avLst/>
          </a:prstGeom>
        </p:spPr>
      </p:pic>
      <p:sp>
        <p:nvSpPr>
          <p:cNvPr id="7" name="TextBox 6">
            <a:extLst>
              <a:ext uri="{FF2B5EF4-FFF2-40B4-BE49-F238E27FC236}">
                <a16:creationId xmlns:a16="http://schemas.microsoft.com/office/drawing/2014/main" id="{B07A514F-1C4E-9DF8-60AA-B1197652F20B}"/>
              </a:ext>
            </a:extLst>
          </p:cNvPr>
          <p:cNvSpPr txBox="1"/>
          <p:nvPr/>
        </p:nvSpPr>
        <p:spPr>
          <a:xfrm>
            <a:off x="1899592" y="234325"/>
            <a:ext cx="9574653" cy="461665"/>
          </a:xfrm>
          <a:prstGeom prst="rect">
            <a:avLst/>
          </a:prstGeom>
          <a:noFill/>
        </p:spPr>
        <p:txBody>
          <a:bodyPr wrap="square">
            <a:spAutoFit/>
          </a:bodyPr>
          <a:lstStyle/>
          <a:p>
            <a:r>
              <a:rPr lang="en-US" sz="2400" dirty="0">
                <a:solidFill>
                  <a:schemeClr val="accent1"/>
                </a:solidFill>
                <a:latin typeface="+mj-lt"/>
              </a:rPr>
              <a:t>St. Bridget’s Well – Liscannor, Co. Clare</a:t>
            </a:r>
            <a:endParaRPr lang="en-IE" sz="2400" dirty="0">
              <a:solidFill>
                <a:schemeClr val="accent1"/>
              </a:solidFill>
              <a:latin typeface="+mj-lt"/>
            </a:endParaRPr>
          </a:p>
        </p:txBody>
      </p:sp>
      <p:pic>
        <p:nvPicPr>
          <p:cNvPr id="8" name="Picture 7">
            <a:extLst>
              <a:ext uri="{FF2B5EF4-FFF2-40B4-BE49-F238E27FC236}">
                <a16:creationId xmlns:a16="http://schemas.microsoft.com/office/drawing/2014/main" id="{438EE381-49D2-5E03-4607-A7D8440477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411" y="837021"/>
            <a:ext cx="7762395" cy="5822012"/>
          </a:xfrm>
          <a:prstGeom prst="rect">
            <a:avLst/>
          </a:prstGeom>
          <a:noFill/>
        </p:spPr>
      </p:pic>
      <p:pic>
        <p:nvPicPr>
          <p:cNvPr id="10" name="Picture 2" descr="Clare Traveller CDP">
            <a:extLst>
              <a:ext uri="{FF2B5EF4-FFF2-40B4-BE49-F238E27FC236}">
                <a16:creationId xmlns:a16="http://schemas.microsoft.com/office/drawing/2014/main" id="{1F3843CC-7176-F2DF-487B-1DA2D2D4D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8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D596A-74CE-9AA5-8598-4BAB5BBFC2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0B232-90EF-931E-02B4-07DD5EE98EDD}"/>
              </a:ext>
            </a:extLst>
          </p:cNvPr>
          <p:cNvSpPr>
            <a:spLocks noGrp="1"/>
          </p:cNvSpPr>
          <p:nvPr>
            <p:ph idx="1"/>
          </p:nvPr>
        </p:nvSpPr>
        <p:spPr>
          <a:xfrm>
            <a:off x="7550982" y="2547414"/>
            <a:ext cx="4150091" cy="3585947"/>
          </a:xfrm>
          <a:noFill/>
          <a:ln w="38100">
            <a:solidFill>
              <a:schemeClr val="tx2">
                <a:lumMod val="75000"/>
              </a:schemeClr>
            </a:solidFill>
          </a:ln>
        </p:spPr>
        <p:txBody>
          <a:bodyPr>
            <a:normAutofit/>
          </a:bodyPr>
          <a:lstStyle/>
          <a:p>
            <a:pPr marL="36900" indent="0">
              <a:buNone/>
            </a:pPr>
            <a:endParaRPr lang="en-US" sz="2400" b="1" dirty="0">
              <a:effectLst/>
            </a:endParaRPr>
          </a:p>
          <a:p>
            <a:pPr marL="36900" indent="0">
              <a:buNone/>
            </a:pPr>
            <a:r>
              <a:rPr lang="en-US" sz="2400" b="1" dirty="0">
                <a:effectLst/>
              </a:rPr>
              <a:t>"We make the road by walking“</a:t>
            </a:r>
          </a:p>
          <a:p>
            <a:pPr marL="36900" indent="0">
              <a:buNone/>
            </a:pPr>
            <a:r>
              <a:rPr lang="en-US" sz="2400" dirty="0">
                <a:effectLst/>
              </a:rPr>
              <a:t>This community saying perfectly encapsulates adaptive resilience. The culture is a living path created through continuous movement and adaptation.</a:t>
            </a:r>
            <a:endParaRPr lang="en-US" sz="2400" b="1" dirty="0">
              <a:effectLst/>
            </a:endParaRPr>
          </a:p>
        </p:txBody>
      </p:sp>
      <p:pic>
        <p:nvPicPr>
          <p:cNvPr id="5" name="Picture 4">
            <a:extLst>
              <a:ext uri="{FF2B5EF4-FFF2-40B4-BE49-F238E27FC236}">
                <a16:creationId xmlns:a16="http://schemas.microsoft.com/office/drawing/2014/main" id="{62E8D7C5-F7A9-E5E5-3F73-6C3C83D142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776" y="79604"/>
            <a:ext cx="1650961" cy="1955327"/>
          </a:xfrm>
          <a:prstGeom prst="rect">
            <a:avLst/>
          </a:prstGeom>
        </p:spPr>
      </p:pic>
      <p:sp>
        <p:nvSpPr>
          <p:cNvPr id="7" name="TextBox 6">
            <a:extLst>
              <a:ext uri="{FF2B5EF4-FFF2-40B4-BE49-F238E27FC236}">
                <a16:creationId xmlns:a16="http://schemas.microsoft.com/office/drawing/2014/main" id="{C4DE5C85-7200-FCC0-8D71-25039C56C8B4}"/>
              </a:ext>
            </a:extLst>
          </p:cNvPr>
          <p:cNvSpPr txBox="1"/>
          <p:nvPr/>
        </p:nvSpPr>
        <p:spPr>
          <a:xfrm>
            <a:off x="1899592" y="387709"/>
            <a:ext cx="9574653" cy="1569660"/>
          </a:xfrm>
          <a:prstGeom prst="rect">
            <a:avLst/>
          </a:prstGeom>
          <a:noFill/>
        </p:spPr>
        <p:txBody>
          <a:bodyPr wrap="square">
            <a:spAutoFit/>
          </a:bodyPr>
          <a:lstStyle/>
          <a:p>
            <a:r>
              <a:rPr lang="en-US" sz="2400" dirty="0">
                <a:solidFill>
                  <a:schemeClr val="accent5">
                    <a:lumMod val="60000"/>
                    <a:lumOff val="40000"/>
                  </a:schemeClr>
                </a:solidFill>
                <a:latin typeface="+mj-lt"/>
              </a:rPr>
              <a:t>Travellers have had to be very resilient because of outside pressure. Resilience is the ability to survive tough times. </a:t>
            </a:r>
            <a:r>
              <a:rPr lang="en-US" sz="2400" dirty="0">
                <a:solidFill>
                  <a:schemeClr val="accent5">
                    <a:lumMod val="60000"/>
                    <a:lumOff val="40000"/>
                  </a:schemeClr>
                </a:solidFill>
              </a:rPr>
              <a:t>The Irish State has been trying to remove the ‘</a:t>
            </a:r>
            <a:r>
              <a:rPr lang="en-US" sz="2400" dirty="0" err="1">
                <a:solidFill>
                  <a:schemeClr val="accent5">
                    <a:lumMod val="60000"/>
                    <a:lumOff val="40000"/>
                  </a:schemeClr>
                </a:solidFill>
              </a:rPr>
              <a:t>Travellerness</a:t>
            </a:r>
            <a:r>
              <a:rPr lang="en-US" sz="2400" dirty="0">
                <a:solidFill>
                  <a:schemeClr val="accent5">
                    <a:lumMod val="60000"/>
                    <a:lumOff val="40000"/>
                  </a:schemeClr>
                </a:solidFill>
              </a:rPr>
              <a:t>’ from Travellers for decades. </a:t>
            </a:r>
            <a:r>
              <a:rPr lang="en-US" sz="2400" dirty="0">
                <a:solidFill>
                  <a:schemeClr val="accent5">
                    <a:lumMod val="60000"/>
                    <a:lumOff val="40000"/>
                  </a:schemeClr>
                </a:solidFill>
                <a:latin typeface="+mj-lt"/>
              </a:rPr>
              <a:t>Resilience &amp; pride are essential so that Traveller culture survives. </a:t>
            </a:r>
            <a:endParaRPr lang="en-IE" sz="2400" dirty="0">
              <a:solidFill>
                <a:schemeClr val="accent5">
                  <a:lumMod val="60000"/>
                  <a:lumOff val="40000"/>
                </a:schemeClr>
              </a:solidFill>
              <a:latin typeface="+mj-lt"/>
            </a:endParaRPr>
          </a:p>
        </p:txBody>
      </p:sp>
      <p:sp>
        <p:nvSpPr>
          <p:cNvPr id="2" name="Content Placeholder 2">
            <a:extLst>
              <a:ext uri="{FF2B5EF4-FFF2-40B4-BE49-F238E27FC236}">
                <a16:creationId xmlns:a16="http://schemas.microsoft.com/office/drawing/2014/main" id="{75BEF7AD-6665-798B-A6D4-2C61C4681628}"/>
              </a:ext>
            </a:extLst>
          </p:cNvPr>
          <p:cNvSpPr txBox="1">
            <a:spLocks/>
          </p:cNvSpPr>
          <p:nvPr/>
        </p:nvSpPr>
        <p:spPr>
          <a:xfrm>
            <a:off x="490927" y="2417628"/>
            <a:ext cx="6971757" cy="4171951"/>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b="1" dirty="0" err="1">
                <a:solidFill>
                  <a:schemeClr val="accent5">
                    <a:lumMod val="60000"/>
                    <a:lumOff val="40000"/>
                  </a:schemeClr>
                </a:solidFill>
                <a:effectLst/>
              </a:rPr>
              <a:t>Travellers</a:t>
            </a:r>
            <a:r>
              <a:rPr lang="en-US" b="1" dirty="0">
                <a:solidFill>
                  <a:schemeClr val="accent5">
                    <a:lumMod val="60000"/>
                    <a:lumOff val="40000"/>
                  </a:schemeClr>
                </a:solidFill>
                <a:effectLst/>
              </a:rPr>
              <a:t> need resilience:</a:t>
            </a:r>
            <a:endParaRPr lang="en-US" b="1" dirty="0">
              <a:effectLst/>
            </a:endParaRPr>
          </a:p>
          <a:p>
            <a:r>
              <a:rPr lang="en-US" b="1" dirty="0">
                <a:effectLst/>
              </a:rPr>
              <a:t>Against making the Traveller way of life illegal/impossible</a:t>
            </a:r>
          </a:p>
          <a:p>
            <a:r>
              <a:rPr lang="en-US" b="1" dirty="0">
                <a:effectLst/>
              </a:rPr>
              <a:t>Against social &amp; economic exclusion</a:t>
            </a:r>
          </a:p>
          <a:p>
            <a:r>
              <a:rPr lang="en-US" b="1" dirty="0">
                <a:effectLst/>
              </a:rPr>
              <a:t>Against negative stereotypes</a:t>
            </a:r>
          </a:p>
          <a:p>
            <a:pPr marL="36900" indent="0">
              <a:buNone/>
            </a:pPr>
            <a:r>
              <a:rPr lang="en-US" b="1" dirty="0">
                <a:solidFill>
                  <a:schemeClr val="accent5">
                    <a:lumMod val="60000"/>
                    <a:lumOff val="40000"/>
                  </a:schemeClr>
                </a:solidFill>
                <a:effectLst/>
              </a:rPr>
              <a:t>Pride as the opposite to shame</a:t>
            </a:r>
          </a:p>
          <a:p>
            <a:r>
              <a:rPr lang="en-US" b="1" dirty="0">
                <a:effectLst/>
              </a:rPr>
              <a:t>Discrimination creates shame</a:t>
            </a:r>
          </a:p>
          <a:p>
            <a:r>
              <a:rPr lang="en-US" b="1" dirty="0">
                <a:effectLst/>
              </a:rPr>
              <a:t>Pride is defiance</a:t>
            </a:r>
          </a:p>
          <a:p>
            <a:r>
              <a:rPr lang="en-US" b="1" dirty="0">
                <a:effectLst/>
              </a:rPr>
              <a:t>Pride must built from within.</a:t>
            </a:r>
            <a:endParaRPr lang="en-US" dirty="0">
              <a:effectLst/>
            </a:endParaRPr>
          </a:p>
        </p:txBody>
      </p:sp>
      <p:pic>
        <p:nvPicPr>
          <p:cNvPr id="6" name="Picture 2" descr="Clare Traveller CDP">
            <a:extLst>
              <a:ext uri="{FF2B5EF4-FFF2-40B4-BE49-F238E27FC236}">
                <a16:creationId xmlns:a16="http://schemas.microsoft.com/office/drawing/2014/main" id="{B4833C6F-8D22-E07C-0800-06453F086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B197-6219-7AFC-90F3-B34A41339CC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F069C9C-5161-AF61-561F-B21F38717B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776" y="79604"/>
            <a:ext cx="1650961" cy="1955327"/>
          </a:xfrm>
          <a:prstGeom prst="rect">
            <a:avLst/>
          </a:prstGeom>
        </p:spPr>
      </p:pic>
      <p:pic>
        <p:nvPicPr>
          <p:cNvPr id="6" name="Picture 2" descr="Clare Traveller CDP">
            <a:extLst>
              <a:ext uri="{FF2B5EF4-FFF2-40B4-BE49-F238E27FC236}">
                <a16:creationId xmlns:a16="http://schemas.microsoft.com/office/drawing/2014/main" id="{848DBAA3-A824-23BA-3099-8BC9CB3FB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raveller Pride Event at Glor 8687 1">
            <a:extLst>
              <a:ext uri="{FF2B5EF4-FFF2-40B4-BE49-F238E27FC236}">
                <a16:creationId xmlns:a16="http://schemas.microsoft.com/office/drawing/2014/main" id="{8C63827C-4EE5-C9C0-B896-3900AA0DB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246" y="916531"/>
            <a:ext cx="8654352" cy="57695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DFBD14-192F-15A5-FE7A-FD03C60F9E00}"/>
              </a:ext>
            </a:extLst>
          </p:cNvPr>
          <p:cNvSpPr txBox="1"/>
          <p:nvPr/>
        </p:nvSpPr>
        <p:spPr>
          <a:xfrm>
            <a:off x="2330246" y="401155"/>
            <a:ext cx="8524567" cy="400110"/>
          </a:xfrm>
          <a:prstGeom prst="rect">
            <a:avLst/>
          </a:prstGeom>
          <a:noFill/>
        </p:spPr>
        <p:txBody>
          <a:bodyPr wrap="square" rtlCol="0">
            <a:spAutoFit/>
          </a:bodyPr>
          <a:lstStyle/>
          <a:p>
            <a:r>
              <a:rPr lang="en-IE" sz="2000" dirty="0">
                <a:solidFill>
                  <a:schemeClr val="accent5">
                    <a:lumMod val="60000"/>
                    <a:lumOff val="40000"/>
                  </a:schemeClr>
                </a:solidFill>
              </a:rPr>
              <a:t>(l-r) Davie Keenan, Thomas McCarthy, Dr. Sindy Joyce, </a:t>
            </a:r>
            <a:r>
              <a:rPr lang="en-IE" sz="2000" dirty="0" err="1">
                <a:solidFill>
                  <a:schemeClr val="accent5">
                    <a:lumMod val="60000"/>
                    <a:lumOff val="40000"/>
                  </a:schemeClr>
                </a:solidFill>
              </a:rPr>
              <a:t>Willzy</a:t>
            </a:r>
            <a:endParaRPr lang="en-IE" sz="2000" dirty="0">
              <a:solidFill>
                <a:schemeClr val="accent5">
                  <a:lumMod val="60000"/>
                  <a:lumOff val="40000"/>
                </a:schemeClr>
              </a:solidFill>
            </a:endParaRPr>
          </a:p>
        </p:txBody>
      </p:sp>
    </p:spTree>
    <p:extLst>
      <p:ext uri="{BB962C8B-B14F-4D97-AF65-F5344CB8AC3E}">
        <p14:creationId xmlns:p14="http://schemas.microsoft.com/office/powerpoint/2010/main" val="422893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32FE0-A8F8-439B-5D89-5B08AF69A3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DE7D2-0E94-127C-BE6D-72B8F03C057C}"/>
              </a:ext>
            </a:extLst>
          </p:cNvPr>
          <p:cNvSpPr>
            <a:spLocks noGrp="1"/>
          </p:cNvSpPr>
          <p:nvPr>
            <p:ph idx="1"/>
          </p:nvPr>
        </p:nvSpPr>
        <p:spPr>
          <a:xfrm>
            <a:off x="7550981" y="2542622"/>
            <a:ext cx="4150091" cy="3932901"/>
          </a:xfrm>
          <a:noFill/>
          <a:ln w="38100">
            <a:solidFill>
              <a:schemeClr val="accent6">
                <a:lumMod val="60000"/>
                <a:lumOff val="40000"/>
              </a:schemeClr>
            </a:solidFill>
          </a:ln>
        </p:spPr>
        <p:txBody>
          <a:bodyPr>
            <a:normAutofit fontScale="77500" lnSpcReduction="20000"/>
          </a:bodyPr>
          <a:lstStyle/>
          <a:p>
            <a:pPr marL="36900" indent="0">
              <a:lnSpc>
                <a:spcPct val="70000"/>
              </a:lnSpc>
              <a:buNone/>
            </a:pPr>
            <a:endParaRPr lang="en-US" sz="2400" b="1" dirty="0">
              <a:effectLst/>
            </a:endParaRPr>
          </a:p>
          <a:p>
            <a:pPr marL="36900" indent="0">
              <a:lnSpc>
                <a:spcPct val="70000"/>
              </a:lnSpc>
              <a:buNone/>
            </a:pPr>
            <a:r>
              <a:rPr lang="en-US" sz="2400" b="1" dirty="0">
                <a:effectLst/>
              </a:rPr>
              <a:t>Margaret Barry</a:t>
            </a:r>
          </a:p>
          <a:p>
            <a:pPr marL="36900" indent="0">
              <a:lnSpc>
                <a:spcPct val="70000"/>
              </a:lnSpc>
              <a:buNone/>
            </a:pPr>
            <a:r>
              <a:rPr lang="en-US" sz="2400" b="1" dirty="0">
                <a:effectLst/>
              </a:rPr>
              <a:t>Paddy Keenan</a:t>
            </a:r>
          </a:p>
          <a:p>
            <a:pPr marL="36900" indent="0">
              <a:lnSpc>
                <a:spcPct val="70000"/>
              </a:lnSpc>
              <a:buNone/>
            </a:pPr>
            <a:r>
              <a:rPr lang="en-US" sz="2400" b="1" dirty="0">
                <a:effectLst/>
              </a:rPr>
              <a:t>Thomas McCarthy</a:t>
            </a:r>
          </a:p>
          <a:p>
            <a:pPr marL="36900" indent="0">
              <a:lnSpc>
                <a:spcPct val="70000"/>
              </a:lnSpc>
              <a:buNone/>
            </a:pPr>
            <a:r>
              <a:rPr lang="en-US" sz="2400" b="1" dirty="0">
                <a:effectLst/>
              </a:rPr>
              <a:t>Finbar Furey</a:t>
            </a:r>
          </a:p>
          <a:p>
            <a:pPr marL="36900" indent="0">
              <a:lnSpc>
                <a:spcPct val="70000"/>
              </a:lnSpc>
              <a:buNone/>
            </a:pPr>
            <a:r>
              <a:rPr lang="en-US" sz="2400" b="1" dirty="0">
                <a:effectLst/>
              </a:rPr>
              <a:t>Rosaleen McDonagh</a:t>
            </a:r>
          </a:p>
          <a:p>
            <a:pPr marL="36900" indent="0">
              <a:lnSpc>
                <a:spcPct val="70000"/>
              </a:lnSpc>
              <a:buNone/>
            </a:pPr>
            <a:r>
              <a:rPr lang="en-US" sz="2400" b="1" dirty="0">
                <a:effectLst/>
              </a:rPr>
              <a:t>Michael Collins</a:t>
            </a:r>
          </a:p>
          <a:p>
            <a:pPr marL="36900" indent="0">
              <a:lnSpc>
                <a:spcPct val="70000"/>
              </a:lnSpc>
              <a:buNone/>
            </a:pPr>
            <a:r>
              <a:rPr lang="en-US" sz="2400" b="1" dirty="0">
                <a:effectLst/>
              </a:rPr>
              <a:t>Michael McDonagh</a:t>
            </a:r>
          </a:p>
          <a:p>
            <a:pPr marL="36900" indent="0">
              <a:lnSpc>
                <a:spcPct val="70000"/>
              </a:lnSpc>
              <a:buNone/>
            </a:pPr>
            <a:r>
              <a:rPr lang="en-US" sz="2400" b="1" dirty="0" err="1">
                <a:effectLst/>
              </a:rPr>
              <a:t>Oein</a:t>
            </a:r>
            <a:r>
              <a:rPr lang="en-US" sz="2400" b="1" dirty="0">
                <a:effectLst/>
              </a:rPr>
              <a:t> de </a:t>
            </a:r>
            <a:r>
              <a:rPr lang="en-US" sz="2400" b="1" dirty="0" err="1">
                <a:effectLst/>
              </a:rPr>
              <a:t>Bhairduin</a:t>
            </a:r>
            <a:endParaRPr lang="en-US" sz="2400" b="1" dirty="0">
              <a:effectLst/>
            </a:endParaRPr>
          </a:p>
          <a:p>
            <a:pPr marL="36900" indent="0">
              <a:lnSpc>
                <a:spcPct val="70000"/>
              </a:lnSpc>
              <a:buNone/>
            </a:pPr>
            <a:r>
              <a:rPr lang="en-US" sz="2400" b="1" dirty="0">
                <a:effectLst/>
              </a:rPr>
              <a:t>Pecker Dunne</a:t>
            </a:r>
          </a:p>
          <a:p>
            <a:pPr marL="36900" indent="0">
              <a:lnSpc>
                <a:spcPct val="70000"/>
              </a:lnSpc>
              <a:buNone/>
            </a:pPr>
            <a:r>
              <a:rPr lang="en-US" sz="2400" b="1" dirty="0">
                <a:effectLst/>
              </a:rPr>
              <a:t>Sharyn Ward</a:t>
            </a:r>
          </a:p>
          <a:p>
            <a:pPr marL="36900" indent="0">
              <a:lnSpc>
                <a:spcPct val="70000"/>
              </a:lnSpc>
              <a:buNone/>
            </a:pPr>
            <a:r>
              <a:rPr lang="en-US" sz="2400" b="1" dirty="0">
                <a:effectLst/>
              </a:rPr>
              <a:t>The Keenan Family</a:t>
            </a:r>
          </a:p>
          <a:p>
            <a:pPr marL="36900" indent="0">
              <a:lnSpc>
                <a:spcPct val="70000"/>
              </a:lnSpc>
              <a:buNone/>
            </a:pPr>
            <a:r>
              <a:rPr lang="en-US" sz="2400" b="1" dirty="0">
                <a:effectLst/>
              </a:rPr>
              <a:t>Jack Delaney</a:t>
            </a:r>
          </a:p>
          <a:p>
            <a:pPr marL="36900" indent="0">
              <a:lnSpc>
                <a:spcPct val="70000"/>
              </a:lnSpc>
              <a:buNone/>
            </a:pPr>
            <a:r>
              <a:rPr lang="en-US" sz="2400" b="1" dirty="0">
                <a:effectLst/>
              </a:rPr>
              <a:t>Martin Beanz Ward</a:t>
            </a:r>
          </a:p>
        </p:txBody>
      </p:sp>
      <p:pic>
        <p:nvPicPr>
          <p:cNvPr id="5" name="Picture 4">
            <a:extLst>
              <a:ext uri="{FF2B5EF4-FFF2-40B4-BE49-F238E27FC236}">
                <a16:creationId xmlns:a16="http://schemas.microsoft.com/office/drawing/2014/main" id="{1216F053-7553-98BA-9BBE-4241F2584B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89" y="79604"/>
            <a:ext cx="1609734" cy="1955327"/>
          </a:xfrm>
          <a:prstGeom prst="rect">
            <a:avLst/>
          </a:prstGeom>
        </p:spPr>
      </p:pic>
      <p:sp>
        <p:nvSpPr>
          <p:cNvPr id="7" name="TextBox 6">
            <a:extLst>
              <a:ext uri="{FF2B5EF4-FFF2-40B4-BE49-F238E27FC236}">
                <a16:creationId xmlns:a16="http://schemas.microsoft.com/office/drawing/2014/main" id="{234789BE-CDAD-30BA-98F0-43330D723455}"/>
              </a:ext>
            </a:extLst>
          </p:cNvPr>
          <p:cNvSpPr txBox="1"/>
          <p:nvPr/>
        </p:nvSpPr>
        <p:spPr>
          <a:xfrm>
            <a:off x="1811101" y="246120"/>
            <a:ext cx="9574653" cy="1569660"/>
          </a:xfrm>
          <a:prstGeom prst="rect">
            <a:avLst/>
          </a:prstGeom>
          <a:noFill/>
        </p:spPr>
        <p:txBody>
          <a:bodyPr wrap="square">
            <a:spAutoFit/>
          </a:bodyPr>
          <a:lstStyle/>
          <a:p>
            <a:r>
              <a:rPr lang="en-US" sz="2400" dirty="0">
                <a:solidFill>
                  <a:schemeClr val="accent6">
                    <a:lumMod val="60000"/>
                    <a:lumOff val="40000"/>
                  </a:schemeClr>
                </a:solidFill>
                <a:latin typeface="+mj-lt"/>
              </a:rPr>
              <a:t>For Irish Travellers, music, poetry and storytelling are how we gather and pass on history, identity, values, and collective memory. In a nomadic culture where people had few belongings, sound and spoken word became the way to carry culture across generations and geography.</a:t>
            </a:r>
            <a:endParaRPr lang="en-IE" sz="2400" dirty="0">
              <a:solidFill>
                <a:schemeClr val="accent6">
                  <a:lumMod val="60000"/>
                  <a:lumOff val="40000"/>
                </a:schemeClr>
              </a:solidFill>
              <a:latin typeface="+mj-lt"/>
            </a:endParaRPr>
          </a:p>
        </p:txBody>
      </p:sp>
      <p:sp>
        <p:nvSpPr>
          <p:cNvPr id="2" name="Content Placeholder 2">
            <a:extLst>
              <a:ext uri="{FF2B5EF4-FFF2-40B4-BE49-F238E27FC236}">
                <a16:creationId xmlns:a16="http://schemas.microsoft.com/office/drawing/2014/main" id="{65317520-B66B-A96B-A7CF-AFA8B51DD9DB}"/>
              </a:ext>
            </a:extLst>
          </p:cNvPr>
          <p:cNvSpPr txBox="1">
            <a:spLocks/>
          </p:cNvSpPr>
          <p:nvPr/>
        </p:nvSpPr>
        <p:spPr>
          <a:xfrm>
            <a:off x="342163" y="2417628"/>
            <a:ext cx="7120521" cy="4171951"/>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b="1" dirty="0">
                <a:solidFill>
                  <a:schemeClr val="accent6">
                    <a:lumMod val="60000"/>
                    <a:lumOff val="40000"/>
                  </a:schemeClr>
                </a:solidFill>
                <a:effectLst/>
              </a:rPr>
              <a:t>Poetry &amp; storytelling: </a:t>
            </a:r>
            <a:r>
              <a:rPr lang="en-US" b="1" dirty="0">
                <a:effectLst/>
              </a:rPr>
              <a:t>Travellers traditionally served as mobile news networks, carrying stories, local happenings, and family history from region to region. Poets and storytellers hold the community's collective historical record.</a:t>
            </a:r>
          </a:p>
          <a:p>
            <a:pPr marL="36900" indent="0">
              <a:buNone/>
            </a:pPr>
            <a:r>
              <a:rPr lang="en-US" b="1" dirty="0">
                <a:solidFill>
                  <a:schemeClr val="accent6">
                    <a:lumMod val="60000"/>
                    <a:lumOff val="40000"/>
                  </a:schemeClr>
                </a:solidFill>
                <a:effectLst/>
              </a:rPr>
              <a:t>Music as a trade:  </a:t>
            </a:r>
            <a:r>
              <a:rPr lang="en-US" b="1" dirty="0">
                <a:effectLst/>
              </a:rPr>
              <a:t>Musical skill couldn't be confiscated. A talented musician carried "wealth" in their hands and voice. Traveller musicians played at fairs &amp; weddings as well as around a campfire. They picked up and spread tunes from all around the country. Traditional Irish music owes huge credit to the Traveller community who kept the songs and tunes alive.</a:t>
            </a:r>
          </a:p>
        </p:txBody>
      </p:sp>
      <p:sp>
        <p:nvSpPr>
          <p:cNvPr id="4" name="TextBox 3">
            <a:extLst>
              <a:ext uri="{FF2B5EF4-FFF2-40B4-BE49-F238E27FC236}">
                <a16:creationId xmlns:a16="http://schemas.microsoft.com/office/drawing/2014/main" id="{0B50D673-A6CC-4533-A1BF-928AB4414BA3}"/>
              </a:ext>
            </a:extLst>
          </p:cNvPr>
          <p:cNvSpPr txBox="1"/>
          <p:nvPr/>
        </p:nvSpPr>
        <p:spPr>
          <a:xfrm>
            <a:off x="7550982" y="2109851"/>
            <a:ext cx="4150091" cy="307777"/>
          </a:xfrm>
          <a:prstGeom prst="rect">
            <a:avLst/>
          </a:prstGeom>
          <a:noFill/>
        </p:spPr>
        <p:txBody>
          <a:bodyPr wrap="square" rtlCol="0">
            <a:spAutoFit/>
          </a:bodyPr>
          <a:lstStyle/>
          <a:p>
            <a:r>
              <a:rPr lang="en-IE" sz="1400" dirty="0">
                <a:solidFill>
                  <a:schemeClr val="accent6">
                    <a:lumMod val="60000"/>
                    <a:lumOff val="40000"/>
                  </a:schemeClr>
                </a:solidFill>
              </a:rPr>
              <a:t>Some famous Traveller musicians, poets and storytellers</a:t>
            </a:r>
          </a:p>
        </p:txBody>
      </p:sp>
      <p:pic>
        <p:nvPicPr>
          <p:cNvPr id="6" name="Picture 2" descr="Clare Traveller CDP">
            <a:extLst>
              <a:ext uri="{FF2B5EF4-FFF2-40B4-BE49-F238E27FC236}">
                <a16:creationId xmlns:a16="http://schemas.microsoft.com/office/drawing/2014/main" id="{DB852364-2CC5-C441-B55B-E6C8C9CC0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4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DFE00-4B03-9BD1-1E72-356F46CE0F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AB129E-424F-E215-6ABB-77E0C6AB25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89" y="79604"/>
            <a:ext cx="1609734" cy="1955327"/>
          </a:xfrm>
          <a:prstGeom prst="rect">
            <a:avLst/>
          </a:prstGeom>
        </p:spPr>
      </p:pic>
      <p:pic>
        <p:nvPicPr>
          <p:cNvPr id="6" name="Picture 2" descr="Clare Traveller CDP">
            <a:extLst>
              <a:ext uri="{FF2B5EF4-FFF2-40B4-BE49-F238E27FC236}">
                <a16:creationId xmlns:a16="http://schemas.microsoft.com/office/drawing/2014/main" id="{53E46624-E397-FEF5-6CD2-E90BD0213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E0A8238-96B9-74EF-0B12-91350AE0EACE}"/>
              </a:ext>
            </a:extLst>
          </p:cNvPr>
          <p:cNvPicPr>
            <a:picLocks noChangeAspect="1"/>
          </p:cNvPicPr>
          <p:nvPr/>
        </p:nvPicPr>
        <p:blipFill>
          <a:blip r:embed="rId5"/>
          <a:stretch>
            <a:fillRect/>
          </a:stretch>
        </p:blipFill>
        <p:spPr>
          <a:xfrm>
            <a:off x="2590774" y="857231"/>
            <a:ext cx="8075260" cy="5924784"/>
          </a:xfrm>
          <a:prstGeom prst="rect">
            <a:avLst/>
          </a:prstGeom>
        </p:spPr>
      </p:pic>
      <p:sp>
        <p:nvSpPr>
          <p:cNvPr id="12" name="TextBox 11">
            <a:extLst>
              <a:ext uri="{FF2B5EF4-FFF2-40B4-BE49-F238E27FC236}">
                <a16:creationId xmlns:a16="http://schemas.microsoft.com/office/drawing/2014/main" id="{C56BC79A-5D39-605F-02C9-2D04F348CB54}"/>
              </a:ext>
            </a:extLst>
          </p:cNvPr>
          <p:cNvSpPr txBox="1"/>
          <p:nvPr/>
        </p:nvSpPr>
        <p:spPr>
          <a:xfrm>
            <a:off x="2590774" y="318565"/>
            <a:ext cx="7915977" cy="383458"/>
          </a:xfrm>
          <a:prstGeom prst="rect">
            <a:avLst/>
          </a:prstGeom>
          <a:noFill/>
        </p:spPr>
        <p:txBody>
          <a:bodyPr wrap="square" rtlCol="0">
            <a:spAutoFit/>
          </a:bodyPr>
          <a:lstStyle/>
          <a:p>
            <a:r>
              <a:rPr lang="en-IE" dirty="0">
                <a:solidFill>
                  <a:schemeClr val="accent6">
                    <a:lumMod val="60000"/>
                    <a:lumOff val="40000"/>
                  </a:schemeClr>
                </a:solidFill>
              </a:rPr>
              <a:t>(l-r) Martin Beanz Ward, Davie Keenan, Kathleen Keenan</a:t>
            </a:r>
          </a:p>
        </p:txBody>
      </p:sp>
    </p:spTree>
    <p:extLst>
      <p:ext uri="{BB962C8B-B14F-4D97-AF65-F5344CB8AC3E}">
        <p14:creationId xmlns:p14="http://schemas.microsoft.com/office/powerpoint/2010/main" val="111854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3FD29-4526-F8E9-A9D1-7452EB216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E041D-83AA-B27A-928F-77F1AC521C5A}"/>
              </a:ext>
            </a:extLst>
          </p:cNvPr>
          <p:cNvSpPr>
            <a:spLocks noGrp="1"/>
          </p:cNvSpPr>
          <p:nvPr>
            <p:ph type="title"/>
          </p:nvPr>
        </p:nvSpPr>
        <p:spPr/>
        <p:txBody>
          <a:bodyPr>
            <a:normAutofit/>
          </a:bodyPr>
          <a:lstStyle/>
          <a:p>
            <a:r>
              <a:rPr lang="en-IE" dirty="0">
                <a:solidFill>
                  <a:schemeClr val="accent1"/>
                </a:solidFill>
              </a:rPr>
              <a:t>A history of harmful policies</a:t>
            </a:r>
          </a:p>
        </p:txBody>
      </p:sp>
      <p:sp>
        <p:nvSpPr>
          <p:cNvPr id="3" name="Content Placeholder 2">
            <a:extLst>
              <a:ext uri="{FF2B5EF4-FFF2-40B4-BE49-F238E27FC236}">
                <a16:creationId xmlns:a16="http://schemas.microsoft.com/office/drawing/2014/main" id="{B22A9F68-7C15-1494-C533-DA2F616A2DFB}"/>
              </a:ext>
            </a:extLst>
          </p:cNvPr>
          <p:cNvSpPr>
            <a:spLocks noGrp="1"/>
          </p:cNvSpPr>
          <p:nvPr>
            <p:ph idx="1"/>
          </p:nvPr>
        </p:nvSpPr>
        <p:spPr>
          <a:xfrm>
            <a:off x="5545393" y="2076450"/>
            <a:ext cx="5722163" cy="3714749"/>
          </a:xfrm>
        </p:spPr>
        <p:txBody>
          <a:bodyPr>
            <a:normAutofit fontScale="92500" lnSpcReduction="20000"/>
          </a:bodyPr>
          <a:lstStyle/>
          <a:p>
            <a:r>
              <a:rPr lang="en-US" b="1" dirty="0">
                <a:effectLst/>
              </a:rPr>
              <a:t>1963 Commission on Itinerancy, the State's first major policy, viewed Travellers as a "problem." No Traveller members.</a:t>
            </a:r>
          </a:p>
          <a:p>
            <a:r>
              <a:rPr lang="en-US" b="1" dirty="0">
                <a:effectLst/>
              </a:rPr>
              <a:t>Key goal was ‘assimilation’, to absorb and erase Traveller identity.</a:t>
            </a:r>
          </a:p>
          <a:p>
            <a:r>
              <a:rPr lang="en-US" b="1" dirty="0">
                <a:effectLst/>
              </a:rPr>
              <a:t>Legacy: Forced settlement, child removal, criminalisation of trespass (Criminal Justice At 1994), destruction of nomadic life. It caused profound intergenerational trauma.</a:t>
            </a:r>
          </a:p>
          <a:p>
            <a:r>
              <a:rPr lang="en-US" b="1" dirty="0">
                <a:effectLst/>
              </a:rPr>
              <a:t>"Nothing about us without us."</a:t>
            </a:r>
          </a:p>
          <a:p>
            <a:endParaRPr lang="en-US" b="1" dirty="0">
              <a:effectLst/>
            </a:endParaRPr>
          </a:p>
          <a:p>
            <a:endParaRPr lang="en-US" b="1" dirty="0">
              <a:effectLst/>
            </a:endParaRPr>
          </a:p>
          <a:p>
            <a:endParaRPr lang="en-US" b="1" dirty="0">
              <a:effectLst/>
            </a:endParaRPr>
          </a:p>
        </p:txBody>
      </p:sp>
      <p:sp>
        <p:nvSpPr>
          <p:cNvPr id="5" name="TextBox 4">
            <a:extLst>
              <a:ext uri="{FF2B5EF4-FFF2-40B4-BE49-F238E27FC236}">
                <a16:creationId xmlns:a16="http://schemas.microsoft.com/office/drawing/2014/main" id="{1567CDED-4C19-429B-F9AA-6348B8BA199C}"/>
              </a:ext>
            </a:extLst>
          </p:cNvPr>
          <p:cNvSpPr txBox="1"/>
          <p:nvPr/>
        </p:nvSpPr>
        <p:spPr>
          <a:xfrm>
            <a:off x="418854" y="2386792"/>
            <a:ext cx="4389120" cy="2724464"/>
          </a:xfrm>
          <a:prstGeom prst="rect">
            <a:avLst/>
          </a:prstGeom>
          <a:noFill/>
        </p:spPr>
        <p:txBody>
          <a:bodyPr wrap="square">
            <a:spAutoFit/>
          </a:bodyPr>
          <a:lstStyle/>
          <a:p>
            <a:pPr marL="228600" algn="just">
              <a:lnSpc>
                <a:spcPct val="115000"/>
              </a:lnSpc>
              <a:spcAft>
                <a:spcPts val="800"/>
              </a:spcAft>
              <a:buNone/>
            </a:pPr>
            <a:r>
              <a:rPr lang="en-IE" sz="1800" b="1" kern="100" dirty="0">
                <a:solidFill>
                  <a:schemeClr val="accent1"/>
                </a:solidFill>
                <a:effectLst/>
                <a:latin typeface="Century" panose="02040604050505020304" pitchFamily="18" charset="0"/>
                <a:ea typeface="Aptos" panose="020B0004020202020204" pitchFamily="34" charset="0"/>
                <a:cs typeface="Times New Roman" panose="02020603050405020304" pitchFamily="18" charset="0"/>
              </a:rPr>
              <a:t>What does assimilation mean:</a:t>
            </a:r>
            <a:endParaRPr lang="en-IE"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buNone/>
            </a:pPr>
            <a:r>
              <a:rPr lang="en-IE" sz="1800" b="1" kern="100" dirty="0">
                <a:solidFill>
                  <a:schemeClr val="tx2"/>
                </a:solidFill>
                <a:effectLst/>
                <a:latin typeface="Century" panose="02040604050505020304" pitchFamily="18" charset="0"/>
                <a:ea typeface="Aptos" panose="020B0004020202020204" pitchFamily="34" charset="0"/>
                <a:cs typeface="Times New Roman" panose="02020603050405020304" pitchFamily="18" charset="0"/>
              </a:rPr>
              <a:t>Cultural assimilation means when a smaller group like Travellers changes their culture to fully take on the values, behaviours, beliefs and customs of another usually bigger group, in this case, the settled community</a:t>
            </a:r>
            <a:endParaRPr lang="en-IE" sz="18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Clare Traveller CDP">
            <a:extLst>
              <a:ext uri="{FF2B5EF4-FFF2-40B4-BE49-F238E27FC236}">
                <a16:creationId xmlns:a16="http://schemas.microsoft.com/office/drawing/2014/main" id="{AF0FC21F-342E-1A59-442A-40B4766FA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8175"/>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3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64BD-40E4-9D4A-4DAD-B5D1F11804BF}"/>
              </a:ext>
            </a:extLst>
          </p:cNvPr>
          <p:cNvSpPr>
            <a:spLocks noGrp="1"/>
          </p:cNvSpPr>
          <p:nvPr>
            <p:ph type="title"/>
          </p:nvPr>
        </p:nvSpPr>
        <p:spPr/>
        <p:txBody>
          <a:bodyPr/>
          <a:lstStyle/>
          <a:p>
            <a:pPr algn="l"/>
            <a:r>
              <a:rPr lang="en-IE" dirty="0">
                <a:solidFill>
                  <a:schemeClr val="accent1"/>
                </a:solidFill>
              </a:rPr>
              <a:t>Introductions</a:t>
            </a:r>
          </a:p>
        </p:txBody>
      </p:sp>
      <p:sp>
        <p:nvSpPr>
          <p:cNvPr id="3" name="Content Placeholder 2">
            <a:extLst>
              <a:ext uri="{FF2B5EF4-FFF2-40B4-BE49-F238E27FC236}">
                <a16:creationId xmlns:a16="http://schemas.microsoft.com/office/drawing/2014/main" id="{227F11CB-ED5C-382A-4B5F-6B3664A5DDBD}"/>
              </a:ext>
            </a:extLst>
          </p:cNvPr>
          <p:cNvSpPr>
            <a:spLocks noGrp="1"/>
          </p:cNvSpPr>
          <p:nvPr>
            <p:ph idx="1"/>
          </p:nvPr>
        </p:nvSpPr>
        <p:spPr/>
        <p:txBody>
          <a:bodyPr/>
          <a:lstStyle/>
          <a:p>
            <a:r>
              <a:rPr lang="en-US" dirty="0"/>
              <a:t>Name, why you are here, what you would like to get out of the session</a:t>
            </a:r>
          </a:p>
          <a:p>
            <a:r>
              <a:rPr lang="en-US" dirty="0"/>
              <a:t>Opening discussion</a:t>
            </a:r>
          </a:p>
          <a:p>
            <a:pPr marL="36900" indent="0">
              <a:buNone/>
            </a:pPr>
            <a:endParaRPr lang="en-US" dirty="0"/>
          </a:p>
          <a:p>
            <a:pPr marL="36900" indent="0">
              <a:buNone/>
            </a:pPr>
            <a:endParaRPr lang="en-IE" dirty="0"/>
          </a:p>
        </p:txBody>
      </p:sp>
      <p:pic>
        <p:nvPicPr>
          <p:cNvPr id="3074" name="Picture 2" descr="Clare Traveller CDP">
            <a:extLst>
              <a:ext uri="{FF2B5EF4-FFF2-40B4-BE49-F238E27FC236}">
                <a16:creationId xmlns:a16="http://schemas.microsoft.com/office/drawing/2014/main" id="{6777EE5B-00AB-FC06-9A57-359C1B57B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064" y="3963320"/>
            <a:ext cx="5473872" cy="160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97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0FC7-1030-7C7D-CD0E-1FF1BE9F7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AA2AA-9490-1998-9E90-4F811A84771A}"/>
              </a:ext>
            </a:extLst>
          </p:cNvPr>
          <p:cNvSpPr>
            <a:spLocks noGrp="1"/>
          </p:cNvSpPr>
          <p:nvPr>
            <p:ph type="title"/>
          </p:nvPr>
        </p:nvSpPr>
        <p:spPr/>
        <p:txBody>
          <a:bodyPr>
            <a:normAutofit/>
          </a:bodyPr>
          <a:lstStyle/>
          <a:p>
            <a:r>
              <a:rPr lang="en-IE" dirty="0">
                <a:solidFill>
                  <a:schemeClr val="accent1"/>
                </a:solidFill>
              </a:rPr>
              <a:t>The reality of discrimination today</a:t>
            </a:r>
          </a:p>
        </p:txBody>
      </p:sp>
      <p:sp>
        <p:nvSpPr>
          <p:cNvPr id="3" name="Content Placeholder 2">
            <a:extLst>
              <a:ext uri="{FF2B5EF4-FFF2-40B4-BE49-F238E27FC236}">
                <a16:creationId xmlns:a16="http://schemas.microsoft.com/office/drawing/2014/main" id="{D805FA2F-C892-7498-BC8F-0CB7F73B574F}"/>
              </a:ext>
            </a:extLst>
          </p:cNvPr>
          <p:cNvSpPr>
            <a:spLocks noGrp="1"/>
          </p:cNvSpPr>
          <p:nvPr>
            <p:ph idx="1"/>
          </p:nvPr>
        </p:nvSpPr>
        <p:spPr/>
        <p:txBody>
          <a:bodyPr>
            <a:normAutofit fontScale="92500" lnSpcReduction="10000"/>
          </a:bodyPr>
          <a:lstStyle/>
          <a:p>
            <a:r>
              <a:rPr lang="en-US" b="1" dirty="0">
                <a:effectLst/>
              </a:rPr>
              <a:t>Research Shows: Highest levels of prejudice of any ethnic group in Ireland (ESRI).</a:t>
            </a:r>
          </a:p>
          <a:p>
            <a:r>
              <a:rPr lang="en-US" b="1" dirty="0">
                <a:effectLst/>
              </a:rPr>
              <a:t>Social Exclusion: 47% of people surveyed in 2023 would be uncomfortable living next to a Traveller.</a:t>
            </a:r>
          </a:p>
          <a:p>
            <a:r>
              <a:rPr lang="en-US" b="1" dirty="0">
                <a:effectLst/>
              </a:rPr>
              <a:t>In Daily Life: Frequent refusal of service in pubs, hotels, shops. Leads to shame, anger, and social isolation.</a:t>
            </a:r>
          </a:p>
          <a:p>
            <a:r>
              <a:rPr lang="en-US" b="1" dirty="0">
                <a:effectLst/>
              </a:rPr>
              <a:t>In Justice: Surveys show negative views of Travellers within An Garda Síochána, higher conviction rates.</a:t>
            </a:r>
          </a:p>
          <a:p>
            <a:r>
              <a:rPr lang="en-US" b="1" dirty="0">
                <a:effectLst/>
              </a:rPr>
              <a:t>The Law: Equal Status Acts (2000-2018) prohibit this discrimination. Enforcement remains challenging.</a:t>
            </a:r>
          </a:p>
          <a:p>
            <a:endParaRPr lang="en-US" b="1" dirty="0">
              <a:effectLst/>
            </a:endParaRPr>
          </a:p>
          <a:p>
            <a:endParaRPr lang="en-US" b="1" dirty="0">
              <a:effectLst/>
            </a:endParaRPr>
          </a:p>
          <a:p>
            <a:endParaRPr lang="en-US" b="1" dirty="0">
              <a:effectLst/>
            </a:endParaRPr>
          </a:p>
        </p:txBody>
      </p:sp>
      <p:pic>
        <p:nvPicPr>
          <p:cNvPr id="4" name="Picture 3" descr="Clare Traveller CDP">
            <a:extLst>
              <a:ext uri="{FF2B5EF4-FFF2-40B4-BE49-F238E27FC236}">
                <a16:creationId xmlns:a16="http://schemas.microsoft.com/office/drawing/2014/main" id="{C4A7A128-1DAC-6656-04B9-C425BF5C6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5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0F4D-AC4F-38D9-B5F8-4A45E3E0D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4041B-9C58-8617-622E-9A5AE9CE4DB7}"/>
              </a:ext>
            </a:extLst>
          </p:cNvPr>
          <p:cNvSpPr>
            <a:spLocks noGrp="1"/>
          </p:cNvSpPr>
          <p:nvPr>
            <p:ph type="title"/>
          </p:nvPr>
        </p:nvSpPr>
        <p:spPr/>
        <p:txBody>
          <a:bodyPr/>
          <a:lstStyle/>
          <a:p>
            <a:r>
              <a:rPr lang="en-IE" dirty="0">
                <a:solidFill>
                  <a:schemeClr val="accent1"/>
                </a:solidFill>
              </a:rPr>
              <a:t>Trauma</a:t>
            </a:r>
          </a:p>
        </p:txBody>
      </p:sp>
      <p:sp>
        <p:nvSpPr>
          <p:cNvPr id="3" name="Content Placeholder 2">
            <a:extLst>
              <a:ext uri="{FF2B5EF4-FFF2-40B4-BE49-F238E27FC236}">
                <a16:creationId xmlns:a16="http://schemas.microsoft.com/office/drawing/2014/main" id="{61FCBD72-0B7A-8865-4E6F-EED77062A131}"/>
              </a:ext>
            </a:extLst>
          </p:cNvPr>
          <p:cNvSpPr>
            <a:spLocks noGrp="1"/>
          </p:cNvSpPr>
          <p:nvPr>
            <p:ph idx="1"/>
          </p:nvPr>
        </p:nvSpPr>
        <p:spPr/>
        <p:txBody>
          <a:bodyPr>
            <a:normAutofit lnSpcReduction="10000"/>
          </a:bodyPr>
          <a:lstStyle/>
          <a:p>
            <a:r>
              <a:rPr lang="en-US" b="1" dirty="0">
                <a:effectLst/>
              </a:rPr>
              <a:t>Generations of </a:t>
            </a:r>
            <a:r>
              <a:rPr lang="en-US" b="1" dirty="0">
                <a:solidFill>
                  <a:schemeClr val="accent1"/>
                </a:solidFill>
                <a:effectLst/>
              </a:rPr>
              <a:t>discrimination and harmful state policies </a:t>
            </a:r>
            <a:r>
              <a:rPr lang="en-US" b="1" dirty="0">
                <a:effectLst/>
              </a:rPr>
              <a:t>have created deep intergenerational trauma within the Traveller community. This trauma shows itself as mental health crises, internal conflict, and tragically high suicide rates.</a:t>
            </a:r>
          </a:p>
          <a:p>
            <a:r>
              <a:rPr lang="en-US" b="1" dirty="0">
                <a:effectLst/>
              </a:rPr>
              <a:t>In response, the community has </a:t>
            </a:r>
            <a:r>
              <a:rPr lang="en-US" b="1" dirty="0">
                <a:solidFill>
                  <a:schemeClr val="accent1"/>
                </a:solidFill>
                <a:effectLst/>
              </a:rPr>
              <a:t>built its own healing services</a:t>
            </a:r>
            <a:r>
              <a:rPr lang="en-US" b="1" dirty="0">
                <a:effectLst/>
              </a:rPr>
              <a:t>, including a dedicated Counselling Service, Mental Health Network, and Mediation Service.</a:t>
            </a:r>
          </a:p>
          <a:p>
            <a:r>
              <a:rPr lang="en-US" b="1" dirty="0">
                <a:effectLst/>
              </a:rPr>
              <a:t>However, these internal efforts cannot alone stop the cycle. </a:t>
            </a:r>
            <a:r>
              <a:rPr lang="en-US" b="1" dirty="0">
                <a:solidFill>
                  <a:schemeClr val="accent1"/>
                </a:solidFill>
                <a:effectLst/>
              </a:rPr>
              <a:t>Ending the external discrimination and State neglect, </a:t>
            </a:r>
            <a:r>
              <a:rPr lang="en-US" b="1" dirty="0">
                <a:effectLst/>
              </a:rPr>
              <a:t>through proper investment in housing, health, and education, is essential. The state must work as an equal partner to repair the damage, recognising Traveller culture as valid and precious.</a:t>
            </a:r>
          </a:p>
          <a:p>
            <a:endParaRPr lang="en-US" b="1" dirty="0">
              <a:effectLst/>
            </a:endParaRPr>
          </a:p>
          <a:p>
            <a:endParaRPr lang="en-US" b="1" dirty="0">
              <a:effectLst/>
            </a:endParaRPr>
          </a:p>
          <a:p>
            <a:endParaRPr lang="en-US" b="1" dirty="0">
              <a:effectLst/>
            </a:endParaRPr>
          </a:p>
        </p:txBody>
      </p:sp>
      <p:pic>
        <p:nvPicPr>
          <p:cNvPr id="4" name="Picture 2" descr="Clare Traveller CDP">
            <a:extLst>
              <a:ext uri="{FF2B5EF4-FFF2-40B4-BE49-F238E27FC236}">
                <a16:creationId xmlns:a16="http://schemas.microsoft.com/office/drawing/2014/main" id="{D8A3D90C-C9F9-0936-4168-3EB93ABDF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6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E9204-C7B8-5345-50B8-89EC5F10D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7F7BF-36C7-34C9-922B-D4ED8216BD00}"/>
              </a:ext>
            </a:extLst>
          </p:cNvPr>
          <p:cNvSpPr>
            <a:spLocks noGrp="1"/>
          </p:cNvSpPr>
          <p:nvPr>
            <p:ph type="title"/>
          </p:nvPr>
        </p:nvSpPr>
        <p:spPr/>
        <p:txBody>
          <a:bodyPr>
            <a:normAutofit/>
          </a:bodyPr>
          <a:lstStyle/>
          <a:p>
            <a:r>
              <a:rPr lang="en-IE" dirty="0">
                <a:solidFill>
                  <a:schemeClr val="accent1"/>
                </a:solidFill>
              </a:rPr>
              <a:t>Travellers and political representation</a:t>
            </a:r>
          </a:p>
        </p:txBody>
      </p:sp>
      <p:sp>
        <p:nvSpPr>
          <p:cNvPr id="3" name="Content Placeholder 2">
            <a:extLst>
              <a:ext uri="{FF2B5EF4-FFF2-40B4-BE49-F238E27FC236}">
                <a16:creationId xmlns:a16="http://schemas.microsoft.com/office/drawing/2014/main" id="{A4DE523E-8E19-782B-65CD-2346CB212D51}"/>
              </a:ext>
            </a:extLst>
          </p:cNvPr>
          <p:cNvSpPr>
            <a:spLocks noGrp="1"/>
          </p:cNvSpPr>
          <p:nvPr>
            <p:ph idx="1"/>
          </p:nvPr>
        </p:nvSpPr>
        <p:spPr>
          <a:xfrm>
            <a:off x="913795" y="2076450"/>
            <a:ext cx="6590184" cy="4548525"/>
          </a:xfrm>
        </p:spPr>
        <p:txBody>
          <a:bodyPr>
            <a:normAutofit fontScale="92500" lnSpcReduction="10000"/>
          </a:bodyPr>
          <a:lstStyle/>
          <a:p>
            <a:pPr marL="36900" indent="0">
              <a:buNone/>
            </a:pPr>
            <a:r>
              <a:rPr lang="en-US" b="1" dirty="0">
                <a:effectLst/>
              </a:rPr>
              <a:t>Despite landmark political achievements, including the first Traveller Senator Eileen Flynn, Travellers remain a small minority with limited political power. The struggle, symbolised by Nan Joyce's 1982 campaign (pictured), continues unchanged after 43 years.</a:t>
            </a:r>
          </a:p>
          <a:p>
            <a:pPr marL="36900" indent="0">
              <a:buNone/>
            </a:pPr>
            <a:r>
              <a:rPr lang="en-US" b="1" dirty="0">
                <a:effectLst/>
              </a:rPr>
              <a:t>While Traveller organisations have consistently shown solidarity with other marginalised groups, we now urgently need the wider settled community to stand with us and be our allies. To secure a future where Travellers can thrive, strong external allies must join the fight, demanding the state finally fulfils its obligation to provide culturally appropriate housing and accommodation for all communities, ending decades of neglect.</a:t>
            </a:r>
          </a:p>
          <a:p>
            <a:endParaRPr lang="en-US" b="1" dirty="0">
              <a:effectLst/>
            </a:endParaRPr>
          </a:p>
          <a:p>
            <a:endParaRPr lang="en-US" b="1" dirty="0">
              <a:effectLst/>
            </a:endParaRPr>
          </a:p>
        </p:txBody>
      </p:sp>
      <p:pic>
        <p:nvPicPr>
          <p:cNvPr id="4" name="Picture 3">
            <a:extLst>
              <a:ext uri="{FF2B5EF4-FFF2-40B4-BE49-F238E27FC236}">
                <a16:creationId xmlns:a16="http://schemas.microsoft.com/office/drawing/2014/main" id="{1C03C968-9B06-B7F4-7F5E-798C4B8EBB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4526" y="2152292"/>
            <a:ext cx="3160704" cy="4265212"/>
          </a:xfrm>
          <a:prstGeom prst="rect">
            <a:avLst/>
          </a:prstGeom>
          <a:noFill/>
        </p:spPr>
      </p:pic>
      <p:pic>
        <p:nvPicPr>
          <p:cNvPr id="5" name="Picture 4" descr="Clare Traveller CDP">
            <a:extLst>
              <a:ext uri="{FF2B5EF4-FFF2-40B4-BE49-F238E27FC236}">
                <a16:creationId xmlns:a16="http://schemas.microsoft.com/office/drawing/2014/main" id="{F1806EDC-7335-16E8-DA5C-FB831E877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8966" y="158821"/>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83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1F4E0765-5B09-15C4-6643-CC5BB3C42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55F78-E237-B1CA-2A4A-C1645859D111}"/>
              </a:ext>
            </a:extLst>
          </p:cNvPr>
          <p:cNvSpPr>
            <a:spLocks noGrp="1"/>
          </p:cNvSpPr>
          <p:nvPr>
            <p:ph type="title"/>
          </p:nvPr>
        </p:nvSpPr>
        <p:spPr>
          <a:xfrm>
            <a:off x="913795" y="609600"/>
            <a:ext cx="10353762" cy="1257300"/>
          </a:xfrm>
        </p:spPr>
        <p:txBody>
          <a:bodyPr>
            <a:normAutofit/>
          </a:bodyPr>
          <a:lstStyle/>
          <a:p>
            <a:r>
              <a:rPr lang="en-US" dirty="0">
                <a:solidFill>
                  <a:schemeClr val="accent1"/>
                </a:solidFill>
              </a:rPr>
              <a:t>Current Crisis</a:t>
            </a:r>
          </a:p>
        </p:txBody>
      </p:sp>
      <p:graphicFrame>
        <p:nvGraphicFramePr>
          <p:cNvPr id="4" name="Content Placeholder 2">
            <a:extLst>
              <a:ext uri="{FF2B5EF4-FFF2-40B4-BE49-F238E27FC236}">
                <a16:creationId xmlns:a16="http://schemas.microsoft.com/office/drawing/2014/main" id="{85CACA66-30AB-1FED-0C58-D93BCD2A2D8D}"/>
              </a:ext>
            </a:extLst>
          </p:cNvPr>
          <p:cNvGraphicFramePr>
            <a:graphicFrameLocks noGrp="1"/>
          </p:cNvGraphicFramePr>
          <p:nvPr>
            <p:ph idx="1"/>
            <p:extLst>
              <p:ext uri="{D42A27DB-BD31-4B8C-83A1-F6EECF244321}">
                <p14:modId xmlns:p14="http://schemas.microsoft.com/office/powerpoint/2010/main" val="228750630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Clare Traveller CDP">
            <a:extLst>
              <a:ext uri="{FF2B5EF4-FFF2-40B4-BE49-F238E27FC236}">
                <a16:creationId xmlns:a16="http://schemas.microsoft.com/office/drawing/2014/main" id="{D599E08E-D6B4-B0A8-77C4-F7E46DC583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3570" y="23709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8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E990A-F533-30EB-E69B-4046CDD23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D4062-2D5C-74C6-1EF7-90E23BCD248E}"/>
              </a:ext>
            </a:extLst>
          </p:cNvPr>
          <p:cNvSpPr>
            <a:spLocks noGrp="1"/>
          </p:cNvSpPr>
          <p:nvPr>
            <p:ph type="title"/>
          </p:nvPr>
        </p:nvSpPr>
        <p:spPr/>
        <p:txBody>
          <a:bodyPr>
            <a:normAutofit/>
          </a:bodyPr>
          <a:lstStyle/>
          <a:p>
            <a:r>
              <a:rPr lang="en-IE" dirty="0">
                <a:solidFill>
                  <a:schemeClr val="accent1"/>
                </a:solidFill>
              </a:rPr>
              <a:t>Mental Health &amp; Suicide</a:t>
            </a:r>
          </a:p>
        </p:txBody>
      </p:sp>
      <p:sp>
        <p:nvSpPr>
          <p:cNvPr id="3" name="Content Placeholder 2">
            <a:extLst>
              <a:ext uri="{FF2B5EF4-FFF2-40B4-BE49-F238E27FC236}">
                <a16:creationId xmlns:a16="http://schemas.microsoft.com/office/drawing/2014/main" id="{D7FC8A3C-31A5-2E29-7B94-712D6490EC34}"/>
              </a:ext>
            </a:extLst>
          </p:cNvPr>
          <p:cNvSpPr>
            <a:spLocks noGrp="1"/>
          </p:cNvSpPr>
          <p:nvPr>
            <p:ph idx="1"/>
          </p:nvPr>
        </p:nvSpPr>
        <p:spPr>
          <a:xfrm>
            <a:off x="913795" y="2076450"/>
            <a:ext cx="10537470" cy="4218024"/>
          </a:xfrm>
        </p:spPr>
        <p:txBody>
          <a:bodyPr>
            <a:normAutofit/>
          </a:bodyPr>
          <a:lstStyle/>
          <a:p>
            <a:pPr marL="36900" indent="0">
              <a:buNone/>
            </a:pPr>
            <a:r>
              <a:rPr lang="en-US" sz="2400" b="1" dirty="0">
                <a:effectLst/>
              </a:rPr>
              <a:t>Decades of harmful state policies and widespread social discrimination have created a devastating mental health and suicide crisis within the Traveller community, with suicide rates vastly exceeding national averages.</a:t>
            </a:r>
          </a:p>
          <a:p>
            <a:pPr marL="36900" indent="0">
              <a:buNone/>
            </a:pPr>
            <a:r>
              <a:rPr lang="en-US" sz="2400" b="1" dirty="0">
                <a:effectLst/>
              </a:rPr>
              <a:t>This State oppression, some of the worst in Europe, means that Traveller parents to have to work tirelessly to instill cultural pride and confidence in their children.</a:t>
            </a:r>
          </a:p>
          <a:p>
            <a:pPr marL="36900" indent="0">
              <a:buNone/>
            </a:pPr>
            <a:r>
              <a:rPr lang="en-US" sz="2400" b="1" dirty="0">
                <a:effectLst/>
              </a:rPr>
              <a:t>We are harmed by laws that try to assimilate us, challenge our traditions and our identity while prejudice against Travellers remains widely unchallenged. Despite our rich nomadic heritage and close community this  environments harms our wellbeing and threatens our cultural survival.</a:t>
            </a:r>
          </a:p>
          <a:p>
            <a:pPr marL="36900" indent="0">
              <a:buNone/>
            </a:pPr>
            <a:endParaRPr lang="en-US" sz="2400" b="1" dirty="0">
              <a:effectLst/>
            </a:endParaRPr>
          </a:p>
        </p:txBody>
      </p:sp>
      <p:pic>
        <p:nvPicPr>
          <p:cNvPr id="4" name="Picture 3" descr="Clare Traveller CDP">
            <a:extLst>
              <a:ext uri="{FF2B5EF4-FFF2-40B4-BE49-F238E27FC236}">
                <a16:creationId xmlns:a16="http://schemas.microsoft.com/office/drawing/2014/main" id="{AEF74C14-B983-D65B-C16C-83FBBFF7F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160" y="191022"/>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66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4AF1-5852-1C3C-6E6A-449D0A250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96AA1-3DBF-B26B-6DC8-B75620786CAF}"/>
              </a:ext>
            </a:extLst>
          </p:cNvPr>
          <p:cNvSpPr>
            <a:spLocks noGrp="1"/>
          </p:cNvSpPr>
          <p:nvPr>
            <p:ph type="title"/>
          </p:nvPr>
        </p:nvSpPr>
        <p:spPr/>
        <p:txBody>
          <a:bodyPr>
            <a:normAutofit/>
          </a:bodyPr>
          <a:lstStyle/>
          <a:p>
            <a:r>
              <a:rPr lang="en-IE" dirty="0">
                <a:solidFill>
                  <a:schemeClr val="accent1"/>
                </a:solidFill>
              </a:rPr>
              <a:t>The Life Expectancy Gap</a:t>
            </a:r>
          </a:p>
        </p:txBody>
      </p:sp>
      <p:sp>
        <p:nvSpPr>
          <p:cNvPr id="3" name="Content Placeholder 2">
            <a:extLst>
              <a:ext uri="{FF2B5EF4-FFF2-40B4-BE49-F238E27FC236}">
                <a16:creationId xmlns:a16="http://schemas.microsoft.com/office/drawing/2014/main" id="{19116666-BA18-0ED6-7502-C63051A98193}"/>
              </a:ext>
            </a:extLst>
          </p:cNvPr>
          <p:cNvSpPr>
            <a:spLocks noGrp="1"/>
          </p:cNvSpPr>
          <p:nvPr>
            <p:ph idx="1"/>
          </p:nvPr>
        </p:nvSpPr>
        <p:spPr>
          <a:xfrm>
            <a:off x="913795" y="2076450"/>
            <a:ext cx="10537470" cy="4218024"/>
          </a:xfrm>
        </p:spPr>
        <p:txBody>
          <a:bodyPr>
            <a:normAutofit fontScale="92500" lnSpcReduction="10000"/>
          </a:bodyPr>
          <a:lstStyle/>
          <a:p>
            <a:pPr marL="36900" indent="0">
              <a:buNone/>
            </a:pPr>
            <a:r>
              <a:rPr lang="en-US" sz="2400" b="1" dirty="0">
                <a:effectLst/>
              </a:rPr>
              <a:t>The life expectancy gap for Irish Travellers represents one of the most severe health inequalities in Europe. Traveller men have an average life expectancy of just 61 years, which is 15.5 years less than men in the general Irish population. Traveller women live to an average of 70.5 years, 11.5 years shorter than non-Travellers. This is not due to biology but is a direct consequence of systemic discrimination and social exclusion. Contributing factors include:</a:t>
            </a:r>
          </a:p>
          <a:p>
            <a:r>
              <a:rPr lang="en-US" sz="2400" b="1" dirty="0">
                <a:effectLst/>
              </a:rPr>
              <a:t>Substandard Living Conditions</a:t>
            </a:r>
          </a:p>
          <a:p>
            <a:r>
              <a:rPr lang="en-US" sz="2400" b="1" dirty="0">
                <a:effectLst/>
              </a:rPr>
              <a:t>Barriers to Healthcare</a:t>
            </a:r>
          </a:p>
          <a:p>
            <a:r>
              <a:rPr lang="en-US" sz="2400" b="1" dirty="0">
                <a:effectLst/>
              </a:rPr>
              <a:t>Socioeconomic Exclusion</a:t>
            </a:r>
          </a:p>
          <a:p>
            <a:r>
              <a:rPr lang="en-US" sz="2400" b="1" dirty="0">
                <a:effectLst/>
              </a:rPr>
              <a:t>The Mental Health Crisis</a:t>
            </a:r>
          </a:p>
        </p:txBody>
      </p:sp>
      <p:pic>
        <p:nvPicPr>
          <p:cNvPr id="4" name="Picture 3" descr="Clare Traveller CDP">
            <a:extLst>
              <a:ext uri="{FF2B5EF4-FFF2-40B4-BE49-F238E27FC236}">
                <a16:creationId xmlns:a16="http://schemas.microsoft.com/office/drawing/2014/main" id="{F4B0660C-1FE1-0227-3AC7-F41C7548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160" y="191022"/>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0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04AD-987B-67CD-58E9-4F5D45A12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35405-EF6C-22DC-7C42-FCF544C6233E}"/>
              </a:ext>
            </a:extLst>
          </p:cNvPr>
          <p:cNvSpPr>
            <a:spLocks noGrp="1"/>
          </p:cNvSpPr>
          <p:nvPr>
            <p:ph type="title"/>
          </p:nvPr>
        </p:nvSpPr>
        <p:spPr/>
        <p:txBody>
          <a:bodyPr>
            <a:normAutofit/>
          </a:bodyPr>
          <a:lstStyle/>
          <a:p>
            <a:r>
              <a:rPr lang="en-IE" dirty="0">
                <a:solidFill>
                  <a:schemeClr val="accent1"/>
                </a:solidFill>
              </a:rPr>
              <a:t>Accommodation</a:t>
            </a:r>
          </a:p>
        </p:txBody>
      </p:sp>
      <p:sp>
        <p:nvSpPr>
          <p:cNvPr id="3" name="Content Placeholder 2">
            <a:extLst>
              <a:ext uri="{FF2B5EF4-FFF2-40B4-BE49-F238E27FC236}">
                <a16:creationId xmlns:a16="http://schemas.microsoft.com/office/drawing/2014/main" id="{F084C80C-DECF-8058-CE06-92DCA10C5AFB}"/>
              </a:ext>
            </a:extLst>
          </p:cNvPr>
          <p:cNvSpPr>
            <a:spLocks noGrp="1"/>
          </p:cNvSpPr>
          <p:nvPr>
            <p:ph idx="1"/>
          </p:nvPr>
        </p:nvSpPr>
        <p:spPr>
          <a:xfrm>
            <a:off x="913795" y="2076450"/>
            <a:ext cx="10537470" cy="4218024"/>
          </a:xfrm>
        </p:spPr>
        <p:txBody>
          <a:bodyPr>
            <a:normAutofit lnSpcReduction="10000"/>
          </a:bodyPr>
          <a:lstStyle/>
          <a:p>
            <a:pPr marL="36900" indent="0">
              <a:buNone/>
            </a:pPr>
            <a:r>
              <a:rPr lang="en-US" sz="2400" b="1" dirty="0">
                <a:effectLst/>
              </a:rPr>
              <a:t>Travellers face an acute and </a:t>
            </a:r>
            <a:r>
              <a:rPr lang="en-US" sz="2400" b="1" dirty="0">
                <a:solidFill>
                  <a:schemeClr val="accent1"/>
                </a:solidFill>
                <a:effectLst/>
              </a:rPr>
              <a:t>distinct accommodation crisis</a:t>
            </a:r>
            <a:r>
              <a:rPr lang="en-US" sz="2400" b="1" dirty="0">
                <a:effectLst/>
              </a:rPr>
              <a:t>, far exceeding the general housing shortage. While less than 1% of the population, we make up 13-25% of Ireland's homeless.</a:t>
            </a:r>
          </a:p>
          <a:p>
            <a:pPr marL="36900" indent="0">
              <a:buNone/>
            </a:pPr>
            <a:r>
              <a:rPr lang="en-US" sz="2400" b="1" dirty="0">
                <a:effectLst/>
              </a:rPr>
              <a:t>The core issue is a catastrophic failure to provide safe, culturally appropriate housing. Despite available funding, </a:t>
            </a:r>
            <a:r>
              <a:rPr lang="en-US" sz="2400" b="1" dirty="0">
                <a:solidFill>
                  <a:schemeClr val="accent1"/>
                </a:solidFill>
                <a:effectLst/>
              </a:rPr>
              <a:t>Local Authorities consistently fail to spend </a:t>
            </a:r>
            <a:r>
              <a:rPr lang="en-US" sz="2400" b="1" dirty="0">
                <a:effectLst/>
              </a:rPr>
              <a:t>millions earmarked for Traveller-Specific Accommodation, leaving families in overcrowded or bad conditions, sometimes even without toilets or running water.</a:t>
            </a:r>
          </a:p>
          <a:p>
            <a:pPr marL="36900" indent="0">
              <a:buNone/>
            </a:pPr>
            <a:r>
              <a:rPr lang="en-US" sz="2400" b="1" dirty="0">
                <a:effectLst/>
              </a:rPr>
              <a:t>Making this worse Travellers encounter </a:t>
            </a:r>
            <a:r>
              <a:rPr lang="en-US" sz="2400" b="1" dirty="0">
                <a:solidFill>
                  <a:schemeClr val="accent1"/>
                </a:solidFill>
                <a:effectLst/>
              </a:rPr>
              <a:t>severe discrimination </a:t>
            </a:r>
            <a:r>
              <a:rPr lang="en-US" sz="2400" b="1" dirty="0">
                <a:effectLst/>
              </a:rPr>
              <a:t>from private landlords and opposition from settled communities when housing is proposed. This State neglect is a main cause of the community's hardship.</a:t>
            </a:r>
          </a:p>
        </p:txBody>
      </p:sp>
      <p:pic>
        <p:nvPicPr>
          <p:cNvPr id="4" name="Picture 3" descr="Clare Traveller CDP">
            <a:extLst>
              <a:ext uri="{FF2B5EF4-FFF2-40B4-BE49-F238E27FC236}">
                <a16:creationId xmlns:a16="http://schemas.microsoft.com/office/drawing/2014/main" id="{5E7DD080-DBCC-5D56-B1E1-B8A05037F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160" y="191022"/>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6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E3EEB-0E53-0816-D0D7-911344792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E274F-DEC9-42B1-B7E0-4BB149044A69}"/>
              </a:ext>
            </a:extLst>
          </p:cNvPr>
          <p:cNvSpPr>
            <a:spLocks noGrp="1"/>
          </p:cNvSpPr>
          <p:nvPr>
            <p:ph type="title"/>
          </p:nvPr>
        </p:nvSpPr>
        <p:spPr/>
        <p:txBody>
          <a:bodyPr>
            <a:normAutofit/>
          </a:bodyPr>
          <a:lstStyle/>
          <a:p>
            <a:r>
              <a:rPr lang="en-IE" dirty="0">
                <a:solidFill>
                  <a:schemeClr val="accent1"/>
                </a:solidFill>
              </a:rPr>
              <a:t>Accommodation</a:t>
            </a:r>
          </a:p>
        </p:txBody>
      </p:sp>
      <p:pic>
        <p:nvPicPr>
          <p:cNvPr id="7" name="Picture 6">
            <a:extLst>
              <a:ext uri="{FF2B5EF4-FFF2-40B4-BE49-F238E27FC236}">
                <a16:creationId xmlns:a16="http://schemas.microsoft.com/office/drawing/2014/main" id="{414B91CE-C0A5-8349-F153-0C860AE597A8}"/>
              </a:ext>
            </a:extLst>
          </p:cNvPr>
          <p:cNvPicPr>
            <a:picLocks noChangeAspect="1"/>
          </p:cNvPicPr>
          <p:nvPr/>
        </p:nvPicPr>
        <p:blipFill>
          <a:blip r:embed="rId2"/>
          <a:stretch>
            <a:fillRect/>
          </a:stretch>
        </p:blipFill>
        <p:spPr>
          <a:xfrm>
            <a:off x="3018291" y="1820696"/>
            <a:ext cx="6144769" cy="4527994"/>
          </a:xfrm>
          <a:prstGeom prst="rect">
            <a:avLst/>
          </a:prstGeom>
        </p:spPr>
      </p:pic>
      <p:pic>
        <p:nvPicPr>
          <p:cNvPr id="8" name="Picture 7" descr="Clare Traveller CDP">
            <a:extLst>
              <a:ext uri="{FF2B5EF4-FFF2-40B4-BE49-F238E27FC236}">
                <a16:creationId xmlns:a16="http://schemas.microsoft.com/office/drawing/2014/main" id="{004E2066-489A-6730-5125-23BBFF79F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16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38AE7F56-0F89-07EE-449A-B449E5F8B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E70D6-CC2E-F8B0-2767-A7FE147D2D3E}"/>
              </a:ext>
            </a:extLst>
          </p:cNvPr>
          <p:cNvSpPr>
            <a:spLocks noGrp="1"/>
          </p:cNvSpPr>
          <p:nvPr>
            <p:ph type="title"/>
          </p:nvPr>
        </p:nvSpPr>
        <p:spPr>
          <a:xfrm>
            <a:off x="913795" y="609600"/>
            <a:ext cx="10353762" cy="1257300"/>
          </a:xfrm>
        </p:spPr>
        <p:txBody>
          <a:bodyPr>
            <a:normAutofit/>
          </a:bodyPr>
          <a:lstStyle/>
          <a:p>
            <a:r>
              <a:rPr lang="en-US" dirty="0">
                <a:solidFill>
                  <a:schemeClr val="accent1"/>
                </a:solidFill>
              </a:rPr>
              <a:t>Additional Challenges</a:t>
            </a:r>
          </a:p>
        </p:txBody>
      </p:sp>
      <p:graphicFrame>
        <p:nvGraphicFramePr>
          <p:cNvPr id="4" name="Content Placeholder 2">
            <a:extLst>
              <a:ext uri="{FF2B5EF4-FFF2-40B4-BE49-F238E27FC236}">
                <a16:creationId xmlns:a16="http://schemas.microsoft.com/office/drawing/2014/main" id="{847F31D5-EE03-C258-DF74-DDEAB99B9738}"/>
              </a:ext>
            </a:extLst>
          </p:cNvPr>
          <p:cNvGraphicFramePr>
            <a:graphicFrameLocks noGrp="1"/>
          </p:cNvGraphicFramePr>
          <p:nvPr>
            <p:ph idx="1"/>
            <p:extLst>
              <p:ext uri="{D42A27DB-BD31-4B8C-83A1-F6EECF244321}">
                <p14:modId xmlns:p14="http://schemas.microsoft.com/office/powerpoint/2010/main" val="290699122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Clare Traveller CDP">
            <a:extLst>
              <a:ext uri="{FF2B5EF4-FFF2-40B4-BE49-F238E27FC236}">
                <a16:creationId xmlns:a16="http://schemas.microsoft.com/office/drawing/2014/main" id="{3657DD2D-56DA-F4CB-4A5B-A3B1ADEA64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3570" y="23709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1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18701-AA5E-A56A-5A9F-A294D4733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CBEB7-48B3-3528-9A7A-ABFEA6B38205}"/>
              </a:ext>
            </a:extLst>
          </p:cNvPr>
          <p:cNvSpPr>
            <a:spLocks noGrp="1"/>
          </p:cNvSpPr>
          <p:nvPr>
            <p:ph type="title"/>
          </p:nvPr>
        </p:nvSpPr>
        <p:spPr/>
        <p:txBody>
          <a:bodyPr>
            <a:normAutofit/>
          </a:bodyPr>
          <a:lstStyle/>
          <a:p>
            <a:r>
              <a:rPr lang="en-IE" dirty="0">
                <a:solidFill>
                  <a:schemeClr val="accent1"/>
                </a:solidFill>
              </a:rPr>
              <a:t>Employment</a:t>
            </a:r>
          </a:p>
        </p:txBody>
      </p:sp>
      <p:sp>
        <p:nvSpPr>
          <p:cNvPr id="3" name="Content Placeholder 2">
            <a:extLst>
              <a:ext uri="{FF2B5EF4-FFF2-40B4-BE49-F238E27FC236}">
                <a16:creationId xmlns:a16="http://schemas.microsoft.com/office/drawing/2014/main" id="{CA255962-D63B-5BEB-C89E-B3605EFA4F60}"/>
              </a:ext>
            </a:extLst>
          </p:cNvPr>
          <p:cNvSpPr>
            <a:spLocks noGrp="1"/>
          </p:cNvSpPr>
          <p:nvPr>
            <p:ph idx="1"/>
          </p:nvPr>
        </p:nvSpPr>
        <p:spPr>
          <a:xfrm>
            <a:off x="913795" y="1934868"/>
            <a:ext cx="6590184" cy="4548525"/>
          </a:xfrm>
        </p:spPr>
        <p:txBody>
          <a:bodyPr>
            <a:normAutofit fontScale="92500" lnSpcReduction="10000"/>
          </a:bodyPr>
          <a:lstStyle/>
          <a:p>
            <a:pPr marL="36900" indent="0">
              <a:buNone/>
            </a:pPr>
            <a:r>
              <a:rPr lang="en-US" b="1" dirty="0">
                <a:effectLst/>
              </a:rPr>
              <a:t>Fewer traditional trades, educational barriers, and severe discrimination creates an employment crisis for Travellers. Only 3% hold a primary degree (vs. 52% nationally), and 61% are unemployed (vs. 4.5%).</a:t>
            </a:r>
          </a:p>
          <a:p>
            <a:pPr marL="36900" indent="0">
              <a:buNone/>
            </a:pPr>
            <a:r>
              <a:rPr lang="en-US" b="1" dirty="0">
                <a:effectLst/>
              </a:rPr>
              <a:t>Travellers face huge hurdles: discrimination and the 'welfare trap' where low-wage, insecure work risks essential benefits like housing and medical cards.</a:t>
            </a:r>
          </a:p>
          <a:p>
            <a:pPr marL="36900" indent="0">
              <a:buNone/>
            </a:pPr>
            <a:r>
              <a:rPr lang="en-US" b="1" dirty="0">
                <a:effectLst/>
              </a:rPr>
              <a:t>Supportive </a:t>
            </a:r>
            <a:r>
              <a:rPr lang="en-US" b="1" dirty="0" err="1">
                <a:effectLst/>
              </a:rPr>
              <a:t>programmes</a:t>
            </a:r>
            <a:r>
              <a:rPr lang="en-US" b="1" dirty="0">
                <a:effectLst/>
              </a:rPr>
              <a:t> like apprenticeships are welcome, but real change requires policy that enables secure transitions into work, allowing Travellers to keep safety nets during the move, and major investment in anti-discrimination in education and supported employment.</a:t>
            </a:r>
          </a:p>
        </p:txBody>
      </p:sp>
      <p:pic>
        <p:nvPicPr>
          <p:cNvPr id="4" name="Picture 3">
            <a:extLst>
              <a:ext uri="{FF2B5EF4-FFF2-40B4-BE49-F238E27FC236}">
                <a16:creationId xmlns:a16="http://schemas.microsoft.com/office/drawing/2014/main" id="{28DDB006-676B-25AA-1DE9-85232851A8B9}"/>
              </a:ext>
            </a:extLst>
          </p:cNvPr>
          <p:cNvPicPr>
            <a:picLocks noChangeAspect="1"/>
          </p:cNvPicPr>
          <p:nvPr/>
        </p:nvPicPr>
        <p:blipFill>
          <a:blip r:embed="rId3">
            <a:extLst>
              <a:ext uri="{28A0092B-C50C-407E-A947-70E740481C1C}">
                <a14:useLocalDpi xmlns:a14="http://schemas.microsoft.com/office/drawing/2010/main" val="0"/>
              </a:ext>
            </a:extLst>
          </a:blip>
          <a:srcRect l="26212" r="26212"/>
          <a:stretch/>
        </p:blipFill>
        <p:spPr bwMode="auto">
          <a:xfrm>
            <a:off x="7770124" y="2095088"/>
            <a:ext cx="3160704" cy="4265212"/>
          </a:xfrm>
          <a:prstGeom prst="rect">
            <a:avLst/>
          </a:prstGeom>
          <a:noFill/>
        </p:spPr>
      </p:pic>
      <p:pic>
        <p:nvPicPr>
          <p:cNvPr id="5" name="Picture 4" descr="Clare Traveller CDP">
            <a:extLst>
              <a:ext uri="{FF2B5EF4-FFF2-40B4-BE49-F238E27FC236}">
                <a16:creationId xmlns:a16="http://schemas.microsoft.com/office/drawing/2014/main" id="{41D72F16-66D1-F16E-C49D-7EBF2D71E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3570" y="23709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5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2E769-D0A7-0447-C620-2F42B11FF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7FB7A-22B0-3D71-B67D-FDF2E6173D54}"/>
              </a:ext>
            </a:extLst>
          </p:cNvPr>
          <p:cNvSpPr>
            <a:spLocks noGrp="1"/>
          </p:cNvSpPr>
          <p:nvPr>
            <p:ph type="title"/>
          </p:nvPr>
        </p:nvSpPr>
        <p:spPr/>
        <p:txBody>
          <a:bodyPr/>
          <a:lstStyle/>
          <a:p>
            <a:pPr algn="l"/>
            <a:r>
              <a:rPr lang="en-IE" dirty="0">
                <a:solidFill>
                  <a:schemeClr val="accent1"/>
                </a:solidFill>
              </a:rPr>
              <a:t>What is this training and why?</a:t>
            </a:r>
          </a:p>
        </p:txBody>
      </p:sp>
      <p:sp>
        <p:nvSpPr>
          <p:cNvPr id="3" name="Content Placeholder 2">
            <a:extLst>
              <a:ext uri="{FF2B5EF4-FFF2-40B4-BE49-F238E27FC236}">
                <a16:creationId xmlns:a16="http://schemas.microsoft.com/office/drawing/2014/main" id="{FB923F7B-678E-4346-E887-0D9FF3F7E9A7}"/>
              </a:ext>
            </a:extLst>
          </p:cNvPr>
          <p:cNvSpPr>
            <a:spLocks noGrp="1"/>
          </p:cNvSpPr>
          <p:nvPr>
            <p:ph idx="1"/>
          </p:nvPr>
        </p:nvSpPr>
        <p:spPr/>
        <p:txBody>
          <a:bodyPr>
            <a:normAutofit lnSpcReduction="10000"/>
          </a:bodyPr>
          <a:lstStyle/>
          <a:p>
            <a:pPr marL="36900" indent="0">
              <a:buNone/>
            </a:pPr>
            <a:r>
              <a:rPr lang="en-US" dirty="0">
                <a:solidFill>
                  <a:schemeClr val="accent1"/>
                </a:solidFill>
              </a:rPr>
              <a:t>WHAT: </a:t>
            </a:r>
          </a:p>
          <a:p>
            <a:pPr marL="36900" indent="0">
              <a:buNone/>
            </a:pPr>
            <a:r>
              <a:rPr lang="en-US" b="1" dirty="0"/>
              <a:t>A project by Clare Traveller CDP and funded by Solas Learning Works, to empower members of the Traveller community to deliver training to other Travellers, the settled community, public bodies and other stakeholders</a:t>
            </a:r>
            <a:endParaRPr lang="en-US" b="1" dirty="0">
              <a:solidFill>
                <a:schemeClr val="accent1"/>
              </a:solidFill>
            </a:endParaRPr>
          </a:p>
          <a:p>
            <a:pPr marL="36900" indent="0">
              <a:buNone/>
            </a:pPr>
            <a:endParaRPr lang="en-US" dirty="0"/>
          </a:p>
          <a:p>
            <a:pPr marL="36900" indent="0">
              <a:buNone/>
            </a:pPr>
            <a:r>
              <a:rPr lang="en-US" dirty="0">
                <a:solidFill>
                  <a:schemeClr val="accent1"/>
                </a:solidFill>
              </a:rPr>
              <a:t>WHY:</a:t>
            </a:r>
          </a:p>
          <a:p>
            <a:pPr marL="36900" indent="0">
              <a:buNone/>
            </a:pPr>
            <a:r>
              <a:rPr lang="en-US" b="1" dirty="0"/>
              <a:t>To provide an introduction and a chance to learn about the Traveller community and our culture in Ireland</a:t>
            </a:r>
          </a:p>
        </p:txBody>
      </p:sp>
      <p:pic>
        <p:nvPicPr>
          <p:cNvPr id="4" name="Picture 2" descr="Clare Traveller CDP">
            <a:extLst>
              <a:ext uri="{FF2B5EF4-FFF2-40B4-BE49-F238E27FC236}">
                <a16:creationId xmlns:a16="http://schemas.microsoft.com/office/drawing/2014/main" id="{02DE57BA-2D31-216E-E932-E1FD1F8BE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8175"/>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27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378AB-EE68-B9FB-826E-810904BE2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35E58-23B7-7132-BB89-3B4E659D20B9}"/>
              </a:ext>
            </a:extLst>
          </p:cNvPr>
          <p:cNvSpPr>
            <a:spLocks noGrp="1"/>
          </p:cNvSpPr>
          <p:nvPr>
            <p:ph type="title"/>
          </p:nvPr>
        </p:nvSpPr>
        <p:spPr/>
        <p:txBody>
          <a:bodyPr>
            <a:normAutofit/>
          </a:bodyPr>
          <a:lstStyle/>
          <a:p>
            <a:r>
              <a:rPr lang="en-IE" dirty="0">
                <a:solidFill>
                  <a:schemeClr val="accent1"/>
                </a:solidFill>
              </a:rPr>
              <a:t>Education</a:t>
            </a:r>
          </a:p>
        </p:txBody>
      </p:sp>
      <p:sp>
        <p:nvSpPr>
          <p:cNvPr id="3" name="Content Placeholder 2">
            <a:extLst>
              <a:ext uri="{FF2B5EF4-FFF2-40B4-BE49-F238E27FC236}">
                <a16:creationId xmlns:a16="http://schemas.microsoft.com/office/drawing/2014/main" id="{2224CE62-9E3D-4D96-378C-26981BE790B2}"/>
              </a:ext>
            </a:extLst>
          </p:cNvPr>
          <p:cNvSpPr>
            <a:spLocks noGrp="1"/>
          </p:cNvSpPr>
          <p:nvPr>
            <p:ph idx="1"/>
          </p:nvPr>
        </p:nvSpPr>
        <p:spPr>
          <a:xfrm>
            <a:off x="913795" y="2076450"/>
            <a:ext cx="6590184" cy="4548525"/>
          </a:xfrm>
        </p:spPr>
        <p:txBody>
          <a:bodyPr>
            <a:normAutofit fontScale="92500" lnSpcReduction="10000"/>
          </a:bodyPr>
          <a:lstStyle/>
          <a:p>
            <a:pPr marL="36900" indent="0">
              <a:buNone/>
            </a:pPr>
            <a:r>
              <a:rPr lang="en-US" b="1" dirty="0">
                <a:effectLst/>
              </a:rPr>
              <a:t>While education is increasingly </a:t>
            </a:r>
            <a:r>
              <a:rPr lang="en-US" b="1" dirty="0" err="1">
                <a:effectLst/>
              </a:rPr>
              <a:t>prioritised</a:t>
            </a:r>
            <a:r>
              <a:rPr lang="en-US" b="1" dirty="0">
                <a:effectLst/>
              </a:rPr>
              <a:t> by Traveller parents, barriers still persist. Bullying, a lack of cultural understanding, and practices like reduced school hours, make schools difficult for many Traveller children. </a:t>
            </a:r>
          </a:p>
          <a:p>
            <a:pPr marL="36900" indent="0">
              <a:buNone/>
            </a:pPr>
            <a:r>
              <a:rPr lang="en-US" b="1" dirty="0">
                <a:effectLst/>
              </a:rPr>
              <a:t>As a result only about 30% complete our Leaving Cert. Despite these odds, individual Travellers have achieved remarkable academic success. </a:t>
            </a:r>
          </a:p>
          <a:p>
            <a:pPr marL="36900" indent="0">
              <a:buNone/>
            </a:pPr>
            <a:r>
              <a:rPr lang="en-US" b="1" dirty="0">
                <a:effectLst/>
              </a:rPr>
              <a:t>The promise to include Traveller history and culture in the national education is a positive step, but change will be slow. We urge all educators to use available resources and training now to create inclusive, supportive environments for every student.</a:t>
            </a:r>
          </a:p>
          <a:p>
            <a:endParaRPr lang="en-US" b="1" dirty="0">
              <a:effectLst/>
            </a:endParaRPr>
          </a:p>
        </p:txBody>
      </p:sp>
      <p:pic>
        <p:nvPicPr>
          <p:cNvPr id="4" name="Picture 3">
            <a:extLst>
              <a:ext uri="{FF2B5EF4-FFF2-40B4-BE49-F238E27FC236}">
                <a16:creationId xmlns:a16="http://schemas.microsoft.com/office/drawing/2014/main" id="{66B0806B-42CB-95D2-31CE-5AA63A72DA28}"/>
              </a:ext>
            </a:extLst>
          </p:cNvPr>
          <p:cNvPicPr>
            <a:picLocks noChangeAspect="1"/>
          </p:cNvPicPr>
          <p:nvPr/>
        </p:nvPicPr>
        <p:blipFill>
          <a:blip r:embed="rId3">
            <a:extLst>
              <a:ext uri="{28A0092B-C50C-407E-A947-70E740481C1C}">
                <a14:useLocalDpi xmlns:a14="http://schemas.microsoft.com/office/drawing/2010/main" val="0"/>
              </a:ext>
            </a:extLst>
          </a:blip>
          <a:srcRect l="463" t="16226" r="1035" b="18557"/>
          <a:stretch>
            <a:fillRect/>
          </a:stretch>
        </p:blipFill>
        <p:spPr bwMode="auto">
          <a:xfrm>
            <a:off x="7663260" y="2232904"/>
            <a:ext cx="3374433" cy="3989579"/>
          </a:xfrm>
          <a:prstGeom prst="rect">
            <a:avLst/>
          </a:prstGeom>
          <a:noFill/>
        </p:spPr>
      </p:pic>
      <p:pic>
        <p:nvPicPr>
          <p:cNvPr id="5" name="Picture 4" descr="Clare Traveller CDP">
            <a:extLst>
              <a:ext uri="{FF2B5EF4-FFF2-40B4-BE49-F238E27FC236}">
                <a16:creationId xmlns:a16="http://schemas.microsoft.com/office/drawing/2014/main" id="{C70E55D8-7AFA-89C8-1475-02D4BB8B3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3570" y="23709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5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4E96-2202-55C4-E31A-1EC3251B7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87FC5-0919-D5D2-9BCD-B318E16D5A3F}"/>
              </a:ext>
            </a:extLst>
          </p:cNvPr>
          <p:cNvSpPr>
            <a:spLocks noGrp="1"/>
          </p:cNvSpPr>
          <p:nvPr>
            <p:ph type="title"/>
          </p:nvPr>
        </p:nvSpPr>
        <p:spPr/>
        <p:txBody>
          <a:bodyPr>
            <a:normAutofit/>
          </a:bodyPr>
          <a:lstStyle/>
          <a:p>
            <a:r>
              <a:rPr lang="en-IE" dirty="0">
                <a:solidFill>
                  <a:schemeClr val="accent1"/>
                </a:solidFill>
              </a:rPr>
              <a:t>Navigating Conflict</a:t>
            </a:r>
          </a:p>
        </p:txBody>
      </p:sp>
      <p:sp>
        <p:nvSpPr>
          <p:cNvPr id="3" name="Content Placeholder 2">
            <a:extLst>
              <a:ext uri="{FF2B5EF4-FFF2-40B4-BE49-F238E27FC236}">
                <a16:creationId xmlns:a16="http://schemas.microsoft.com/office/drawing/2014/main" id="{E4853658-4DF7-2F91-A29D-A45BE420E4C6}"/>
              </a:ext>
            </a:extLst>
          </p:cNvPr>
          <p:cNvSpPr>
            <a:spLocks noGrp="1"/>
          </p:cNvSpPr>
          <p:nvPr>
            <p:ph idx="1"/>
          </p:nvPr>
        </p:nvSpPr>
        <p:spPr>
          <a:xfrm>
            <a:off x="913795" y="2035157"/>
            <a:ext cx="6590184" cy="4548525"/>
          </a:xfrm>
        </p:spPr>
        <p:txBody>
          <a:bodyPr>
            <a:normAutofit lnSpcReduction="10000"/>
          </a:bodyPr>
          <a:lstStyle/>
          <a:p>
            <a:pPr marL="36900" indent="0">
              <a:buNone/>
            </a:pPr>
            <a:r>
              <a:rPr lang="en-US" b="1" dirty="0">
                <a:effectLst/>
              </a:rPr>
              <a:t>One of the cruelest things about trauma is that it often turns inwards and causes conflict within communities as well as depression and addiction -you’ve probably heard the saying that ‘hurt people hurt people’ and while this is not always true of course, Travellers have had to learn to deal with conflict within our own communities.</a:t>
            </a:r>
          </a:p>
          <a:p>
            <a:pPr marL="36900" indent="0">
              <a:buNone/>
            </a:pPr>
            <a:r>
              <a:rPr lang="en-US" b="1" dirty="0">
                <a:effectLst/>
              </a:rPr>
              <a:t>One great response to this which has come from our community is the development of the Traveller Mediation Service which helps us manage and move on from conflict and also trains up mediators from within our community. </a:t>
            </a:r>
          </a:p>
        </p:txBody>
      </p:sp>
      <p:pic>
        <p:nvPicPr>
          <p:cNvPr id="4" name="Picture 3">
            <a:extLst>
              <a:ext uri="{FF2B5EF4-FFF2-40B4-BE49-F238E27FC236}">
                <a16:creationId xmlns:a16="http://schemas.microsoft.com/office/drawing/2014/main" id="{E8F62828-D60F-C8F5-E491-1D33A29D075D}"/>
              </a:ext>
            </a:extLst>
          </p:cNvPr>
          <p:cNvPicPr>
            <a:picLocks noChangeAspect="1"/>
          </p:cNvPicPr>
          <p:nvPr/>
        </p:nvPicPr>
        <p:blipFill>
          <a:blip r:embed="rId3">
            <a:extLst>
              <a:ext uri="{28A0092B-C50C-407E-A947-70E740481C1C}">
                <a14:useLocalDpi xmlns:a14="http://schemas.microsoft.com/office/drawing/2010/main" val="0"/>
              </a:ext>
            </a:extLst>
          </a:blip>
          <a:srcRect l="18282" r="18282"/>
          <a:stretch/>
        </p:blipFill>
        <p:spPr bwMode="auto">
          <a:xfrm>
            <a:off x="7663260" y="2232904"/>
            <a:ext cx="3374433" cy="3989579"/>
          </a:xfrm>
          <a:prstGeom prst="rect">
            <a:avLst/>
          </a:prstGeom>
          <a:noFill/>
        </p:spPr>
      </p:pic>
      <p:pic>
        <p:nvPicPr>
          <p:cNvPr id="5" name="Picture 4" descr="Clare Traveller CDP">
            <a:extLst>
              <a:ext uri="{FF2B5EF4-FFF2-40B4-BE49-F238E27FC236}">
                <a16:creationId xmlns:a16="http://schemas.microsoft.com/office/drawing/2014/main" id="{64EA3613-35C1-9177-8A79-112465C37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3570" y="23709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4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05D2-CD1F-ABC3-C799-468F3AEAC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F37A2-2030-B40C-51EF-4EC64A56FB57}"/>
              </a:ext>
            </a:extLst>
          </p:cNvPr>
          <p:cNvSpPr>
            <a:spLocks noGrp="1"/>
          </p:cNvSpPr>
          <p:nvPr>
            <p:ph type="title"/>
          </p:nvPr>
        </p:nvSpPr>
        <p:spPr/>
        <p:txBody>
          <a:bodyPr>
            <a:normAutofit/>
          </a:bodyPr>
          <a:lstStyle/>
          <a:p>
            <a:pPr marL="36900"/>
            <a:r>
              <a:rPr lang="en-US" sz="4800" b="1" dirty="0">
                <a:solidFill>
                  <a:schemeClr val="accent1"/>
                </a:solidFill>
                <a:effectLst/>
              </a:rPr>
              <a:t>What is the Equal Status Act?</a:t>
            </a:r>
          </a:p>
        </p:txBody>
      </p:sp>
      <p:sp>
        <p:nvSpPr>
          <p:cNvPr id="3" name="Content Placeholder 2">
            <a:extLst>
              <a:ext uri="{FF2B5EF4-FFF2-40B4-BE49-F238E27FC236}">
                <a16:creationId xmlns:a16="http://schemas.microsoft.com/office/drawing/2014/main" id="{A10A8B89-8EC9-1265-A73E-437A1146E7BC}"/>
              </a:ext>
            </a:extLst>
          </p:cNvPr>
          <p:cNvSpPr>
            <a:spLocks noGrp="1"/>
          </p:cNvSpPr>
          <p:nvPr>
            <p:ph idx="1"/>
          </p:nvPr>
        </p:nvSpPr>
        <p:spPr>
          <a:xfrm>
            <a:off x="913795" y="2076450"/>
            <a:ext cx="10537470" cy="4218024"/>
          </a:xfrm>
        </p:spPr>
        <p:txBody>
          <a:bodyPr>
            <a:normAutofit fontScale="92500"/>
          </a:bodyPr>
          <a:lstStyle/>
          <a:p>
            <a:pPr marL="36900" indent="0">
              <a:buNone/>
            </a:pPr>
            <a:r>
              <a:rPr lang="en-US" sz="2400" b="1" dirty="0">
                <a:effectLst/>
              </a:rPr>
              <a:t>The Equal Status Acts 2000-2018 are laws that ban discrimination in the provision of goods, services, accommodation, and education. They mean that it is illegal to treat people worse because of their age, disability, race, religion, gender, sexual orientation, family status, marital status, or </a:t>
            </a:r>
            <a:r>
              <a:rPr lang="en-US" sz="2400" b="1" dirty="0">
                <a:solidFill>
                  <a:schemeClr val="accent1"/>
                </a:solidFill>
                <a:effectLst/>
              </a:rPr>
              <a:t>membership of the Traveller community</a:t>
            </a:r>
            <a:r>
              <a:rPr lang="en-US" sz="2400" b="1" dirty="0">
                <a:effectLst/>
              </a:rPr>
              <a:t>. </a:t>
            </a:r>
          </a:p>
          <a:p>
            <a:pPr marL="36900" indent="0">
              <a:buNone/>
            </a:pPr>
            <a:r>
              <a:rPr lang="en-US" sz="2400" b="1" dirty="0">
                <a:effectLst/>
              </a:rPr>
              <a:t>A kind of court called the Workplace Relations Commission is able to investigate and fine companies that break these laws and to award the fines to the people who experienced the discrimination. This hasn’t prevented discrimination from happening, but it does help to make businesses aware that it is illegal to discriminate. At the moment there is a proposal to make the fines bigger and if this happens it might work better but the settled culture needs to change significantly too. </a:t>
            </a:r>
          </a:p>
          <a:p>
            <a:pPr marL="36900" indent="0">
              <a:buNone/>
            </a:pPr>
            <a:endParaRPr lang="en-US" sz="2400" b="1" dirty="0">
              <a:effectLst/>
            </a:endParaRPr>
          </a:p>
        </p:txBody>
      </p:sp>
      <p:pic>
        <p:nvPicPr>
          <p:cNvPr id="4" name="Picture 3" descr="Clare Traveller CDP">
            <a:extLst>
              <a:ext uri="{FF2B5EF4-FFF2-40B4-BE49-F238E27FC236}">
                <a16:creationId xmlns:a16="http://schemas.microsoft.com/office/drawing/2014/main" id="{1CBC6232-C487-3EDF-AC28-82A96441D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651" y="5737951"/>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3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D97A-7123-932B-633E-36D06B5C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40DE3-51F0-AF67-0B93-9D0F6C10206F}"/>
              </a:ext>
            </a:extLst>
          </p:cNvPr>
          <p:cNvSpPr>
            <a:spLocks noGrp="1"/>
          </p:cNvSpPr>
          <p:nvPr>
            <p:ph type="title"/>
          </p:nvPr>
        </p:nvSpPr>
        <p:spPr/>
        <p:txBody>
          <a:bodyPr>
            <a:normAutofit/>
          </a:bodyPr>
          <a:lstStyle/>
          <a:p>
            <a:r>
              <a:rPr lang="en-IE" dirty="0">
                <a:solidFill>
                  <a:schemeClr val="accent1"/>
                </a:solidFill>
              </a:rPr>
              <a:t>A powerful first step</a:t>
            </a:r>
          </a:p>
        </p:txBody>
      </p:sp>
      <p:sp>
        <p:nvSpPr>
          <p:cNvPr id="3" name="Content Placeholder 2">
            <a:extLst>
              <a:ext uri="{FF2B5EF4-FFF2-40B4-BE49-F238E27FC236}">
                <a16:creationId xmlns:a16="http://schemas.microsoft.com/office/drawing/2014/main" id="{A08B2F1E-7873-391C-B8AD-1A59ADD9551A}"/>
              </a:ext>
            </a:extLst>
          </p:cNvPr>
          <p:cNvSpPr>
            <a:spLocks noGrp="1"/>
          </p:cNvSpPr>
          <p:nvPr>
            <p:ph idx="1"/>
          </p:nvPr>
        </p:nvSpPr>
        <p:spPr>
          <a:xfrm>
            <a:off x="913795" y="2076450"/>
            <a:ext cx="10713833" cy="4218024"/>
          </a:xfrm>
        </p:spPr>
        <p:txBody>
          <a:bodyPr>
            <a:normAutofit/>
          </a:bodyPr>
          <a:lstStyle/>
          <a:p>
            <a:pPr marL="36900" indent="0">
              <a:buNone/>
            </a:pPr>
            <a:r>
              <a:rPr lang="en-US" sz="2800" b="1" dirty="0">
                <a:effectLst/>
              </a:rPr>
              <a:t>This training is a powerful first step. By seeking understanding, you are choosing to see the richness of Traveller culture, the strength of our resilience, and the urgency for change.</a:t>
            </a:r>
          </a:p>
          <a:p>
            <a:pPr marL="36900" indent="0">
              <a:buNone/>
            </a:pPr>
            <a:r>
              <a:rPr lang="en-US" sz="2800" b="1" dirty="0">
                <a:effectLst/>
              </a:rPr>
              <a:t>Each of you now has the knowledge to challenge stereotypes, to amplify Traveller voices, and to become an active ally.</a:t>
            </a:r>
          </a:p>
          <a:p>
            <a:pPr marL="36900" indent="0">
              <a:buNone/>
            </a:pPr>
            <a:r>
              <a:rPr lang="en-US" sz="2800" b="1" dirty="0">
                <a:effectLst/>
              </a:rPr>
              <a:t>The future for the Traveller community is one of </a:t>
            </a:r>
            <a:r>
              <a:rPr lang="en-US" sz="2800" b="1" dirty="0">
                <a:solidFill>
                  <a:schemeClr val="accent4"/>
                </a:solidFill>
                <a:effectLst/>
              </a:rPr>
              <a:t>proud self-determination</a:t>
            </a:r>
            <a:r>
              <a:rPr lang="en-US" sz="2800" b="1" dirty="0">
                <a:effectLst/>
              </a:rPr>
              <a:t>, where our distinct identity is </a:t>
            </a:r>
            <a:r>
              <a:rPr lang="en-US" sz="2800" b="1" dirty="0">
                <a:solidFill>
                  <a:schemeClr val="accent4"/>
                </a:solidFill>
                <a:effectLst/>
              </a:rPr>
              <a:t>not just </a:t>
            </a:r>
            <a:r>
              <a:rPr lang="en-US" sz="2800" b="1" dirty="0" err="1">
                <a:solidFill>
                  <a:schemeClr val="accent4"/>
                </a:solidFill>
                <a:effectLst/>
              </a:rPr>
              <a:t>recognised</a:t>
            </a:r>
            <a:r>
              <a:rPr lang="en-US" sz="2800" b="1" dirty="0">
                <a:solidFill>
                  <a:schemeClr val="accent4"/>
                </a:solidFill>
                <a:effectLst/>
              </a:rPr>
              <a:t> but celebrated</a:t>
            </a:r>
            <a:r>
              <a:rPr lang="en-US" sz="2800" b="1" dirty="0">
                <a:effectLst/>
              </a:rPr>
              <a:t> as a vital part of Ireland’s history and culture. </a:t>
            </a:r>
          </a:p>
        </p:txBody>
      </p:sp>
      <p:pic>
        <p:nvPicPr>
          <p:cNvPr id="6" name="Picture 5" descr="Clare Traveller CDP">
            <a:extLst>
              <a:ext uri="{FF2B5EF4-FFF2-40B4-BE49-F238E27FC236}">
                <a16:creationId xmlns:a16="http://schemas.microsoft.com/office/drawing/2014/main" id="{7C130D34-B885-7828-237C-FD6CAC375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3570" y="23709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6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F1BA-0583-797A-E46F-8315603C3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25677-F153-91AA-9917-A53854A5B9A7}"/>
              </a:ext>
            </a:extLst>
          </p:cNvPr>
          <p:cNvSpPr>
            <a:spLocks noGrp="1"/>
          </p:cNvSpPr>
          <p:nvPr>
            <p:ph type="title"/>
          </p:nvPr>
        </p:nvSpPr>
        <p:spPr/>
        <p:txBody>
          <a:bodyPr>
            <a:normAutofit/>
          </a:bodyPr>
          <a:lstStyle/>
          <a:p>
            <a:r>
              <a:rPr lang="en-IE" dirty="0">
                <a:solidFill>
                  <a:schemeClr val="accent1"/>
                </a:solidFill>
              </a:rPr>
              <a:t>How to be an ally</a:t>
            </a:r>
          </a:p>
        </p:txBody>
      </p:sp>
      <p:sp>
        <p:nvSpPr>
          <p:cNvPr id="3" name="Content Placeholder 2">
            <a:extLst>
              <a:ext uri="{FF2B5EF4-FFF2-40B4-BE49-F238E27FC236}">
                <a16:creationId xmlns:a16="http://schemas.microsoft.com/office/drawing/2014/main" id="{928D89F2-B7DD-5CD3-33C3-AD4C46D62B48}"/>
              </a:ext>
            </a:extLst>
          </p:cNvPr>
          <p:cNvSpPr>
            <a:spLocks noGrp="1"/>
          </p:cNvSpPr>
          <p:nvPr>
            <p:ph idx="1"/>
          </p:nvPr>
        </p:nvSpPr>
        <p:spPr>
          <a:xfrm>
            <a:off x="913794" y="2076450"/>
            <a:ext cx="6826159" cy="4218024"/>
          </a:xfrm>
        </p:spPr>
        <p:txBody>
          <a:bodyPr>
            <a:normAutofit fontScale="92500" lnSpcReduction="10000"/>
          </a:bodyPr>
          <a:lstStyle/>
          <a:p>
            <a:pPr marL="36900" indent="0">
              <a:buNone/>
            </a:pPr>
            <a:r>
              <a:rPr lang="en-US" sz="2000" b="1" dirty="0">
                <a:solidFill>
                  <a:schemeClr val="accent4"/>
                </a:solidFill>
                <a:effectLst/>
              </a:rPr>
              <a:t>Use Respectful Language: </a:t>
            </a:r>
            <a:r>
              <a:rPr lang="en-US" sz="2000" b="1" dirty="0">
                <a:effectLst/>
              </a:rPr>
              <a:t>"Traveller" (Capital T). Challenge slurs.</a:t>
            </a:r>
          </a:p>
          <a:p>
            <a:pPr marL="36900" indent="0">
              <a:buNone/>
            </a:pPr>
            <a:r>
              <a:rPr lang="en-US" sz="2000" b="1" dirty="0">
                <a:solidFill>
                  <a:schemeClr val="accent4"/>
                </a:solidFill>
                <a:effectLst/>
              </a:rPr>
              <a:t>Challenge Stereotypes: </a:t>
            </a:r>
            <a:r>
              <a:rPr lang="en-US" sz="2000" b="1" dirty="0">
                <a:effectLst/>
              </a:rPr>
              <a:t>Speak up against negative jokes or misinformation.</a:t>
            </a:r>
          </a:p>
          <a:p>
            <a:pPr marL="36900" indent="0">
              <a:buNone/>
            </a:pPr>
            <a:r>
              <a:rPr lang="en-US" sz="2000" b="1" dirty="0">
                <a:solidFill>
                  <a:schemeClr val="accent4"/>
                </a:solidFill>
                <a:effectLst/>
              </a:rPr>
              <a:t>See the Individual: </a:t>
            </a:r>
            <a:r>
              <a:rPr lang="en-US" sz="2000" b="1" dirty="0">
                <a:effectLst/>
              </a:rPr>
              <a:t>Don't see a Traveller as a representative of an entire group.</a:t>
            </a:r>
          </a:p>
          <a:p>
            <a:pPr marL="36900" indent="0">
              <a:buNone/>
            </a:pPr>
            <a:r>
              <a:rPr lang="en-US" sz="2000" b="1" dirty="0">
                <a:solidFill>
                  <a:schemeClr val="accent4"/>
                </a:solidFill>
                <a:effectLst/>
              </a:rPr>
              <a:t>Listen &amp; Learn: </a:t>
            </a:r>
            <a:r>
              <a:rPr lang="en-US" sz="2000" b="1" dirty="0">
                <a:effectLst/>
              </a:rPr>
              <a:t>Seek out Traveller voices, art, music, and writing.</a:t>
            </a:r>
          </a:p>
          <a:p>
            <a:pPr marL="36900" indent="0">
              <a:buNone/>
            </a:pPr>
            <a:r>
              <a:rPr lang="en-US" sz="2000" b="1" dirty="0">
                <a:solidFill>
                  <a:schemeClr val="accent4"/>
                </a:solidFill>
                <a:effectLst/>
              </a:rPr>
              <a:t>Be a Workplace/Community Ally: </a:t>
            </a:r>
            <a:r>
              <a:rPr lang="en-US" sz="2000" b="1" dirty="0">
                <a:effectLst/>
              </a:rPr>
              <a:t>Support inclusive policies, call out discrimination.</a:t>
            </a:r>
          </a:p>
          <a:p>
            <a:pPr marL="36900" indent="0">
              <a:buNone/>
            </a:pPr>
            <a:r>
              <a:rPr lang="en-US" sz="2000" b="1" dirty="0">
                <a:solidFill>
                  <a:schemeClr val="accent4"/>
                </a:solidFill>
                <a:effectLst/>
              </a:rPr>
              <a:t>Be a Friend: </a:t>
            </a:r>
            <a:r>
              <a:rPr lang="en-US" sz="2000" b="1" dirty="0">
                <a:effectLst/>
              </a:rPr>
              <a:t>Foster genuine, inclusive social connections.</a:t>
            </a:r>
          </a:p>
          <a:p>
            <a:pPr marL="36900" indent="0">
              <a:buNone/>
            </a:pPr>
            <a:r>
              <a:rPr lang="en-US" sz="2000" b="1" dirty="0">
                <a:solidFill>
                  <a:schemeClr val="accent4"/>
                </a:solidFill>
                <a:effectLst/>
              </a:rPr>
              <a:t>Support Demands: </a:t>
            </a:r>
            <a:r>
              <a:rPr lang="en-US" sz="2000" b="1" dirty="0">
                <a:effectLst/>
              </a:rPr>
              <a:t>Advocate for proper housing, health, and education investment for the Traveller community.</a:t>
            </a:r>
          </a:p>
        </p:txBody>
      </p:sp>
      <p:pic>
        <p:nvPicPr>
          <p:cNvPr id="4" name="Picture 3" descr="Clare Traveller CDP">
            <a:extLst>
              <a:ext uri="{FF2B5EF4-FFF2-40B4-BE49-F238E27FC236}">
                <a16:creationId xmlns:a16="http://schemas.microsoft.com/office/drawing/2014/main" id="{06CE6B4C-2897-CF5F-1028-98D0CD0BC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4744BD-A3CB-730E-387D-FB721E469F87}"/>
              </a:ext>
            </a:extLst>
          </p:cNvPr>
          <p:cNvSpPr txBox="1"/>
          <p:nvPr/>
        </p:nvSpPr>
        <p:spPr>
          <a:xfrm>
            <a:off x="7899235" y="2143171"/>
            <a:ext cx="3883249" cy="3785652"/>
          </a:xfrm>
          <a:prstGeom prst="rect">
            <a:avLst/>
          </a:prstGeom>
          <a:noFill/>
        </p:spPr>
        <p:txBody>
          <a:bodyPr wrap="square">
            <a:spAutoFit/>
          </a:bodyPr>
          <a:lstStyle/>
          <a:p>
            <a:r>
              <a:rPr lang="en-IE" sz="2400" dirty="0">
                <a:solidFill>
                  <a:schemeClr val="accent6">
                    <a:lumMod val="60000"/>
                    <a:lumOff val="40000"/>
                  </a:schemeClr>
                </a:solidFill>
              </a:rPr>
              <a:t>What is an ally? </a:t>
            </a:r>
          </a:p>
          <a:p>
            <a:endParaRPr lang="en-IE" sz="2400" dirty="0">
              <a:solidFill>
                <a:schemeClr val="accent6">
                  <a:lumMod val="60000"/>
                  <a:lumOff val="40000"/>
                </a:schemeClr>
              </a:solidFill>
            </a:endParaRPr>
          </a:p>
          <a:p>
            <a:r>
              <a:rPr lang="en-IE" sz="2400" dirty="0">
                <a:solidFill>
                  <a:schemeClr val="accent6">
                    <a:lumMod val="60000"/>
                    <a:lumOff val="40000"/>
                  </a:schemeClr>
                </a:solidFill>
              </a:rPr>
              <a:t>An ally is a someone who gives support and help to another, often to a person from a minority community. A good ally works to end oppression and discrimination even though it might not affect them themselves.  </a:t>
            </a:r>
          </a:p>
        </p:txBody>
      </p:sp>
    </p:spTree>
    <p:extLst>
      <p:ext uri="{BB962C8B-B14F-4D97-AF65-F5344CB8AC3E}">
        <p14:creationId xmlns:p14="http://schemas.microsoft.com/office/powerpoint/2010/main" val="1870759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E2A8-ECC1-1A14-8845-E3E8F53EB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85751-8248-DD38-F8CE-CE125625D1A1}"/>
              </a:ext>
            </a:extLst>
          </p:cNvPr>
          <p:cNvSpPr>
            <a:spLocks noGrp="1"/>
          </p:cNvSpPr>
          <p:nvPr>
            <p:ph type="title"/>
          </p:nvPr>
        </p:nvSpPr>
        <p:spPr/>
        <p:txBody>
          <a:bodyPr>
            <a:normAutofit/>
          </a:bodyPr>
          <a:lstStyle/>
          <a:p>
            <a:r>
              <a:rPr lang="en-IE" dirty="0">
                <a:solidFill>
                  <a:schemeClr val="accent1"/>
                </a:solidFill>
              </a:rPr>
              <a:t>Traveller-led organisations and advocacy</a:t>
            </a:r>
          </a:p>
        </p:txBody>
      </p:sp>
      <p:sp>
        <p:nvSpPr>
          <p:cNvPr id="3" name="Content Placeholder 2">
            <a:extLst>
              <a:ext uri="{FF2B5EF4-FFF2-40B4-BE49-F238E27FC236}">
                <a16:creationId xmlns:a16="http://schemas.microsoft.com/office/drawing/2014/main" id="{D1D27C7C-F64F-2E8E-1B6C-A492DE6891E8}"/>
              </a:ext>
            </a:extLst>
          </p:cNvPr>
          <p:cNvSpPr>
            <a:spLocks noGrp="1"/>
          </p:cNvSpPr>
          <p:nvPr>
            <p:ph idx="1"/>
          </p:nvPr>
        </p:nvSpPr>
        <p:spPr>
          <a:xfrm>
            <a:off x="913795" y="2076450"/>
            <a:ext cx="5669885" cy="4218024"/>
          </a:xfrm>
        </p:spPr>
        <p:txBody>
          <a:bodyPr>
            <a:normAutofit fontScale="92500"/>
          </a:bodyPr>
          <a:lstStyle/>
          <a:p>
            <a:pPr marL="36900" indent="0">
              <a:buNone/>
            </a:pPr>
            <a:r>
              <a:rPr lang="en-US" sz="2400" b="1" dirty="0">
                <a:effectLst/>
              </a:rPr>
              <a:t>Travellers live in both traditional and mainstream worlds as professionals while maintaining a strong identity. Pride events reclaim our narrative.</a:t>
            </a:r>
          </a:p>
          <a:p>
            <a:pPr marL="36900" indent="0">
              <a:buNone/>
            </a:pPr>
            <a:r>
              <a:rPr lang="en-US" sz="2400" b="1" dirty="0">
                <a:effectLst/>
              </a:rPr>
              <a:t>Our community has built a dual support system: inclusive groups with allies and Traveller-only spaces. While working with the settle community is valued, the settled community must also confront its role in the discrimination that Travellers live with daily.</a:t>
            </a:r>
          </a:p>
        </p:txBody>
      </p:sp>
      <p:sp>
        <p:nvSpPr>
          <p:cNvPr id="5" name="TextBox 4">
            <a:extLst>
              <a:ext uri="{FF2B5EF4-FFF2-40B4-BE49-F238E27FC236}">
                <a16:creationId xmlns:a16="http://schemas.microsoft.com/office/drawing/2014/main" id="{8A480DA3-054C-A583-2CDC-3C5BCC8EBFFC}"/>
              </a:ext>
            </a:extLst>
          </p:cNvPr>
          <p:cNvSpPr txBox="1"/>
          <p:nvPr/>
        </p:nvSpPr>
        <p:spPr>
          <a:xfrm>
            <a:off x="6747387" y="2343739"/>
            <a:ext cx="5275498" cy="3577518"/>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n-IE" sz="1800" kern="100" dirty="0" err="1">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Pavee</a:t>
            </a: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 Point</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Irish Traveller Movement</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Minceirs </a:t>
            </a:r>
            <a:r>
              <a:rPr lang="en-IE" sz="1800" kern="100" dirty="0" err="1">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Whiden</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National Traveller Women’s Forum</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National Traveller Mental Health Network</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National Traveller Counselling Service</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Traveller MABS</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Traveller Mediation Service </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Traveller Voice (magazine)</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Exchange House Ireland</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IE" sz="1800" kern="100" dirty="0">
                <a:solidFill>
                  <a:schemeClr val="accent6">
                    <a:lumMod val="60000"/>
                    <a:lumOff val="40000"/>
                  </a:schemeClr>
                </a:solidFill>
                <a:effectLst/>
                <a:latin typeface="Century Schoolbook" panose="02040604050505020304" pitchFamily="18" charset="0"/>
                <a:ea typeface="Aptos" panose="020B0004020202020204" pitchFamily="34" charset="0"/>
                <a:cs typeface="Times New Roman" panose="02020603050405020304" pitchFamily="18" charset="0"/>
              </a:rPr>
              <a:t>CENA Approved Housing Body</a:t>
            </a:r>
            <a:endParaRPr lang="en-IE" sz="1800" kern="100" dirty="0">
              <a:solidFill>
                <a:schemeClr val="accent6">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Clare Traveller CDP">
            <a:extLst>
              <a:ext uri="{FF2B5EF4-FFF2-40B4-BE49-F238E27FC236}">
                <a16:creationId xmlns:a16="http://schemas.microsoft.com/office/drawing/2014/main" id="{5A4AD3B3-9860-B31D-FD4C-51A7A41A0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3570" y="23709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25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1893-44CF-8EF6-C4DC-38116D089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A1324-B8CF-5D87-58CB-8E16BE927BA5}"/>
              </a:ext>
            </a:extLst>
          </p:cNvPr>
          <p:cNvSpPr>
            <a:spLocks noGrp="1"/>
          </p:cNvSpPr>
          <p:nvPr>
            <p:ph type="title"/>
          </p:nvPr>
        </p:nvSpPr>
        <p:spPr>
          <a:xfrm>
            <a:off x="913795" y="609600"/>
            <a:ext cx="5457508" cy="1257300"/>
          </a:xfrm>
        </p:spPr>
        <p:txBody>
          <a:bodyPr>
            <a:normAutofit/>
          </a:bodyPr>
          <a:lstStyle/>
          <a:p>
            <a:pPr algn="l"/>
            <a:r>
              <a:rPr lang="en-IE" dirty="0">
                <a:solidFill>
                  <a:schemeClr val="accent1"/>
                </a:solidFill>
              </a:rPr>
              <a:t>Clare Traveller CDP</a:t>
            </a:r>
          </a:p>
        </p:txBody>
      </p:sp>
      <p:sp>
        <p:nvSpPr>
          <p:cNvPr id="3" name="Content Placeholder 2">
            <a:extLst>
              <a:ext uri="{FF2B5EF4-FFF2-40B4-BE49-F238E27FC236}">
                <a16:creationId xmlns:a16="http://schemas.microsoft.com/office/drawing/2014/main" id="{D9856511-E501-D08B-DC15-ABA6097C172C}"/>
              </a:ext>
            </a:extLst>
          </p:cNvPr>
          <p:cNvSpPr>
            <a:spLocks noGrp="1"/>
          </p:cNvSpPr>
          <p:nvPr>
            <p:ph idx="1"/>
          </p:nvPr>
        </p:nvSpPr>
        <p:spPr>
          <a:xfrm>
            <a:off x="913795" y="2076450"/>
            <a:ext cx="11067795" cy="4218024"/>
          </a:xfrm>
        </p:spPr>
        <p:txBody>
          <a:bodyPr>
            <a:normAutofit fontScale="92500"/>
          </a:bodyPr>
          <a:lstStyle/>
          <a:p>
            <a:pPr marL="36900" indent="0" algn="ctr">
              <a:buNone/>
            </a:pPr>
            <a:r>
              <a:rPr lang="en-US" sz="3600" b="1" dirty="0">
                <a:solidFill>
                  <a:srgbClr val="FFA900"/>
                </a:solidFill>
                <a:effectLst/>
              </a:rPr>
              <a:t>"True community development is about trusting communities to develop their own solutions and pathways.”</a:t>
            </a:r>
          </a:p>
          <a:p>
            <a:pPr marL="36900" indent="0">
              <a:buNone/>
            </a:pPr>
            <a:r>
              <a:rPr lang="en-US" sz="2400" b="1" dirty="0">
                <a:effectLst/>
              </a:rPr>
              <a:t>Clare Traveller CDP aims to improve living conditions, opportunities and achievement of human rights for Travellers in Clare, and this will be pursued through establishing and strengthening local alliances and, most importantly, through building effective Traveller leadership and a strong Traveller voice. </a:t>
            </a:r>
          </a:p>
          <a:p>
            <a:pPr marL="36900" indent="0">
              <a:buNone/>
            </a:pPr>
            <a:endParaRPr lang="en-US" sz="2400" b="1" dirty="0">
              <a:effectLst/>
            </a:endParaRPr>
          </a:p>
          <a:p>
            <a:pPr marL="36900" indent="0">
              <a:buNone/>
            </a:pPr>
            <a:r>
              <a:rPr lang="en-US" sz="2400" b="1" dirty="0">
                <a:effectLst/>
              </a:rPr>
              <a:t>FOR MORE INFORMATION: </a:t>
            </a:r>
            <a:r>
              <a:rPr lang="en-US" sz="2400" b="1" dirty="0">
                <a:solidFill>
                  <a:srgbClr val="AD1F1F"/>
                </a:solidFill>
                <a:effectLst/>
              </a:rPr>
              <a:t>https://claretravellercdp.ie</a:t>
            </a:r>
            <a:endParaRPr lang="en-US" sz="2400" b="1" dirty="0">
              <a:solidFill>
                <a:schemeClr val="accent6">
                  <a:lumMod val="60000"/>
                  <a:lumOff val="40000"/>
                </a:schemeClr>
              </a:solidFill>
              <a:effectLst/>
            </a:endParaRPr>
          </a:p>
          <a:p>
            <a:pPr marL="36900" indent="0">
              <a:buNone/>
            </a:pPr>
            <a:endParaRPr lang="en-US" sz="2400" b="1" dirty="0">
              <a:effectLst/>
            </a:endParaRPr>
          </a:p>
        </p:txBody>
      </p:sp>
      <p:pic>
        <p:nvPicPr>
          <p:cNvPr id="1026" name="Picture 2" descr="Clare Traveller CDP">
            <a:extLst>
              <a:ext uri="{FF2B5EF4-FFF2-40B4-BE49-F238E27FC236}">
                <a16:creationId xmlns:a16="http://schemas.microsoft.com/office/drawing/2014/main" id="{95A2CED3-1F57-0FDF-1B1C-0FC880AAA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90" y="290297"/>
            <a:ext cx="4636032" cy="135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01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19601-4A10-2BD2-DFAE-401E9076A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3CCE1-6122-1979-C86E-2EA5D738E401}"/>
              </a:ext>
            </a:extLst>
          </p:cNvPr>
          <p:cNvSpPr>
            <a:spLocks noGrp="1"/>
          </p:cNvSpPr>
          <p:nvPr>
            <p:ph type="title"/>
          </p:nvPr>
        </p:nvSpPr>
        <p:spPr/>
        <p:txBody>
          <a:bodyPr>
            <a:normAutofit/>
          </a:bodyPr>
          <a:lstStyle/>
          <a:p>
            <a:r>
              <a:rPr lang="en-IE" dirty="0">
                <a:solidFill>
                  <a:schemeClr val="accent1"/>
                </a:solidFill>
              </a:rPr>
              <a:t>Final thoughts</a:t>
            </a:r>
          </a:p>
        </p:txBody>
      </p:sp>
      <p:sp>
        <p:nvSpPr>
          <p:cNvPr id="3" name="Content Placeholder 2">
            <a:extLst>
              <a:ext uri="{FF2B5EF4-FFF2-40B4-BE49-F238E27FC236}">
                <a16:creationId xmlns:a16="http://schemas.microsoft.com/office/drawing/2014/main" id="{D84543FF-0CDE-7315-3A9C-F3D8832A33A5}"/>
              </a:ext>
            </a:extLst>
          </p:cNvPr>
          <p:cNvSpPr>
            <a:spLocks noGrp="1"/>
          </p:cNvSpPr>
          <p:nvPr>
            <p:ph idx="1"/>
          </p:nvPr>
        </p:nvSpPr>
        <p:spPr>
          <a:xfrm>
            <a:off x="913795" y="2076450"/>
            <a:ext cx="10537470" cy="4218024"/>
          </a:xfrm>
        </p:spPr>
        <p:txBody>
          <a:bodyPr>
            <a:normAutofit/>
          </a:bodyPr>
          <a:lstStyle/>
          <a:p>
            <a:r>
              <a:rPr lang="en-US" b="1" dirty="0">
                <a:effectLst/>
              </a:rPr>
              <a:t>Diversity:</a:t>
            </a:r>
            <a:r>
              <a:rPr lang="en-US" dirty="0">
                <a:effectLst/>
              </a:rPr>
              <a:t> Travellers are not all the same. We are diverse in opinions, lifestyles, and identities (including LGBTQIA+, disabled, mixed heritage).</a:t>
            </a:r>
          </a:p>
          <a:p>
            <a:r>
              <a:rPr lang="en-US" b="1" dirty="0">
                <a:effectLst/>
              </a:rPr>
              <a:t>Living Culture:</a:t>
            </a:r>
            <a:r>
              <a:rPr lang="en-US" dirty="0">
                <a:effectLst/>
              </a:rPr>
              <a:t> "We make the road by walking." Our culture is alive, dynamic, and evolving.</a:t>
            </a:r>
          </a:p>
          <a:p>
            <a:r>
              <a:rPr lang="en-US" b="1" dirty="0">
                <a:effectLst/>
              </a:rPr>
              <a:t>The Goal:</a:t>
            </a:r>
            <a:r>
              <a:rPr lang="en-US" dirty="0">
                <a:effectLst/>
              </a:rPr>
              <a:t> A future where Travellers can thrive as our full selves, with pride as a valued part of Irish society.</a:t>
            </a:r>
          </a:p>
          <a:p>
            <a:r>
              <a:rPr lang="en-US" b="1" dirty="0">
                <a:effectLst/>
              </a:rPr>
              <a:t>Your Role:</a:t>
            </a:r>
            <a:r>
              <a:rPr lang="en-US" dirty="0">
                <a:effectLst/>
              </a:rPr>
              <a:t> This presentation is an introduction. Continue the journey of understanding.</a:t>
            </a:r>
          </a:p>
        </p:txBody>
      </p:sp>
      <p:pic>
        <p:nvPicPr>
          <p:cNvPr id="4" name="Picture 3" descr="Clare Traveller CDP">
            <a:extLst>
              <a:ext uri="{FF2B5EF4-FFF2-40B4-BE49-F238E27FC236}">
                <a16:creationId xmlns:a16="http://schemas.microsoft.com/office/drawing/2014/main" id="{E004B564-BF8A-A4A2-D49C-16B8F53F6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72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92E83-20FC-951D-256C-584A5F35F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6757-D237-CCCA-9240-127EEAE4979D}"/>
              </a:ext>
            </a:extLst>
          </p:cNvPr>
          <p:cNvSpPr>
            <a:spLocks noGrp="1"/>
          </p:cNvSpPr>
          <p:nvPr>
            <p:ph type="title"/>
          </p:nvPr>
        </p:nvSpPr>
        <p:spPr/>
        <p:txBody>
          <a:bodyPr>
            <a:normAutofit/>
          </a:bodyPr>
          <a:lstStyle/>
          <a:p>
            <a:pPr algn="l"/>
            <a:r>
              <a:rPr lang="en-IE" dirty="0">
                <a:solidFill>
                  <a:schemeClr val="accent1"/>
                </a:solidFill>
              </a:rPr>
              <a:t>Thank you</a:t>
            </a:r>
          </a:p>
        </p:txBody>
      </p:sp>
      <p:sp>
        <p:nvSpPr>
          <p:cNvPr id="3" name="Content Placeholder 2">
            <a:extLst>
              <a:ext uri="{FF2B5EF4-FFF2-40B4-BE49-F238E27FC236}">
                <a16:creationId xmlns:a16="http://schemas.microsoft.com/office/drawing/2014/main" id="{B0C56737-D1B4-6485-B5B9-B36338ABC7C8}"/>
              </a:ext>
            </a:extLst>
          </p:cNvPr>
          <p:cNvSpPr>
            <a:spLocks noGrp="1"/>
          </p:cNvSpPr>
          <p:nvPr>
            <p:ph idx="1"/>
          </p:nvPr>
        </p:nvSpPr>
        <p:spPr>
          <a:xfrm>
            <a:off x="940465" y="1896504"/>
            <a:ext cx="3091867" cy="4218024"/>
          </a:xfrm>
        </p:spPr>
        <p:txBody>
          <a:bodyPr>
            <a:normAutofit/>
          </a:bodyPr>
          <a:lstStyle/>
          <a:p>
            <a:pPr marL="36900" indent="0">
              <a:buNone/>
            </a:pPr>
            <a:r>
              <a:rPr lang="en-US" b="1" dirty="0">
                <a:effectLst/>
              </a:rPr>
              <a:t>Thank you for your time and engagement.</a:t>
            </a:r>
          </a:p>
          <a:p>
            <a:pPr marL="36900" indent="0">
              <a:buNone/>
            </a:pPr>
            <a:endParaRPr lang="en-US" b="1" dirty="0">
              <a:effectLst/>
            </a:endParaRPr>
          </a:p>
          <a:p>
            <a:pPr marL="36900" indent="0">
              <a:buNone/>
            </a:pPr>
            <a:r>
              <a:rPr lang="en-US" b="1" dirty="0">
                <a:solidFill>
                  <a:schemeClr val="accent1"/>
                </a:solidFill>
                <a:effectLst/>
              </a:rPr>
              <a:t>Explore Further: </a:t>
            </a:r>
            <a:r>
              <a:rPr lang="en-US" b="1" dirty="0">
                <a:effectLst/>
              </a:rPr>
              <a:t>See the handbook for a full list of recommended books, films, music, and podcasts by Traveller artists and creators.</a:t>
            </a:r>
          </a:p>
        </p:txBody>
      </p:sp>
      <p:pic>
        <p:nvPicPr>
          <p:cNvPr id="4" name="Picture 3" descr="Clare Traveller CDP">
            <a:extLst>
              <a:ext uri="{FF2B5EF4-FFF2-40B4-BE49-F238E27FC236}">
                <a16:creationId xmlns:a16="http://schemas.microsoft.com/office/drawing/2014/main" id="{DDED0864-9E25-7682-506B-144F0E0D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2274" y="237096"/>
            <a:ext cx="2539795" cy="74500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etween 2008 and 2013, support for Traveller education programmes and initiatives was cut by 86.6%; support for equality initiatives cut by 76.3%;&#10; funding to national Traveller organisations cut by 63.6%; support to Traveller SPY youth initiatives cut by 29.8% and financial aid to initiatives to combat&#10; drug abuse among Travellers cut by 32.5%. ">
            <a:extLst>
              <a:ext uri="{FF2B5EF4-FFF2-40B4-BE49-F238E27FC236}">
                <a16:creationId xmlns:a16="http://schemas.microsoft.com/office/drawing/2014/main" id="{259A354D-B363-3736-BD6A-EE598AB21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760" y="1237482"/>
            <a:ext cx="7717761" cy="531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6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EA8F-DB61-DE9B-7EFF-74238FBA8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34E70-DE0C-70C0-D035-6A89F9859031}"/>
              </a:ext>
            </a:extLst>
          </p:cNvPr>
          <p:cNvSpPr>
            <a:spLocks noGrp="1"/>
          </p:cNvSpPr>
          <p:nvPr>
            <p:ph type="title"/>
          </p:nvPr>
        </p:nvSpPr>
        <p:spPr/>
        <p:txBody>
          <a:bodyPr/>
          <a:lstStyle/>
          <a:p>
            <a:pPr algn="l"/>
            <a:r>
              <a:rPr lang="en-IE" dirty="0">
                <a:solidFill>
                  <a:schemeClr val="accent1"/>
                </a:solidFill>
              </a:rPr>
              <a:t>Who are the Irish Travellers?</a:t>
            </a:r>
          </a:p>
        </p:txBody>
      </p:sp>
      <p:sp>
        <p:nvSpPr>
          <p:cNvPr id="3" name="Content Placeholder 2">
            <a:extLst>
              <a:ext uri="{FF2B5EF4-FFF2-40B4-BE49-F238E27FC236}">
                <a16:creationId xmlns:a16="http://schemas.microsoft.com/office/drawing/2014/main" id="{1BA4D460-4484-3539-78DC-D6B3C99F2F39}"/>
              </a:ext>
            </a:extLst>
          </p:cNvPr>
          <p:cNvSpPr>
            <a:spLocks noGrp="1"/>
          </p:cNvSpPr>
          <p:nvPr>
            <p:ph idx="1"/>
          </p:nvPr>
        </p:nvSpPr>
        <p:spPr>
          <a:xfrm>
            <a:off x="913795" y="1946787"/>
            <a:ext cx="6330613" cy="4548403"/>
          </a:xfrm>
        </p:spPr>
        <p:txBody>
          <a:bodyPr>
            <a:normAutofit fontScale="92500" lnSpcReduction="20000"/>
          </a:bodyPr>
          <a:lstStyle/>
          <a:p>
            <a:r>
              <a:rPr lang="en-US" b="1" dirty="0">
                <a:effectLst/>
              </a:rPr>
              <a:t>Identity:</a:t>
            </a:r>
            <a:r>
              <a:rPr lang="en-US" dirty="0">
                <a:effectLst/>
              </a:rPr>
              <a:t> A distinct indigenous ethnic minority within Ireland.</a:t>
            </a:r>
          </a:p>
          <a:p>
            <a:r>
              <a:rPr lang="en-US" dirty="0">
                <a:effectLst/>
              </a:rPr>
              <a:t>Being a Traveller is an ethnic and cultural identity, </a:t>
            </a:r>
            <a:r>
              <a:rPr lang="en-US" b="1" dirty="0">
                <a:effectLst/>
              </a:rPr>
              <a:t>not</a:t>
            </a:r>
            <a:r>
              <a:rPr lang="en-US" dirty="0">
                <a:effectLst/>
              </a:rPr>
              <a:t> a lifestyle choice or result of homelessness. (Ethnic status granted in 2017)</a:t>
            </a:r>
          </a:p>
          <a:p>
            <a:r>
              <a:rPr lang="en-US" b="1" dirty="0">
                <a:effectLst/>
              </a:rPr>
              <a:t>What Traveller are called:</a:t>
            </a:r>
            <a:endParaRPr lang="en-US" dirty="0">
              <a:effectLst/>
            </a:endParaRPr>
          </a:p>
          <a:p>
            <a:pPr lvl="1"/>
            <a:r>
              <a:rPr lang="en-US" dirty="0">
                <a:effectLst/>
              </a:rPr>
              <a:t>Travellers (capital 'T')</a:t>
            </a:r>
          </a:p>
          <a:p>
            <a:pPr lvl="1"/>
            <a:r>
              <a:rPr lang="en-US" dirty="0">
                <a:effectLst/>
              </a:rPr>
              <a:t>Mincéirs / </a:t>
            </a:r>
            <a:r>
              <a:rPr lang="en-US" dirty="0" err="1">
                <a:effectLst/>
              </a:rPr>
              <a:t>Pavee</a:t>
            </a:r>
            <a:r>
              <a:rPr lang="en-US" dirty="0">
                <a:effectLst/>
              </a:rPr>
              <a:t> (own language terms)</a:t>
            </a:r>
          </a:p>
          <a:p>
            <a:pPr lvl="1"/>
            <a:r>
              <a:rPr lang="en-US" b="1" dirty="0">
                <a:effectLst/>
              </a:rPr>
              <a:t>Avoid:</a:t>
            </a:r>
            <a:r>
              <a:rPr lang="en-US" dirty="0">
                <a:effectLst/>
              </a:rPr>
              <a:t> Outdated/offensive terms like ‘itinerant/knacker’</a:t>
            </a:r>
          </a:p>
          <a:p>
            <a:r>
              <a:rPr lang="en-US" b="1" dirty="0">
                <a:effectLst/>
              </a:rPr>
              <a:t>Genetic &amp; Historical Fact:</a:t>
            </a:r>
            <a:r>
              <a:rPr lang="en-US" dirty="0">
                <a:effectLst/>
              </a:rPr>
              <a:t> Genetically distinct from the settled population for 12 generations (approx. 400+ years), before the Great Famine.</a:t>
            </a:r>
          </a:p>
        </p:txBody>
      </p:sp>
      <p:pic>
        <p:nvPicPr>
          <p:cNvPr id="31746" name="Picture 2" descr="IMG 1466">
            <a:extLst>
              <a:ext uri="{FF2B5EF4-FFF2-40B4-BE49-F238E27FC236}">
                <a16:creationId xmlns:a16="http://schemas.microsoft.com/office/drawing/2014/main" id="{DA79C052-CFED-0416-C1E2-A798F1937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484" y="9396"/>
            <a:ext cx="4546048" cy="68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10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80AA4-8DE5-DCBE-7255-860ED0752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FE7D2-30EA-91F7-6302-6C87DA0B8F08}"/>
              </a:ext>
            </a:extLst>
          </p:cNvPr>
          <p:cNvSpPr>
            <a:spLocks noGrp="1"/>
          </p:cNvSpPr>
          <p:nvPr>
            <p:ph type="title"/>
          </p:nvPr>
        </p:nvSpPr>
        <p:spPr/>
        <p:txBody>
          <a:bodyPr/>
          <a:lstStyle/>
          <a:p>
            <a:pPr algn="l"/>
            <a:r>
              <a:rPr lang="en-IE" dirty="0">
                <a:solidFill>
                  <a:schemeClr val="accent1"/>
                </a:solidFill>
              </a:rPr>
              <a:t>Demographics</a:t>
            </a:r>
          </a:p>
        </p:txBody>
      </p:sp>
      <p:sp>
        <p:nvSpPr>
          <p:cNvPr id="3" name="Content Placeholder 2">
            <a:extLst>
              <a:ext uri="{FF2B5EF4-FFF2-40B4-BE49-F238E27FC236}">
                <a16:creationId xmlns:a16="http://schemas.microsoft.com/office/drawing/2014/main" id="{93D38AD5-C926-AEE9-80C2-93743A121D9B}"/>
              </a:ext>
            </a:extLst>
          </p:cNvPr>
          <p:cNvSpPr>
            <a:spLocks noGrp="1"/>
          </p:cNvSpPr>
          <p:nvPr>
            <p:ph idx="1"/>
          </p:nvPr>
        </p:nvSpPr>
        <p:spPr>
          <a:xfrm>
            <a:off x="913795" y="1698896"/>
            <a:ext cx="6478097" cy="4884785"/>
          </a:xfrm>
        </p:spPr>
        <p:txBody>
          <a:bodyPr>
            <a:normAutofit lnSpcReduction="10000"/>
          </a:bodyPr>
          <a:lstStyle/>
          <a:p>
            <a:r>
              <a:rPr lang="en-US" sz="1800" b="1" dirty="0">
                <a:effectLst/>
              </a:rPr>
              <a:t>Travellers make up less than 1% of the Irish Population</a:t>
            </a:r>
          </a:p>
          <a:p>
            <a:r>
              <a:rPr lang="en-US" sz="1800" b="1" dirty="0">
                <a:effectLst/>
              </a:rPr>
              <a:t>The Traveller population grew 6% between the last two censuses. </a:t>
            </a:r>
          </a:p>
          <a:p>
            <a:r>
              <a:rPr lang="en-US" sz="1800" b="1" dirty="0">
                <a:effectLst/>
              </a:rPr>
              <a:t>Travellers still have larger families and more children than the settled or country people.</a:t>
            </a:r>
          </a:p>
          <a:p>
            <a:r>
              <a:rPr lang="en-US" sz="1800" b="1" dirty="0">
                <a:effectLst/>
              </a:rPr>
              <a:t>Traveller households have an average of 4 people in each family whereas settled households have 2.7 people. </a:t>
            </a:r>
          </a:p>
          <a:p>
            <a:r>
              <a:rPr lang="en-US" sz="1800" b="1" dirty="0">
                <a:effectLst/>
              </a:rPr>
              <a:t>36% of all Travellers in Ireland are under the age of 15, whereas only 20% of the settled community are 15 or under.  </a:t>
            </a:r>
          </a:p>
          <a:p>
            <a:r>
              <a:rPr lang="en-US" sz="1800" b="1" dirty="0">
                <a:effectLst/>
              </a:rPr>
              <a:t>Travellers, on average have shorter lives. </a:t>
            </a:r>
          </a:p>
          <a:p>
            <a:r>
              <a:rPr lang="en-US" sz="1800" b="1" dirty="0">
                <a:effectLst/>
              </a:rPr>
              <a:t>The average life expectancy for Traveller men is 61 years. That's 15.5 years less than men in the general population. </a:t>
            </a:r>
          </a:p>
          <a:p>
            <a:r>
              <a:rPr lang="en-US" sz="1800" b="1" dirty="0">
                <a:effectLst/>
              </a:rPr>
              <a:t>The average life expectancy for Traveller women is 70.5 years. That's 11.5 years less than women in the general population.</a:t>
            </a:r>
          </a:p>
        </p:txBody>
      </p:sp>
      <p:pic>
        <p:nvPicPr>
          <p:cNvPr id="4" name="Picture 2" descr="Clare Traveller CDP">
            <a:extLst>
              <a:ext uri="{FF2B5EF4-FFF2-40B4-BE49-F238E27FC236}">
                <a16:creationId xmlns:a16="http://schemas.microsoft.com/office/drawing/2014/main" id="{0ED9D702-5C94-D5FB-B87A-7BC52D923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Wagon life: Recording the oral history of Traveller elders – The Irish Times">
            <a:extLst>
              <a:ext uri="{FF2B5EF4-FFF2-40B4-BE49-F238E27FC236}">
                <a16:creationId xmlns:a16="http://schemas.microsoft.com/office/drawing/2014/main" id="{A857CD2E-5033-C26D-0B1A-C866F07AD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1725"/>
            <a:ext cx="381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9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4E183-6529-7A2A-1A48-0A3332463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230B8-7ED7-0A41-B9A0-D0648091BA3D}"/>
              </a:ext>
            </a:extLst>
          </p:cNvPr>
          <p:cNvSpPr>
            <a:spLocks noGrp="1"/>
          </p:cNvSpPr>
          <p:nvPr>
            <p:ph type="title"/>
          </p:nvPr>
        </p:nvSpPr>
        <p:spPr/>
        <p:txBody>
          <a:bodyPr/>
          <a:lstStyle/>
          <a:p>
            <a:pPr algn="l"/>
            <a:r>
              <a:rPr lang="en-IE" dirty="0">
                <a:solidFill>
                  <a:schemeClr val="accent1"/>
                </a:solidFill>
              </a:rPr>
              <a:t>Our language</a:t>
            </a:r>
          </a:p>
        </p:txBody>
      </p:sp>
      <p:sp>
        <p:nvSpPr>
          <p:cNvPr id="3" name="Content Placeholder 2">
            <a:extLst>
              <a:ext uri="{FF2B5EF4-FFF2-40B4-BE49-F238E27FC236}">
                <a16:creationId xmlns:a16="http://schemas.microsoft.com/office/drawing/2014/main" id="{18DDB17A-9F9E-AB12-1FB8-BC156AD4A571}"/>
              </a:ext>
            </a:extLst>
          </p:cNvPr>
          <p:cNvSpPr>
            <a:spLocks noGrp="1"/>
          </p:cNvSpPr>
          <p:nvPr>
            <p:ph idx="1"/>
          </p:nvPr>
        </p:nvSpPr>
        <p:spPr>
          <a:xfrm>
            <a:off x="913796" y="1866900"/>
            <a:ext cx="5795348" cy="4663686"/>
          </a:xfrm>
        </p:spPr>
        <p:txBody>
          <a:bodyPr>
            <a:normAutofit/>
          </a:bodyPr>
          <a:lstStyle/>
          <a:p>
            <a:r>
              <a:rPr lang="en-US" sz="2800" b="1" dirty="0">
                <a:effectLst/>
              </a:rPr>
              <a:t>A Living Heritage: An ancient oral language with roots in Old Irish.</a:t>
            </a:r>
          </a:p>
          <a:p>
            <a:r>
              <a:rPr lang="en-US" sz="2800" b="1" dirty="0">
                <a:effectLst/>
              </a:rPr>
              <a:t>Evidence of Deep History: Its existence and survival underscore the community's long, separate cultural journey.</a:t>
            </a:r>
          </a:p>
          <a:p>
            <a:r>
              <a:rPr lang="en-US" sz="2800" b="1" dirty="0">
                <a:effectLst/>
              </a:rPr>
              <a:t>Importance: A cornerstone of unique cultural identity.</a:t>
            </a:r>
          </a:p>
        </p:txBody>
      </p:sp>
      <p:pic>
        <p:nvPicPr>
          <p:cNvPr id="4" name="Picture 2" descr="Clare Traveller CDP">
            <a:extLst>
              <a:ext uri="{FF2B5EF4-FFF2-40B4-BE49-F238E27FC236}">
                <a16:creationId xmlns:a16="http://schemas.microsoft.com/office/drawing/2014/main" id="{6F087F13-016B-E2C0-C5FB-F55F431B0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A Few Words of Cant, the Language of Irish Travellers">
            <a:extLst>
              <a:ext uri="{FF2B5EF4-FFF2-40B4-BE49-F238E27FC236}">
                <a16:creationId xmlns:a16="http://schemas.microsoft.com/office/drawing/2014/main" id="{7FCC0A3B-750A-2B09-AE34-911B390E3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898" y="0"/>
            <a:ext cx="487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1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D3A28-3549-1AD6-97A0-0019B81B6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5CA99-DE2D-5829-067E-D70904280CA9}"/>
              </a:ext>
            </a:extLst>
          </p:cNvPr>
          <p:cNvSpPr>
            <a:spLocks noGrp="1"/>
          </p:cNvSpPr>
          <p:nvPr>
            <p:ph type="title"/>
          </p:nvPr>
        </p:nvSpPr>
        <p:spPr/>
        <p:txBody>
          <a:bodyPr/>
          <a:lstStyle/>
          <a:p>
            <a:r>
              <a:rPr lang="en-IE" dirty="0">
                <a:solidFill>
                  <a:schemeClr val="accent1"/>
                </a:solidFill>
              </a:rPr>
              <a:t>Traditional work &amp; livelihood</a:t>
            </a:r>
          </a:p>
        </p:txBody>
      </p:sp>
      <p:sp>
        <p:nvSpPr>
          <p:cNvPr id="3" name="Content Placeholder 2">
            <a:extLst>
              <a:ext uri="{FF2B5EF4-FFF2-40B4-BE49-F238E27FC236}">
                <a16:creationId xmlns:a16="http://schemas.microsoft.com/office/drawing/2014/main" id="{8B3DEC2C-7918-EE5D-65C6-43AA33BDAF93}"/>
              </a:ext>
            </a:extLst>
          </p:cNvPr>
          <p:cNvSpPr>
            <a:spLocks noGrp="1"/>
          </p:cNvSpPr>
          <p:nvPr>
            <p:ph idx="1"/>
          </p:nvPr>
        </p:nvSpPr>
        <p:spPr>
          <a:xfrm>
            <a:off x="453648" y="1858176"/>
            <a:ext cx="5953054" cy="4619318"/>
          </a:xfrm>
        </p:spPr>
        <p:txBody>
          <a:bodyPr>
            <a:normAutofit/>
          </a:bodyPr>
          <a:lstStyle/>
          <a:p>
            <a:r>
              <a:rPr lang="en-US" b="1" dirty="0">
                <a:effectLst/>
              </a:rPr>
              <a:t>For centuries, Travellers played a vital economic role in Ireland through skilled nomadic trades like </a:t>
            </a:r>
            <a:r>
              <a:rPr lang="en-US" b="1" dirty="0">
                <a:solidFill>
                  <a:schemeClr val="accent1"/>
                </a:solidFill>
                <a:effectLst/>
              </a:rPr>
              <a:t>tin-smithing, horse trading, and recycling. </a:t>
            </a:r>
            <a:r>
              <a:rPr lang="en-US" b="1" dirty="0">
                <a:solidFill>
                  <a:schemeClr val="tx2">
                    <a:lumMod val="90000"/>
                  </a:schemeClr>
                </a:solidFill>
                <a:effectLst/>
              </a:rPr>
              <a:t>We</a:t>
            </a:r>
            <a:r>
              <a:rPr lang="en-US" b="1" dirty="0">
                <a:effectLst/>
              </a:rPr>
              <a:t> moved seasonally, offering essential services and connecting communities.</a:t>
            </a:r>
          </a:p>
          <a:p>
            <a:r>
              <a:rPr lang="en-US" b="1" dirty="0">
                <a:effectLst/>
              </a:rPr>
              <a:t>We were also keepers of music, poetry and story-telling and were welcomed to fairs and celebrations all around Ireland.</a:t>
            </a:r>
          </a:p>
          <a:p>
            <a:pPr marL="36900" indent="0">
              <a:buNone/>
            </a:pPr>
            <a:endParaRPr lang="en-US" b="1" dirty="0">
              <a:effectLst/>
            </a:endParaRPr>
          </a:p>
          <a:p>
            <a:endParaRPr lang="en-US" b="1" dirty="0">
              <a:effectLst/>
            </a:endParaRPr>
          </a:p>
          <a:p>
            <a:endParaRPr lang="en-US" b="1" dirty="0">
              <a:effectLst/>
            </a:endParaRPr>
          </a:p>
        </p:txBody>
      </p:sp>
      <p:pic>
        <p:nvPicPr>
          <p:cNvPr id="4" name="Picture 2" descr="Clare Traveller CDP">
            <a:extLst>
              <a:ext uri="{FF2B5EF4-FFF2-40B4-BE49-F238E27FC236}">
                <a16:creationId xmlns:a16="http://schemas.microsoft.com/office/drawing/2014/main" id="{C3ED405C-9D2E-515F-1AB6-D01D1DAA5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51" y="6052276"/>
            <a:ext cx="2539795" cy="745007"/>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IMG 1412">
            <a:extLst>
              <a:ext uri="{FF2B5EF4-FFF2-40B4-BE49-F238E27FC236}">
                <a16:creationId xmlns:a16="http://schemas.microsoft.com/office/drawing/2014/main" id="{0B04E67E-43D2-F5C5-D3EA-9C3DDDF4A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838" y="2362168"/>
            <a:ext cx="4719575" cy="314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09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dirty="0">
                <a:solidFill>
                  <a:schemeClr val="accent1"/>
                </a:solidFill>
              </a:rPr>
              <a:t>Key Cultural Pillars</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249981148"/>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Clare Traveller CDP">
            <a:extLst>
              <a:ext uri="{FF2B5EF4-FFF2-40B4-BE49-F238E27FC236}">
                <a16:creationId xmlns:a16="http://schemas.microsoft.com/office/drawing/2014/main" id="{D8F8A366-3EEF-4748-7F70-388E565C0C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4651" y="6069973"/>
            <a:ext cx="2539795" cy="7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08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A6DB-9205-6309-0078-DE8824F885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CA4BC-38E4-B81B-CCD4-78150B944B70}"/>
              </a:ext>
            </a:extLst>
          </p:cNvPr>
          <p:cNvSpPr>
            <a:spLocks noGrp="1"/>
          </p:cNvSpPr>
          <p:nvPr>
            <p:ph idx="1"/>
          </p:nvPr>
        </p:nvSpPr>
        <p:spPr>
          <a:xfrm>
            <a:off x="7567994" y="2417628"/>
            <a:ext cx="4150091" cy="3585947"/>
          </a:xfrm>
          <a:ln w="38100">
            <a:solidFill>
              <a:schemeClr val="accent2"/>
            </a:solidFill>
          </a:ln>
        </p:spPr>
        <p:txBody>
          <a:bodyPr>
            <a:normAutofit/>
          </a:bodyPr>
          <a:lstStyle/>
          <a:p>
            <a:endParaRPr lang="en-US" b="1" dirty="0">
              <a:effectLst/>
            </a:endParaRPr>
          </a:p>
          <a:p>
            <a:pPr marL="36900" indent="0">
              <a:buNone/>
            </a:pPr>
            <a:r>
              <a:rPr lang="en-US" dirty="0"/>
              <a:t>When the outside world rejects you, the family and the community's embrace is what allows identity and pride to survive.</a:t>
            </a:r>
            <a:endParaRPr lang="en-US" b="1" dirty="0">
              <a:effectLst/>
            </a:endParaRPr>
          </a:p>
        </p:txBody>
      </p:sp>
      <p:pic>
        <p:nvPicPr>
          <p:cNvPr id="5" name="Picture 4">
            <a:extLst>
              <a:ext uri="{FF2B5EF4-FFF2-40B4-BE49-F238E27FC236}">
                <a16:creationId xmlns:a16="http://schemas.microsoft.com/office/drawing/2014/main" id="{6C55A642-8E45-FF50-BC3B-9A90546F7628}"/>
              </a:ext>
            </a:extLst>
          </p:cNvPr>
          <p:cNvPicPr>
            <a:picLocks noChangeAspect="1"/>
          </p:cNvPicPr>
          <p:nvPr/>
        </p:nvPicPr>
        <p:blipFill>
          <a:blip r:embed="rId3"/>
          <a:stretch>
            <a:fillRect/>
          </a:stretch>
        </p:blipFill>
        <p:spPr>
          <a:xfrm>
            <a:off x="0" y="38085"/>
            <a:ext cx="1714513" cy="2038365"/>
          </a:xfrm>
          <a:prstGeom prst="rect">
            <a:avLst/>
          </a:prstGeom>
        </p:spPr>
      </p:pic>
      <p:sp>
        <p:nvSpPr>
          <p:cNvPr id="7" name="TextBox 6">
            <a:extLst>
              <a:ext uri="{FF2B5EF4-FFF2-40B4-BE49-F238E27FC236}">
                <a16:creationId xmlns:a16="http://schemas.microsoft.com/office/drawing/2014/main" id="{529723C1-9D02-7649-222E-058D4FB581D4}"/>
              </a:ext>
            </a:extLst>
          </p:cNvPr>
          <p:cNvSpPr txBox="1"/>
          <p:nvPr/>
        </p:nvSpPr>
        <p:spPr>
          <a:xfrm>
            <a:off x="2565973" y="375908"/>
            <a:ext cx="8908272" cy="1569660"/>
          </a:xfrm>
          <a:prstGeom prst="rect">
            <a:avLst/>
          </a:prstGeom>
          <a:noFill/>
        </p:spPr>
        <p:txBody>
          <a:bodyPr wrap="square">
            <a:spAutoFit/>
          </a:bodyPr>
          <a:lstStyle/>
          <a:p>
            <a:r>
              <a:rPr lang="en-US" sz="2400" dirty="0">
                <a:solidFill>
                  <a:schemeClr val="accent2"/>
                </a:solidFill>
                <a:latin typeface="+mj-lt"/>
              </a:rPr>
              <a:t>In Traveller culture, the individual is understood as part of an interconnected web of family and community. Identity is collective, not just personal. To be a Traveller is to belong to a family, and that family belongs to a wider network of kin and community.</a:t>
            </a:r>
            <a:endParaRPr lang="en-IE" sz="2400" dirty="0">
              <a:solidFill>
                <a:schemeClr val="accent2"/>
              </a:solidFill>
              <a:latin typeface="+mj-lt"/>
            </a:endParaRPr>
          </a:p>
        </p:txBody>
      </p:sp>
      <p:sp>
        <p:nvSpPr>
          <p:cNvPr id="2" name="Content Placeholder 2">
            <a:extLst>
              <a:ext uri="{FF2B5EF4-FFF2-40B4-BE49-F238E27FC236}">
                <a16:creationId xmlns:a16="http://schemas.microsoft.com/office/drawing/2014/main" id="{5BEEA641-4B7A-D48A-0E51-875F32AEF99F}"/>
              </a:ext>
            </a:extLst>
          </p:cNvPr>
          <p:cNvSpPr txBox="1">
            <a:spLocks/>
          </p:cNvSpPr>
          <p:nvPr/>
        </p:nvSpPr>
        <p:spPr>
          <a:xfrm>
            <a:off x="490927" y="2417628"/>
            <a:ext cx="6971757" cy="4171951"/>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b="1" dirty="0">
                <a:solidFill>
                  <a:schemeClr val="accent2"/>
                </a:solidFill>
                <a:effectLst/>
              </a:rPr>
              <a:t>The extended family </a:t>
            </a:r>
            <a:r>
              <a:rPr lang="en-US" b="1" dirty="0">
                <a:effectLst/>
              </a:rPr>
              <a:t>(parents, grandparents, aunts, uncles, siblings, cousins, and often close family friends) are considered kin. Strong loyalty. Generations like to live near each other</a:t>
            </a:r>
          </a:p>
          <a:p>
            <a:r>
              <a:rPr lang="en-US" b="1" dirty="0">
                <a:solidFill>
                  <a:schemeClr val="accent2"/>
                </a:solidFill>
                <a:effectLst/>
              </a:rPr>
              <a:t>Children are the heart of the community. </a:t>
            </a:r>
            <a:r>
              <a:rPr lang="en-US" b="1" dirty="0">
                <a:effectLst/>
              </a:rPr>
              <a:t>Cherished by the entire extended family.  Immersed in community life. First negative comment about being a Traveller is often outside the home (school).</a:t>
            </a:r>
          </a:p>
          <a:p>
            <a:r>
              <a:rPr lang="en-US" b="1" dirty="0">
                <a:solidFill>
                  <a:schemeClr val="accent2"/>
                </a:solidFill>
                <a:effectLst/>
              </a:rPr>
              <a:t>Respect for elders. </a:t>
            </a:r>
            <a:r>
              <a:rPr lang="en-US" b="1" dirty="0">
                <a:effectLst/>
              </a:rPr>
              <a:t>Keepers of family stories, cures, old stopping places, customs, oral history and language.  Wisdom respected. Decision makers.</a:t>
            </a:r>
          </a:p>
        </p:txBody>
      </p:sp>
      <p:pic>
        <p:nvPicPr>
          <p:cNvPr id="6" name="Picture 2" descr="Clare Traveller CDP">
            <a:extLst>
              <a:ext uri="{FF2B5EF4-FFF2-40B4-BE49-F238E27FC236}">
                <a16:creationId xmlns:a16="http://schemas.microsoft.com/office/drawing/2014/main" id="{33B151A0-4010-5ACE-C041-C51591D9F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 y="1504296"/>
            <a:ext cx="1504337" cy="4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41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9247AC7780CE4F806AA393ECD1C9A2" ma:contentTypeVersion="19" ma:contentTypeDescription="Create a new document." ma:contentTypeScope="" ma:versionID="a40b7e8ec95fa49c20faba0ec04ba53f">
  <xsd:schema xmlns:xsd="http://www.w3.org/2001/XMLSchema" xmlns:xs="http://www.w3.org/2001/XMLSchema" xmlns:p="http://schemas.microsoft.com/office/2006/metadata/properties" xmlns:ns1="http://schemas.microsoft.com/sharepoint/v3" xmlns:ns2="145d92a6-564d-44ce-b2ff-de1c25dc3c11" xmlns:ns3="6e158caa-8bfb-4096-8c63-ec2d521d7b60" targetNamespace="http://schemas.microsoft.com/office/2006/metadata/properties" ma:root="true" ma:fieldsID="aa9129c78cc758ab07606201425ac909" ns1:_="" ns2:_="" ns3:_="">
    <xsd:import namespace="http://schemas.microsoft.com/sharepoint/v3"/>
    <xsd:import namespace="145d92a6-564d-44ce-b2ff-de1c25dc3c11"/>
    <xsd:import namespace="6e158caa-8bfb-4096-8c63-ec2d521d7b6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_Flow_SignoffStatu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5d92a6-564d-44ce-b2ff-de1c25dc3c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6b9d50a-ecb1-4ccb-beb1-591aa5a5dc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158caa-8bfb-4096-8c63-ec2d521d7b6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cec7cb6-f646-436a-872c-0bf76ac676b8}" ma:internalName="TaxCatchAll" ma:showField="CatchAllData" ma:web="6e158caa-8bfb-4096-8c63-ec2d521d7b6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145d92a6-564d-44ce-b2ff-de1c25dc3c11" xsi:nil="true"/>
    <_ip_UnifiedCompliancePolicyUIAction xmlns="http://schemas.microsoft.com/sharepoint/v3" xsi:nil="true"/>
    <_ip_UnifiedCompliancePolicyProperties xmlns="http://schemas.microsoft.com/sharepoint/v3" xsi:nil="true"/>
    <lcf76f155ced4ddcb4097134ff3c332f xmlns="145d92a6-564d-44ce-b2ff-de1c25dc3c11">
      <Terms xmlns="http://schemas.microsoft.com/office/infopath/2007/PartnerControls"/>
    </lcf76f155ced4ddcb4097134ff3c332f>
    <TaxCatchAll xmlns="6e158caa-8bfb-4096-8c63-ec2d521d7b60" xsi:nil="true"/>
  </documentManagement>
</p:properties>
</file>

<file path=customXml/itemProps1.xml><?xml version="1.0" encoding="utf-8"?>
<ds:datastoreItem xmlns:ds="http://schemas.openxmlformats.org/officeDocument/2006/customXml" ds:itemID="{AA2DC31B-1EAF-4AFF-986C-6D725D808BAD}"/>
</file>

<file path=customXml/itemProps2.xml><?xml version="1.0" encoding="utf-8"?>
<ds:datastoreItem xmlns:ds="http://schemas.openxmlformats.org/officeDocument/2006/customXml" ds:itemID="{B77B7D5D-2AEB-480C-9BDC-74D7AA75E9D6}"/>
</file>

<file path=customXml/itemProps3.xml><?xml version="1.0" encoding="utf-8"?>
<ds:datastoreItem xmlns:ds="http://schemas.openxmlformats.org/officeDocument/2006/customXml" ds:itemID="{FE2395FA-37C2-442B-951D-28C51AB9E115}"/>
</file>

<file path=docProps/app.xml><?xml version="1.0" encoding="utf-8"?>
<Properties xmlns="http://schemas.openxmlformats.org/officeDocument/2006/extended-properties" xmlns:vt="http://schemas.openxmlformats.org/officeDocument/2006/docPropsVTypes">
  <Template>{BEB35427-C0A7-4E31-A8CE-D8B7F6FB38E1}tf12214701_win32</Template>
  <TotalTime>14</TotalTime>
  <Words>4563</Words>
  <Application>Microsoft Office PowerPoint</Application>
  <PresentationFormat>Widescreen</PresentationFormat>
  <Paragraphs>315</Paragraphs>
  <Slides>38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Century</vt:lpstr>
      <vt:lpstr>Century Schoolbook</vt:lpstr>
      <vt:lpstr>Goudy Old Style</vt:lpstr>
      <vt:lpstr>Symbol</vt:lpstr>
      <vt:lpstr>Wingdings 2</vt:lpstr>
      <vt:lpstr>SlateVTI</vt:lpstr>
      <vt:lpstr>Traveller  Cultural and  Awareness Training</vt:lpstr>
      <vt:lpstr>Introductions</vt:lpstr>
      <vt:lpstr>What is this training and why?</vt:lpstr>
      <vt:lpstr>Who are the Irish Travellers?</vt:lpstr>
      <vt:lpstr>Demographics</vt:lpstr>
      <vt:lpstr>Our language</vt:lpstr>
      <vt:lpstr>Traditional work &amp; livelihood</vt:lpstr>
      <vt:lpstr>Key Cultural Pillars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history of harmful policies</vt:lpstr>
      <vt:lpstr>The reality of discrimination today</vt:lpstr>
      <vt:lpstr>Trauma</vt:lpstr>
      <vt:lpstr>Travellers and political representation</vt:lpstr>
      <vt:lpstr>Current Crisis</vt:lpstr>
      <vt:lpstr>Mental Health &amp; Suicide</vt:lpstr>
      <vt:lpstr>The Life Expectancy Gap</vt:lpstr>
      <vt:lpstr>Accommodation</vt:lpstr>
      <vt:lpstr>Accommodation</vt:lpstr>
      <vt:lpstr>Additional Challenges</vt:lpstr>
      <vt:lpstr>Employment</vt:lpstr>
      <vt:lpstr>Education</vt:lpstr>
      <vt:lpstr>Navigating Conflict</vt:lpstr>
      <vt:lpstr>What is the Equal Status Act?</vt:lpstr>
      <vt:lpstr>A powerful first step</vt:lpstr>
      <vt:lpstr>How to be an ally</vt:lpstr>
      <vt:lpstr>Traveller-led organisations and advocacy</vt:lpstr>
      <vt:lpstr>Clare Traveller CDP</vt:lpstr>
      <vt:lpstr>Final thoughts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Ferrigan</dc:creator>
  <cp:lastModifiedBy>Claire Canny</cp:lastModifiedBy>
  <cp:revision>2</cp:revision>
  <dcterms:created xsi:type="dcterms:W3CDTF">2026-01-13T20:37:05Z</dcterms:created>
  <dcterms:modified xsi:type="dcterms:W3CDTF">2026-01-29T11:11:56Z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0x0101003D9247AC7780CE4F806AA393ECD1C9A2</vt:lpwstr>
  </property>
</Properties>
</file>