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28" r:id="rId1"/>
  </p:sldMasterIdLst>
  <p:sldIdLst>
    <p:sldId id="263" r:id="rId2"/>
    <p:sldId id="259" r:id="rId3"/>
    <p:sldId id="280" r:id="rId4"/>
    <p:sldId id="257" r:id="rId5"/>
    <p:sldId id="281" r:id="rId6"/>
    <p:sldId id="260" r:id="rId7"/>
    <p:sldId id="282" r:id="rId8"/>
    <p:sldId id="261" r:id="rId9"/>
    <p:sldId id="283" r:id="rId10"/>
    <p:sldId id="265" r:id="rId11"/>
    <p:sldId id="284" r:id="rId12"/>
    <p:sldId id="266" r:id="rId13"/>
    <p:sldId id="285" r:id="rId14"/>
    <p:sldId id="267" r:id="rId15"/>
    <p:sldId id="286" r:id="rId16"/>
    <p:sldId id="258" r:id="rId17"/>
    <p:sldId id="287" r:id="rId18"/>
    <p:sldId id="262" r:id="rId19"/>
    <p:sldId id="288" r:id="rId20"/>
    <p:sldId id="268" r:id="rId21"/>
    <p:sldId id="289" r:id="rId22"/>
    <p:sldId id="276" r:id="rId23"/>
    <p:sldId id="269" r:id="rId24"/>
    <p:sldId id="270" r:id="rId25"/>
    <p:sldId id="290" r:id="rId26"/>
    <p:sldId id="271" r:id="rId27"/>
    <p:sldId id="291" r:id="rId28"/>
    <p:sldId id="272" r:id="rId29"/>
    <p:sldId id="292" r:id="rId30"/>
    <p:sldId id="273" r:id="rId31"/>
    <p:sldId id="293" r:id="rId32"/>
    <p:sldId id="274" r:id="rId33"/>
    <p:sldId id="294" r:id="rId34"/>
    <p:sldId id="275" r:id="rId35"/>
    <p:sldId id="295" r:id="rId36"/>
    <p:sldId id="296" r:id="rId37"/>
    <p:sldId id="277" r:id="rId38"/>
    <p:sldId id="278" r:id="rId39"/>
    <p:sldId id="279" r:id="rId40"/>
    <p:sldId id="297" r:id="rId41"/>
  </p:sldIdLst>
  <p:sldSz cx="12192000" cy="6858000"/>
  <p:notesSz cx="7010400" cy="9296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58" autoAdjust="0"/>
    <p:restoredTop sz="94660"/>
  </p:normalViewPr>
  <p:slideViewPr>
    <p:cSldViewPr snapToGrid="0">
      <p:cViewPr varScale="1">
        <p:scale>
          <a:sx n="63" d="100"/>
          <a:sy n="63" d="100"/>
        </p:scale>
        <p:origin x="612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0" Type="http://schemas.openxmlformats.org/officeDocument/2006/relationships/slide" Target="slides/slide19.xml"/><Relationship Id="rId41" Type="http://schemas.openxmlformats.org/officeDocument/2006/relationships/slide" Target="slides/slide4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CC9D06-EA97-40C5-AB81-3A8EEEFAA875}" type="datetimeFigureOut">
              <a:rPr lang="en-IE" smtClean="0"/>
              <a:t>19/10/2026</a:t>
            </a:fld>
            <a:endParaRPr lang="en-I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B5E0DC-58BA-454B-BEDA-510C9688635A}" type="slidenum">
              <a:rPr lang="en-IE" smtClean="0"/>
              <a:t>‹#›</a:t>
            </a:fld>
            <a:endParaRPr lang="en-IE"/>
          </a:p>
        </p:txBody>
      </p:sp>
    </p:spTree>
    <p:extLst>
      <p:ext uri="{BB962C8B-B14F-4D97-AF65-F5344CB8AC3E}">
        <p14:creationId xmlns:p14="http://schemas.microsoft.com/office/powerpoint/2010/main" val="33560700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CC9D06-EA97-40C5-AB81-3A8EEEFAA875}" type="datetimeFigureOut">
              <a:rPr lang="en-IE" smtClean="0"/>
              <a:t>19/10/2026</a:t>
            </a:fld>
            <a:endParaRPr lang="en-I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B5E0DC-58BA-454B-BEDA-510C9688635A}" type="slidenum">
              <a:rPr lang="en-IE" smtClean="0"/>
              <a:t>‹#›</a:t>
            </a:fld>
            <a:endParaRPr lang="en-IE"/>
          </a:p>
        </p:txBody>
      </p:sp>
    </p:spTree>
    <p:extLst>
      <p:ext uri="{BB962C8B-B14F-4D97-AF65-F5344CB8AC3E}">
        <p14:creationId xmlns:p14="http://schemas.microsoft.com/office/powerpoint/2010/main" val="22211865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CC9D06-EA97-40C5-AB81-3A8EEEFAA875}" type="datetimeFigureOut">
              <a:rPr lang="en-IE" smtClean="0"/>
              <a:t>19/10/2026</a:t>
            </a:fld>
            <a:endParaRPr lang="en-I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B5E0DC-58BA-454B-BEDA-510C9688635A}" type="slidenum">
              <a:rPr lang="en-IE" smtClean="0"/>
              <a:t>‹#›</a:t>
            </a:fld>
            <a:endParaRPr lang="en-IE"/>
          </a:p>
        </p:txBody>
      </p:sp>
    </p:spTree>
    <p:extLst>
      <p:ext uri="{BB962C8B-B14F-4D97-AF65-F5344CB8AC3E}">
        <p14:creationId xmlns:p14="http://schemas.microsoft.com/office/powerpoint/2010/main" val="18822312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CC9D06-EA97-40C5-AB81-3A8EEEFAA875}" type="datetimeFigureOut">
              <a:rPr lang="en-IE" smtClean="0"/>
              <a:t>19/10/2026</a:t>
            </a:fld>
            <a:endParaRPr lang="en-I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B5E0DC-58BA-454B-BEDA-510C9688635A}" type="slidenum">
              <a:rPr lang="en-IE" smtClean="0"/>
              <a:t>‹#›</a:t>
            </a:fld>
            <a:endParaRPr lang="en-IE"/>
          </a:p>
        </p:txBody>
      </p:sp>
    </p:spTree>
    <p:extLst>
      <p:ext uri="{BB962C8B-B14F-4D97-AF65-F5344CB8AC3E}">
        <p14:creationId xmlns:p14="http://schemas.microsoft.com/office/powerpoint/2010/main" val="27313229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CC9D06-EA97-40C5-AB81-3A8EEEFAA875}" type="datetimeFigureOut">
              <a:rPr lang="en-IE" smtClean="0"/>
              <a:t>19/10/2026</a:t>
            </a:fld>
            <a:endParaRPr lang="en-IE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E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B5E0DC-58BA-454B-BEDA-510C9688635A}" type="slidenum">
              <a:rPr lang="en-IE" smtClean="0"/>
              <a:t>‹#›</a:t>
            </a:fld>
            <a:endParaRPr lang="en-IE"/>
          </a:p>
        </p:txBody>
      </p:sp>
    </p:spTree>
    <p:extLst>
      <p:ext uri="{BB962C8B-B14F-4D97-AF65-F5344CB8AC3E}">
        <p14:creationId xmlns:p14="http://schemas.microsoft.com/office/powerpoint/2010/main" val="14890503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CC9D06-EA97-40C5-AB81-3A8EEEFAA875}" type="datetimeFigureOut">
              <a:rPr lang="en-IE" smtClean="0"/>
              <a:t>19/10/2026</a:t>
            </a:fld>
            <a:endParaRPr lang="en-IE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E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B5E0DC-58BA-454B-BEDA-510C9688635A}" type="slidenum">
              <a:rPr lang="en-IE" smtClean="0"/>
              <a:t>‹#›</a:t>
            </a:fld>
            <a:endParaRPr lang="en-IE"/>
          </a:p>
        </p:txBody>
      </p:sp>
    </p:spTree>
    <p:extLst>
      <p:ext uri="{BB962C8B-B14F-4D97-AF65-F5344CB8AC3E}">
        <p14:creationId xmlns:p14="http://schemas.microsoft.com/office/powerpoint/2010/main" val="7178356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CC9D06-EA97-40C5-AB81-3A8EEEFAA875}" type="datetimeFigureOut">
              <a:rPr lang="en-IE" smtClean="0"/>
              <a:t>19/10/2026</a:t>
            </a:fld>
            <a:endParaRPr lang="en-IE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E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B5E0DC-58BA-454B-BEDA-510C9688635A}" type="slidenum">
              <a:rPr lang="en-IE" smtClean="0"/>
              <a:t>‹#›</a:t>
            </a:fld>
            <a:endParaRPr lang="en-IE"/>
          </a:p>
        </p:txBody>
      </p:sp>
    </p:spTree>
    <p:extLst>
      <p:ext uri="{BB962C8B-B14F-4D97-AF65-F5344CB8AC3E}">
        <p14:creationId xmlns:p14="http://schemas.microsoft.com/office/powerpoint/2010/main" val="902797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CC9D06-EA97-40C5-AB81-3A8EEEFAA875}" type="datetimeFigureOut">
              <a:rPr lang="en-IE" smtClean="0"/>
              <a:t>19/10/2026</a:t>
            </a:fld>
            <a:endParaRPr lang="en-I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B5E0DC-58BA-454B-BEDA-510C9688635A}" type="slidenum">
              <a:rPr lang="en-IE" smtClean="0"/>
              <a:t>‹#›</a:t>
            </a:fld>
            <a:endParaRPr lang="en-IE"/>
          </a:p>
        </p:txBody>
      </p:sp>
    </p:spTree>
    <p:extLst>
      <p:ext uri="{BB962C8B-B14F-4D97-AF65-F5344CB8AC3E}">
        <p14:creationId xmlns:p14="http://schemas.microsoft.com/office/powerpoint/2010/main" val="12366692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CC9D06-EA97-40C5-AB81-3A8EEEFAA875}" type="datetimeFigureOut">
              <a:rPr lang="en-IE" smtClean="0"/>
              <a:t>19/10/2026</a:t>
            </a:fld>
            <a:endParaRPr lang="en-I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B5E0DC-58BA-454B-BEDA-510C9688635A}" type="slidenum">
              <a:rPr lang="en-IE" smtClean="0"/>
              <a:t>‹#›</a:t>
            </a:fld>
            <a:endParaRPr lang="en-IE"/>
          </a:p>
        </p:txBody>
      </p:sp>
    </p:spTree>
    <p:extLst>
      <p:ext uri="{BB962C8B-B14F-4D97-AF65-F5344CB8AC3E}">
        <p14:creationId xmlns:p14="http://schemas.microsoft.com/office/powerpoint/2010/main" val="7714172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CC9D06-EA97-40C5-AB81-3A8EEEFAA875}" type="datetimeFigureOut">
              <a:rPr lang="en-IE" smtClean="0"/>
              <a:t>19/10/2026</a:t>
            </a:fld>
            <a:endParaRPr lang="en-I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B5E0DC-58BA-454B-BEDA-510C9688635A}" type="slidenum">
              <a:rPr lang="en-IE" smtClean="0"/>
              <a:t>‹#›</a:t>
            </a:fld>
            <a:endParaRPr lang="en-IE"/>
          </a:p>
        </p:txBody>
      </p:sp>
    </p:spTree>
    <p:extLst>
      <p:ext uri="{BB962C8B-B14F-4D97-AF65-F5344CB8AC3E}">
        <p14:creationId xmlns:p14="http://schemas.microsoft.com/office/powerpoint/2010/main" val="34234840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CC9D06-EA97-40C5-AB81-3A8EEEFAA875}" type="datetimeFigureOut">
              <a:rPr lang="en-IE" smtClean="0"/>
              <a:t>19/10/2026</a:t>
            </a:fld>
            <a:endParaRPr lang="en-I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B5E0DC-58BA-454B-BEDA-510C9688635A}" type="slidenum">
              <a:rPr lang="en-IE" smtClean="0"/>
              <a:t>‹#›</a:t>
            </a:fld>
            <a:endParaRPr lang="en-IE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56065024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CC9D06-EA97-40C5-AB81-3A8EEEFAA875}" type="datetimeFigureOut">
              <a:rPr lang="en-IE" smtClean="0"/>
              <a:t>19/10/2026</a:t>
            </a:fld>
            <a:endParaRPr lang="en-I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B5E0DC-58BA-454B-BEDA-510C9688635A}" type="slidenum">
              <a:rPr lang="en-IE" smtClean="0"/>
              <a:t>‹#›</a:t>
            </a:fld>
            <a:endParaRPr lang="en-IE"/>
          </a:p>
        </p:txBody>
      </p:sp>
    </p:spTree>
    <p:extLst>
      <p:ext uri="{BB962C8B-B14F-4D97-AF65-F5344CB8AC3E}">
        <p14:creationId xmlns:p14="http://schemas.microsoft.com/office/powerpoint/2010/main" val="249153017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CC9D06-EA97-40C5-AB81-3A8EEEFAA875}" type="datetimeFigureOut">
              <a:rPr lang="en-IE" smtClean="0"/>
              <a:t>19/10/2026</a:t>
            </a:fld>
            <a:endParaRPr lang="en-I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B5E0DC-58BA-454B-BEDA-510C9688635A}" type="slidenum">
              <a:rPr lang="en-IE" smtClean="0"/>
              <a:t>‹#›</a:t>
            </a:fld>
            <a:endParaRPr lang="en-IE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13483915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CC9D06-EA97-40C5-AB81-3A8EEEFAA875}" type="datetimeFigureOut">
              <a:rPr lang="en-IE" smtClean="0"/>
              <a:t>19/10/2026</a:t>
            </a:fld>
            <a:endParaRPr lang="en-I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B5E0DC-58BA-454B-BEDA-510C9688635A}" type="slidenum">
              <a:rPr lang="en-IE" smtClean="0"/>
              <a:t>‹#›</a:t>
            </a:fld>
            <a:endParaRPr lang="en-IE"/>
          </a:p>
        </p:txBody>
      </p:sp>
    </p:spTree>
    <p:extLst>
      <p:ext uri="{BB962C8B-B14F-4D97-AF65-F5344CB8AC3E}">
        <p14:creationId xmlns:p14="http://schemas.microsoft.com/office/powerpoint/2010/main" val="145012683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CC9D06-EA97-40C5-AB81-3A8EEEFAA875}" type="datetimeFigureOut">
              <a:rPr lang="en-IE" smtClean="0"/>
              <a:t>19/10/2026</a:t>
            </a:fld>
            <a:endParaRPr lang="en-I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B5E0DC-58BA-454B-BEDA-510C9688635A}" type="slidenum">
              <a:rPr lang="en-IE" smtClean="0"/>
              <a:t>‹#›</a:t>
            </a:fld>
            <a:endParaRPr lang="en-IE"/>
          </a:p>
        </p:txBody>
      </p:sp>
    </p:spTree>
    <p:extLst>
      <p:ext uri="{BB962C8B-B14F-4D97-AF65-F5344CB8AC3E}">
        <p14:creationId xmlns:p14="http://schemas.microsoft.com/office/powerpoint/2010/main" val="207952891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CC9D06-EA97-40C5-AB81-3A8EEEFAA875}" type="datetimeFigureOut">
              <a:rPr lang="en-IE" smtClean="0"/>
              <a:t>19/10/2026</a:t>
            </a:fld>
            <a:endParaRPr lang="en-I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B5E0DC-58BA-454B-BEDA-510C9688635A}" type="slidenum">
              <a:rPr lang="en-IE" smtClean="0"/>
              <a:t>‹#›</a:t>
            </a:fld>
            <a:endParaRPr lang="en-IE"/>
          </a:p>
        </p:txBody>
      </p:sp>
    </p:spTree>
    <p:extLst>
      <p:ext uri="{BB962C8B-B14F-4D97-AF65-F5344CB8AC3E}">
        <p14:creationId xmlns:p14="http://schemas.microsoft.com/office/powerpoint/2010/main" val="39066375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IE"/>
            </a:p>
          </p:txBody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IE"/>
            </a:p>
          </p:txBody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IE"/>
            </a:p>
          </p:txBody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IE"/>
            </a:p>
          </p:txBody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IE"/>
            </a:p>
          </p:txBody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IE"/>
            </a:p>
          </p:txBody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IE"/>
            </a:p>
          </p:txBody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IE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4CC9D06-EA97-40C5-AB81-3A8EEEFAA875}" type="datetimeFigureOut">
              <a:rPr lang="en-IE" smtClean="0"/>
              <a:t>19/10/2026</a:t>
            </a:fld>
            <a:endParaRPr lang="en-I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I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96B5E0DC-58BA-454B-BEDA-510C9688635A}" type="slidenum">
              <a:rPr lang="en-IE" smtClean="0"/>
              <a:t>‹#›</a:t>
            </a:fld>
            <a:endParaRPr lang="en-IE"/>
          </a:p>
        </p:txBody>
      </p:sp>
    </p:spTree>
    <p:extLst>
      <p:ext uri="{BB962C8B-B14F-4D97-AF65-F5344CB8AC3E}">
        <p14:creationId xmlns:p14="http://schemas.microsoft.com/office/powerpoint/2010/main" val="32769829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29" r:id="rId1"/>
    <p:sldLayoutId id="2147483830" r:id="rId2"/>
    <p:sldLayoutId id="2147483831" r:id="rId3"/>
    <p:sldLayoutId id="2147483832" r:id="rId4"/>
    <p:sldLayoutId id="2147483833" r:id="rId5"/>
    <p:sldLayoutId id="2147483834" r:id="rId6"/>
    <p:sldLayoutId id="2147483835" r:id="rId7"/>
    <p:sldLayoutId id="2147483836" r:id="rId8"/>
    <p:sldLayoutId id="2147483837" r:id="rId9"/>
    <p:sldLayoutId id="2147483838" r:id="rId10"/>
    <p:sldLayoutId id="2147483839" r:id="rId11"/>
    <p:sldLayoutId id="2147483840" r:id="rId12"/>
    <p:sldLayoutId id="2147483841" r:id="rId13"/>
    <p:sldLayoutId id="2147483842" r:id="rId14"/>
    <p:sldLayoutId id="2147483843" r:id="rId15"/>
    <p:sldLayoutId id="2147483844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599"/>
            <a:ext cx="8596668" cy="4407243"/>
          </a:xfrm>
        </p:spPr>
        <p:txBody>
          <a:bodyPr>
            <a:noAutofit/>
          </a:bodyPr>
          <a:lstStyle/>
          <a:p>
            <a:br>
              <a:rPr lang="en-US" sz="9600" dirty="0"/>
            </a:br>
            <a:r>
              <a:rPr lang="en-US" sz="9600" dirty="0"/>
              <a:t> Introduction</a:t>
            </a:r>
            <a:endParaRPr lang="en-IE" sz="9600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677334" y="609599"/>
            <a:ext cx="8596668" cy="5431763"/>
          </a:xfrm>
        </p:spPr>
        <p:txBody>
          <a:bodyPr/>
          <a:lstStyle/>
          <a:p>
            <a:endParaRPr lang="en-IE" dirty="0"/>
          </a:p>
        </p:txBody>
      </p:sp>
    </p:spTree>
    <p:extLst>
      <p:ext uri="{BB962C8B-B14F-4D97-AF65-F5344CB8AC3E}">
        <p14:creationId xmlns:p14="http://schemas.microsoft.com/office/powerpoint/2010/main" val="249293525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33384"/>
            <a:ext cx="8596668" cy="4646140"/>
          </a:xfrm>
        </p:spPr>
        <p:txBody>
          <a:bodyPr>
            <a:normAutofit/>
          </a:bodyPr>
          <a:lstStyle/>
          <a:p>
            <a:pPr algn="ctr"/>
            <a:r>
              <a:rPr lang="en-US" sz="9600" dirty="0"/>
              <a:t>Learning Environment</a:t>
            </a:r>
            <a:endParaRPr lang="en-IE" sz="9600" dirty="0"/>
          </a:p>
        </p:txBody>
      </p:sp>
    </p:spTree>
    <p:extLst>
      <p:ext uri="{BB962C8B-B14F-4D97-AF65-F5344CB8AC3E}">
        <p14:creationId xmlns:p14="http://schemas.microsoft.com/office/powerpoint/2010/main" val="327064948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Visuals</a:t>
            </a:r>
          </a:p>
          <a:p>
            <a:r>
              <a:rPr lang="en-US" dirty="0"/>
              <a:t>Environment sensitive to language, social and emotional issues</a:t>
            </a:r>
          </a:p>
          <a:p>
            <a:r>
              <a:rPr lang="en-US" dirty="0"/>
              <a:t>Accommodating difference</a:t>
            </a:r>
          </a:p>
          <a:p>
            <a:r>
              <a:rPr lang="en-US" dirty="0"/>
              <a:t>Identify support needs</a:t>
            </a:r>
          </a:p>
          <a:p>
            <a:r>
              <a:rPr lang="en-US" dirty="0"/>
              <a:t>Planning transition</a:t>
            </a:r>
            <a:endParaRPr lang="en-IE" dirty="0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Learning Environment</a:t>
            </a:r>
            <a:endParaRPr lang="en-IE" dirty="0"/>
          </a:p>
        </p:txBody>
      </p:sp>
    </p:spTree>
    <p:extLst>
      <p:ext uri="{BB962C8B-B14F-4D97-AF65-F5344CB8AC3E}">
        <p14:creationId xmlns:p14="http://schemas.microsoft.com/office/powerpoint/2010/main" val="32491161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599"/>
            <a:ext cx="8596668" cy="5431763"/>
          </a:xfrm>
        </p:spPr>
        <p:txBody>
          <a:bodyPr>
            <a:normAutofit/>
          </a:bodyPr>
          <a:lstStyle/>
          <a:p>
            <a:pPr algn="ctr"/>
            <a:br>
              <a:rPr lang="en-US" sz="9600" b="1" dirty="0"/>
            </a:br>
            <a:r>
              <a:rPr lang="en-US" sz="9600" b="1" dirty="0"/>
              <a:t>Physical Environment</a:t>
            </a:r>
            <a:endParaRPr lang="en-IE" sz="9600" b="1" dirty="0"/>
          </a:p>
        </p:txBody>
      </p:sp>
    </p:spTree>
    <p:extLst>
      <p:ext uri="{BB962C8B-B14F-4D97-AF65-F5344CB8AC3E}">
        <p14:creationId xmlns:p14="http://schemas.microsoft.com/office/powerpoint/2010/main" val="285066880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Physical Environment Considerations</a:t>
            </a:r>
            <a:endParaRPr lang="en-IE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Noise levels</a:t>
            </a:r>
          </a:p>
          <a:p>
            <a:r>
              <a:rPr lang="en-US" dirty="0"/>
              <a:t>Distractions</a:t>
            </a:r>
          </a:p>
          <a:p>
            <a:r>
              <a:rPr lang="en-US" dirty="0"/>
              <a:t>Time out space</a:t>
            </a:r>
          </a:p>
          <a:p>
            <a:r>
              <a:rPr lang="en-US" dirty="0"/>
              <a:t>Unclutter</a:t>
            </a:r>
          </a:p>
          <a:p>
            <a:r>
              <a:rPr lang="en-US" dirty="0"/>
              <a:t>Accessible</a:t>
            </a:r>
          </a:p>
          <a:p>
            <a:r>
              <a:rPr lang="en-US" dirty="0"/>
              <a:t>Arrangement of materials</a:t>
            </a:r>
          </a:p>
          <a:p>
            <a:r>
              <a:rPr lang="en-US" dirty="0"/>
              <a:t>Environment and smells</a:t>
            </a:r>
          </a:p>
          <a:p>
            <a:r>
              <a:rPr lang="en-US" dirty="0"/>
              <a:t>Clothing</a:t>
            </a:r>
          </a:p>
          <a:p>
            <a:r>
              <a:rPr lang="en-US" dirty="0"/>
              <a:t>Physical contact</a:t>
            </a:r>
          </a:p>
          <a:p>
            <a:r>
              <a:rPr lang="en-US" dirty="0"/>
              <a:t>Eye contact</a:t>
            </a:r>
          </a:p>
          <a:p>
            <a:endParaRPr lang="en-IE" dirty="0"/>
          </a:p>
        </p:txBody>
      </p:sp>
    </p:spTree>
    <p:extLst>
      <p:ext uri="{BB962C8B-B14F-4D97-AF65-F5344CB8AC3E}">
        <p14:creationId xmlns:p14="http://schemas.microsoft.com/office/powerpoint/2010/main" val="103094363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599"/>
            <a:ext cx="8596668" cy="5025082"/>
          </a:xfrm>
        </p:spPr>
        <p:txBody>
          <a:bodyPr>
            <a:noAutofit/>
          </a:bodyPr>
          <a:lstStyle/>
          <a:p>
            <a:pPr algn="ctr"/>
            <a:br>
              <a:rPr lang="en-US" sz="9600" dirty="0"/>
            </a:br>
            <a:r>
              <a:rPr lang="en-US" sz="9600" dirty="0"/>
              <a:t>Visual Supports</a:t>
            </a:r>
            <a:endParaRPr lang="en-IE" sz="9600" dirty="0"/>
          </a:p>
        </p:txBody>
      </p:sp>
    </p:spTree>
    <p:extLst>
      <p:ext uri="{BB962C8B-B14F-4D97-AF65-F5344CB8AC3E}">
        <p14:creationId xmlns:p14="http://schemas.microsoft.com/office/powerpoint/2010/main" val="231411823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Visual supports</a:t>
            </a:r>
            <a:endParaRPr lang="en-IE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Timetable/ schedules</a:t>
            </a:r>
          </a:p>
          <a:p>
            <a:r>
              <a:rPr lang="en-US" dirty="0"/>
              <a:t>Weekly/ monthly timetables</a:t>
            </a:r>
          </a:p>
          <a:p>
            <a:r>
              <a:rPr lang="en-US" dirty="0"/>
              <a:t>Lots of visuals displayed reducing the frustrations for those who are literacy challenged</a:t>
            </a:r>
          </a:p>
          <a:p>
            <a:endParaRPr lang="en-IE" dirty="0"/>
          </a:p>
        </p:txBody>
      </p:sp>
    </p:spTree>
    <p:extLst>
      <p:ext uri="{BB962C8B-B14F-4D97-AF65-F5344CB8AC3E}">
        <p14:creationId xmlns:p14="http://schemas.microsoft.com/office/powerpoint/2010/main" val="76285965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606378"/>
            <a:ext cx="8596668" cy="324022"/>
          </a:xfrm>
        </p:spPr>
        <p:txBody>
          <a:bodyPr>
            <a:noAutofit/>
          </a:bodyPr>
          <a:lstStyle/>
          <a:p>
            <a:pPr algn="ctr"/>
            <a:r>
              <a:rPr lang="en-US" sz="9600" dirty="0"/>
              <a:t>Behavioural Supports</a:t>
            </a:r>
            <a:endParaRPr lang="en-IE" sz="9600" dirty="0"/>
          </a:p>
        </p:txBody>
      </p:sp>
    </p:spTree>
    <p:extLst>
      <p:ext uri="{BB962C8B-B14F-4D97-AF65-F5344CB8AC3E}">
        <p14:creationId xmlns:p14="http://schemas.microsoft.com/office/powerpoint/2010/main" val="284637637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Bahaviour</a:t>
            </a:r>
            <a:r>
              <a:rPr lang="en-US" dirty="0"/>
              <a:t> Supports</a:t>
            </a:r>
            <a:endParaRPr lang="en-IE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Environmental adaptions considerations</a:t>
            </a:r>
          </a:p>
          <a:p>
            <a:r>
              <a:rPr lang="en-US" dirty="0"/>
              <a:t>Reduce demands</a:t>
            </a:r>
          </a:p>
          <a:p>
            <a:r>
              <a:rPr lang="en-US" dirty="0"/>
              <a:t>Allow learner to set the pace</a:t>
            </a:r>
          </a:p>
          <a:p>
            <a:r>
              <a:rPr lang="en-US" dirty="0"/>
              <a:t>Reduce social demands</a:t>
            </a:r>
          </a:p>
          <a:p>
            <a:r>
              <a:rPr lang="en-US" dirty="0"/>
              <a:t>Provide stable, consistent approach</a:t>
            </a:r>
          </a:p>
          <a:p>
            <a:r>
              <a:rPr lang="en-US" dirty="0"/>
              <a:t>Avoid unpredictable change</a:t>
            </a:r>
          </a:p>
          <a:p>
            <a:r>
              <a:rPr lang="en-US" dirty="0"/>
              <a:t>Plan transition</a:t>
            </a:r>
          </a:p>
          <a:p>
            <a:endParaRPr lang="en-IE" dirty="0"/>
          </a:p>
        </p:txBody>
      </p:sp>
    </p:spTree>
    <p:extLst>
      <p:ext uri="{BB962C8B-B14F-4D97-AF65-F5344CB8AC3E}">
        <p14:creationId xmlns:p14="http://schemas.microsoft.com/office/powerpoint/2010/main" val="24897927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IE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96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Behaviours often present </a:t>
            </a:r>
            <a:endParaRPr lang="en-IE" sz="9600" dirty="0">
              <a:solidFill>
                <a:schemeClr val="accent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11806427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Behaviours encountered</a:t>
            </a:r>
            <a:endParaRPr lang="en-IE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Withdrawal</a:t>
            </a:r>
          </a:p>
          <a:p>
            <a:r>
              <a:rPr lang="en-US" dirty="0"/>
              <a:t>Rocking, spinning, flicking etc.</a:t>
            </a:r>
          </a:p>
          <a:p>
            <a:r>
              <a:rPr lang="en-US" dirty="0"/>
              <a:t>Non- compliance </a:t>
            </a:r>
          </a:p>
          <a:p>
            <a:r>
              <a:rPr lang="en-US" dirty="0"/>
              <a:t>Anxiousness</a:t>
            </a:r>
          </a:p>
          <a:p>
            <a:r>
              <a:rPr lang="en-US" dirty="0"/>
              <a:t>Avoidance</a:t>
            </a:r>
          </a:p>
          <a:p>
            <a:r>
              <a:rPr lang="en-US" dirty="0"/>
              <a:t>Absconding</a:t>
            </a:r>
          </a:p>
          <a:p>
            <a:r>
              <a:rPr lang="en-US" dirty="0"/>
              <a:t>Behaviours of a disruptive nature. Banging, shouting etc.</a:t>
            </a:r>
          </a:p>
          <a:p>
            <a:endParaRPr lang="en-IE" dirty="0"/>
          </a:p>
        </p:txBody>
      </p:sp>
    </p:spTree>
    <p:extLst>
      <p:ext uri="{BB962C8B-B14F-4D97-AF65-F5344CB8AC3E}">
        <p14:creationId xmlns:p14="http://schemas.microsoft.com/office/powerpoint/2010/main" val="255923941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931333"/>
            <a:ext cx="10515600" cy="5245630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US" sz="8800" dirty="0">
                <a:solidFill>
                  <a:schemeClr val="accent1"/>
                </a:solidFill>
              </a:rPr>
              <a:t>Creating a low arousal environment and the benefits of same.</a:t>
            </a:r>
            <a:endParaRPr lang="en-IE" sz="88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6568823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Low Arousal</a:t>
            </a:r>
            <a:endParaRPr lang="en-IE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Providing a calm, non confrontational, positive approach to behavior</a:t>
            </a:r>
          </a:p>
          <a:p>
            <a:r>
              <a:rPr lang="en-US" dirty="0"/>
              <a:t>Providing the least intrusive intervention</a:t>
            </a:r>
          </a:p>
          <a:p>
            <a:r>
              <a:rPr lang="en-US" dirty="0"/>
              <a:t>Organised and predictable</a:t>
            </a:r>
          </a:p>
          <a:p>
            <a:r>
              <a:rPr lang="en-US" dirty="0"/>
              <a:t>Well structured programme</a:t>
            </a:r>
          </a:p>
          <a:p>
            <a:r>
              <a:rPr lang="en-US" dirty="0"/>
              <a:t>Keeping demands and expectations to a minimum</a:t>
            </a:r>
          </a:p>
          <a:p>
            <a:r>
              <a:rPr lang="en-US" dirty="0"/>
              <a:t>Having a designated time out space for learner when required</a:t>
            </a:r>
          </a:p>
        </p:txBody>
      </p:sp>
    </p:spTree>
    <p:extLst>
      <p:ext uri="{BB962C8B-B14F-4D97-AF65-F5344CB8AC3E}">
        <p14:creationId xmlns:p14="http://schemas.microsoft.com/office/powerpoint/2010/main" val="55970348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9600" dirty="0">
                <a:solidFill>
                  <a:schemeClr val="accent1"/>
                </a:solidFill>
              </a:rPr>
              <a:t>Social stories</a:t>
            </a:r>
            <a:endParaRPr lang="en-IE" sz="96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5797084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Social Stories</a:t>
            </a:r>
            <a:endParaRPr lang="en-IE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en-US" sz="2000" dirty="0"/>
              <a:t>A  SHORT NARRIVITE USED TO EXPLAIN SOCIAL SITUATIONS IN A CLEAR VISUAL WAY</a:t>
            </a:r>
          </a:p>
          <a:p>
            <a:r>
              <a:rPr lang="en-US" dirty="0"/>
              <a:t>The story can be used explicitly to teach how, why, where and when</a:t>
            </a:r>
          </a:p>
          <a:p>
            <a:r>
              <a:rPr lang="en-US" dirty="0"/>
              <a:t>Teaching unwritten rules of engagement</a:t>
            </a:r>
          </a:p>
          <a:p>
            <a:r>
              <a:rPr lang="en-US" dirty="0"/>
              <a:t>Functional life skills</a:t>
            </a:r>
          </a:p>
          <a:p>
            <a:r>
              <a:rPr lang="en-US" dirty="0"/>
              <a:t>Classroom rules</a:t>
            </a:r>
          </a:p>
          <a:p>
            <a:r>
              <a:rPr lang="en-US" dirty="0"/>
              <a:t>Acceptable Behaviours</a:t>
            </a:r>
          </a:p>
          <a:p>
            <a:pPr marL="0" indent="0">
              <a:buNone/>
            </a:pPr>
            <a:endParaRPr lang="en-IE" dirty="0"/>
          </a:p>
        </p:txBody>
      </p:sp>
    </p:spTree>
    <p:extLst>
      <p:ext uri="{BB962C8B-B14F-4D97-AF65-F5344CB8AC3E}">
        <p14:creationId xmlns:p14="http://schemas.microsoft.com/office/powerpoint/2010/main" val="315215210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1074421"/>
            <a:ext cx="7766936" cy="4073312"/>
          </a:xfrm>
        </p:spPr>
        <p:txBody>
          <a:bodyPr>
            <a:normAutofit/>
          </a:bodyPr>
          <a:lstStyle/>
          <a:p>
            <a:pPr algn="ctr"/>
            <a:endParaRPr lang="en-US" sz="9600" dirty="0">
              <a:solidFill>
                <a:schemeClr val="accent1"/>
              </a:solidFill>
            </a:endParaRPr>
          </a:p>
          <a:p>
            <a:pPr algn="ctr"/>
            <a:r>
              <a:rPr lang="en-US" sz="9600" dirty="0">
                <a:solidFill>
                  <a:schemeClr val="accent1"/>
                </a:solidFill>
              </a:rPr>
              <a:t>Transition</a:t>
            </a:r>
            <a:endParaRPr lang="en-IE" sz="96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259243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Transition</a:t>
            </a:r>
            <a:endParaRPr lang="en-IE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Use visual aids</a:t>
            </a:r>
          </a:p>
          <a:p>
            <a:r>
              <a:rPr lang="en-US" dirty="0"/>
              <a:t>Time</a:t>
            </a:r>
          </a:p>
          <a:p>
            <a:r>
              <a:rPr lang="en-US" dirty="0"/>
              <a:t>Information shared in many formats</a:t>
            </a:r>
          </a:p>
          <a:p>
            <a:r>
              <a:rPr lang="en-US" dirty="0"/>
              <a:t>Considered and gradual</a:t>
            </a:r>
          </a:p>
          <a:p>
            <a:r>
              <a:rPr lang="en-US" dirty="0"/>
              <a:t>Learner- Centre of decision making</a:t>
            </a:r>
          </a:p>
          <a:p>
            <a:pPr marL="0" indent="0">
              <a:buNone/>
            </a:pPr>
            <a:endParaRPr lang="en-IE" dirty="0"/>
          </a:p>
        </p:txBody>
      </p:sp>
    </p:spTree>
    <p:extLst>
      <p:ext uri="{BB962C8B-B14F-4D97-AF65-F5344CB8AC3E}">
        <p14:creationId xmlns:p14="http://schemas.microsoft.com/office/powerpoint/2010/main" val="187015553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8800" dirty="0">
                <a:solidFill>
                  <a:schemeClr val="accent1"/>
                </a:solidFill>
              </a:rPr>
              <a:t>Communication</a:t>
            </a:r>
            <a:endParaRPr lang="en-IE" sz="88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2769731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Communication</a:t>
            </a:r>
            <a:endParaRPr lang="en-IE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200" dirty="0"/>
              <a:t>“I think in pictures. Words are like a second language to me. I translate both spoken and written words into full colour movies, complete with sounds which run like a VCR tape in my head. When someone speaks to me, his words are instantly translated into pictures” Temple Grandin 2006</a:t>
            </a:r>
            <a:endParaRPr lang="en-IE" sz="3200" dirty="0"/>
          </a:p>
        </p:txBody>
      </p:sp>
    </p:spTree>
    <p:extLst>
      <p:ext uri="{BB962C8B-B14F-4D97-AF65-F5344CB8AC3E}">
        <p14:creationId xmlns:p14="http://schemas.microsoft.com/office/powerpoint/2010/main" val="201832299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marL="0" indent="0" algn="ctr">
              <a:buNone/>
            </a:pPr>
            <a:r>
              <a:rPr lang="en-US" sz="9600" dirty="0"/>
              <a:t> </a:t>
            </a:r>
            <a:r>
              <a:rPr lang="en-US" sz="9600" dirty="0">
                <a:solidFill>
                  <a:schemeClr val="accent1"/>
                </a:solidFill>
              </a:rPr>
              <a:t>Communication Aids</a:t>
            </a:r>
            <a:endParaRPr lang="en-IE" sz="96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7284500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Communication Aids</a:t>
            </a:r>
            <a:endParaRPr lang="en-IE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/>
              <a:t>Lámh</a:t>
            </a:r>
            <a:endParaRPr lang="en-US" dirty="0"/>
          </a:p>
          <a:p>
            <a:r>
              <a:rPr lang="en-US" dirty="0"/>
              <a:t>Communication boards</a:t>
            </a:r>
          </a:p>
          <a:p>
            <a:r>
              <a:rPr lang="en-US" dirty="0"/>
              <a:t>Assistive technology</a:t>
            </a:r>
          </a:p>
          <a:p>
            <a:r>
              <a:rPr lang="en-US" dirty="0"/>
              <a:t>Communication cue cards</a:t>
            </a:r>
          </a:p>
          <a:p>
            <a:r>
              <a:rPr lang="en-US" dirty="0"/>
              <a:t>Conversation books</a:t>
            </a:r>
          </a:p>
          <a:p>
            <a:r>
              <a:rPr lang="en-US" dirty="0"/>
              <a:t>Voice output communication aid</a:t>
            </a:r>
          </a:p>
          <a:p>
            <a:r>
              <a:rPr lang="en-US" dirty="0"/>
              <a:t>Choice board</a:t>
            </a:r>
            <a:endParaRPr lang="en-IE" dirty="0"/>
          </a:p>
        </p:txBody>
      </p:sp>
    </p:spTree>
    <p:extLst>
      <p:ext uri="{BB962C8B-B14F-4D97-AF65-F5344CB8AC3E}">
        <p14:creationId xmlns:p14="http://schemas.microsoft.com/office/powerpoint/2010/main" val="205096916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IE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8800" dirty="0">
                <a:solidFill>
                  <a:schemeClr val="accent1"/>
                </a:solidFill>
              </a:rPr>
              <a:t>Communication Passports</a:t>
            </a:r>
            <a:endParaRPr lang="en-IE" sz="88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21261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7200" dirty="0">
                <a:solidFill>
                  <a:schemeClr val="accent1"/>
                </a:solidFill>
              </a:rPr>
              <a:t>Learning Environment </a:t>
            </a:r>
          </a:p>
          <a:p>
            <a:pPr marL="0" indent="0" algn="ctr">
              <a:buNone/>
            </a:pPr>
            <a:r>
              <a:rPr lang="en-US" sz="7200" dirty="0">
                <a:solidFill>
                  <a:schemeClr val="accent1"/>
                </a:solidFill>
              </a:rPr>
              <a:t>Part 2</a:t>
            </a:r>
            <a:endParaRPr lang="en-IE" sz="72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923022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9600" dirty="0">
                <a:solidFill>
                  <a:schemeClr val="accent1"/>
                </a:solidFill>
              </a:rPr>
              <a:t>Learning in group settings</a:t>
            </a:r>
            <a:endParaRPr lang="en-IE" sz="96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6630575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  Group Learning</a:t>
            </a:r>
            <a:endParaRPr lang="en-IE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Consider the group dynamic</a:t>
            </a:r>
          </a:p>
          <a:p>
            <a:r>
              <a:rPr lang="en-US" dirty="0"/>
              <a:t>Abilities</a:t>
            </a:r>
          </a:p>
          <a:p>
            <a:r>
              <a:rPr lang="en-US" dirty="0"/>
              <a:t>Interests</a:t>
            </a:r>
          </a:p>
          <a:p>
            <a:r>
              <a:rPr lang="en-US" dirty="0"/>
              <a:t>Purpose</a:t>
            </a:r>
          </a:p>
          <a:p>
            <a:r>
              <a:rPr lang="en-US" dirty="0"/>
              <a:t>Short sessions</a:t>
            </a:r>
          </a:p>
          <a:p>
            <a:r>
              <a:rPr lang="en-US" dirty="0"/>
              <a:t>Time out opportunity</a:t>
            </a:r>
          </a:p>
          <a:p>
            <a:r>
              <a:rPr lang="en-US" dirty="0"/>
              <a:t>Physical space</a:t>
            </a:r>
            <a:endParaRPr lang="en-IE" dirty="0"/>
          </a:p>
        </p:txBody>
      </p:sp>
    </p:spTree>
    <p:extLst>
      <p:ext uri="{BB962C8B-B14F-4D97-AF65-F5344CB8AC3E}">
        <p14:creationId xmlns:p14="http://schemas.microsoft.com/office/powerpoint/2010/main" val="345296947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en-US" sz="9600" dirty="0">
                <a:solidFill>
                  <a:schemeClr val="accent1"/>
                </a:solidFill>
              </a:rPr>
              <a:t>Learning in a one to one setting</a:t>
            </a:r>
            <a:endParaRPr lang="en-IE" sz="96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5071346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One to one learning</a:t>
            </a:r>
            <a:endParaRPr lang="en-IE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Pace of learning</a:t>
            </a:r>
          </a:p>
          <a:p>
            <a:r>
              <a:rPr lang="en-US" dirty="0"/>
              <a:t>Subject choice</a:t>
            </a:r>
          </a:p>
          <a:p>
            <a:r>
              <a:rPr lang="en-US" dirty="0"/>
              <a:t>Time out</a:t>
            </a:r>
          </a:p>
          <a:p>
            <a:r>
              <a:rPr lang="en-US" dirty="0"/>
              <a:t>Short sessions regular movement breaks</a:t>
            </a:r>
          </a:p>
          <a:p>
            <a:r>
              <a:rPr lang="en-US" dirty="0"/>
              <a:t>Intermittent eye contact</a:t>
            </a:r>
          </a:p>
          <a:p>
            <a:r>
              <a:rPr lang="en-US" dirty="0"/>
              <a:t>Fewer distractions</a:t>
            </a:r>
          </a:p>
          <a:p>
            <a:r>
              <a:rPr lang="en-US" dirty="0"/>
              <a:t>Maximize learning potential </a:t>
            </a:r>
            <a:endParaRPr lang="en-IE" dirty="0"/>
          </a:p>
        </p:txBody>
      </p:sp>
    </p:spTree>
    <p:extLst>
      <p:ext uri="{BB962C8B-B14F-4D97-AF65-F5344CB8AC3E}">
        <p14:creationId xmlns:p14="http://schemas.microsoft.com/office/powerpoint/2010/main" val="429206052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9600" dirty="0">
                <a:solidFill>
                  <a:schemeClr val="accent1"/>
                </a:solidFill>
              </a:rPr>
              <a:t>Interventional strategies</a:t>
            </a:r>
            <a:endParaRPr lang="en-IE" sz="96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45098912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INTERVENTIONAL STRATEGIES </a:t>
            </a:r>
            <a:endParaRPr lang="en-IE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Calm approach</a:t>
            </a:r>
          </a:p>
          <a:p>
            <a:r>
              <a:rPr lang="en-US" dirty="0"/>
              <a:t>Reduce demands</a:t>
            </a:r>
          </a:p>
          <a:p>
            <a:r>
              <a:rPr lang="en-US" dirty="0"/>
              <a:t>Space</a:t>
            </a:r>
          </a:p>
          <a:p>
            <a:r>
              <a:rPr lang="en-US" dirty="0"/>
              <a:t>Avoid trigger</a:t>
            </a:r>
          </a:p>
          <a:p>
            <a:r>
              <a:rPr lang="en-US" dirty="0"/>
              <a:t>Monitor safety</a:t>
            </a:r>
            <a:endParaRPr lang="en-IE" dirty="0"/>
          </a:p>
        </p:txBody>
      </p:sp>
    </p:spTree>
    <p:extLst>
      <p:ext uri="{BB962C8B-B14F-4D97-AF65-F5344CB8AC3E}">
        <p14:creationId xmlns:p14="http://schemas.microsoft.com/office/powerpoint/2010/main" val="629997272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914400"/>
            <a:ext cx="10515600" cy="5262563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US" sz="8000" dirty="0">
                <a:solidFill>
                  <a:schemeClr val="accent1"/>
                </a:solidFill>
              </a:rPr>
              <a:t>Adapting the learning to meet the needs of an individual with and intellectual disability</a:t>
            </a:r>
            <a:endParaRPr lang="en-IE" sz="80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7534980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Adapting learning</a:t>
            </a:r>
            <a:endParaRPr lang="en-IE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/>
              <a:t>Select topics</a:t>
            </a:r>
          </a:p>
          <a:p>
            <a:r>
              <a:rPr lang="en-US" dirty="0"/>
              <a:t>Identify materials</a:t>
            </a:r>
          </a:p>
          <a:p>
            <a:r>
              <a:rPr lang="en-US" dirty="0"/>
              <a:t>Decide goals and objectives</a:t>
            </a:r>
          </a:p>
          <a:p>
            <a:r>
              <a:rPr lang="en-US" dirty="0"/>
              <a:t>Learning styles to be adapted</a:t>
            </a:r>
          </a:p>
          <a:p>
            <a:r>
              <a:rPr lang="en-US" dirty="0"/>
              <a:t>Using technology</a:t>
            </a:r>
          </a:p>
          <a:p>
            <a:r>
              <a:rPr lang="en-US" dirty="0"/>
              <a:t>Visual supports</a:t>
            </a:r>
          </a:p>
          <a:p>
            <a:r>
              <a:rPr lang="en-US" dirty="0"/>
              <a:t>Introduction of practical tasks</a:t>
            </a:r>
          </a:p>
          <a:p>
            <a:r>
              <a:rPr lang="en-US" dirty="0"/>
              <a:t>Teach, review, adapt</a:t>
            </a:r>
          </a:p>
          <a:p>
            <a:r>
              <a:rPr lang="en-US" dirty="0"/>
              <a:t>Extra tuition</a:t>
            </a:r>
          </a:p>
          <a:p>
            <a:r>
              <a:rPr lang="en-US" dirty="0"/>
              <a:t>Create opportunity to practice new skills</a:t>
            </a:r>
          </a:p>
          <a:p>
            <a:r>
              <a:rPr lang="en-US" dirty="0"/>
              <a:t>Plan appropriate methods to assess progress</a:t>
            </a:r>
            <a:endParaRPr lang="en-IE" dirty="0"/>
          </a:p>
        </p:txBody>
      </p:sp>
    </p:spTree>
    <p:extLst>
      <p:ext uri="{BB962C8B-B14F-4D97-AF65-F5344CB8AC3E}">
        <p14:creationId xmlns:p14="http://schemas.microsoft.com/office/powerpoint/2010/main" val="3753337846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473200"/>
            <a:ext cx="10515600" cy="470376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9600" dirty="0">
                <a:solidFill>
                  <a:schemeClr val="accent1"/>
                </a:solidFill>
              </a:rPr>
              <a:t>Preparation of worksheets</a:t>
            </a:r>
            <a:endParaRPr lang="en-IE" sz="96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4989528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Preparation of work</a:t>
            </a:r>
            <a:endParaRPr lang="en-IE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Familiar experience materials</a:t>
            </a:r>
          </a:p>
          <a:p>
            <a:r>
              <a:rPr lang="en-US" dirty="0"/>
              <a:t>Introduce concepts with familiarity</a:t>
            </a:r>
          </a:p>
          <a:p>
            <a:r>
              <a:rPr lang="en-US" dirty="0"/>
              <a:t>Social cues</a:t>
            </a:r>
          </a:p>
          <a:p>
            <a:r>
              <a:rPr lang="en-US" dirty="0"/>
              <a:t>Visuals</a:t>
            </a:r>
          </a:p>
          <a:p>
            <a:r>
              <a:rPr lang="en-US" dirty="0"/>
              <a:t>Opportunity for success</a:t>
            </a:r>
          </a:p>
          <a:p>
            <a:r>
              <a:rPr lang="en-US" dirty="0"/>
              <a:t>Type or print not handwriting</a:t>
            </a:r>
          </a:p>
          <a:p>
            <a:r>
              <a:rPr lang="en-US" dirty="0"/>
              <a:t>Unclutter page</a:t>
            </a:r>
          </a:p>
          <a:p>
            <a:r>
              <a:rPr lang="en-US" dirty="0"/>
              <a:t>Keep sentence simple and concise</a:t>
            </a:r>
          </a:p>
          <a:p>
            <a:r>
              <a:rPr lang="en-US" dirty="0"/>
              <a:t>Avoid ambiguous language</a:t>
            </a:r>
          </a:p>
          <a:p>
            <a:r>
              <a:rPr lang="en-US" dirty="0"/>
              <a:t>Try different versions of the same worksheets</a:t>
            </a:r>
          </a:p>
          <a:p>
            <a:endParaRPr lang="en-IE" dirty="0"/>
          </a:p>
        </p:txBody>
      </p:sp>
    </p:spTree>
    <p:extLst>
      <p:ext uri="{BB962C8B-B14F-4D97-AF65-F5344CB8AC3E}">
        <p14:creationId xmlns:p14="http://schemas.microsoft.com/office/powerpoint/2010/main" val="2822119472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609600"/>
            <a:ext cx="10515600" cy="5808132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US" sz="7200" dirty="0">
                <a:solidFill>
                  <a:schemeClr val="accent1"/>
                </a:solidFill>
              </a:rPr>
              <a:t>Characteristics of a typical learning profile of someone with an Intellectual Disability and or Autism</a:t>
            </a:r>
            <a:endParaRPr lang="en-IE" sz="72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6595648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Characteristics of typical learner</a:t>
            </a:r>
            <a:endParaRPr lang="en-IE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Exceptional visual learners</a:t>
            </a:r>
          </a:p>
          <a:p>
            <a:r>
              <a:rPr lang="en-US" dirty="0"/>
              <a:t>Learner range of ability is vast</a:t>
            </a:r>
          </a:p>
          <a:p>
            <a:r>
              <a:rPr lang="en-US" dirty="0"/>
              <a:t>Visual processing and visual memory strong</a:t>
            </a:r>
          </a:p>
          <a:p>
            <a:r>
              <a:rPr lang="en-US" dirty="0"/>
              <a:t>Auditory communication often weak</a:t>
            </a:r>
          </a:p>
          <a:p>
            <a:r>
              <a:rPr lang="en-US" dirty="0"/>
              <a:t>Strong use of gesture and motor response</a:t>
            </a:r>
          </a:p>
          <a:p>
            <a:r>
              <a:rPr lang="en-US" dirty="0"/>
              <a:t>Developmental delay in working memory</a:t>
            </a:r>
          </a:p>
          <a:p>
            <a:r>
              <a:rPr lang="en-US" dirty="0"/>
              <a:t>Difficulty with memory retention </a:t>
            </a:r>
          </a:p>
          <a:p>
            <a:r>
              <a:rPr lang="en-US" dirty="0"/>
              <a:t>General cognitive impairment</a:t>
            </a:r>
          </a:p>
        </p:txBody>
      </p:sp>
    </p:spTree>
    <p:extLst>
      <p:ext uri="{BB962C8B-B14F-4D97-AF65-F5344CB8AC3E}">
        <p14:creationId xmlns:p14="http://schemas.microsoft.com/office/powerpoint/2010/main" val="3654571771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Communication Passport</a:t>
            </a:r>
            <a:endParaRPr lang="en-IE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1645921"/>
            <a:ext cx="8596668" cy="4395442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en-US" sz="3200" dirty="0"/>
          </a:p>
          <a:p>
            <a:pPr marL="0" indent="0" algn="ctr">
              <a:buNone/>
            </a:pPr>
            <a:r>
              <a:rPr lang="en-US" sz="3200" dirty="0"/>
              <a:t>Communication passport is a tool for supporting people who cannot easily speak for themselves. It provides a brief snapshot of the persons likes, dislikes, how they best communicate best and how best to communicate with them</a:t>
            </a:r>
            <a:endParaRPr lang="en-IE" sz="3200" dirty="0"/>
          </a:p>
        </p:txBody>
      </p:sp>
    </p:spTree>
    <p:extLst>
      <p:ext uri="{BB962C8B-B14F-4D97-AF65-F5344CB8AC3E}">
        <p14:creationId xmlns:p14="http://schemas.microsoft.com/office/powerpoint/2010/main" val="4160434668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7349066" cy="1320800"/>
          </a:xfrm>
        </p:spPr>
        <p:txBody>
          <a:bodyPr/>
          <a:lstStyle/>
          <a:p>
            <a:endParaRPr lang="en-IE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9600" b="1" dirty="0">
                <a:solidFill>
                  <a:schemeClr val="accent1"/>
                </a:solidFill>
              </a:rPr>
              <a:t>Meet Sophie</a:t>
            </a:r>
          </a:p>
          <a:p>
            <a:pPr marL="0" indent="0" algn="ctr">
              <a:buNone/>
            </a:pPr>
            <a:r>
              <a:rPr lang="en-US" sz="2900" b="1" dirty="0">
                <a:solidFill>
                  <a:schemeClr val="accent1"/>
                </a:solidFill>
              </a:rPr>
              <a:t>All images and names have been changes to protect the identity of the individuals</a:t>
            </a:r>
            <a:endParaRPr lang="en-IE" sz="2900" b="1" dirty="0">
              <a:solidFill>
                <a:schemeClr val="accent1"/>
              </a:solidFill>
            </a:endParaRPr>
          </a:p>
        </p:txBody>
      </p:sp>
      <p:pic>
        <p:nvPicPr>
          <p:cNvPr id="5" name="Picture 4" descr="&quot;20&quot; Reasons NOT to Spank: &quot;Life &lt;strong&gt;with Cerebral Palsy&lt;/strong&gt;&quot; with Stephanie ...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81060" y="-160020"/>
            <a:ext cx="3238500" cy="34975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4548439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IE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en-US" dirty="0"/>
              <a:t> </a:t>
            </a:r>
            <a:r>
              <a:rPr lang="en-US" sz="9600" b="1" dirty="0">
                <a:solidFill>
                  <a:schemeClr val="accent1"/>
                </a:solidFill>
              </a:rPr>
              <a:t>Meet Danny</a:t>
            </a:r>
            <a:endParaRPr lang="en-IE" sz="9600" b="1" dirty="0">
              <a:solidFill>
                <a:schemeClr val="accent1"/>
              </a:solidFill>
            </a:endParaRPr>
          </a:p>
        </p:txBody>
      </p:sp>
      <p:pic>
        <p:nvPicPr>
          <p:cNvPr id="5" name="Picture 4" descr="Facing &lt;strong&gt;Autism&lt;/strong&gt; in New Brunswick: Would My Son With Severe &lt;strong&gt;Autism&lt;/strong&gt; ...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74002" y="434908"/>
            <a:ext cx="2691870" cy="3666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4137101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IE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en-US" sz="9600" b="1" dirty="0">
                <a:solidFill>
                  <a:schemeClr val="accent1"/>
                </a:solidFill>
              </a:rPr>
              <a:t>Meet</a:t>
            </a:r>
            <a:r>
              <a:rPr lang="en-US" b="1" dirty="0">
                <a:solidFill>
                  <a:schemeClr val="accent1"/>
                </a:solidFill>
              </a:rPr>
              <a:t>  </a:t>
            </a:r>
            <a:r>
              <a:rPr lang="en-US" sz="9600" b="1" dirty="0">
                <a:solidFill>
                  <a:schemeClr val="accent1"/>
                </a:solidFill>
              </a:rPr>
              <a:t>Sally</a:t>
            </a:r>
            <a:endParaRPr lang="en-IE" sz="9600" b="1" dirty="0">
              <a:solidFill>
                <a:schemeClr val="accent1"/>
              </a:solidFill>
            </a:endParaRPr>
          </a:p>
        </p:txBody>
      </p:sp>
      <p:pic>
        <p:nvPicPr>
          <p:cNvPr id="4" name="Picture 3" descr="Parenting for a Digital Future – Be independent, go online! How German ...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52460" y="450057"/>
            <a:ext cx="3640454" cy="31908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6678969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762000"/>
            <a:ext cx="8596668" cy="5279363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US" sz="9600" dirty="0">
                <a:solidFill>
                  <a:schemeClr val="accent1"/>
                </a:solidFill>
              </a:rPr>
              <a:t>Questions &amp; Answer </a:t>
            </a:r>
          </a:p>
          <a:p>
            <a:pPr marL="0" indent="0" algn="ctr">
              <a:buNone/>
            </a:pPr>
            <a:r>
              <a:rPr lang="en-US" sz="9600" dirty="0">
                <a:solidFill>
                  <a:schemeClr val="accent1"/>
                </a:solidFill>
              </a:rPr>
              <a:t>Session</a:t>
            </a:r>
            <a:endParaRPr lang="en-IE" sz="96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27915632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4126</TotalTime>
  <Words>617</Words>
  <Application>Microsoft Office PowerPoint</Application>
  <PresentationFormat>Widescreen</PresentationFormat>
  <Paragraphs>151</Paragraphs>
  <Slides>40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40</vt:i4>
      </vt:variant>
    </vt:vector>
  </HeadingPairs>
  <TitlesOfParts>
    <vt:vector size="44" baseType="lpstr">
      <vt:lpstr>Arial</vt:lpstr>
      <vt:lpstr>Trebuchet MS</vt:lpstr>
      <vt:lpstr>Wingdings 3</vt:lpstr>
      <vt:lpstr>Facet</vt:lpstr>
      <vt:lpstr>  Introduction</vt:lpstr>
      <vt:lpstr>Learning Environment</vt:lpstr>
      <vt:lpstr>Learning Environment</vt:lpstr>
      <vt:lpstr> Physical Environment</vt:lpstr>
      <vt:lpstr>Physical Environment Considerations</vt:lpstr>
      <vt:lpstr> Visual Supports</vt:lpstr>
      <vt:lpstr>Visual supports</vt:lpstr>
      <vt:lpstr>Behavioural Supports</vt:lpstr>
      <vt:lpstr>Bahaviour Supports</vt:lpstr>
      <vt:lpstr>PowerPoint Presentation</vt:lpstr>
      <vt:lpstr>Behaviours encountered</vt:lpstr>
      <vt:lpstr>PowerPoint Presentation</vt:lpstr>
      <vt:lpstr>Low Arousal</vt:lpstr>
      <vt:lpstr>PowerPoint Presentation</vt:lpstr>
      <vt:lpstr>Social Stories</vt:lpstr>
      <vt:lpstr>PowerPoint Presentation</vt:lpstr>
      <vt:lpstr>Transition</vt:lpstr>
      <vt:lpstr>PowerPoint Presentation</vt:lpstr>
      <vt:lpstr>Communication</vt:lpstr>
      <vt:lpstr>PowerPoint Presentation</vt:lpstr>
      <vt:lpstr>Communication Aids</vt:lpstr>
      <vt:lpstr>PowerPoint Presentation</vt:lpstr>
      <vt:lpstr>PowerPoint Presentation</vt:lpstr>
      <vt:lpstr>PowerPoint Presentation</vt:lpstr>
      <vt:lpstr>  Group Learning</vt:lpstr>
      <vt:lpstr>PowerPoint Presentation</vt:lpstr>
      <vt:lpstr>One to one learning</vt:lpstr>
      <vt:lpstr>PowerPoint Presentation</vt:lpstr>
      <vt:lpstr>INTERVENTIONAL STRATEGIES </vt:lpstr>
      <vt:lpstr>PowerPoint Presentation</vt:lpstr>
      <vt:lpstr>Adapting learning</vt:lpstr>
      <vt:lpstr>PowerPoint Presentation</vt:lpstr>
      <vt:lpstr>Preparation of work</vt:lpstr>
      <vt:lpstr>PowerPoint Presentation</vt:lpstr>
      <vt:lpstr>Characteristics of typical learner</vt:lpstr>
      <vt:lpstr>Communication Passport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LEARNING PARTICIPATION OVERVIEW</dc:title>
  <dc:creator>admin3</dc:creator>
  <cp:lastModifiedBy>Stone, Jean-Philippe</cp:lastModifiedBy>
  <cp:revision>14</cp:revision>
  <cp:lastPrinted>2023-11-10T16:42:08Z</cp:lastPrinted>
  <dcterms:created xsi:type="dcterms:W3CDTF">2023-11-10T13:05:06Z</dcterms:created>
  <dcterms:modified xsi:type="dcterms:W3CDTF">2026-10-19T13:43:47Z</dcterms:modified>
</cp:coreProperties>
</file>