
<file path=[Content_Types].xml><?xml version="1.0" encoding="utf-8"?>
<Types xmlns="http://schemas.openxmlformats.org/package/2006/content-types">
  <Default Extension="jpeg" ContentType="image/jpeg"/>
  <Default Extension="m4a" ContentType="audio/mp4"/>
  <Default Extension="mp3" ContentType="audio/m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04" r:id="rId2"/>
    <p:sldId id="258" r:id="rId3"/>
    <p:sldId id="267" r:id="rId4"/>
    <p:sldId id="308" r:id="rId5"/>
    <p:sldId id="270" r:id="rId6"/>
    <p:sldId id="261" r:id="rId7"/>
    <p:sldId id="315" r:id="rId8"/>
    <p:sldId id="316" r:id="rId9"/>
    <p:sldId id="317" r:id="rId10"/>
    <p:sldId id="265" r:id="rId11"/>
    <p:sldId id="266" r:id="rId12"/>
    <p:sldId id="318" r:id="rId13"/>
    <p:sldId id="271" r:id="rId14"/>
    <p:sldId id="277" r:id="rId15"/>
    <p:sldId id="325" r:id="rId16"/>
    <p:sldId id="324" r:id="rId17"/>
    <p:sldId id="326" r:id="rId18"/>
    <p:sldId id="300" r:id="rId19"/>
    <p:sldId id="32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5042"/>
    <a:srgbClr val="35937A"/>
    <a:srgbClr val="5BC5A9"/>
    <a:srgbClr val="A2DECE"/>
    <a:srgbClr val="378291"/>
    <a:srgbClr val="3394A7"/>
    <a:srgbClr val="2C7F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C48758-E63E-4BDF-8B20-530464EBC1F2}" v="17" dt="2026-07-08T15:11:32.6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274" autoAdjust="0"/>
  </p:normalViewPr>
  <p:slideViewPr>
    <p:cSldViewPr snapToGrid="0">
      <p:cViewPr varScale="1">
        <p:scale>
          <a:sx n="107" d="100"/>
          <a:sy n="107" d="100"/>
        </p:scale>
        <p:origin x="6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 Id="rId30"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el Finan" userId="7dfb8e64-41f2-47f0-a55c-456ab63299fe" providerId="ADAL" clId="{3EAE0ABE-9399-41BD-9301-D0C6FD1E1277}"/>
    <pc:docChg chg="custSel modSld">
      <pc:chgData name="Edel Finan" userId="7dfb8e64-41f2-47f0-a55c-456ab63299fe" providerId="ADAL" clId="{3EAE0ABE-9399-41BD-9301-D0C6FD1E1277}" dt="2026-07-08T15:15:15.586" v="96" actId="27636"/>
      <pc:docMkLst>
        <pc:docMk/>
      </pc:docMkLst>
      <pc:sldChg chg="modSp mod">
        <pc:chgData name="Edel Finan" userId="7dfb8e64-41f2-47f0-a55c-456ab63299fe" providerId="ADAL" clId="{3EAE0ABE-9399-41BD-9301-D0C6FD1E1277}" dt="2026-07-08T15:02:35.461" v="8"/>
        <pc:sldMkLst>
          <pc:docMk/>
          <pc:sldMk cId="3263968098" sldId="258"/>
        </pc:sldMkLst>
        <pc:graphicFrameChg chg="mod">
          <ac:chgData name="Edel Finan" userId="7dfb8e64-41f2-47f0-a55c-456ab63299fe" providerId="ADAL" clId="{3EAE0ABE-9399-41BD-9301-D0C6FD1E1277}" dt="2026-07-08T15:02:35.461" v="8"/>
          <ac:graphicFrameMkLst>
            <pc:docMk/>
            <pc:sldMk cId="3263968098" sldId="258"/>
            <ac:graphicFrameMk id="4" creationId="{00000000-0000-0000-0000-000000000000}"/>
          </ac:graphicFrameMkLst>
        </pc:graphicFrameChg>
        <pc:picChg chg="mod">
          <ac:chgData name="Edel Finan" userId="7dfb8e64-41f2-47f0-a55c-456ab63299fe" providerId="ADAL" clId="{3EAE0ABE-9399-41BD-9301-D0C6FD1E1277}" dt="2026-07-08T15:02:25.118" v="6" actId="14100"/>
          <ac:picMkLst>
            <pc:docMk/>
            <pc:sldMk cId="3263968098" sldId="258"/>
            <ac:picMk id="5" creationId="{00000000-0000-0000-0000-000000000000}"/>
          </ac:picMkLst>
        </pc:picChg>
      </pc:sldChg>
      <pc:sldChg chg="modSp mod">
        <pc:chgData name="Edel Finan" userId="7dfb8e64-41f2-47f0-a55c-456ab63299fe" providerId="ADAL" clId="{3EAE0ABE-9399-41BD-9301-D0C6FD1E1277}" dt="2026-07-08T15:09:40.839" v="49" actId="1076"/>
        <pc:sldMkLst>
          <pc:docMk/>
          <pc:sldMk cId="1968396285" sldId="261"/>
        </pc:sldMkLst>
        <pc:spChg chg="mod">
          <ac:chgData name="Edel Finan" userId="7dfb8e64-41f2-47f0-a55c-456ab63299fe" providerId="ADAL" clId="{3EAE0ABE-9399-41BD-9301-D0C6FD1E1277}" dt="2026-07-08T15:09:33.587" v="48" actId="1076"/>
          <ac:spMkLst>
            <pc:docMk/>
            <pc:sldMk cId="1968396285" sldId="261"/>
            <ac:spMk id="2" creationId="{00000000-0000-0000-0000-000000000000}"/>
          </ac:spMkLst>
        </pc:spChg>
        <pc:graphicFrameChg chg="mod modGraphic">
          <ac:chgData name="Edel Finan" userId="7dfb8e64-41f2-47f0-a55c-456ab63299fe" providerId="ADAL" clId="{3EAE0ABE-9399-41BD-9301-D0C6FD1E1277}" dt="2026-07-08T15:09:40.839" v="49" actId="1076"/>
          <ac:graphicFrameMkLst>
            <pc:docMk/>
            <pc:sldMk cId="1968396285" sldId="261"/>
            <ac:graphicFrameMk id="5" creationId="{00000000-0000-0000-0000-000000000000}"/>
          </ac:graphicFrameMkLst>
        </pc:graphicFrameChg>
      </pc:sldChg>
      <pc:sldChg chg="addSp delSp modSp mod modAnim">
        <pc:chgData name="Edel Finan" userId="7dfb8e64-41f2-47f0-a55c-456ab63299fe" providerId="ADAL" clId="{3EAE0ABE-9399-41BD-9301-D0C6FD1E1277}" dt="2026-07-08T15:12:24.262" v="68" actId="404"/>
        <pc:sldMkLst>
          <pc:docMk/>
          <pc:sldMk cId="913396747" sldId="265"/>
        </pc:sldMkLst>
        <pc:spChg chg="del mod">
          <ac:chgData name="Edel Finan" userId="7dfb8e64-41f2-47f0-a55c-456ab63299fe" providerId="ADAL" clId="{3EAE0ABE-9399-41BD-9301-D0C6FD1E1277}" dt="2026-07-08T15:11:41.754" v="60" actId="478"/>
          <ac:spMkLst>
            <pc:docMk/>
            <pc:sldMk cId="913396747" sldId="265"/>
            <ac:spMk id="6" creationId="{00000000-0000-0000-0000-000000000000}"/>
          </ac:spMkLst>
        </pc:spChg>
        <pc:spChg chg="mod">
          <ac:chgData name="Edel Finan" userId="7dfb8e64-41f2-47f0-a55c-456ab63299fe" providerId="ADAL" clId="{3EAE0ABE-9399-41BD-9301-D0C6FD1E1277}" dt="2026-07-08T15:12:24.262" v="68" actId="404"/>
          <ac:spMkLst>
            <pc:docMk/>
            <pc:sldMk cId="913396747" sldId="265"/>
            <ac:spMk id="7" creationId="{00000000-0000-0000-0000-000000000000}"/>
          </ac:spMkLst>
        </pc:spChg>
        <pc:picChg chg="mod">
          <ac:chgData name="Edel Finan" userId="7dfb8e64-41f2-47f0-a55c-456ab63299fe" providerId="ADAL" clId="{3EAE0ABE-9399-41BD-9301-D0C6FD1E1277}" dt="2026-07-08T15:12:14.528" v="67" actId="1076"/>
          <ac:picMkLst>
            <pc:docMk/>
            <pc:sldMk cId="913396747" sldId="265"/>
            <ac:picMk id="3" creationId="{00000000-0000-0000-0000-000000000000}"/>
          </ac:picMkLst>
        </pc:picChg>
        <pc:picChg chg="del">
          <ac:chgData name="Edel Finan" userId="7dfb8e64-41f2-47f0-a55c-456ab63299fe" providerId="ADAL" clId="{3EAE0ABE-9399-41BD-9301-D0C6FD1E1277}" dt="2026-07-08T15:11:40.164" v="58" actId="478"/>
          <ac:picMkLst>
            <pc:docMk/>
            <pc:sldMk cId="913396747" sldId="265"/>
            <ac:picMk id="4" creationId="{00000000-0000-0000-0000-000000000000}"/>
          </ac:picMkLst>
        </pc:picChg>
        <pc:picChg chg="add mod">
          <ac:chgData name="Edel Finan" userId="7dfb8e64-41f2-47f0-a55c-456ab63299fe" providerId="ADAL" clId="{3EAE0ABE-9399-41BD-9301-D0C6FD1E1277}" dt="2026-07-08T15:11:47.765" v="61" actId="1076"/>
          <ac:picMkLst>
            <pc:docMk/>
            <pc:sldMk cId="913396747" sldId="265"/>
            <ac:picMk id="9" creationId="{61843CB8-890B-8695-387A-45949225DE59}"/>
          </ac:picMkLst>
        </pc:picChg>
      </pc:sldChg>
      <pc:sldChg chg="modSp mod">
        <pc:chgData name="Edel Finan" userId="7dfb8e64-41f2-47f0-a55c-456ab63299fe" providerId="ADAL" clId="{3EAE0ABE-9399-41BD-9301-D0C6FD1E1277}" dt="2026-07-08T15:13:03.677" v="73" actId="1076"/>
        <pc:sldMkLst>
          <pc:docMk/>
          <pc:sldMk cId="2128039193" sldId="266"/>
        </pc:sldMkLst>
        <pc:spChg chg="mod">
          <ac:chgData name="Edel Finan" userId="7dfb8e64-41f2-47f0-a55c-456ab63299fe" providerId="ADAL" clId="{3EAE0ABE-9399-41BD-9301-D0C6FD1E1277}" dt="2026-07-08T15:12:45.196" v="69" actId="1076"/>
          <ac:spMkLst>
            <pc:docMk/>
            <pc:sldMk cId="2128039193" sldId="266"/>
            <ac:spMk id="3" creationId="{00000000-0000-0000-0000-000000000000}"/>
          </ac:spMkLst>
        </pc:spChg>
        <pc:spChg chg="mod">
          <ac:chgData name="Edel Finan" userId="7dfb8e64-41f2-47f0-a55c-456ab63299fe" providerId="ADAL" clId="{3EAE0ABE-9399-41BD-9301-D0C6FD1E1277}" dt="2026-07-08T15:12:58.391" v="72" actId="1076"/>
          <ac:spMkLst>
            <pc:docMk/>
            <pc:sldMk cId="2128039193" sldId="266"/>
            <ac:spMk id="6" creationId="{00000000-0000-0000-0000-000000000000}"/>
          </ac:spMkLst>
        </pc:spChg>
        <pc:picChg chg="mod">
          <ac:chgData name="Edel Finan" userId="7dfb8e64-41f2-47f0-a55c-456ab63299fe" providerId="ADAL" clId="{3EAE0ABE-9399-41BD-9301-D0C6FD1E1277}" dt="2026-07-08T15:12:51.388" v="70" actId="1076"/>
          <ac:picMkLst>
            <pc:docMk/>
            <pc:sldMk cId="2128039193" sldId="266"/>
            <ac:picMk id="8" creationId="{00000000-0000-0000-0000-000000000000}"/>
          </ac:picMkLst>
        </pc:picChg>
        <pc:picChg chg="mod">
          <ac:chgData name="Edel Finan" userId="7dfb8e64-41f2-47f0-a55c-456ab63299fe" providerId="ADAL" clId="{3EAE0ABE-9399-41BD-9301-D0C6FD1E1277}" dt="2026-07-08T15:13:03.677" v="73" actId="1076"/>
          <ac:picMkLst>
            <pc:docMk/>
            <pc:sldMk cId="2128039193" sldId="266"/>
            <ac:picMk id="9" creationId="{00000000-0000-0000-0000-000000000000}"/>
          </ac:picMkLst>
        </pc:picChg>
      </pc:sldChg>
      <pc:sldChg chg="modSp mod">
        <pc:chgData name="Edel Finan" userId="7dfb8e64-41f2-47f0-a55c-456ab63299fe" providerId="ADAL" clId="{3EAE0ABE-9399-41BD-9301-D0C6FD1E1277}" dt="2026-07-08T15:05:20.402" v="28" actId="1076"/>
        <pc:sldMkLst>
          <pc:docMk/>
          <pc:sldMk cId="1902546932" sldId="270"/>
        </pc:sldMkLst>
        <pc:spChg chg="mod">
          <ac:chgData name="Edel Finan" userId="7dfb8e64-41f2-47f0-a55c-456ab63299fe" providerId="ADAL" clId="{3EAE0ABE-9399-41BD-9301-D0C6FD1E1277}" dt="2026-07-08T15:05:03.378" v="26" actId="1076"/>
          <ac:spMkLst>
            <pc:docMk/>
            <pc:sldMk cId="1902546932" sldId="270"/>
            <ac:spMk id="2" creationId="{00000000-0000-0000-0000-000000000000}"/>
          </ac:spMkLst>
        </pc:spChg>
        <pc:spChg chg="mod">
          <ac:chgData name="Edel Finan" userId="7dfb8e64-41f2-47f0-a55c-456ab63299fe" providerId="ADAL" clId="{3EAE0ABE-9399-41BD-9301-D0C6FD1E1277}" dt="2026-07-08T15:04:54.350" v="25" actId="1076"/>
          <ac:spMkLst>
            <pc:docMk/>
            <pc:sldMk cId="1902546932" sldId="270"/>
            <ac:spMk id="7" creationId="{00000000-0000-0000-0000-000000000000}"/>
          </ac:spMkLst>
        </pc:spChg>
        <pc:spChg chg="mod">
          <ac:chgData name="Edel Finan" userId="7dfb8e64-41f2-47f0-a55c-456ab63299fe" providerId="ADAL" clId="{3EAE0ABE-9399-41BD-9301-D0C6FD1E1277}" dt="2026-07-08T15:05:16.249" v="27" actId="1076"/>
          <ac:spMkLst>
            <pc:docMk/>
            <pc:sldMk cId="1902546932" sldId="270"/>
            <ac:spMk id="8" creationId="{00000000-0000-0000-0000-000000000000}"/>
          </ac:spMkLst>
        </pc:spChg>
        <pc:picChg chg="mod">
          <ac:chgData name="Edel Finan" userId="7dfb8e64-41f2-47f0-a55c-456ab63299fe" providerId="ADAL" clId="{3EAE0ABE-9399-41BD-9301-D0C6FD1E1277}" dt="2026-07-08T15:04:26.891" v="20" actId="1076"/>
          <ac:picMkLst>
            <pc:docMk/>
            <pc:sldMk cId="1902546932" sldId="270"/>
            <ac:picMk id="6" creationId="{00000000-0000-0000-0000-000000000000}"/>
          </ac:picMkLst>
        </pc:picChg>
        <pc:picChg chg="mod">
          <ac:chgData name="Edel Finan" userId="7dfb8e64-41f2-47f0-a55c-456ab63299fe" providerId="ADAL" clId="{3EAE0ABE-9399-41BD-9301-D0C6FD1E1277}" dt="2026-07-08T15:05:20.402" v="28" actId="1076"/>
          <ac:picMkLst>
            <pc:docMk/>
            <pc:sldMk cId="1902546932" sldId="270"/>
            <ac:picMk id="11" creationId="{00000000-0000-0000-0000-000000000000}"/>
          </ac:picMkLst>
        </pc:picChg>
      </pc:sldChg>
      <pc:sldChg chg="modSp mod">
        <pc:chgData name="Edel Finan" userId="7dfb8e64-41f2-47f0-a55c-456ab63299fe" providerId="ADAL" clId="{3EAE0ABE-9399-41BD-9301-D0C6FD1E1277}" dt="2026-07-08T15:15:15.586" v="96" actId="27636"/>
        <pc:sldMkLst>
          <pc:docMk/>
          <pc:sldMk cId="636105697" sldId="300"/>
        </pc:sldMkLst>
        <pc:spChg chg="mod">
          <ac:chgData name="Edel Finan" userId="7dfb8e64-41f2-47f0-a55c-456ab63299fe" providerId="ADAL" clId="{3EAE0ABE-9399-41BD-9301-D0C6FD1E1277}" dt="2026-07-08T15:15:15.586" v="96" actId="27636"/>
          <ac:spMkLst>
            <pc:docMk/>
            <pc:sldMk cId="636105697" sldId="300"/>
            <ac:spMk id="3" creationId="{00000000-0000-0000-0000-000000000000}"/>
          </ac:spMkLst>
        </pc:spChg>
      </pc:sldChg>
      <pc:sldChg chg="modSp mod">
        <pc:chgData name="Edel Finan" userId="7dfb8e64-41f2-47f0-a55c-456ab63299fe" providerId="ADAL" clId="{3EAE0ABE-9399-41BD-9301-D0C6FD1E1277}" dt="2026-07-08T15:10:07.397" v="53" actId="120"/>
        <pc:sldMkLst>
          <pc:docMk/>
          <pc:sldMk cId="3819697874" sldId="315"/>
        </pc:sldMkLst>
        <pc:spChg chg="mod">
          <ac:chgData name="Edel Finan" userId="7dfb8e64-41f2-47f0-a55c-456ab63299fe" providerId="ADAL" clId="{3EAE0ABE-9399-41BD-9301-D0C6FD1E1277}" dt="2026-07-08T15:09:56.097" v="51" actId="120"/>
          <ac:spMkLst>
            <pc:docMk/>
            <pc:sldMk cId="3819697874" sldId="315"/>
            <ac:spMk id="26" creationId="{00000000-0000-0000-0000-000000000000}"/>
          </ac:spMkLst>
        </pc:spChg>
        <pc:spChg chg="mod">
          <ac:chgData name="Edel Finan" userId="7dfb8e64-41f2-47f0-a55c-456ab63299fe" providerId="ADAL" clId="{3EAE0ABE-9399-41BD-9301-D0C6FD1E1277}" dt="2026-07-08T15:10:07.397" v="53" actId="120"/>
          <ac:spMkLst>
            <pc:docMk/>
            <pc:sldMk cId="3819697874" sldId="315"/>
            <ac:spMk id="28" creationId="{00000000-0000-0000-0000-000000000000}"/>
          </ac:spMkLst>
        </pc:spChg>
      </pc:sldChg>
      <pc:sldChg chg="modSp mod">
        <pc:chgData name="Edel Finan" userId="7dfb8e64-41f2-47f0-a55c-456ab63299fe" providerId="ADAL" clId="{3EAE0ABE-9399-41BD-9301-D0C6FD1E1277}" dt="2026-07-08T15:14:55.574" v="93" actId="1076"/>
        <pc:sldMkLst>
          <pc:docMk/>
          <pc:sldMk cId="2959571644" sldId="326"/>
        </pc:sldMkLst>
        <pc:spChg chg="mod">
          <ac:chgData name="Edel Finan" userId="7dfb8e64-41f2-47f0-a55c-456ab63299fe" providerId="ADAL" clId="{3EAE0ABE-9399-41BD-9301-D0C6FD1E1277}" dt="2026-07-08T15:13:43.248" v="75" actId="120"/>
          <ac:spMkLst>
            <pc:docMk/>
            <pc:sldMk cId="2959571644" sldId="326"/>
            <ac:spMk id="7" creationId="{00000000-0000-0000-0000-000000000000}"/>
          </ac:spMkLst>
        </pc:spChg>
        <pc:spChg chg="mod">
          <ac:chgData name="Edel Finan" userId="7dfb8e64-41f2-47f0-a55c-456ab63299fe" providerId="ADAL" clId="{3EAE0ABE-9399-41BD-9301-D0C6FD1E1277}" dt="2026-07-08T15:13:52.914" v="78" actId="14100"/>
          <ac:spMkLst>
            <pc:docMk/>
            <pc:sldMk cId="2959571644" sldId="326"/>
            <ac:spMk id="18" creationId="{00000000-0000-0000-0000-000000000000}"/>
          </ac:spMkLst>
        </pc:spChg>
        <pc:spChg chg="mod">
          <ac:chgData name="Edel Finan" userId="7dfb8e64-41f2-47f0-a55c-456ab63299fe" providerId="ADAL" clId="{3EAE0ABE-9399-41BD-9301-D0C6FD1E1277}" dt="2026-07-08T15:14:02.493" v="81" actId="14100"/>
          <ac:spMkLst>
            <pc:docMk/>
            <pc:sldMk cId="2959571644" sldId="326"/>
            <ac:spMk id="25" creationId="{00000000-0000-0000-0000-000000000000}"/>
          </ac:spMkLst>
        </pc:spChg>
        <pc:spChg chg="mod">
          <ac:chgData name="Edel Finan" userId="7dfb8e64-41f2-47f0-a55c-456ab63299fe" providerId="ADAL" clId="{3EAE0ABE-9399-41BD-9301-D0C6FD1E1277}" dt="2026-07-08T15:14:07.783" v="83" actId="120"/>
          <ac:spMkLst>
            <pc:docMk/>
            <pc:sldMk cId="2959571644" sldId="326"/>
            <ac:spMk id="32" creationId="{00000000-0000-0000-0000-000000000000}"/>
          </ac:spMkLst>
        </pc:spChg>
        <pc:spChg chg="mod">
          <ac:chgData name="Edel Finan" userId="7dfb8e64-41f2-47f0-a55c-456ab63299fe" providerId="ADAL" clId="{3EAE0ABE-9399-41BD-9301-D0C6FD1E1277}" dt="2026-07-08T15:14:55.574" v="93" actId="1076"/>
          <ac:spMkLst>
            <pc:docMk/>
            <pc:sldMk cId="2959571644" sldId="326"/>
            <ac:spMk id="42" creationId="{00000000-0000-0000-0000-000000000000}"/>
          </ac:spMkLst>
        </pc:spChg>
        <pc:spChg chg="mod">
          <ac:chgData name="Edel Finan" userId="7dfb8e64-41f2-47f0-a55c-456ab63299fe" providerId="ADAL" clId="{3EAE0ABE-9399-41BD-9301-D0C6FD1E1277}" dt="2026-07-08T15:14:33.093" v="87" actId="14100"/>
          <ac:spMkLst>
            <pc:docMk/>
            <pc:sldMk cId="2959571644" sldId="326"/>
            <ac:spMk id="44"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9D8C26-53E6-4002-AF72-F10A65D2CF1E}" type="doc">
      <dgm:prSet loTypeId="urn:microsoft.com/office/officeart/2005/8/layout/default" loCatId="list" qsTypeId="urn:microsoft.com/office/officeart/2005/8/quickstyle/3d1" qsCatId="3D" csTypeId="urn:microsoft.com/office/officeart/2005/8/colors/accent0_3" csCatId="mainScheme" phldr="1"/>
      <dgm:spPr/>
      <dgm:t>
        <a:bodyPr/>
        <a:lstStyle/>
        <a:p>
          <a:endParaRPr lang="en-US"/>
        </a:p>
      </dgm:t>
    </dgm:pt>
    <dgm:pt modelId="{D0AB1AD8-DBCD-4412-8C2A-CAA417A0F889}">
      <dgm:prSet phldrT="[Text]" custT="1">
        <dgm:style>
          <a:lnRef idx="2">
            <a:schemeClr val="accent5">
              <a:shade val="50000"/>
            </a:schemeClr>
          </a:lnRef>
          <a:fillRef idx="1">
            <a:schemeClr val="accent5"/>
          </a:fillRef>
          <a:effectRef idx="0">
            <a:schemeClr val="accent5"/>
          </a:effectRef>
          <a:fontRef idx="minor">
            <a:schemeClr val="lt1"/>
          </a:fontRef>
        </dgm:style>
      </dgm:prSet>
      <dgm:spPr>
        <a:solidFill>
          <a:srgbClr val="35937A"/>
        </a:solidFill>
      </dgm:spPr>
      <dgm:t>
        <a:bodyPr/>
        <a:lstStyle/>
        <a:p>
          <a:pPr algn="l"/>
          <a:r>
            <a:rPr lang="en-IE" sz="2400" b="0" dirty="0">
              <a:effectLst>
                <a:outerShdw blurRad="38100" dist="38100" dir="2700000" algn="tl">
                  <a:srgbClr val="000000">
                    <a:alpha val="43137"/>
                  </a:srgbClr>
                </a:outerShdw>
              </a:effectLst>
              <a:latin typeface="Poppins" panose="020B0604020202020204" charset="0"/>
              <a:cs typeface="Poppins" panose="020B0604020202020204" charset="0"/>
            </a:rPr>
            <a:t>39% Irish people ‘limited’ health literacy </a:t>
          </a:r>
          <a:endParaRPr lang="en-IE" sz="1800" b="0" i="1" dirty="0">
            <a:effectLst>
              <a:outerShdw blurRad="38100" dist="38100" dir="2700000" algn="tl">
                <a:srgbClr val="000000">
                  <a:alpha val="43137"/>
                </a:srgbClr>
              </a:outerShdw>
            </a:effectLst>
            <a:latin typeface="Poppins" panose="020B0604020202020204" charset="0"/>
            <a:cs typeface="Poppins" panose="020B0604020202020204" charset="0"/>
          </a:endParaRPr>
        </a:p>
        <a:p>
          <a:pPr algn="l"/>
          <a:r>
            <a:rPr lang="en-IE" sz="1600" b="0" i="1" dirty="0">
              <a:effectLst>
                <a:outerShdw blurRad="38100" dist="38100" dir="2700000" algn="tl">
                  <a:srgbClr val="000000">
                    <a:alpha val="43137"/>
                  </a:srgbClr>
                </a:outerShdw>
              </a:effectLst>
              <a:latin typeface="Poppins" panose="020B0604020202020204" charset="0"/>
              <a:cs typeface="Poppins" panose="020B0604020202020204" charset="0"/>
            </a:rPr>
            <a:t>(EU Health Literacy Survey, 2010). </a:t>
          </a:r>
        </a:p>
        <a:p>
          <a:pPr algn="l"/>
          <a:endParaRPr lang="en-IE" sz="2000" b="0" i="0" dirty="0">
            <a:effectLst>
              <a:outerShdw blurRad="38100" dist="38100" dir="2700000" algn="tl">
                <a:srgbClr val="000000">
                  <a:alpha val="43137"/>
                </a:srgbClr>
              </a:outerShdw>
            </a:effectLst>
            <a:latin typeface="Poppins" panose="020B0604020202020204" charset="0"/>
            <a:cs typeface="Poppins" panose="020B0604020202020204" charset="0"/>
          </a:endParaRPr>
        </a:p>
        <a:p>
          <a:pPr algn="l"/>
          <a:r>
            <a:rPr lang="en-IE" sz="2400" b="0" i="0" dirty="0">
              <a:effectLst>
                <a:outerShdw blurRad="38100" dist="38100" dir="2700000" algn="tl">
                  <a:srgbClr val="000000">
                    <a:alpha val="43137"/>
                  </a:srgbClr>
                </a:outerShdw>
              </a:effectLst>
              <a:latin typeface="Poppins" panose="020B0604020202020204" charset="0"/>
              <a:cs typeface="Poppins" panose="020B0604020202020204" charset="0"/>
            </a:rPr>
            <a:t>21% unmet literacy needs </a:t>
          </a:r>
        </a:p>
        <a:p>
          <a:pPr algn="l"/>
          <a:r>
            <a:rPr lang="en-IE" sz="1600" b="0" i="1" dirty="0">
              <a:effectLst>
                <a:outerShdw blurRad="38100" dist="38100" dir="2700000" algn="tl">
                  <a:srgbClr val="000000">
                    <a:alpha val="43137"/>
                  </a:srgbClr>
                </a:outerShdw>
              </a:effectLst>
              <a:latin typeface="Poppins" panose="020B0604020202020204" charset="0"/>
              <a:cs typeface="Poppins" panose="020B0604020202020204" charset="0"/>
            </a:rPr>
            <a:t>(PIAAC, 2023) </a:t>
          </a:r>
          <a:endParaRPr lang="en-US" sz="2400" b="0" i="1" dirty="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11ED1734-B7F8-4261-B12C-93B6DB96DA14}" type="parTrans" cxnId="{B48D75E4-2862-46D8-8405-DBFCD8D77082}">
      <dgm:prSet/>
      <dgm:spPr/>
      <dgm:t>
        <a:bodyPr/>
        <a:lstStyle/>
        <a:p>
          <a:pPr algn="l"/>
          <a:endParaRPr lang="en-US" sz="2400" b="0">
            <a:solidFill>
              <a:schemeClr val="bg1"/>
            </a:solidFill>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3A5C05A1-09E2-4234-8521-253A0F90D46F}" type="sibTrans" cxnId="{B48D75E4-2862-46D8-8405-DBFCD8D77082}">
      <dgm:prSet/>
      <dgm:spPr/>
      <dgm:t>
        <a:bodyPr/>
        <a:lstStyle/>
        <a:p>
          <a:pPr algn="l"/>
          <a:endParaRPr lang="en-US" sz="2400" b="0">
            <a:solidFill>
              <a:schemeClr val="bg1"/>
            </a:solidFill>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6DDA5978-E18D-4177-A809-BDE2146DFD88}">
      <dgm:prSet custT="1">
        <dgm:style>
          <a:lnRef idx="2">
            <a:schemeClr val="accent5">
              <a:shade val="50000"/>
            </a:schemeClr>
          </a:lnRef>
          <a:fillRef idx="1">
            <a:schemeClr val="accent5"/>
          </a:fillRef>
          <a:effectRef idx="0">
            <a:schemeClr val="accent5"/>
          </a:effectRef>
          <a:fontRef idx="minor">
            <a:schemeClr val="lt1"/>
          </a:fontRef>
        </dgm:style>
      </dgm:prSet>
      <dgm:spPr>
        <a:solidFill>
          <a:srgbClr val="35937A"/>
        </a:solidFill>
      </dgm:spPr>
      <dgm:t>
        <a:bodyPr/>
        <a:lstStyle/>
        <a:p>
          <a:pPr algn="l"/>
          <a:r>
            <a:rPr lang="en-IE" sz="2400" b="0" dirty="0">
              <a:effectLst>
                <a:outerShdw blurRad="38100" dist="38100" dir="2700000" algn="tl">
                  <a:srgbClr val="000000">
                    <a:alpha val="43137"/>
                  </a:srgbClr>
                </a:outerShdw>
              </a:effectLst>
              <a:latin typeface="Poppins" panose="020B0604020202020204" charset="0"/>
              <a:cs typeface="Poppins" panose="020B0604020202020204" charset="0"/>
            </a:rPr>
            <a:t>Lower levels of health literacy in lower socio-economic areas </a:t>
          </a:r>
        </a:p>
        <a:p>
          <a:pPr algn="l"/>
          <a:endParaRPr lang="en-IE" sz="2400" b="0" dirty="0">
            <a:effectLst>
              <a:outerShdw blurRad="38100" dist="38100" dir="2700000" algn="tl">
                <a:srgbClr val="000000">
                  <a:alpha val="43137"/>
                </a:srgbClr>
              </a:outerShdw>
            </a:effectLst>
            <a:latin typeface="Poppins" panose="020B0604020202020204" charset="0"/>
            <a:cs typeface="Poppins" panose="020B0604020202020204" charset="0"/>
          </a:endParaRPr>
        </a:p>
        <a:p>
          <a:pPr algn="l"/>
          <a:r>
            <a:rPr lang="en-IE" sz="1800" b="0" i="1" dirty="0">
              <a:effectLst>
                <a:outerShdw blurRad="38100" dist="38100" dir="2700000" algn="tl">
                  <a:srgbClr val="000000">
                    <a:alpha val="43137"/>
                  </a:srgbClr>
                </a:outerShdw>
              </a:effectLst>
              <a:latin typeface="Poppins" panose="020B0604020202020204" charset="0"/>
              <a:cs typeface="Poppins" panose="020B0604020202020204" charset="0"/>
            </a:rPr>
            <a:t>(Sorensen 2015).</a:t>
          </a:r>
        </a:p>
      </dgm:t>
    </dgm:pt>
    <dgm:pt modelId="{E02FBF8F-7786-435D-95D1-26BB4CC3517B}" type="parTrans" cxnId="{9F0B9B98-1D44-488D-B92A-A4401A1A28C6}">
      <dgm:prSet/>
      <dgm:spPr/>
      <dgm:t>
        <a:bodyPr/>
        <a:lstStyle/>
        <a:p>
          <a:pPr algn="l"/>
          <a:endParaRPr lang="en-US" sz="2400" b="0">
            <a:solidFill>
              <a:schemeClr val="bg1"/>
            </a:solidFill>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62F0D127-72E5-4A7D-83EA-C0358D00952E}" type="sibTrans" cxnId="{9F0B9B98-1D44-488D-B92A-A4401A1A28C6}">
      <dgm:prSet/>
      <dgm:spPr/>
      <dgm:t>
        <a:bodyPr/>
        <a:lstStyle/>
        <a:p>
          <a:pPr algn="l"/>
          <a:endParaRPr lang="en-US" sz="2400" b="0">
            <a:solidFill>
              <a:schemeClr val="bg1"/>
            </a:solidFill>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248A9967-FFB6-4220-9B38-E0C254670C83}">
      <dgm:prSet custT="1">
        <dgm:style>
          <a:lnRef idx="2">
            <a:schemeClr val="accent5">
              <a:shade val="50000"/>
            </a:schemeClr>
          </a:lnRef>
          <a:fillRef idx="1">
            <a:schemeClr val="accent5"/>
          </a:fillRef>
          <a:effectRef idx="0">
            <a:schemeClr val="accent5"/>
          </a:effectRef>
          <a:fontRef idx="minor">
            <a:schemeClr val="lt1"/>
          </a:fontRef>
        </dgm:style>
      </dgm:prSet>
      <dgm:spPr>
        <a:solidFill>
          <a:srgbClr val="35937A"/>
        </a:solidFill>
      </dgm:spPr>
      <dgm:t>
        <a:bodyPr/>
        <a:lstStyle/>
        <a:p>
          <a:pPr algn="l"/>
          <a:r>
            <a:rPr lang="en-IE" sz="2400" b="0" dirty="0">
              <a:effectLst>
                <a:outerShdw blurRad="38100" dist="38100" dir="2700000" algn="tl">
                  <a:srgbClr val="000000">
                    <a:alpha val="43137"/>
                  </a:srgbClr>
                </a:outerShdw>
              </a:effectLst>
              <a:latin typeface="Poppins" panose="020B0604020202020204" charset="0"/>
              <a:cs typeface="Poppins" panose="020B0604020202020204" charset="0"/>
            </a:rPr>
            <a:t>Lower socio economic areas 2.5 times as likely to present with a chronic disease </a:t>
          </a:r>
        </a:p>
        <a:p>
          <a:pPr algn="l"/>
          <a:endParaRPr lang="en-IE" sz="2400" b="0" dirty="0">
            <a:effectLst>
              <a:outerShdw blurRad="38100" dist="38100" dir="2700000" algn="tl">
                <a:srgbClr val="000000">
                  <a:alpha val="43137"/>
                </a:srgbClr>
              </a:outerShdw>
            </a:effectLst>
            <a:latin typeface="Poppins" panose="020B0604020202020204" charset="0"/>
            <a:cs typeface="Poppins" panose="020B0604020202020204" charset="0"/>
          </a:endParaRPr>
        </a:p>
        <a:p>
          <a:pPr algn="l"/>
          <a:r>
            <a:rPr lang="en-IE" sz="1800" b="0" i="1" dirty="0">
              <a:effectLst>
                <a:outerShdw blurRad="38100" dist="38100" dir="2700000" algn="tl">
                  <a:srgbClr val="000000">
                    <a:alpha val="43137"/>
                  </a:srgbClr>
                </a:outerShdw>
              </a:effectLst>
              <a:latin typeface="Poppins" panose="020B0604020202020204" charset="0"/>
              <a:cs typeface="Poppins" panose="020B0604020202020204" charset="0"/>
            </a:rPr>
            <a:t>(HSE, 2019).</a:t>
          </a:r>
        </a:p>
      </dgm:t>
    </dgm:pt>
    <dgm:pt modelId="{4B00A935-3421-48A5-A280-83A287CC0269}" type="parTrans" cxnId="{2638203B-7BBD-4C48-A2BB-46F3A6E5629E}">
      <dgm:prSet/>
      <dgm:spPr/>
      <dgm:t>
        <a:bodyPr/>
        <a:lstStyle/>
        <a:p>
          <a:pPr algn="l"/>
          <a:endParaRPr lang="en-US" sz="2400" b="0">
            <a:solidFill>
              <a:schemeClr val="bg1"/>
            </a:solidFill>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90F0DB1E-C9CC-4AA5-8CA9-54C25E3FEF69}" type="sibTrans" cxnId="{2638203B-7BBD-4C48-A2BB-46F3A6E5629E}">
      <dgm:prSet/>
      <dgm:spPr/>
      <dgm:t>
        <a:bodyPr/>
        <a:lstStyle/>
        <a:p>
          <a:pPr algn="l"/>
          <a:endParaRPr lang="en-US" sz="2400" b="0">
            <a:solidFill>
              <a:schemeClr val="bg1"/>
            </a:solidFill>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BB1E4896-6A27-4414-B41F-6F92F5209784}" type="pres">
      <dgm:prSet presAssocID="{E79D8C26-53E6-4002-AF72-F10A65D2CF1E}" presName="diagram" presStyleCnt="0">
        <dgm:presLayoutVars>
          <dgm:dir/>
          <dgm:resizeHandles val="exact"/>
        </dgm:presLayoutVars>
      </dgm:prSet>
      <dgm:spPr/>
    </dgm:pt>
    <dgm:pt modelId="{DC09A6EF-B406-4E59-8C7E-AFF9E716E6A6}" type="pres">
      <dgm:prSet presAssocID="{D0AB1AD8-DBCD-4412-8C2A-CAA417A0F889}" presName="node" presStyleLbl="node1" presStyleIdx="0" presStyleCnt="3" custScaleX="125895" custScaleY="169677" custLinFactNeighborX="-2955" custLinFactNeighborY="1477">
        <dgm:presLayoutVars>
          <dgm:bulletEnabled val="1"/>
        </dgm:presLayoutVars>
      </dgm:prSet>
      <dgm:spPr/>
    </dgm:pt>
    <dgm:pt modelId="{19015FDE-93C7-4059-ADF8-25E20E6C7F1B}" type="pres">
      <dgm:prSet presAssocID="{3A5C05A1-09E2-4234-8521-253A0F90D46F}" presName="sibTrans" presStyleCnt="0"/>
      <dgm:spPr/>
    </dgm:pt>
    <dgm:pt modelId="{0EC5262E-C3E2-4F42-9DB0-10549A573C48}" type="pres">
      <dgm:prSet presAssocID="{6DDA5978-E18D-4177-A809-BDE2146DFD88}" presName="node" presStyleLbl="node1" presStyleIdx="1" presStyleCnt="3" custScaleX="126350" custScaleY="169360">
        <dgm:presLayoutVars>
          <dgm:bulletEnabled val="1"/>
        </dgm:presLayoutVars>
      </dgm:prSet>
      <dgm:spPr/>
    </dgm:pt>
    <dgm:pt modelId="{EC6C6BFF-C37A-410A-AA3C-99A5F05B3771}" type="pres">
      <dgm:prSet presAssocID="{62F0D127-72E5-4A7D-83EA-C0358D00952E}" presName="sibTrans" presStyleCnt="0"/>
      <dgm:spPr/>
    </dgm:pt>
    <dgm:pt modelId="{0191D986-1969-4E43-9D10-593BEC5E510F}" type="pres">
      <dgm:prSet presAssocID="{248A9967-FFB6-4220-9B38-E0C254670C83}" presName="node" presStyleLbl="node1" presStyleIdx="2" presStyleCnt="3" custScaleX="109677" custScaleY="169044">
        <dgm:presLayoutVars>
          <dgm:bulletEnabled val="1"/>
        </dgm:presLayoutVars>
      </dgm:prSet>
      <dgm:spPr/>
    </dgm:pt>
  </dgm:ptLst>
  <dgm:cxnLst>
    <dgm:cxn modelId="{78EFAA30-C12E-44D2-A3B9-DA472548C3A6}" type="presOf" srcId="{E79D8C26-53E6-4002-AF72-F10A65D2CF1E}" destId="{BB1E4896-6A27-4414-B41F-6F92F5209784}" srcOrd="0" destOrd="0" presId="urn:microsoft.com/office/officeart/2005/8/layout/default"/>
    <dgm:cxn modelId="{2638203B-7BBD-4C48-A2BB-46F3A6E5629E}" srcId="{E79D8C26-53E6-4002-AF72-F10A65D2CF1E}" destId="{248A9967-FFB6-4220-9B38-E0C254670C83}" srcOrd="2" destOrd="0" parTransId="{4B00A935-3421-48A5-A280-83A287CC0269}" sibTransId="{90F0DB1E-C9CC-4AA5-8CA9-54C25E3FEF69}"/>
    <dgm:cxn modelId="{9F0B9B98-1D44-488D-B92A-A4401A1A28C6}" srcId="{E79D8C26-53E6-4002-AF72-F10A65D2CF1E}" destId="{6DDA5978-E18D-4177-A809-BDE2146DFD88}" srcOrd="1" destOrd="0" parTransId="{E02FBF8F-7786-435D-95D1-26BB4CC3517B}" sibTransId="{62F0D127-72E5-4A7D-83EA-C0358D00952E}"/>
    <dgm:cxn modelId="{6A8501C4-73E5-490E-8EC1-24011DBE80AC}" type="presOf" srcId="{D0AB1AD8-DBCD-4412-8C2A-CAA417A0F889}" destId="{DC09A6EF-B406-4E59-8C7E-AFF9E716E6A6}" srcOrd="0" destOrd="0" presId="urn:microsoft.com/office/officeart/2005/8/layout/default"/>
    <dgm:cxn modelId="{B48D75E4-2862-46D8-8405-DBFCD8D77082}" srcId="{E79D8C26-53E6-4002-AF72-F10A65D2CF1E}" destId="{D0AB1AD8-DBCD-4412-8C2A-CAA417A0F889}" srcOrd="0" destOrd="0" parTransId="{11ED1734-B7F8-4261-B12C-93B6DB96DA14}" sibTransId="{3A5C05A1-09E2-4234-8521-253A0F90D46F}"/>
    <dgm:cxn modelId="{59C048FA-F354-4E69-A6C8-71314D435BE5}" type="presOf" srcId="{6DDA5978-E18D-4177-A809-BDE2146DFD88}" destId="{0EC5262E-C3E2-4F42-9DB0-10549A573C48}" srcOrd="0" destOrd="0" presId="urn:microsoft.com/office/officeart/2005/8/layout/default"/>
    <dgm:cxn modelId="{A74690FD-8D99-452A-AE5A-FA427EA6829F}" type="presOf" srcId="{248A9967-FFB6-4220-9B38-E0C254670C83}" destId="{0191D986-1969-4E43-9D10-593BEC5E510F}" srcOrd="0" destOrd="0" presId="urn:microsoft.com/office/officeart/2005/8/layout/default"/>
    <dgm:cxn modelId="{9BF2D26F-AD1F-4F48-9DAF-13BBAB93EEF1}" type="presParOf" srcId="{BB1E4896-6A27-4414-B41F-6F92F5209784}" destId="{DC09A6EF-B406-4E59-8C7E-AFF9E716E6A6}" srcOrd="0" destOrd="0" presId="urn:microsoft.com/office/officeart/2005/8/layout/default"/>
    <dgm:cxn modelId="{C176A43A-5D55-4441-98E8-827151D652FE}" type="presParOf" srcId="{BB1E4896-6A27-4414-B41F-6F92F5209784}" destId="{19015FDE-93C7-4059-ADF8-25E20E6C7F1B}" srcOrd="1" destOrd="0" presId="urn:microsoft.com/office/officeart/2005/8/layout/default"/>
    <dgm:cxn modelId="{F1144E9E-F505-45BD-A5AA-C8410A3F3E51}" type="presParOf" srcId="{BB1E4896-6A27-4414-B41F-6F92F5209784}" destId="{0EC5262E-C3E2-4F42-9DB0-10549A573C48}" srcOrd="2" destOrd="0" presId="urn:microsoft.com/office/officeart/2005/8/layout/default"/>
    <dgm:cxn modelId="{D33CFC38-7365-490B-9827-D9B71ACBF1DB}" type="presParOf" srcId="{BB1E4896-6A27-4414-B41F-6F92F5209784}" destId="{EC6C6BFF-C37A-410A-AA3C-99A5F05B3771}" srcOrd="3" destOrd="0" presId="urn:microsoft.com/office/officeart/2005/8/layout/default"/>
    <dgm:cxn modelId="{EF9BE930-D19A-43EA-A2DC-32968BA6E19C}" type="presParOf" srcId="{BB1E4896-6A27-4414-B41F-6F92F5209784}" destId="{0191D986-1969-4E43-9D10-593BEC5E510F}"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EE0D49-C775-421E-B229-780A9F234D11}" type="doc">
      <dgm:prSet loTypeId="urn:microsoft.com/office/officeart/2005/8/layout/default" loCatId="list" qsTypeId="urn:microsoft.com/office/officeart/2005/8/quickstyle/simple1" qsCatId="simple" csTypeId="urn:microsoft.com/office/officeart/2005/8/colors/colorful4" csCatId="colorful" phldr="1"/>
      <dgm:spPr/>
      <dgm:t>
        <a:bodyPr/>
        <a:lstStyle/>
        <a:p>
          <a:endParaRPr lang="en-US"/>
        </a:p>
      </dgm:t>
    </dgm:pt>
    <dgm:pt modelId="{2BFF207A-11C5-467C-8A87-D96A009B7DD5}">
      <dgm:prSet phldrT="[Text]" custT="1"/>
      <dgm:spPr>
        <a:solidFill>
          <a:srgbClr val="35937A"/>
        </a:solidFill>
      </dgm:spPr>
      <dgm:t>
        <a:bodyPr/>
        <a:lstStyle/>
        <a:p>
          <a:pPr algn="l"/>
          <a:r>
            <a:rPr lang="en-IE" sz="2800" b="1" dirty="0">
              <a:effectLst>
                <a:outerShdw blurRad="38100" dist="38100" dir="2700000" algn="tl">
                  <a:srgbClr val="000000">
                    <a:alpha val="43137"/>
                  </a:srgbClr>
                </a:outerShdw>
              </a:effectLst>
              <a:latin typeface="Poppins" panose="020B0604020202020204" charset="0"/>
              <a:ea typeface="Calibri" panose="020F0502020204030204" pitchFamily="34" charset="0"/>
              <a:cs typeface="Poppins" panose="020B0604020202020204" charset="0"/>
            </a:rPr>
            <a:t>To reduce the barriers to accessing health promotion related information and interventions within the community in Wexford </a:t>
          </a:r>
          <a:endParaRPr lang="en-US" sz="2800" b="1" dirty="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6FFFB3D3-BE58-4B59-924E-71BC5A074045}" type="parTrans" cxnId="{409063ED-3A74-40FA-A3AE-10DF1F5A248C}">
      <dgm:prSet/>
      <dgm:spPr/>
      <dgm:t>
        <a:bodyPr/>
        <a:lstStyle/>
        <a:p>
          <a:pPr algn="l"/>
          <a:endParaRPr lang="en-US" sz="1600" b="1">
            <a:effectLst>
              <a:outerShdw blurRad="38100" dist="38100" dir="2700000" algn="tl">
                <a:srgbClr val="000000">
                  <a:alpha val="43137"/>
                </a:srgbClr>
              </a:outerShdw>
            </a:effectLst>
          </a:endParaRPr>
        </a:p>
      </dgm:t>
    </dgm:pt>
    <dgm:pt modelId="{01B0D96E-E075-43C3-A018-9AC36555026E}" type="sibTrans" cxnId="{409063ED-3A74-40FA-A3AE-10DF1F5A248C}">
      <dgm:prSet/>
      <dgm:spPr/>
      <dgm:t>
        <a:bodyPr/>
        <a:lstStyle/>
        <a:p>
          <a:pPr algn="l"/>
          <a:endParaRPr lang="en-US" sz="1600" b="1">
            <a:effectLst>
              <a:outerShdw blurRad="38100" dist="38100" dir="2700000" algn="tl">
                <a:srgbClr val="000000">
                  <a:alpha val="43137"/>
                </a:srgbClr>
              </a:outerShdw>
            </a:effectLst>
          </a:endParaRPr>
        </a:p>
      </dgm:t>
    </dgm:pt>
    <dgm:pt modelId="{FDB26A72-FBF5-4A47-BB30-174DE61F01DB}">
      <dgm:prSet custT="1"/>
      <dgm:spPr>
        <a:solidFill>
          <a:srgbClr val="35937A"/>
        </a:solidFill>
      </dgm:spPr>
      <dgm:t>
        <a:bodyPr/>
        <a:lstStyle/>
        <a:p>
          <a:pPr algn="l"/>
          <a:r>
            <a:rPr lang="en-IE" sz="2800" b="1" dirty="0">
              <a:effectLst>
                <a:outerShdw blurRad="38100" dist="38100" dir="2700000" algn="tl">
                  <a:srgbClr val="000000">
                    <a:alpha val="43137"/>
                  </a:srgbClr>
                </a:outerShdw>
              </a:effectLst>
              <a:latin typeface="Poppins" panose="020B0604020202020204" charset="0"/>
              <a:ea typeface="Calibri" panose="020F0502020204030204" pitchFamily="34" charset="0"/>
              <a:cs typeface="Poppins" panose="020B0604020202020204" charset="0"/>
            </a:rPr>
            <a:t>To promote health literacy amongst groups marginalised as a result of unmet health literacy needs.</a:t>
          </a:r>
        </a:p>
      </dgm:t>
    </dgm:pt>
    <dgm:pt modelId="{FDF14962-6E6A-426E-8C1D-FB52B7835185}" type="parTrans" cxnId="{0C27BDAC-5848-4DC6-9CD2-2FA7256D05D1}">
      <dgm:prSet/>
      <dgm:spPr/>
      <dgm:t>
        <a:bodyPr/>
        <a:lstStyle/>
        <a:p>
          <a:pPr algn="l"/>
          <a:endParaRPr lang="en-US" sz="1600" b="1">
            <a:effectLst>
              <a:outerShdw blurRad="38100" dist="38100" dir="2700000" algn="tl">
                <a:srgbClr val="000000">
                  <a:alpha val="43137"/>
                </a:srgbClr>
              </a:outerShdw>
            </a:effectLst>
          </a:endParaRPr>
        </a:p>
      </dgm:t>
    </dgm:pt>
    <dgm:pt modelId="{11912214-5646-4997-9D69-EF1F8F857DD3}" type="sibTrans" cxnId="{0C27BDAC-5848-4DC6-9CD2-2FA7256D05D1}">
      <dgm:prSet/>
      <dgm:spPr/>
      <dgm:t>
        <a:bodyPr/>
        <a:lstStyle/>
        <a:p>
          <a:pPr algn="l"/>
          <a:endParaRPr lang="en-US" sz="1600" b="1">
            <a:effectLst>
              <a:outerShdw blurRad="38100" dist="38100" dir="2700000" algn="tl">
                <a:srgbClr val="000000">
                  <a:alpha val="43137"/>
                </a:srgbClr>
              </a:outerShdw>
            </a:effectLst>
          </a:endParaRPr>
        </a:p>
      </dgm:t>
    </dgm:pt>
    <dgm:pt modelId="{0659790A-1D06-438A-9C61-708571D5DA9E}" type="pres">
      <dgm:prSet presAssocID="{E1EE0D49-C775-421E-B229-780A9F234D11}" presName="diagram" presStyleCnt="0">
        <dgm:presLayoutVars>
          <dgm:dir/>
          <dgm:resizeHandles val="exact"/>
        </dgm:presLayoutVars>
      </dgm:prSet>
      <dgm:spPr/>
    </dgm:pt>
    <dgm:pt modelId="{1610CA11-DB86-4E45-88E3-734EA3C77562}" type="pres">
      <dgm:prSet presAssocID="{2BFF207A-11C5-467C-8A87-D96A009B7DD5}" presName="node" presStyleLbl="node1" presStyleIdx="0" presStyleCnt="2" custLinFactNeighborX="491" custLinFactNeighborY="-2331">
        <dgm:presLayoutVars>
          <dgm:bulletEnabled val="1"/>
        </dgm:presLayoutVars>
      </dgm:prSet>
      <dgm:spPr/>
    </dgm:pt>
    <dgm:pt modelId="{5424B6A4-DAC3-4A2C-8D9F-9E834FC64EF5}" type="pres">
      <dgm:prSet presAssocID="{01B0D96E-E075-43C3-A018-9AC36555026E}" presName="sibTrans" presStyleCnt="0"/>
      <dgm:spPr/>
    </dgm:pt>
    <dgm:pt modelId="{EDA75D4A-EB51-4116-9193-783F86E44863}" type="pres">
      <dgm:prSet presAssocID="{FDB26A72-FBF5-4A47-BB30-174DE61F01DB}" presName="node" presStyleLbl="node1" presStyleIdx="1" presStyleCnt="2" custLinFactNeighborX="585" custLinFactNeighborY="-2801">
        <dgm:presLayoutVars>
          <dgm:bulletEnabled val="1"/>
        </dgm:presLayoutVars>
      </dgm:prSet>
      <dgm:spPr/>
    </dgm:pt>
  </dgm:ptLst>
  <dgm:cxnLst>
    <dgm:cxn modelId="{E76C6A57-66BE-4625-9C13-760F2E3FB735}" type="presOf" srcId="{E1EE0D49-C775-421E-B229-780A9F234D11}" destId="{0659790A-1D06-438A-9C61-708571D5DA9E}" srcOrd="0" destOrd="0" presId="urn:microsoft.com/office/officeart/2005/8/layout/default"/>
    <dgm:cxn modelId="{0C27BDAC-5848-4DC6-9CD2-2FA7256D05D1}" srcId="{E1EE0D49-C775-421E-B229-780A9F234D11}" destId="{FDB26A72-FBF5-4A47-BB30-174DE61F01DB}" srcOrd="1" destOrd="0" parTransId="{FDF14962-6E6A-426E-8C1D-FB52B7835185}" sibTransId="{11912214-5646-4997-9D69-EF1F8F857DD3}"/>
    <dgm:cxn modelId="{B082D9CF-A841-4B16-9387-8FEFC9162E46}" type="presOf" srcId="{FDB26A72-FBF5-4A47-BB30-174DE61F01DB}" destId="{EDA75D4A-EB51-4116-9193-783F86E44863}" srcOrd="0" destOrd="0" presId="urn:microsoft.com/office/officeart/2005/8/layout/default"/>
    <dgm:cxn modelId="{409063ED-3A74-40FA-A3AE-10DF1F5A248C}" srcId="{E1EE0D49-C775-421E-B229-780A9F234D11}" destId="{2BFF207A-11C5-467C-8A87-D96A009B7DD5}" srcOrd="0" destOrd="0" parTransId="{6FFFB3D3-BE58-4B59-924E-71BC5A074045}" sibTransId="{01B0D96E-E075-43C3-A018-9AC36555026E}"/>
    <dgm:cxn modelId="{B9E3E1FA-1512-45A8-AA5B-8E7D2DE16481}" type="presOf" srcId="{2BFF207A-11C5-467C-8A87-D96A009B7DD5}" destId="{1610CA11-DB86-4E45-88E3-734EA3C77562}" srcOrd="0" destOrd="0" presId="urn:microsoft.com/office/officeart/2005/8/layout/default"/>
    <dgm:cxn modelId="{54580B94-0CA2-4594-9EFF-ADFFE05492A3}" type="presParOf" srcId="{0659790A-1D06-438A-9C61-708571D5DA9E}" destId="{1610CA11-DB86-4E45-88E3-734EA3C77562}" srcOrd="0" destOrd="0" presId="urn:microsoft.com/office/officeart/2005/8/layout/default"/>
    <dgm:cxn modelId="{90466339-D852-4F35-AA76-A7EDB45778F2}" type="presParOf" srcId="{0659790A-1D06-438A-9C61-708571D5DA9E}" destId="{5424B6A4-DAC3-4A2C-8D9F-9E834FC64EF5}" srcOrd="1" destOrd="0" presId="urn:microsoft.com/office/officeart/2005/8/layout/default"/>
    <dgm:cxn modelId="{92D7957A-E06C-487D-9108-F121346230D5}" type="presParOf" srcId="{0659790A-1D06-438A-9C61-708571D5DA9E}" destId="{EDA75D4A-EB51-4116-9193-783F86E44863}"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C3D5E1-B7FC-4D91-A1AF-4262115B15A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0996BF9-7295-4BA8-848E-F6971C961EE4}">
      <dgm:prSet phldrT="[Text]" custT="1"/>
      <dgm:spPr>
        <a:solidFill>
          <a:srgbClr val="35937A"/>
        </a:solidFill>
      </dgm:spPr>
      <dgm:t>
        <a:bodyPr/>
        <a:lstStyle/>
        <a:p>
          <a:r>
            <a:rPr lang="en-US" sz="2000" dirty="0">
              <a:effectLst>
                <a:outerShdw blurRad="38100" dist="38100" dir="2700000" algn="tl">
                  <a:srgbClr val="000000">
                    <a:alpha val="43137"/>
                  </a:srgbClr>
                </a:outerShdw>
              </a:effectLst>
              <a:latin typeface="Poppins" panose="020B0604020202020204" charset="0"/>
              <a:cs typeface="Poppins" panose="020B0604020202020204" charset="0"/>
            </a:rPr>
            <a:t>Smoking and Vaping</a:t>
          </a:r>
        </a:p>
      </dgm:t>
    </dgm:pt>
    <dgm:pt modelId="{873120B0-0BE0-4B40-BD33-E5D7929E251C}" type="parTrans" cxnId="{70A0C238-E81A-4882-B0E2-8C513E318A6F}">
      <dgm:prSet/>
      <dgm:spPr/>
      <dgm:t>
        <a:bodyPr/>
        <a:lstStyle/>
        <a:p>
          <a:endParaRPr lang="en-US" sz="18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3CF16410-863D-4D40-839C-5DF8F38E12EF}" type="sibTrans" cxnId="{70A0C238-E81A-4882-B0E2-8C513E318A6F}">
      <dgm:prSet/>
      <dgm:spPr/>
      <dgm:t>
        <a:bodyPr/>
        <a:lstStyle/>
        <a:p>
          <a:endParaRPr lang="en-US" sz="18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D6C03533-70D7-48FC-8F3C-A9CD7B92222E}">
      <dgm:prSet phldrT="[Text]" custT="1"/>
      <dgm:spPr>
        <a:solidFill>
          <a:srgbClr val="35937A"/>
        </a:solidFill>
      </dgm:spPr>
      <dgm:t>
        <a:bodyPr/>
        <a:lstStyle/>
        <a:p>
          <a:r>
            <a:rPr lang="en-US" sz="2000" dirty="0">
              <a:effectLst>
                <a:outerShdw blurRad="38100" dist="38100" dir="2700000" algn="tl">
                  <a:srgbClr val="000000">
                    <a:alpha val="43137"/>
                  </a:srgbClr>
                </a:outerShdw>
              </a:effectLst>
              <a:latin typeface="Poppins" panose="020B0604020202020204" charset="0"/>
              <a:cs typeface="Poppins" panose="020B0604020202020204" charset="0"/>
            </a:rPr>
            <a:t>Physical Activity</a:t>
          </a:r>
        </a:p>
      </dgm:t>
    </dgm:pt>
    <dgm:pt modelId="{62EC71F0-4A7F-4F2A-BE6D-B2549DCB797E}" type="parTrans" cxnId="{717ADEEE-420B-453A-A072-019565F932EB}">
      <dgm:prSet/>
      <dgm:spPr/>
      <dgm:t>
        <a:bodyPr/>
        <a:lstStyle/>
        <a:p>
          <a:endParaRPr lang="en-US" sz="18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031823F4-D6A3-4D22-B14E-F9E644BC1643}" type="sibTrans" cxnId="{717ADEEE-420B-453A-A072-019565F932EB}">
      <dgm:prSet/>
      <dgm:spPr/>
      <dgm:t>
        <a:bodyPr/>
        <a:lstStyle/>
        <a:p>
          <a:endParaRPr lang="en-US" sz="18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9EDCC73B-AD36-42A0-B9FA-6362E1EC4F80}">
      <dgm:prSet phldrT="[Text]" custT="1"/>
      <dgm:spPr>
        <a:solidFill>
          <a:srgbClr val="35937A"/>
        </a:solidFill>
      </dgm:spPr>
      <dgm:t>
        <a:bodyPr/>
        <a:lstStyle/>
        <a:p>
          <a:r>
            <a:rPr lang="en-US" sz="2000" dirty="0">
              <a:effectLst>
                <a:outerShdw blurRad="38100" dist="38100" dir="2700000" algn="tl">
                  <a:srgbClr val="000000">
                    <a:alpha val="43137"/>
                  </a:srgbClr>
                </a:outerShdw>
              </a:effectLst>
              <a:latin typeface="Poppins" panose="020B0604020202020204" charset="0"/>
              <a:cs typeface="Poppins" panose="020B0604020202020204" charset="0"/>
            </a:rPr>
            <a:t>Alcohol awareness</a:t>
          </a:r>
        </a:p>
      </dgm:t>
    </dgm:pt>
    <dgm:pt modelId="{02EFE044-C413-4019-98E0-262D458AA91B}" type="parTrans" cxnId="{7830E6E1-BC24-4158-817B-7BF8FC8FEECE}">
      <dgm:prSet/>
      <dgm:spPr/>
      <dgm:t>
        <a:bodyPr/>
        <a:lstStyle/>
        <a:p>
          <a:endParaRPr lang="en-US" sz="18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29793BB6-7C5A-4E26-884A-6607D53AA891}" type="sibTrans" cxnId="{7830E6E1-BC24-4158-817B-7BF8FC8FEECE}">
      <dgm:prSet/>
      <dgm:spPr/>
      <dgm:t>
        <a:bodyPr/>
        <a:lstStyle/>
        <a:p>
          <a:endParaRPr lang="en-US" sz="18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BF721BC4-45C6-4743-800E-FCDAA24EECA3}">
      <dgm:prSet phldrT="[Text]" custT="1"/>
      <dgm:spPr>
        <a:solidFill>
          <a:srgbClr val="35937A"/>
        </a:solidFill>
      </dgm:spPr>
      <dgm:t>
        <a:bodyPr/>
        <a:lstStyle/>
        <a:p>
          <a:r>
            <a:rPr lang="en-US" sz="2000" dirty="0">
              <a:effectLst>
                <a:outerShdw blurRad="38100" dist="38100" dir="2700000" algn="tl">
                  <a:srgbClr val="000000">
                    <a:alpha val="43137"/>
                  </a:srgbClr>
                </a:outerShdw>
              </a:effectLst>
              <a:latin typeface="Poppins" panose="020B0604020202020204" charset="0"/>
              <a:cs typeface="Poppins" panose="020B0604020202020204" charset="0"/>
            </a:rPr>
            <a:t>Healthy Eating</a:t>
          </a:r>
        </a:p>
      </dgm:t>
    </dgm:pt>
    <dgm:pt modelId="{2D2C8DAC-0D37-4905-B1D7-B0DEBBE03F94}" type="parTrans" cxnId="{E6FF3C09-7511-450B-8E3A-B63E0FA4D925}">
      <dgm:prSet/>
      <dgm:spPr/>
      <dgm:t>
        <a:bodyPr/>
        <a:lstStyle/>
        <a:p>
          <a:endParaRPr lang="en-US" sz="18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8A6982DC-9F7F-4D9C-95FE-481350F99488}" type="sibTrans" cxnId="{E6FF3C09-7511-450B-8E3A-B63E0FA4D925}">
      <dgm:prSet/>
      <dgm:spPr/>
      <dgm:t>
        <a:bodyPr/>
        <a:lstStyle/>
        <a:p>
          <a:endParaRPr lang="en-US" sz="18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F3F3F88F-62AE-4100-9777-6D5E1598B78C}">
      <dgm:prSet phldrT="[Text]" custT="1"/>
      <dgm:spPr>
        <a:solidFill>
          <a:srgbClr val="35937A"/>
        </a:solidFill>
      </dgm:spPr>
      <dgm:t>
        <a:bodyPr/>
        <a:lstStyle/>
        <a:p>
          <a:r>
            <a:rPr lang="en-US" sz="2000" dirty="0">
              <a:effectLst>
                <a:outerShdw blurRad="38100" dist="38100" dir="2700000" algn="tl">
                  <a:srgbClr val="000000">
                    <a:alpha val="43137"/>
                  </a:srgbClr>
                </a:outerShdw>
              </a:effectLst>
              <a:latin typeface="Poppins" panose="020B0604020202020204" charset="0"/>
              <a:cs typeface="Poppins" panose="020B0604020202020204" charset="0"/>
            </a:rPr>
            <a:t>Mental Health and Wellbeing</a:t>
          </a:r>
        </a:p>
      </dgm:t>
    </dgm:pt>
    <dgm:pt modelId="{35E88BC9-B262-4E12-8D93-4A1118F0813F}" type="parTrans" cxnId="{1C84BCC3-815F-481E-B973-5C4936FD946C}">
      <dgm:prSet/>
      <dgm:spPr/>
      <dgm:t>
        <a:bodyPr/>
        <a:lstStyle/>
        <a:p>
          <a:endParaRPr lang="en-US" sz="18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14DE040F-09A6-4FEB-9BD4-8F881F18B093}" type="sibTrans" cxnId="{1C84BCC3-815F-481E-B973-5C4936FD946C}">
      <dgm:prSet/>
      <dgm:spPr/>
      <dgm:t>
        <a:bodyPr/>
        <a:lstStyle/>
        <a:p>
          <a:endParaRPr lang="en-US" sz="18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DD737E5F-A967-4440-96BF-3868271B09B4}">
      <dgm:prSet phldrT="[Text]" custT="1"/>
      <dgm:spPr>
        <a:solidFill>
          <a:srgbClr val="35937A"/>
        </a:solidFill>
      </dgm:spPr>
      <dgm:t>
        <a:bodyPr/>
        <a:lstStyle/>
        <a:p>
          <a:r>
            <a:rPr lang="en-US" sz="2000" dirty="0">
              <a:effectLst>
                <a:outerShdw blurRad="38100" dist="38100" dir="2700000" algn="tl">
                  <a:srgbClr val="000000">
                    <a:alpha val="43137"/>
                  </a:srgbClr>
                </a:outerShdw>
              </a:effectLst>
              <a:latin typeface="Poppins" panose="020B0604020202020204" charset="0"/>
              <a:cs typeface="Poppins" panose="020B0604020202020204" charset="0"/>
            </a:rPr>
            <a:t>Cancer Awareness</a:t>
          </a:r>
        </a:p>
      </dgm:t>
    </dgm:pt>
    <dgm:pt modelId="{07307429-148D-450C-AF13-B13359B9FE39}" type="parTrans" cxnId="{89C2E316-078B-467A-AE25-BC8316B3980A}">
      <dgm:prSet/>
      <dgm:spPr/>
      <dgm:t>
        <a:bodyPr/>
        <a:lstStyle/>
        <a:p>
          <a:endParaRPr lang="en-US" sz="18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DE812E50-3490-4D77-B670-7E9109D75C4D}" type="sibTrans" cxnId="{89C2E316-078B-467A-AE25-BC8316B3980A}">
      <dgm:prSet/>
      <dgm:spPr/>
      <dgm:t>
        <a:bodyPr/>
        <a:lstStyle/>
        <a:p>
          <a:endParaRPr lang="en-US" sz="18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2DA9D694-92BE-424D-9110-18F7F4B1D0B6}" type="pres">
      <dgm:prSet presAssocID="{55C3D5E1-B7FC-4D91-A1AF-4262115B15AE}" presName="diagram" presStyleCnt="0">
        <dgm:presLayoutVars>
          <dgm:dir/>
          <dgm:resizeHandles val="exact"/>
        </dgm:presLayoutVars>
      </dgm:prSet>
      <dgm:spPr/>
    </dgm:pt>
    <dgm:pt modelId="{73AD0408-7BED-4CB9-A38A-FFB2187DC8BB}" type="pres">
      <dgm:prSet presAssocID="{60996BF9-7295-4BA8-848E-F6971C961EE4}" presName="node" presStyleLbl="node1" presStyleIdx="0" presStyleCnt="6">
        <dgm:presLayoutVars>
          <dgm:bulletEnabled val="1"/>
        </dgm:presLayoutVars>
      </dgm:prSet>
      <dgm:spPr/>
    </dgm:pt>
    <dgm:pt modelId="{D57C7376-29F2-4695-9079-55BFF7743CCF}" type="pres">
      <dgm:prSet presAssocID="{3CF16410-863D-4D40-839C-5DF8F38E12EF}" presName="sibTrans" presStyleCnt="0"/>
      <dgm:spPr/>
    </dgm:pt>
    <dgm:pt modelId="{2B5B0FF4-9017-455A-9E54-7500052B5C79}" type="pres">
      <dgm:prSet presAssocID="{D6C03533-70D7-48FC-8F3C-A9CD7B92222E}" presName="node" presStyleLbl="node1" presStyleIdx="1" presStyleCnt="6">
        <dgm:presLayoutVars>
          <dgm:bulletEnabled val="1"/>
        </dgm:presLayoutVars>
      </dgm:prSet>
      <dgm:spPr/>
    </dgm:pt>
    <dgm:pt modelId="{E850D6F7-00CA-4FC5-9C10-3CD11E493AF6}" type="pres">
      <dgm:prSet presAssocID="{031823F4-D6A3-4D22-B14E-F9E644BC1643}" presName="sibTrans" presStyleCnt="0"/>
      <dgm:spPr/>
    </dgm:pt>
    <dgm:pt modelId="{1833EC8E-C0A2-48EC-854B-E542E0538227}" type="pres">
      <dgm:prSet presAssocID="{9EDCC73B-AD36-42A0-B9FA-6362E1EC4F80}" presName="node" presStyleLbl="node1" presStyleIdx="2" presStyleCnt="6">
        <dgm:presLayoutVars>
          <dgm:bulletEnabled val="1"/>
        </dgm:presLayoutVars>
      </dgm:prSet>
      <dgm:spPr/>
    </dgm:pt>
    <dgm:pt modelId="{0951F517-A017-4256-B882-4FBCDBD67E0D}" type="pres">
      <dgm:prSet presAssocID="{29793BB6-7C5A-4E26-884A-6607D53AA891}" presName="sibTrans" presStyleCnt="0"/>
      <dgm:spPr/>
    </dgm:pt>
    <dgm:pt modelId="{65F1B8C6-B172-4342-BE89-16249F03B4C7}" type="pres">
      <dgm:prSet presAssocID="{BF721BC4-45C6-4743-800E-FCDAA24EECA3}" presName="node" presStyleLbl="node1" presStyleIdx="3" presStyleCnt="6">
        <dgm:presLayoutVars>
          <dgm:bulletEnabled val="1"/>
        </dgm:presLayoutVars>
      </dgm:prSet>
      <dgm:spPr/>
    </dgm:pt>
    <dgm:pt modelId="{084DEF05-7F9E-4C07-8D8A-B27FE399664B}" type="pres">
      <dgm:prSet presAssocID="{8A6982DC-9F7F-4D9C-95FE-481350F99488}" presName="sibTrans" presStyleCnt="0"/>
      <dgm:spPr/>
    </dgm:pt>
    <dgm:pt modelId="{7FCAD049-0950-4777-B4E3-E367D7DA686B}" type="pres">
      <dgm:prSet presAssocID="{F3F3F88F-62AE-4100-9777-6D5E1598B78C}" presName="node" presStyleLbl="node1" presStyleIdx="4" presStyleCnt="6">
        <dgm:presLayoutVars>
          <dgm:bulletEnabled val="1"/>
        </dgm:presLayoutVars>
      </dgm:prSet>
      <dgm:spPr/>
    </dgm:pt>
    <dgm:pt modelId="{5A41A2BF-C257-40D8-9E5E-D241E200B238}" type="pres">
      <dgm:prSet presAssocID="{14DE040F-09A6-4FEB-9BD4-8F881F18B093}" presName="sibTrans" presStyleCnt="0"/>
      <dgm:spPr/>
    </dgm:pt>
    <dgm:pt modelId="{135490EE-956B-41D3-8738-FFDD660383DB}" type="pres">
      <dgm:prSet presAssocID="{DD737E5F-A967-4440-96BF-3868271B09B4}" presName="node" presStyleLbl="node1" presStyleIdx="5" presStyleCnt="6">
        <dgm:presLayoutVars>
          <dgm:bulletEnabled val="1"/>
        </dgm:presLayoutVars>
      </dgm:prSet>
      <dgm:spPr/>
    </dgm:pt>
  </dgm:ptLst>
  <dgm:cxnLst>
    <dgm:cxn modelId="{E6FF3C09-7511-450B-8E3A-B63E0FA4D925}" srcId="{55C3D5E1-B7FC-4D91-A1AF-4262115B15AE}" destId="{BF721BC4-45C6-4743-800E-FCDAA24EECA3}" srcOrd="3" destOrd="0" parTransId="{2D2C8DAC-0D37-4905-B1D7-B0DEBBE03F94}" sibTransId="{8A6982DC-9F7F-4D9C-95FE-481350F99488}"/>
    <dgm:cxn modelId="{89C2E316-078B-467A-AE25-BC8316B3980A}" srcId="{55C3D5E1-B7FC-4D91-A1AF-4262115B15AE}" destId="{DD737E5F-A967-4440-96BF-3868271B09B4}" srcOrd="5" destOrd="0" parTransId="{07307429-148D-450C-AF13-B13359B9FE39}" sibTransId="{DE812E50-3490-4D77-B670-7E9109D75C4D}"/>
    <dgm:cxn modelId="{70A0C238-E81A-4882-B0E2-8C513E318A6F}" srcId="{55C3D5E1-B7FC-4D91-A1AF-4262115B15AE}" destId="{60996BF9-7295-4BA8-848E-F6971C961EE4}" srcOrd="0" destOrd="0" parTransId="{873120B0-0BE0-4B40-BD33-E5D7929E251C}" sibTransId="{3CF16410-863D-4D40-839C-5DF8F38E12EF}"/>
    <dgm:cxn modelId="{DFE2ED42-C088-4469-9490-1D2734D18A2B}" type="presOf" srcId="{9EDCC73B-AD36-42A0-B9FA-6362E1EC4F80}" destId="{1833EC8E-C0A2-48EC-854B-E542E0538227}" srcOrd="0" destOrd="0" presId="urn:microsoft.com/office/officeart/2005/8/layout/default"/>
    <dgm:cxn modelId="{AD5D7177-673C-467E-8D55-D657D0CB0901}" type="presOf" srcId="{55C3D5E1-B7FC-4D91-A1AF-4262115B15AE}" destId="{2DA9D694-92BE-424D-9110-18F7F4B1D0B6}" srcOrd="0" destOrd="0" presId="urn:microsoft.com/office/officeart/2005/8/layout/default"/>
    <dgm:cxn modelId="{D093105A-6A96-4790-90DE-273194672C63}" type="presOf" srcId="{F3F3F88F-62AE-4100-9777-6D5E1598B78C}" destId="{7FCAD049-0950-4777-B4E3-E367D7DA686B}" srcOrd="0" destOrd="0" presId="urn:microsoft.com/office/officeart/2005/8/layout/default"/>
    <dgm:cxn modelId="{55E991A0-4D52-4653-A1D8-60010B5459E6}" type="presOf" srcId="{60996BF9-7295-4BA8-848E-F6971C961EE4}" destId="{73AD0408-7BED-4CB9-A38A-FFB2187DC8BB}" srcOrd="0" destOrd="0" presId="urn:microsoft.com/office/officeart/2005/8/layout/default"/>
    <dgm:cxn modelId="{2190D3BC-766D-4EE2-BB22-CDEEFBD6236C}" type="presOf" srcId="{BF721BC4-45C6-4743-800E-FCDAA24EECA3}" destId="{65F1B8C6-B172-4342-BE89-16249F03B4C7}" srcOrd="0" destOrd="0" presId="urn:microsoft.com/office/officeart/2005/8/layout/default"/>
    <dgm:cxn modelId="{1C84BCC3-815F-481E-B973-5C4936FD946C}" srcId="{55C3D5E1-B7FC-4D91-A1AF-4262115B15AE}" destId="{F3F3F88F-62AE-4100-9777-6D5E1598B78C}" srcOrd="4" destOrd="0" parTransId="{35E88BC9-B262-4E12-8D93-4A1118F0813F}" sibTransId="{14DE040F-09A6-4FEB-9BD4-8F881F18B093}"/>
    <dgm:cxn modelId="{7830E6E1-BC24-4158-817B-7BF8FC8FEECE}" srcId="{55C3D5E1-B7FC-4D91-A1AF-4262115B15AE}" destId="{9EDCC73B-AD36-42A0-B9FA-6362E1EC4F80}" srcOrd="2" destOrd="0" parTransId="{02EFE044-C413-4019-98E0-262D458AA91B}" sibTransId="{29793BB6-7C5A-4E26-884A-6607D53AA891}"/>
    <dgm:cxn modelId="{5C2148E4-5BBF-4CD9-BFF3-7E80C00E41ED}" type="presOf" srcId="{D6C03533-70D7-48FC-8F3C-A9CD7B92222E}" destId="{2B5B0FF4-9017-455A-9E54-7500052B5C79}" srcOrd="0" destOrd="0" presId="urn:microsoft.com/office/officeart/2005/8/layout/default"/>
    <dgm:cxn modelId="{717ADEEE-420B-453A-A072-019565F932EB}" srcId="{55C3D5E1-B7FC-4D91-A1AF-4262115B15AE}" destId="{D6C03533-70D7-48FC-8F3C-A9CD7B92222E}" srcOrd="1" destOrd="0" parTransId="{62EC71F0-4A7F-4F2A-BE6D-B2549DCB797E}" sibTransId="{031823F4-D6A3-4D22-B14E-F9E644BC1643}"/>
    <dgm:cxn modelId="{99E806F5-33E9-4088-8DB3-A53927D1F995}" type="presOf" srcId="{DD737E5F-A967-4440-96BF-3868271B09B4}" destId="{135490EE-956B-41D3-8738-FFDD660383DB}" srcOrd="0" destOrd="0" presId="urn:microsoft.com/office/officeart/2005/8/layout/default"/>
    <dgm:cxn modelId="{02748244-8221-49F7-8D76-BBCF66596D22}" type="presParOf" srcId="{2DA9D694-92BE-424D-9110-18F7F4B1D0B6}" destId="{73AD0408-7BED-4CB9-A38A-FFB2187DC8BB}" srcOrd="0" destOrd="0" presId="urn:microsoft.com/office/officeart/2005/8/layout/default"/>
    <dgm:cxn modelId="{DC3E4B19-EE87-4DD6-89B9-B31566B0987F}" type="presParOf" srcId="{2DA9D694-92BE-424D-9110-18F7F4B1D0B6}" destId="{D57C7376-29F2-4695-9079-55BFF7743CCF}" srcOrd="1" destOrd="0" presId="urn:microsoft.com/office/officeart/2005/8/layout/default"/>
    <dgm:cxn modelId="{AD9BE478-3F33-4A56-A269-4195BFA86BBE}" type="presParOf" srcId="{2DA9D694-92BE-424D-9110-18F7F4B1D0B6}" destId="{2B5B0FF4-9017-455A-9E54-7500052B5C79}" srcOrd="2" destOrd="0" presId="urn:microsoft.com/office/officeart/2005/8/layout/default"/>
    <dgm:cxn modelId="{D142AD6A-47A1-4FDC-8971-4CB6DB401CF5}" type="presParOf" srcId="{2DA9D694-92BE-424D-9110-18F7F4B1D0B6}" destId="{E850D6F7-00CA-4FC5-9C10-3CD11E493AF6}" srcOrd="3" destOrd="0" presId="urn:microsoft.com/office/officeart/2005/8/layout/default"/>
    <dgm:cxn modelId="{F7849EB5-DACD-40FD-BB73-4632D57C03E6}" type="presParOf" srcId="{2DA9D694-92BE-424D-9110-18F7F4B1D0B6}" destId="{1833EC8E-C0A2-48EC-854B-E542E0538227}" srcOrd="4" destOrd="0" presId="urn:microsoft.com/office/officeart/2005/8/layout/default"/>
    <dgm:cxn modelId="{CBF2A7B3-518B-4950-B90E-90ECBA6FF398}" type="presParOf" srcId="{2DA9D694-92BE-424D-9110-18F7F4B1D0B6}" destId="{0951F517-A017-4256-B882-4FBCDBD67E0D}" srcOrd="5" destOrd="0" presId="urn:microsoft.com/office/officeart/2005/8/layout/default"/>
    <dgm:cxn modelId="{816C1843-A900-45C0-A9DB-149919701C6A}" type="presParOf" srcId="{2DA9D694-92BE-424D-9110-18F7F4B1D0B6}" destId="{65F1B8C6-B172-4342-BE89-16249F03B4C7}" srcOrd="6" destOrd="0" presId="urn:microsoft.com/office/officeart/2005/8/layout/default"/>
    <dgm:cxn modelId="{913CBA91-694F-44F3-B62B-E21CB02B8588}" type="presParOf" srcId="{2DA9D694-92BE-424D-9110-18F7F4B1D0B6}" destId="{084DEF05-7F9E-4C07-8D8A-B27FE399664B}" srcOrd="7" destOrd="0" presId="urn:microsoft.com/office/officeart/2005/8/layout/default"/>
    <dgm:cxn modelId="{D8753E1C-461E-4E14-8BC6-8D0428826FCA}" type="presParOf" srcId="{2DA9D694-92BE-424D-9110-18F7F4B1D0B6}" destId="{7FCAD049-0950-4777-B4E3-E367D7DA686B}" srcOrd="8" destOrd="0" presId="urn:microsoft.com/office/officeart/2005/8/layout/default"/>
    <dgm:cxn modelId="{E148A855-5985-444F-B246-D28AB0FA34E4}" type="presParOf" srcId="{2DA9D694-92BE-424D-9110-18F7F4B1D0B6}" destId="{5A41A2BF-C257-40D8-9E5E-D241E200B238}" srcOrd="9" destOrd="0" presId="urn:microsoft.com/office/officeart/2005/8/layout/default"/>
    <dgm:cxn modelId="{EAEA0161-5D11-4A1C-8243-823B7EFEAFE9}" type="presParOf" srcId="{2DA9D694-92BE-424D-9110-18F7F4B1D0B6}" destId="{135490EE-956B-41D3-8738-FFDD660383DB}" srcOrd="10" destOrd="0" presId="urn:microsoft.com/office/officeart/2005/8/layout/default"/>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54C51B2-6752-496D-AAAD-C2A39D281B03}" type="doc">
      <dgm:prSet loTypeId="urn:microsoft.com/office/officeart/2005/8/layout/hProcess9" loCatId="process" qsTypeId="urn:microsoft.com/office/officeart/2005/8/quickstyle/simple1" qsCatId="simple" csTypeId="urn:microsoft.com/office/officeart/2005/8/colors/accent0_3" csCatId="mainScheme" phldr="1"/>
      <dgm:spPr/>
    </dgm:pt>
    <dgm:pt modelId="{6EDFDE1D-5013-4C9E-8E4B-E90C001F5554}">
      <dgm:prSet phldrT="[Text]" custT="1"/>
      <dgm:spPr>
        <a:solidFill>
          <a:srgbClr val="35937A"/>
        </a:solidFill>
      </dgm:spPr>
      <dgm:t>
        <a:bodyPr/>
        <a:lstStyle/>
        <a:p>
          <a:pPr algn="l"/>
          <a:r>
            <a:rPr lang="en-IE" sz="1900" b="1" dirty="0">
              <a:effectLst>
                <a:outerShdw blurRad="38100" dist="38100" dir="2700000" algn="tl">
                  <a:srgbClr val="000000">
                    <a:alpha val="43137"/>
                  </a:srgbClr>
                </a:outerShdw>
              </a:effectLst>
              <a:latin typeface="Poppins" panose="020B0604020202020204" charset="0"/>
              <a:cs typeface="Poppins" panose="020B0604020202020204" charset="0"/>
            </a:rPr>
            <a:t>Funding Proposal</a:t>
          </a:r>
          <a:endParaRPr lang="en-US" sz="1900" b="1" dirty="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872CB14D-50DD-4E0D-A3A6-0BA4F6583FAC}" type="parTrans" cxnId="{B8207119-6AEE-4BA3-A342-195369B969CD}">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992AB7EA-12C3-43A5-A473-61293EC5B162}" type="sibTrans" cxnId="{B8207119-6AEE-4BA3-A342-195369B969CD}">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A9568A15-386C-4755-8BA1-0BA5CAC25E32}">
      <dgm:prSet custT="1"/>
      <dgm:spPr>
        <a:solidFill>
          <a:srgbClr val="35937A"/>
        </a:solidFill>
      </dgm:spPr>
      <dgm:t>
        <a:bodyPr/>
        <a:lstStyle/>
        <a:p>
          <a:pPr algn="l"/>
          <a:r>
            <a:rPr lang="en-IE" sz="1600" dirty="0">
              <a:effectLst>
                <a:outerShdw blurRad="38100" dist="38100" dir="2700000" algn="tl">
                  <a:srgbClr val="000000">
                    <a:alpha val="43137"/>
                  </a:srgbClr>
                </a:outerShdw>
              </a:effectLst>
              <a:latin typeface="Poppins" panose="020B0604020202020204" charset="0"/>
              <a:cs typeface="Poppins" panose="020B0604020202020204" charset="0"/>
            </a:rPr>
            <a:t>Adult Literacy for Life Collaboration Fund</a:t>
          </a:r>
        </a:p>
      </dgm:t>
    </dgm:pt>
    <dgm:pt modelId="{7F0C48B4-68B7-454D-B1E8-D559D3298AB2}" type="parTrans" cxnId="{B977063F-0580-45F9-BC43-F206D1F1F854}">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F78DCEFC-B5D9-40B6-BEE1-3F78E8BB4498}" type="sibTrans" cxnId="{B977063F-0580-45F9-BC43-F206D1F1F854}">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CB3F97F6-1906-4740-AE25-C1A7523D17A3}">
      <dgm:prSet custT="1"/>
      <dgm:spPr>
        <a:solidFill>
          <a:srgbClr val="35937A"/>
        </a:solidFill>
      </dgm:spPr>
      <dgm:t>
        <a:bodyPr/>
        <a:lstStyle/>
        <a:p>
          <a:pPr algn="l"/>
          <a:r>
            <a:rPr lang="en-IE" sz="1900" b="1" dirty="0">
              <a:effectLst>
                <a:outerShdw blurRad="38100" dist="38100" dir="2700000" algn="tl">
                  <a:srgbClr val="000000">
                    <a:alpha val="43137"/>
                  </a:srgbClr>
                </a:outerShdw>
              </a:effectLst>
              <a:latin typeface="Poppins" panose="020B0604020202020204" charset="0"/>
              <a:cs typeface="Poppins" panose="020B0604020202020204" charset="0"/>
            </a:rPr>
            <a:t>Project Management</a:t>
          </a:r>
        </a:p>
      </dgm:t>
    </dgm:pt>
    <dgm:pt modelId="{47528595-829D-4C4B-82E5-A1E45E003011}" type="parTrans" cxnId="{8874A615-DA2A-4726-A743-079F57730F17}">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243DF512-BB07-4C3D-9076-AF75C0925C75}" type="sibTrans" cxnId="{8874A615-DA2A-4726-A743-079F57730F17}">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91E17F03-DD53-4132-9A1E-21CC61755FE6}">
      <dgm:prSet custT="1"/>
      <dgm:spPr>
        <a:solidFill>
          <a:srgbClr val="35937A"/>
        </a:solidFill>
      </dgm:spPr>
      <dgm:t>
        <a:bodyPr/>
        <a:lstStyle/>
        <a:p>
          <a:pPr algn="l"/>
          <a:r>
            <a:rPr lang="en-IE" sz="1900" b="1" dirty="0">
              <a:effectLst>
                <a:outerShdw blurRad="38100" dist="38100" dir="2700000" algn="tl">
                  <a:srgbClr val="000000">
                    <a:alpha val="43137"/>
                  </a:srgbClr>
                </a:outerShdw>
              </a:effectLst>
              <a:latin typeface="Poppins" panose="020B0604020202020204" charset="0"/>
              <a:cs typeface="Poppins" panose="020B0604020202020204" charset="0"/>
            </a:rPr>
            <a:t>Facilitator Engagement and Training</a:t>
          </a:r>
        </a:p>
      </dgm:t>
    </dgm:pt>
    <dgm:pt modelId="{1AC86D16-15A8-49B2-8C82-403743A322EE}" type="parTrans" cxnId="{631EB117-E27E-436F-9F66-88D3B4BA8DB8}">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E03A24B6-34F7-461A-99B3-5E5A8008DD0E}" type="sibTrans" cxnId="{631EB117-E27E-436F-9F66-88D3B4BA8DB8}">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E27F39B6-B057-4DA6-A920-074C0CEEB95A}">
      <dgm:prSet custT="1"/>
      <dgm:spPr>
        <a:solidFill>
          <a:srgbClr val="35937A"/>
        </a:solidFill>
      </dgm:spPr>
      <dgm:t>
        <a:bodyPr/>
        <a:lstStyle/>
        <a:p>
          <a:pPr algn="l"/>
          <a:r>
            <a:rPr lang="en-IE" sz="1400" dirty="0">
              <a:effectLst>
                <a:outerShdw blurRad="38100" dist="38100" dir="2700000" algn="tl">
                  <a:srgbClr val="000000">
                    <a:alpha val="43137"/>
                  </a:srgbClr>
                </a:outerShdw>
              </a:effectLst>
              <a:latin typeface="Poppins" panose="020B0604020202020204" charset="0"/>
              <a:cs typeface="Poppins" panose="020B0604020202020204" charset="0"/>
            </a:rPr>
            <a:t>8 facilitators from 4 organisations</a:t>
          </a:r>
        </a:p>
      </dgm:t>
    </dgm:pt>
    <dgm:pt modelId="{AD09BBD8-FE60-46D1-94F4-56AFBB924E79}" type="parTrans" cxnId="{EBD2C1DD-52D1-456B-B0BE-6E0913846D19}">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DC25F570-AE98-40B5-AB8B-B554F36E425A}" type="sibTrans" cxnId="{EBD2C1DD-52D1-456B-B0BE-6E0913846D19}">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64844503-5AEF-4B6B-A4F8-616F06F91CF7}">
      <dgm:prSet custT="1"/>
      <dgm:spPr>
        <a:solidFill>
          <a:srgbClr val="35937A"/>
        </a:solidFill>
      </dgm:spPr>
      <dgm:t>
        <a:bodyPr/>
        <a:lstStyle/>
        <a:p>
          <a:pPr algn="l"/>
          <a:r>
            <a:rPr lang="en-IE" sz="1600" dirty="0">
              <a:effectLst>
                <a:outerShdw blurRad="38100" dist="38100" dir="2700000" algn="tl">
                  <a:srgbClr val="000000">
                    <a:alpha val="43137"/>
                  </a:srgbClr>
                </a:outerShdw>
              </a:effectLst>
              <a:latin typeface="Poppins" panose="020B0604020202020204" charset="0"/>
              <a:cs typeface="Poppins" panose="020B0604020202020204" charset="0"/>
            </a:rPr>
            <a:t>30 workshops on 6 health topics delivered across 5 libraries</a:t>
          </a:r>
        </a:p>
      </dgm:t>
    </dgm:pt>
    <dgm:pt modelId="{E9581626-AE26-48C5-8823-128E3CCD968C}" type="parTrans" cxnId="{04FFA4A9-2B0D-420F-8727-CE828F7C71E1}">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F1E7880D-5D43-4220-BAB3-79379E3D383E}" type="sibTrans" cxnId="{04FFA4A9-2B0D-420F-8727-CE828F7C71E1}">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EB0C48FA-8D87-42B2-AC05-F4C162AFDBB0}">
      <dgm:prSet custT="1"/>
      <dgm:spPr>
        <a:solidFill>
          <a:srgbClr val="35937A"/>
        </a:solidFill>
      </dgm:spPr>
      <dgm:t>
        <a:bodyPr/>
        <a:lstStyle/>
        <a:p>
          <a:pPr algn="l"/>
          <a:endParaRPr lang="en-IE" sz="1600" dirty="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8A72CFAC-7D87-4F7D-841C-15F14FD72E64}" type="parTrans" cxnId="{8BBA3B53-7FAD-4714-AEEA-3586F80E584B}">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23A7ABC1-23C1-427B-A950-25A5C8B46859}" type="sibTrans" cxnId="{8BBA3B53-7FAD-4714-AEEA-3586F80E584B}">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3C50F7A2-BF81-4B3B-96A4-57035258670E}">
      <dgm:prSet custT="1"/>
      <dgm:spPr>
        <a:solidFill>
          <a:srgbClr val="35937A"/>
        </a:solidFill>
      </dgm:spPr>
      <dgm:t>
        <a:bodyPr/>
        <a:lstStyle/>
        <a:p>
          <a:pPr algn="l"/>
          <a:endParaRPr lang="en-IE" sz="1600" dirty="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F77FB6FE-7EA7-4637-9C9A-52B7F09977F1}" type="parTrans" cxnId="{F4E5835E-CCD3-4A34-830C-1EC7C18B770C}">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AB702795-9CE4-48BB-8F75-D4A5D4A5FD7E}" type="sibTrans" cxnId="{F4E5835E-CCD3-4A34-830C-1EC7C18B770C}">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C74CE3B0-E47D-43E7-B4DF-07C8947191A8}">
      <dgm:prSet custT="1"/>
      <dgm:spPr>
        <a:solidFill>
          <a:srgbClr val="35937A"/>
        </a:solidFill>
      </dgm:spPr>
      <dgm:t>
        <a:bodyPr/>
        <a:lstStyle/>
        <a:p>
          <a:pPr algn="l"/>
          <a:r>
            <a:rPr lang="en-IE" sz="1600" dirty="0">
              <a:effectLst>
                <a:outerShdw blurRad="38100" dist="38100" dir="2700000" algn="tl">
                  <a:srgbClr val="000000">
                    <a:alpha val="43137"/>
                  </a:srgbClr>
                </a:outerShdw>
              </a:effectLst>
              <a:latin typeface="Poppins" panose="020B0604020202020204" charset="0"/>
              <a:cs typeface="Poppins" panose="020B0604020202020204" charset="0"/>
            </a:rPr>
            <a:t>€8790</a:t>
          </a:r>
        </a:p>
      </dgm:t>
    </dgm:pt>
    <dgm:pt modelId="{7EECA409-2097-44DE-97BF-2F299E2BD89C}" type="parTrans" cxnId="{CC62D4AD-FF1C-4B21-82AD-F3333B97F1EE}">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5ED84E7B-17E5-4E08-A473-6DC8F2E1EEBC}" type="sibTrans" cxnId="{CC62D4AD-FF1C-4B21-82AD-F3333B97F1EE}">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C118EDC8-E3F5-4A3A-AFCE-D405B87759A5}">
      <dgm:prSet custT="1"/>
      <dgm:spPr>
        <a:solidFill>
          <a:srgbClr val="35937A"/>
        </a:solidFill>
      </dgm:spPr>
      <dgm:t>
        <a:bodyPr/>
        <a:lstStyle/>
        <a:p>
          <a:pPr algn="l"/>
          <a:r>
            <a:rPr lang="en-IE" sz="1600" dirty="0">
              <a:effectLst>
                <a:outerShdw blurRad="38100" dist="38100" dir="2700000" algn="tl">
                  <a:srgbClr val="000000">
                    <a:alpha val="43137"/>
                  </a:srgbClr>
                </a:outerShdw>
              </a:effectLst>
              <a:latin typeface="Poppins" panose="020B0604020202020204" charset="0"/>
              <a:cs typeface="Poppins" panose="020B0604020202020204" charset="0"/>
            </a:rPr>
            <a:t>Project Coordinator</a:t>
          </a:r>
        </a:p>
      </dgm:t>
    </dgm:pt>
    <dgm:pt modelId="{E8040867-A433-4016-B621-5A3B69E36979}" type="parTrans" cxnId="{885B1D3E-CFD5-499E-B46A-7F8EA2093B58}">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8FC05AC2-F554-474F-86DA-9D54B134D842}" type="sibTrans" cxnId="{885B1D3E-CFD5-499E-B46A-7F8EA2093B58}">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B08DA436-7BA9-4F6A-951D-A3F637E3CF95}">
      <dgm:prSet custT="1"/>
      <dgm:spPr>
        <a:solidFill>
          <a:srgbClr val="35937A"/>
        </a:solidFill>
      </dgm:spPr>
      <dgm:t>
        <a:bodyPr/>
        <a:lstStyle/>
        <a:p>
          <a:pPr algn="l"/>
          <a:r>
            <a:rPr lang="en-IE" sz="1600" dirty="0">
              <a:effectLst>
                <a:outerShdw blurRad="38100" dist="38100" dir="2700000" algn="tl">
                  <a:srgbClr val="000000">
                    <a:alpha val="43137"/>
                  </a:srgbClr>
                </a:outerShdw>
              </a:effectLst>
              <a:latin typeface="Poppins" panose="020B0604020202020204" charset="0"/>
              <a:cs typeface="Poppins" panose="020B0604020202020204" charset="0"/>
            </a:rPr>
            <a:t>Steering Group  </a:t>
          </a:r>
        </a:p>
        <a:p>
          <a:pPr algn="l"/>
          <a:endParaRPr lang="en-IE" sz="1600" dirty="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AA9F41EC-870C-4687-9C8C-416FBAD8EF83}" type="parTrans" cxnId="{C1BE7A3E-774C-4F63-A773-C50B43C2789D}">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5FE7312F-7808-4F89-B78C-0D7C13CBCEF3}" type="sibTrans" cxnId="{C1BE7A3E-774C-4F63-A773-C50B43C2789D}">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8C6727E6-95A0-4115-95E5-23AC3C466768}">
      <dgm:prSet custT="1"/>
      <dgm:spPr>
        <a:solidFill>
          <a:srgbClr val="35937A"/>
        </a:solidFill>
      </dgm:spPr>
      <dgm:t>
        <a:bodyPr/>
        <a:lstStyle/>
        <a:p>
          <a:pPr algn="l"/>
          <a:r>
            <a:rPr lang="en-IE" sz="2000" b="1">
              <a:effectLst>
                <a:outerShdw blurRad="38100" dist="38100" dir="2700000" algn="tl">
                  <a:srgbClr val="000000">
                    <a:alpha val="43137"/>
                  </a:srgbClr>
                </a:outerShdw>
              </a:effectLst>
              <a:latin typeface="Poppins" panose="020B0604020202020204" charset="0"/>
              <a:cs typeface="Poppins" panose="020B0604020202020204" charset="0"/>
            </a:rPr>
            <a:t>Workshop Delivery</a:t>
          </a:r>
          <a:endParaRPr lang="en-IE" sz="2000" b="1" dirty="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3B3DA7EA-E1B6-45A4-85E5-76CB28C4A16F}" type="parTrans" cxnId="{846B0E4C-B927-492C-BB60-1F89FCD9812A}">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DBC06497-E516-4B54-A6CE-24B75D4C24CD}" type="sibTrans" cxnId="{846B0E4C-B927-492C-BB60-1F89FCD9812A}">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0535C69C-77D2-4329-811B-EEF701408100}">
      <dgm:prSet custT="1"/>
      <dgm:spPr>
        <a:solidFill>
          <a:srgbClr val="35937A"/>
        </a:solidFill>
      </dgm:spPr>
      <dgm:t>
        <a:bodyPr/>
        <a:lstStyle/>
        <a:p>
          <a:pPr algn="l"/>
          <a:r>
            <a:rPr lang="en-IE" sz="2000" b="1">
              <a:effectLst>
                <a:outerShdw blurRad="38100" dist="38100" dir="2700000" algn="tl">
                  <a:srgbClr val="000000">
                    <a:alpha val="43137"/>
                  </a:srgbClr>
                </a:outerShdw>
              </a:effectLst>
              <a:latin typeface="Poppins" panose="020B0604020202020204" charset="0"/>
              <a:cs typeface="Poppins" panose="020B0604020202020204" charset="0"/>
            </a:rPr>
            <a:t>Promotion Campaign</a:t>
          </a:r>
          <a:endParaRPr lang="en-IE" sz="2000" b="1" dirty="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EAAD284E-3FB4-4F70-A127-4DB96ABEAE74}" type="parTrans" cxnId="{9F8A4BC9-E8F5-4247-B4F4-4627516E096C}">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36C94519-D50E-4DBE-89D6-8ACA1C1C0BC4}" type="sibTrans" cxnId="{9F8A4BC9-E8F5-4247-B4F4-4627516E096C}">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6FE7E897-FA4D-4FAE-A4F7-B8EE2601D3EF}">
      <dgm:prSet custT="1"/>
      <dgm:spPr>
        <a:solidFill>
          <a:srgbClr val="35937A"/>
        </a:solidFill>
      </dgm:spPr>
      <dgm:t>
        <a:bodyPr/>
        <a:lstStyle/>
        <a:p>
          <a:pPr algn="l"/>
          <a:r>
            <a:rPr lang="en-IE" sz="1600" b="0" dirty="0">
              <a:effectLst>
                <a:outerShdw blurRad="38100" dist="38100" dir="2700000" algn="tl">
                  <a:srgbClr val="000000">
                    <a:alpha val="43137"/>
                  </a:srgbClr>
                </a:outerShdw>
              </a:effectLst>
              <a:latin typeface="Poppins" panose="020B0604020202020204" charset="0"/>
              <a:cs typeface="Poppins" panose="020B0604020202020204" charset="0"/>
            </a:rPr>
            <a:t>Literacy friendly advertising </a:t>
          </a:r>
        </a:p>
      </dgm:t>
    </dgm:pt>
    <dgm:pt modelId="{3AFB8CDD-8624-46BF-87BE-776DB7391616}" type="parTrans" cxnId="{46751EB6-B564-4709-BD4E-6696E6F98346}">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C933DECE-3871-4471-9088-3442158DC144}" type="sibTrans" cxnId="{46751EB6-B564-4709-BD4E-6696E6F98346}">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CF2B8242-DEF3-4DD6-8BE2-DAA55E557724}">
      <dgm:prSet custT="1"/>
      <dgm:spPr>
        <a:solidFill>
          <a:srgbClr val="35937A"/>
        </a:solidFill>
      </dgm:spPr>
      <dgm:t>
        <a:bodyPr/>
        <a:lstStyle/>
        <a:p>
          <a:pPr algn="l"/>
          <a:r>
            <a:rPr lang="en-IE" sz="1600" b="0" dirty="0">
              <a:effectLst>
                <a:outerShdw blurRad="38100" dist="38100" dir="2700000" algn="tl">
                  <a:srgbClr val="000000">
                    <a:alpha val="43137"/>
                  </a:srgbClr>
                </a:outerShdw>
              </a:effectLst>
              <a:latin typeface="Poppins" panose="020B0604020202020204" charset="0"/>
              <a:cs typeface="Poppins" panose="020B0604020202020204" charset="0"/>
            </a:rPr>
            <a:t>Reaching target audience</a:t>
          </a:r>
        </a:p>
      </dgm:t>
    </dgm:pt>
    <dgm:pt modelId="{F2791722-A387-4505-8206-09CF52FD6E78}" type="parTrans" cxnId="{5113B85D-BEDE-47B9-BC29-725B910F7C3B}">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24651A15-783D-409F-AB6F-05755B5C77EE}" type="sibTrans" cxnId="{5113B85D-BEDE-47B9-BC29-725B910F7C3B}">
      <dgm:prSet/>
      <dgm:spPr/>
      <dgm:t>
        <a:bodyPr/>
        <a:lstStyle/>
        <a:p>
          <a:pPr algn="l"/>
          <a:endParaRPr lang="en-US" sz="24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0CA42D9C-8406-4646-8524-8D8B4B5CE94A}">
      <dgm:prSet custT="1"/>
      <dgm:spPr>
        <a:solidFill>
          <a:srgbClr val="35937A"/>
        </a:solidFill>
      </dgm:spPr>
      <dgm:t>
        <a:bodyPr/>
        <a:lstStyle/>
        <a:p>
          <a:pPr algn="l"/>
          <a:r>
            <a:rPr lang="en-IE" sz="1400" dirty="0">
              <a:effectLst>
                <a:outerShdw blurRad="38100" dist="38100" dir="2700000" algn="tl">
                  <a:srgbClr val="000000">
                    <a:alpha val="43137"/>
                  </a:srgbClr>
                </a:outerShdw>
              </a:effectLst>
              <a:latin typeface="Poppins" panose="020B0604020202020204" charset="0"/>
              <a:cs typeface="Poppins" panose="020B0604020202020204" charset="0"/>
            </a:rPr>
            <a:t>Training in Literacy Awareness</a:t>
          </a:r>
        </a:p>
      </dgm:t>
    </dgm:pt>
    <dgm:pt modelId="{593DFA1C-8428-464E-9A46-C477D827AEF3}" type="parTrans" cxnId="{4997628C-183A-4AE4-8920-E3796CC16190}">
      <dgm:prSet/>
      <dgm:spPr/>
      <dgm:t>
        <a:bodyPr/>
        <a:lstStyle/>
        <a:p>
          <a:pPr algn="l"/>
          <a:endParaRPr lang="en-US" sz="18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FB0BF954-04A2-49A2-AF7A-4168C81D4542}" type="sibTrans" cxnId="{4997628C-183A-4AE4-8920-E3796CC16190}">
      <dgm:prSet/>
      <dgm:spPr/>
      <dgm:t>
        <a:bodyPr/>
        <a:lstStyle/>
        <a:p>
          <a:pPr algn="l"/>
          <a:endParaRPr lang="en-US" sz="18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BD1D3B94-5541-44C4-BFD2-53174D375AFD}">
      <dgm:prSet custT="1"/>
      <dgm:spPr>
        <a:solidFill>
          <a:srgbClr val="35937A"/>
        </a:solidFill>
      </dgm:spPr>
      <dgm:t>
        <a:bodyPr/>
        <a:lstStyle/>
        <a:p>
          <a:pPr algn="l"/>
          <a:endParaRPr lang="en-IE" sz="1600" dirty="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3A1869F1-01C6-4C4A-AD37-033D99F01FE9}" type="parTrans" cxnId="{73AB9A11-DE3C-4D60-B0DA-DCB769DC6665}">
      <dgm:prSet/>
      <dgm:spPr/>
      <dgm:t>
        <a:bodyPr/>
        <a:lstStyle/>
        <a:p>
          <a:pPr algn="l"/>
          <a:endParaRPr lang="en-US" sz="20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AFF3176E-210A-44AA-8465-F6F80D431F75}" type="sibTrans" cxnId="{73AB9A11-DE3C-4D60-B0DA-DCB769DC6665}">
      <dgm:prSet/>
      <dgm:spPr/>
      <dgm:t>
        <a:bodyPr/>
        <a:lstStyle/>
        <a:p>
          <a:pPr algn="l"/>
          <a:endParaRPr lang="en-US" sz="2000">
            <a:effectLst>
              <a:outerShdw blurRad="38100" dist="38100" dir="2700000" algn="tl">
                <a:srgbClr val="000000">
                  <a:alpha val="43137"/>
                </a:srgbClr>
              </a:outerShdw>
            </a:effectLst>
            <a:latin typeface="Poppins" panose="020B0604020202020204" charset="0"/>
            <a:cs typeface="Poppins" panose="020B0604020202020204" charset="0"/>
          </a:endParaRPr>
        </a:p>
      </dgm:t>
    </dgm:pt>
    <dgm:pt modelId="{A0875582-2CDC-4836-A442-6CC076B17947}" type="pres">
      <dgm:prSet presAssocID="{154C51B2-6752-496D-AAAD-C2A39D281B03}" presName="CompostProcess" presStyleCnt="0">
        <dgm:presLayoutVars>
          <dgm:dir/>
          <dgm:resizeHandles val="exact"/>
        </dgm:presLayoutVars>
      </dgm:prSet>
      <dgm:spPr/>
    </dgm:pt>
    <dgm:pt modelId="{149C046A-432E-43E5-AB32-92741B1BD4BC}" type="pres">
      <dgm:prSet presAssocID="{154C51B2-6752-496D-AAAD-C2A39D281B03}" presName="arrow" presStyleLbl="bgShp" presStyleIdx="0" presStyleCnt="1" custLinFactNeighborX="-1250"/>
      <dgm:spPr/>
    </dgm:pt>
    <dgm:pt modelId="{75317582-135B-4769-9E8C-ACC25957445C}" type="pres">
      <dgm:prSet presAssocID="{154C51B2-6752-496D-AAAD-C2A39D281B03}" presName="linearProcess" presStyleCnt="0"/>
      <dgm:spPr/>
    </dgm:pt>
    <dgm:pt modelId="{B391B886-30C2-4177-8770-A763BBEF3224}" type="pres">
      <dgm:prSet presAssocID="{6EDFDE1D-5013-4C9E-8E4B-E90C001F5554}" presName="textNode" presStyleLbl="node1" presStyleIdx="0" presStyleCnt="5">
        <dgm:presLayoutVars>
          <dgm:bulletEnabled val="1"/>
        </dgm:presLayoutVars>
      </dgm:prSet>
      <dgm:spPr/>
    </dgm:pt>
    <dgm:pt modelId="{DC307581-3C6F-4EC9-900F-BA2FC6EC2051}" type="pres">
      <dgm:prSet presAssocID="{992AB7EA-12C3-43A5-A473-61293EC5B162}" presName="sibTrans" presStyleCnt="0"/>
      <dgm:spPr/>
    </dgm:pt>
    <dgm:pt modelId="{8B43D7EC-2B38-4207-AE4F-420831BEF9AC}" type="pres">
      <dgm:prSet presAssocID="{CB3F97F6-1906-4740-AE25-C1A7523D17A3}" presName="textNode" presStyleLbl="node1" presStyleIdx="1" presStyleCnt="5">
        <dgm:presLayoutVars>
          <dgm:bulletEnabled val="1"/>
        </dgm:presLayoutVars>
      </dgm:prSet>
      <dgm:spPr/>
    </dgm:pt>
    <dgm:pt modelId="{6B786559-EB9D-4713-8107-5A161EA62108}" type="pres">
      <dgm:prSet presAssocID="{243DF512-BB07-4C3D-9076-AF75C0925C75}" presName="sibTrans" presStyleCnt="0"/>
      <dgm:spPr/>
    </dgm:pt>
    <dgm:pt modelId="{FCDDE69B-6266-40F6-AD03-E10FFB873062}" type="pres">
      <dgm:prSet presAssocID="{91E17F03-DD53-4132-9A1E-21CC61755FE6}" presName="textNode" presStyleLbl="node1" presStyleIdx="2" presStyleCnt="5">
        <dgm:presLayoutVars>
          <dgm:bulletEnabled val="1"/>
        </dgm:presLayoutVars>
      </dgm:prSet>
      <dgm:spPr/>
    </dgm:pt>
    <dgm:pt modelId="{250EFB4C-FB71-4A7D-8320-7435DB60C182}" type="pres">
      <dgm:prSet presAssocID="{E03A24B6-34F7-461A-99B3-5E5A8008DD0E}" presName="sibTrans" presStyleCnt="0"/>
      <dgm:spPr/>
    </dgm:pt>
    <dgm:pt modelId="{442170C1-C241-490F-9B61-6C75F0D2456F}" type="pres">
      <dgm:prSet presAssocID="{0535C69C-77D2-4329-811B-EEF701408100}" presName="textNode" presStyleLbl="node1" presStyleIdx="3" presStyleCnt="5">
        <dgm:presLayoutVars>
          <dgm:bulletEnabled val="1"/>
        </dgm:presLayoutVars>
      </dgm:prSet>
      <dgm:spPr/>
    </dgm:pt>
    <dgm:pt modelId="{2CFD71E3-A8A6-4086-9D0C-2C971743FDD3}" type="pres">
      <dgm:prSet presAssocID="{36C94519-D50E-4DBE-89D6-8ACA1C1C0BC4}" presName="sibTrans" presStyleCnt="0"/>
      <dgm:spPr/>
    </dgm:pt>
    <dgm:pt modelId="{B1F6DF07-33D3-458F-8941-FB6807974C35}" type="pres">
      <dgm:prSet presAssocID="{8C6727E6-95A0-4115-95E5-23AC3C466768}" presName="textNode" presStyleLbl="node1" presStyleIdx="4" presStyleCnt="5">
        <dgm:presLayoutVars>
          <dgm:bulletEnabled val="1"/>
        </dgm:presLayoutVars>
      </dgm:prSet>
      <dgm:spPr/>
    </dgm:pt>
  </dgm:ptLst>
  <dgm:cxnLst>
    <dgm:cxn modelId="{2FF10E04-7804-42A7-8AB5-DF018716BA3D}" type="presOf" srcId="{0535C69C-77D2-4329-811B-EEF701408100}" destId="{442170C1-C241-490F-9B61-6C75F0D2456F}" srcOrd="0" destOrd="0" presId="urn:microsoft.com/office/officeart/2005/8/layout/hProcess9"/>
    <dgm:cxn modelId="{EE704410-4452-4566-B7F5-12A733983EA6}" type="presOf" srcId="{B08DA436-7BA9-4F6A-951D-A3F637E3CF95}" destId="{8B43D7EC-2B38-4207-AE4F-420831BEF9AC}" srcOrd="0" destOrd="3" presId="urn:microsoft.com/office/officeart/2005/8/layout/hProcess9"/>
    <dgm:cxn modelId="{73AB9A11-DE3C-4D60-B0DA-DCB769DC6665}" srcId="{CB3F97F6-1906-4740-AE25-C1A7523D17A3}" destId="{BD1D3B94-5541-44C4-BFD2-53174D375AFD}" srcOrd="1" destOrd="0" parTransId="{3A1869F1-01C6-4C4A-AD37-033D99F01FE9}" sibTransId="{AFF3176E-210A-44AA-8465-F6F80D431F75}"/>
    <dgm:cxn modelId="{67CE6E14-4C44-4DB1-8766-3DC555224534}" type="presOf" srcId="{EB0C48FA-8D87-42B2-AC05-F4C162AFDBB0}" destId="{B391B886-30C2-4177-8770-A763BBEF3224}" srcOrd="0" destOrd="4" presId="urn:microsoft.com/office/officeart/2005/8/layout/hProcess9"/>
    <dgm:cxn modelId="{0EE41115-8C57-4130-80D5-DB1292CDD6A7}" type="presOf" srcId="{CB3F97F6-1906-4740-AE25-C1A7523D17A3}" destId="{8B43D7EC-2B38-4207-AE4F-420831BEF9AC}" srcOrd="0" destOrd="0" presId="urn:microsoft.com/office/officeart/2005/8/layout/hProcess9"/>
    <dgm:cxn modelId="{1B008F15-4758-45D7-B7E2-1D36FE6BC468}" type="presOf" srcId="{6EDFDE1D-5013-4C9E-8E4B-E90C001F5554}" destId="{B391B886-30C2-4177-8770-A763BBEF3224}" srcOrd="0" destOrd="0" presId="urn:microsoft.com/office/officeart/2005/8/layout/hProcess9"/>
    <dgm:cxn modelId="{8874A615-DA2A-4726-A743-079F57730F17}" srcId="{154C51B2-6752-496D-AAAD-C2A39D281B03}" destId="{CB3F97F6-1906-4740-AE25-C1A7523D17A3}" srcOrd="1" destOrd="0" parTransId="{47528595-829D-4C4B-82E5-A1E45E003011}" sibTransId="{243DF512-BB07-4C3D-9076-AF75C0925C75}"/>
    <dgm:cxn modelId="{631EB117-E27E-436F-9F66-88D3B4BA8DB8}" srcId="{154C51B2-6752-496D-AAAD-C2A39D281B03}" destId="{91E17F03-DD53-4132-9A1E-21CC61755FE6}" srcOrd="2" destOrd="0" parTransId="{1AC86D16-15A8-49B2-8C82-403743A322EE}" sibTransId="{E03A24B6-34F7-461A-99B3-5E5A8008DD0E}"/>
    <dgm:cxn modelId="{B8207119-6AEE-4BA3-A342-195369B969CD}" srcId="{154C51B2-6752-496D-AAAD-C2A39D281B03}" destId="{6EDFDE1D-5013-4C9E-8E4B-E90C001F5554}" srcOrd="0" destOrd="0" parTransId="{872CB14D-50DD-4E0D-A3A6-0BA4F6583FAC}" sibTransId="{992AB7EA-12C3-43A5-A473-61293EC5B162}"/>
    <dgm:cxn modelId="{84A7231E-4C21-4357-92BF-20390D2D5BFB}" type="presOf" srcId="{8C6727E6-95A0-4115-95E5-23AC3C466768}" destId="{B1F6DF07-33D3-458F-8941-FB6807974C35}" srcOrd="0" destOrd="0" presId="urn:microsoft.com/office/officeart/2005/8/layout/hProcess9"/>
    <dgm:cxn modelId="{885B1D3E-CFD5-499E-B46A-7F8EA2093B58}" srcId="{CB3F97F6-1906-4740-AE25-C1A7523D17A3}" destId="{C118EDC8-E3F5-4A3A-AFCE-D405B87759A5}" srcOrd="0" destOrd="0" parTransId="{E8040867-A433-4016-B621-5A3B69E36979}" sibTransId="{8FC05AC2-F554-474F-86DA-9D54B134D842}"/>
    <dgm:cxn modelId="{C1BE7A3E-774C-4F63-A773-C50B43C2789D}" srcId="{CB3F97F6-1906-4740-AE25-C1A7523D17A3}" destId="{B08DA436-7BA9-4F6A-951D-A3F637E3CF95}" srcOrd="2" destOrd="0" parTransId="{AA9F41EC-870C-4687-9C8C-416FBAD8EF83}" sibTransId="{5FE7312F-7808-4F89-B78C-0D7C13CBCEF3}"/>
    <dgm:cxn modelId="{B977063F-0580-45F9-BC43-F206D1F1F854}" srcId="{6EDFDE1D-5013-4C9E-8E4B-E90C001F5554}" destId="{A9568A15-386C-4755-8BA1-0BA5CAC25E32}" srcOrd="0" destOrd="0" parTransId="{7F0C48B4-68B7-454D-B1E8-D559D3298AB2}" sibTransId="{F78DCEFC-B5D9-40B6-BEE1-3F78E8BB4498}"/>
    <dgm:cxn modelId="{9CC5253F-D465-4163-A403-9B2EDA15B2BA}" type="presOf" srcId="{BD1D3B94-5541-44C4-BFD2-53174D375AFD}" destId="{8B43D7EC-2B38-4207-AE4F-420831BEF9AC}" srcOrd="0" destOrd="2" presId="urn:microsoft.com/office/officeart/2005/8/layout/hProcess9"/>
    <dgm:cxn modelId="{5113B85D-BEDE-47B9-BC29-725B910F7C3B}" srcId="{0535C69C-77D2-4329-811B-EEF701408100}" destId="{CF2B8242-DEF3-4DD6-8BE2-DAA55E557724}" srcOrd="1" destOrd="0" parTransId="{F2791722-A387-4505-8206-09CF52FD6E78}" sibTransId="{24651A15-783D-409F-AB6F-05755B5C77EE}"/>
    <dgm:cxn modelId="{F4E5835E-CCD3-4A34-830C-1EC7C18B770C}" srcId="{6EDFDE1D-5013-4C9E-8E4B-E90C001F5554}" destId="{3C50F7A2-BF81-4B3B-96A4-57035258670E}" srcOrd="2" destOrd="0" parTransId="{F77FB6FE-7EA7-4637-9C9A-52B7F09977F1}" sibTransId="{AB702795-9CE4-48BB-8F75-D4A5D4A5FD7E}"/>
    <dgm:cxn modelId="{5109E768-4D62-4490-BAC8-D475C2013C3B}" type="presOf" srcId="{C74CE3B0-E47D-43E7-B4DF-07C8947191A8}" destId="{B391B886-30C2-4177-8770-A763BBEF3224}" srcOrd="0" destOrd="2" presId="urn:microsoft.com/office/officeart/2005/8/layout/hProcess9"/>
    <dgm:cxn modelId="{846B0E4C-B927-492C-BB60-1F89FCD9812A}" srcId="{154C51B2-6752-496D-AAAD-C2A39D281B03}" destId="{8C6727E6-95A0-4115-95E5-23AC3C466768}" srcOrd="4" destOrd="0" parTransId="{3B3DA7EA-E1B6-45A4-85E5-76CB28C4A16F}" sibTransId="{DBC06497-E516-4B54-A6CE-24B75D4C24CD}"/>
    <dgm:cxn modelId="{3F0D2252-E536-4C42-9D23-367B337EE1E3}" type="presOf" srcId="{64844503-5AEF-4B6B-A4F8-616F06F91CF7}" destId="{B1F6DF07-33D3-458F-8941-FB6807974C35}" srcOrd="0" destOrd="1" presId="urn:microsoft.com/office/officeart/2005/8/layout/hProcess9"/>
    <dgm:cxn modelId="{8BBA3B53-7FAD-4714-AEEA-3586F80E584B}" srcId="{6EDFDE1D-5013-4C9E-8E4B-E90C001F5554}" destId="{EB0C48FA-8D87-42B2-AC05-F4C162AFDBB0}" srcOrd="3" destOrd="0" parTransId="{8A72CFAC-7D87-4F7D-841C-15F14FD72E64}" sibTransId="{23A7ABC1-23C1-427B-A950-25A5C8B46859}"/>
    <dgm:cxn modelId="{71BA1F7D-C27E-4890-BB53-D2FF2A5D6BAF}" type="presOf" srcId="{91E17F03-DD53-4132-9A1E-21CC61755FE6}" destId="{FCDDE69B-6266-40F6-AD03-E10FFB873062}" srcOrd="0" destOrd="0" presId="urn:microsoft.com/office/officeart/2005/8/layout/hProcess9"/>
    <dgm:cxn modelId="{4997628C-183A-4AE4-8920-E3796CC16190}" srcId="{91E17F03-DD53-4132-9A1E-21CC61755FE6}" destId="{0CA42D9C-8406-4646-8524-8D8B4B5CE94A}" srcOrd="1" destOrd="0" parTransId="{593DFA1C-8428-464E-9A46-C477D827AEF3}" sibTransId="{FB0BF954-04A2-49A2-AF7A-4168C81D4542}"/>
    <dgm:cxn modelId="{7F92008F-E28F-481B-8F1A-A5A38CF69DED}" type="presOf" srcId="{6FE7E897-FA4D-4FAE-A4F7-B8EE2601D3EF}" destId="{442170C1-C241-490F-9B61-6C75F0D2456F}" srcOrd="0" destOrd="1" presId="urn:microsoft.com/office/officeart/2005/8/layout/hProcess9"/>
    <dgm:cxn modelId="{04FFA4A9-2B0D-420F-8727-CE828F7C71E1}" srcId="{8C6727E6-95A0-4115-95E5-23AC3C466768}" destId="{64844503-5AEF-4B6B-A4F8-616F06F91CF7}" srcOrd="0" destOrd="0" parTransId="{E9581626-AE26-48C5-8823-128E3CCD968C}" sibTransId="{F1E7880D-5D43-4220-BAB3-79379E3D383E}"/>
    <dgm:cxn modelId="{CC62D4AD-FF1C-4B21-82AD-F3333B97F1EE}" srcId="{6EDFDE1D-5013-4C9E-8E4B-E90C001F5554}" destId="{C74CE3B0-E47D-43E7-B4DF-07C8947191A8}" srcOrd="1" destOrd="0" parTransId="{7EECA409-2097-44DE-97BF-2F299E2BD89C}" sibTransId="{5ED84E7B-17E5-4E08-A473-6DC8F2E1EEBC}"/>
    <dgm:cxn modelId="{46751EB6-B564-4709-BD4E-6696E6F98346}" srcId="{0535C69C-77D2-4329-811B-EEF701408100}" destId="{6FE7E897-FA4D-4FAE-A4F7-B8EE2601D3EF}" srcOrd="0" destOrd="0" parTransId="{3AFB8CDD-8624-46BF-87BE-776DB7391616}" sibTransId="{C933DECE-3871-4471-9088-3442158DC144}"/>
    <dgm:cxn modelId="{D1F500BD-92C6-4A41-A145-5365217A99BC}" type="presOf" srcId="{3C50F7A2-BF81-4B3B-96A4-57035258670E}" destId="{B391B886-30C2-4177-8770-A763BBEF3224}" srcOrd="0" destOrd="3" presId="urn:microsoft.com/office/officeart/2005/8/layout/hProcess9"/>
    <dgm:cxn modelId="{273596C6-1B9D-447D-BF1B-CF9E2B92DD29}" type="presOf" srcId="{154C51B2-6752-496D-AAAD-C2A39D281B03}" destId="{A0875582-2CDC-4836-A442-6CC076B17947}" srcOrd="0" destOrd="0" presId="urn:microsoft.com/office/officeart/2005/8/layout/hProcess9"/>
    <dgm:cxn modelId="{9F8A4BC9-E8F5-4247-B4F4-4627516E096C}" srcId="{154C51B2-6752-496D-AAAD-C2A39D281B03}" destId="{0535C69C-77D2-4329-811B-EEF701408100}" srcOrd="3" destOrd="0" parTransId="{EAAD284E-3FB4-4F70-A127-4DB96ABEAE74}" sibTransId="{36C94519-D50E-4DBE-89D6-8ACA1C1C0BC4}"/>
    <dgm:cxn modelId="{D2FE6DD0-336B-4678-8E5D-979B018AE4CF}" type="presOf" srcId="{A9568A15-386C-4755-8BA1-0BA5CAC25E32}" destId="{B391B886-30C2-4177-8770-A763BBEF3224}" srcOrd="0" destOrd="1" presId="urn:microsoft.com/office/officeart/2005/8/layout/hProcess9"/>
    <dgm:cxn modelId="{C56DA1DB-71B5-48D4-8A67-6C4B20C78B77}" type="presOf" srcId="{0CA42D9C-8406-4646-8524-8D8B4B5CE94A}" destId="{FCDDE69B-6266-40F6-AD03-E10FFB873062}" srcOrd="0" destOrd="2" presId="urn:microsoft.com/office/officeart/2005/8/layout/hProcess9"/>
    <dgm:cxn modelId="{E1538ADC-0C90-4AE4-84D0-C5762143CC85}" type="presOf" srcId="{E27F39B6-B057-4DA6-A920-074C0CEEB95A}" destId="{FCDDE69B-6266-40F6-AD03-E10FFB873062}" srcOrd="0" destOrd="1" presId="urn:microsoft.com/office/officeart/2005/8/layout/hProcess9"/>
    <dgm:cxn modelId="{EBD2C1DD-52D1-456B-B0BE-6E0913846D19}" srcId="{91E17F03-DD53-4132-9A1E-21CC61755FE6}" destId="{E27F39B6-B057-4DA6-A920-074C0CEEB95A}" srcOrd="0" destOrd="0" parTransId="{AD09BBD8-FE60-46D1-94F4-56AFBB924E79}" sibTransId="{DC25F570-AE98-40B5-AB8B-B554F36E425A}"/>
    <dgm:cxn modelId="{9D521EEE-7A26-4622-9862-BC690492EED5}" type="presOf" srcId="{CF2B8242-DEF3-4DD6-8BE2-DAA55E557724}" destId="{442170C1-C241-490F-9B61-6C75F0D2456F}" srcOrd="0" destOrd="2" presId="urn:microsoft.com/office/officeart/2005/8/layout/hProcess9"/>
    <dgm:cxn modelId="{D5447BEE-E4BD-4FFD-B880-2E5C5A485B48}" type="presOf" srcId="{C118EDC8-E3F5-4A3A-AFCE-D405B87759A5}" destId="{8B43D7EC-2B38-4207-AE4F-420831BEF9AC}" srcOrd="0" destOrd="1" presId="urn:microsoft.com/office/officeart/2005/8/layout/hProcess9"/>
    <dgm:cxn modelId="{BBD3E3A1-5C0A-4DA8-ACA4-2380242C6CD4}" type="presParOf" srcId="{A0875582-2CDC-4836-A442-6CC076B17947}" destId="{149C046A-432E-43E5-AB32-92741B1BD4BC}" srcOrd="0" destOrd="0" presId="urn:microsoft.com/office/officeart/2005/8/layout/hProcess9"/>
    <dgm:cxn modelId="{D7778B37-EC3A-4D57-B5C8-D6D284713022}" type="presParOf" srcId="{A0875582-2CDC-4836-A442-6CC076B17947}" destId="{75317582-135B-4769-9E8C-ACC25957445C}" srcOrd="1" destOrd="0" presId="urn:microsoft.com/office/officeart/2005/8/layout/hProcess9"/>
    <dgm:cxn modelId="{3B279469-D6BA-4EA5-AF18-ED6230FB4A73}" type="presParOf" srcId="{75317582-135B-4769-9E8C-ACC25957445C}" destId="{B391B886-30C2-4177-8770-A763BBEF3224}" srcOrd="0" destOrd="0" presId="urn:microsoft.com/office/officeart/2005/8/layout/hProcess9"/>
    <dgm:cxn modelId="{84562D56-272B-42F5-A71C-279581023571}" type="presParOf" srcId="{75317582-135B-4769-9E8C-ACC25957445C}" destId="{DC307581-3C6F-4EC9-900F-BA2FC6EC2051}" srcOrd="1" destOrd="0" presId="urn:microsoft.com/office/officeart/2005/8/layout/hProcess9"/>
    <dgm:cxn modelId="{7B4BD2D8-DC19-4F0A-A6C3-B76FF32BEB93}" type="presParOf" srcId="{75317582-135B-4769-9E8C-ACC25957445C}" destId="{8B43D7EC-2B38-4207-AE4F-420831BEF9AC}" srcOrd="2" destOrd="0" presId="urn:microsoft.com/office/officeart/2005/8/layout/hProcess9"/>
    <dgm:cxn modelId="{F65FA36E-A24D-484C-B47B-6BCBEF8F5B38}" type="presParOf" srcId="{75317582-135B-4769-9E8C-ACC25957445C}" destId="{6B786559-EB9D-4713-8107-5A161EA62108}" srcOrd="3" destOrd="0" presId="urn:microsoft.com/office/officeart/2005/8/layout/hProcess9"/>
    <dgm:cxn modelId="{1E232500-A93B-4D75-8577-8E621EA33C4C}" type="presParOf" srcId="{75317582-135B-4769-9E8C-ACC25957445C}" destId="{FCDDE69B-6266-40F6-AD03-E10FFB873062}" srcOrd="4" destOrd="0" presId="urn:microsoft.com/office/officeart/2005/8/layout/hProcess9"/>
    <dgm:cxn modelId="{45CB2060-A075-4FBE-B01F-366A2C5E19A2}" type="presParOf" srcId="{75317582-135B-4769-9E8C-ACC25957445C}" destId="{250EFB4C-FB71-4A7D-8320-7435DB60C182}" srcOrd="5" destOrd="0" presId="urn:microsoft.com/office/officeart/2005/8/layout/hProcess9"/>
    <dgm:cxn modelId="{3E72B1E5-6996-4A2C-AAC7-B7A36732F088}" type="presParOf" srcId="{75317582-135B-4769-9E8C-ACC25957445C}" destId="{442170C1-C241-490F-9B61-6C75F0D2456F}" srcOrd="6" destOrd="0" presId="urn:microsoft.com/office/officeart/2005/8/layout/hProcess9"/>
    <dgm:cxn modelId="{F040B4C2-CF17-4C87-B541-634C3930BFE6}" type="presParOf" srcId="{75317582-135B-4769-9E8C-ACC25957445C}" destId="{2CFD71E3-A8A6-4086-9D0C-2C971743FDD3}" srcOrd="7" destOrd="0" presId="urn:microsoft.com/office/officeart/2005/8/layout/hProcess9"/>
    <dgm:cxn modelId="{1E10C906-1BAD-4DC2-99EC-1E9690695F05}" type="presParOf" srcId="{75317582-135B-4769-9E8C-ACC25957445C}" destId="{B1F6DF07-33D3-458F-8941-FB6807974C35}"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09A6EF-B406-4E59-8C7E-AFF9E716E6A6}">
      <dsp:nvSpPr>
        <dsp:cNvPr id="0" name=""/>
        <dsp:cNvSpPr/>
      </dsp:nvSpPr>
      <dsp:spPr>
        <a:xfrm>
          <a:off x="0" y="0"/>
          <a:ext cx="3869948" cy="3129470"/>
        </a:xfrm>
        <a:prstGeom prst="rect">
          <a:avLst/>
        </a:prstGeom>
        <a:solidFill>
          <a:srgbClr val="35937A"/>
        </a:solidFill>
        <a:ln w="12700" cap="flat" cmpd="sng" algn="ctr">
          <a:solidFill>
            <a:schemeClr val="accent5">
              <a:shade val="50000"/>
            </a:schemeClr>
          </a:solidFill>
          <a:prstDash val="solid"/>
          <a:miter lim="800000"/>
        </a:ln>
        <a:effectLst/>
        <a:scene3d>
          <a:camera prst="orthographicFront"/>
          <a:lightRig rig="flat" dir="t"/>
        </a:scene3d>
        <a:sp3d/>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E" sz="2400" b="0" kern="1200" dirty="0">
              <a:effectLst>
                <a:outerShdw blurRad="38100" dist="38100" dir="2700000" algn="tl">
                  <a:srgbClr val="000000">
                    <a:alpha val="43137"/>
                  </a:srgbClr>
                </a:outerShdw>
              </a:effectLst>
              <a:latin typeface="Poppins" panose="020B0604020202020204" charset="0"/>
              <a:cs typeface="Poppins" panose="020B0604020202020204" charset="0"/>
            </a:rPr>
            <a:t>39% Irish people ‘limited’ health literacy </a:t>
          </a:r>
          <a:endParaRPr lang="en-IE" sz="1800" b="0" i="1" kern="1200" dirty="0">
            <a:effectLst>
              <a:outerShdw blurRad="38100" dist="38100" dir="2700000" algn="tl">
                <a:srgbClr val="000000">
                  <a:alpha val="43137"/>
                </a:srgbClr>
              </a:outerShdw>
            </a:effectLst>
            <a:latin typeface="Poppins" panose="020B0604020202020204" charset="0"/>
            <a:cs typeface="Poppins" panose="020B0604020202020204" charset="0"/>
          </a:endParaRPr>
        </a:p>
        <a:p>
          <a:pPr marL="0" lvl="0" indent="0" algn="l" defTabSz="1066800">
            <a:lnSpc>
              <a:spcPct val="90000"/>
            </a:lnSpc>
            <a:spcBef>
              <a:spcPct val="0"/>
            </a:spcBef>
            <a:spcAft>
              <a:spcPct val="35000"/>
            </a:spcAft>
            <a:buNone/>
          </a:pPr>
          <a:r>
            <a:rPr lang="en-IE" sz="1600" b="0" i="1" kern="1200" dirty="0">
              <a:effectLst>
                <a:outerShdw blurRad="38100" dist="38100" dir="2700000" algn="tl">
                  <a:srgbClr val="000000">
                    <a:alpha val="43137"/>
                  </a:srgbClr>
                </a:outerShdw>
              </a:effectLst>
              <a:latin typeface="Poppins" panose="020B0604020202020204" charset="0"/>
              <a:cs typeface="Poppins" panose="020B0604020202020204" charset="0"/>
            </a:rPr>
            <a:t>(EU Health Literacy Survey, 2010). </a:t>
          </a:r>
        </a:p>
        <a:p>
          <a:pPr marL="0" lvl="0" indent="0" algn="l" defTabSz="1066800">
            <a:lnSpc>
              <a:spcPct val="90000"/>
            </a:lnSpc>
            <a:spcBef>
              <a:spcPct val="0"/>
            </a:spcBef>
            <a:spcAft>
              <a:spcPct val="35000"/>
            </a:spcAft>
            <a:buNone/>
          </a:pPr>
          <a:endParaRPr lang="en-IE" sz="2000" b="0" i="0" kern="1200" dirty="0">
            <a:effectLst>
              <a:outerShdw blurRad="38100" dist="38100" dir="2700000" algn="tl">
                <a:srgbClr val="000000">
                  <a:alpha val="43137"/>
                </a:srgbClr>
              </a:outerShdw>
            </a:effectLst>
            <a:latin typeface="Poppins" panose="020B0604020202020204" charset="0"/>
            <a:cs typeface="Poppins" panose="020B0604020202020204" charset="0"/>
          </a:endParaRPr>
        </a:p>
        <a:p>
          <a:pPr marL="0" lvl="0" indent="0" algn="l" defTabSz="1066800">
            <a:lnSpc>
              <a:spcPct val="90000"/>
            </a:lnSpc>
            <a:spcBef>
              <a:spcPct val="0"/>
            </a:spcBef>
            <a:spcAft>
              <a:spcPct val="35000"/>
            </a:spcAft>
            <a:buNone/>
          </a:pPr>
          <a:r>
            <a:rPr lang="en-IE" sz="2400" b="0" i="0" kern="1200" dirty="0">
              <a:effectLst>
                <a:outerShdw blurRad="38100" dist="38100" dir="2700000" algn="tl">
                  <a:srgbClr val="000000">
                    <a:alpha val="43137"/>
                  </a:srgbClr>
                </a:outerShdw>
              </a:effectLst>
              <a:latin typeface="Poppins" panose="020B0604020202020204" charset="0"/>
              <a:cs typeface="Poppins" panose="020B0604020202020204" charset="0"/>
            </a:rPr>
            <a:t>21% unmet literacy needs </a:t>
          </a:r>
        </a:p>
        <a:p>
          <a:pPr marL="0" lvl="0" indent="0" algn="l" defTabSz="1066800">
            <a:lnSpc>
              <a:spcPct val="90000"/>
            </a:lnSpc>
            <a:spcBef>
              <a:spcPct val="0"/>
            </a:spcBef>
            <a:spcAft>
              <a:spcPct val="35000"/>
            </a:spcAft>
            <a:buNone/>
          </a:pPr>
          <a:r>
            <a:rPr lang="en-IE" sz="1600" b="0" i="1" kern="1200" dirty="0">
              <a:effectLst>
                <a:outerShdw blurRad="38100" dist="38100" dir="2700000" algn="tl">
                  <a:srgbClr val="000000">
                    <a:alpha val="43137"/>
                  </a:srgbClr>
                </a:outerShdw>
              </a:effectLst>
              <a:latin typeface="Poppins" panose="020B0604020202020204" charset="0"/>
              <a:cs typeface="Poppins" panose="020B0604020202020204" charset="0"/>
            </a:rPr>
            <a:t>(PIAAC, 2023) </a:t>
          </a:r>
          <a:endParaRPr lang="en-US" sz="2400" b="0" i="1" kern="1200" dirty="0">
            <a:effectLst>
              <a:outerShdw blurRad="38100" dist="38100" dir="2700000" algn="tl">
                <a:srgbClr val="000000">
                  <a:alpha val="43137"/>
                </a:srgbClr>
              </a:outerShdw>
            </a:effectLst>
            <a:latin typeface="Poppins" panose="020B0604020202020204" charset="0"/>
            <a:cs typeface="Poppins" panose="020B0604020202020204" charset="0"/>
          </a:endParaRPr>
        </a:p>
      </dsp:txBody>
      <dsp:txXfrm>
        <a:off x="0" y="0"/>
        <a:ext cx="3869948" cy="3129470"/>
      </dsp:txXfrm>
    </dsp:sp>
    <dsp:sp modelId="{0EC5262E-C3E2-4F42-9DB0-10549A573C48}">
      <dsp:nvSpPr>
        <dsp:cNvPr id="0" name=""/>
        <dsp:cNvSpPr/>
      </dsp:nvSpPr>
      <dsp:spPr>
        <a:xfrm>
          <a:off x="4201913" y="2923"/>
          <a:ext cx="3883934" cy="3123624"/>
        </a:xfrm>
        <a:prstGeom prst="rect">
          <a:avLst/>
        </a:prstGeom>
        <a:solidFill>
          <a:srgbClr val="35937A"/>
        </a:solidFill>
        <a:ln w="12700" cap="flat" cmpd="sng" algn="ctr">
          <a:solidFill>
            <a:schemeClr val="accent5">
              <a:shade val="50000"/>
            </a:schemeClr>
          </a:solidFill>
          <a:prstDash val="solid"/>
          <a:miter lim="800000"/>
        </a:ln>
        <a:effectLst/>
        <a:scene3d>
          <a:camera prst="orthographicFront"/>
          <a:lightRig rig="flat" dir="t"/>
        </a:scene3d>
        <a:sp3d/>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E" sz="2400" b="0" kern="1200" dirty="0">
              <a:effectLst>
                <a:outerShdw blurRad="38100" dist="38100" dir="2700000" algn="tl">
                  <a:srgbClr val="000000">
                    <a:alpha val="43137"/>
                  </a:srgbClr>
                </a:outerShdw>
              </a:effectLst>
              <a:latin typeface="Poppins" panose="020B0604020202020204" charset="0"/>
              <a:cs typeface="Poppins" panose="020B0604020202020204" charset="0"/>
            </a:rPr>
            <a:t>Lower levels of health literacy in lower socio-economic areas </a:t>
          </a:r>
        </a:p>
        <a:p>
          <a:pPr marL="0" lvl="0" indent="0" algn="l" defTabSz="1066800">
            <a:lnSpc>
              <a:spcPct val="90000"/>
            </a:lnSpc>
            <a:spcBef>
              <a:spcPct val="0"/>
            </a:spcBef>
            <a:spcAft>
              <a:spcPct val="35000"/>
            </a:spcAft>
            <a:buNone/>
          </a:pPr>
          <a:endParaRPr lang="en-IE" sz="2400" b="0" kern="1200" dirty="0">
            <a:effectLst>
              <a:outerShdw blurRad="38100" dist="38100" dir="2700000" algn="tl">
                <a:srgbClr val="000000">
                  <a:alpha val="43137"/>
                </a:srgbClr>
              </a:outerShdw>
            </a:effectLst>
            <a:latin typeface="Poppins" panose="020B0604020202020204" charset="0"/>
            <a:cs typeface="Poppins" panose="020B0604020202020204" charset="0"/>
          </a:endParaRPr>
        </a:p>
        <a:p>
          <a:pPr marL="0" lvl="0" indent="0" algn="l" defTabSz="1066800">
            <a:lnSpc>
              <a:spcPct val="90000"/>
            </a:lnSpc>
            <a:spcBef>
              <a:spcPct val="0"/>
            </a:spcBef>
            <a:spcAft>
              <a:spcPct val="35000"/>
            </a:spcAft>
            <a:buNone/>
          </a:pPr>
          <a:r>
            <a:rPr lang="en-IE" sz="1800" b="0" i="1" kern="1200" dirty="0">
              <a:effectLst>
                <a:outerShdw blurRad="38100" dist="38100" dir="2700000" algn="tl">
                  <a:srgbClr val="000000">
                    <a:alpha val="43137"/>
                  </a:srgbClr>
                </a:outerShdw>
              </a:effectLst>
              <a:latin typeface="Poppins" panose="020B0604020202020204" charset="0"/>
              <a:cs typeface="Poppins" panose="020B0604020202020204" charset="0"/>
            </a:rPr>
            <a:t>(Sorensen 2015).</a:t>
          </a:r>
        </a:p>
      </dsp:txBody>
      <dsp:txXfrm>
        <a:off x="4201913" y="2923"/>
        <a:ext cx="3883934" cy="3123624"/>
      </dsp:txXfrm>
    </dsp:sp>
    <dsp:sp modelId="{0191D986-1969-4E43-9D10-593BEC5E510F}">
      <dsp:nvSpPr>
        <dsp:cNvPr id="0" name=""/>
        <dsp:cNvSpPr/>
      </dsp:nvSpPr>
      <dsp:spPr>
        <a:xfrm>
          <a:off x="8393242" y="5837"/>
          <a:ext cx="3371415" cy="3117795"/>
        </a:xfrm>
        <a:prstGeom prst="rect">
          <a:avLst/>
        </a:prstGeom>
        <a:solidFill>
          <a:srgbClr val="35937A"/>
        </a:solidFill>
        <a:ln w="12700" cap="flat" cmpd="sng" algn="ctr">
          <a:solidFill>
            <a:schemeClr val="accent5">
              <a:shade val="50000"/>
            </a:schemeClr>
          </a:solidFill>
          <a:prstDash val="solid"/>
          <a:miter lim="800000"/>
        </a:ln>
        <a:effectLst/>
        <a:scene3d>
          <a:camera prst="orthographicFront"/>
          <a:lightRig rig="flat" dir="t"/>
        </a:scene3d>
        <a:sp3d/>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E" sz="2400" b="0" kern="1200" dirty="0">
              <a:effectLst>
                <a:outerShdw blurRad="38100" dist="38100" dir="2700000" algn="tl">
                  <a:srgbClr val="000000">
                    <a:alpha val="43137"/>
                  </a:srgbClr>
                </a:outerShdw>
              </a:effectLst>
              <a:latin typeface="Poppins" panose="020B0604020202020204" charset="0"/>
              <a:cs typeface="Poppins" panose="020B0604020202020204" charset="0"/>
            </a:rPr>
            <a:t>Lower socio economic areas 2.5 times as likely to present with a chronic disease </a:t>
          </a:r>
        </a:p>
        <a:p>
          <a:pPr marL="0" lvl="0" indent="0" algn="l" defTabSz="1066800">
            <a:lnSpc>
              <a:spcPct val="90000"/>
            </a:lnSpc>
            <a:spcBef>
              <a:spcPct val="0"/>
            </a:spcBef>
            <a:spcAft>
              <a:spcPct val="35000"/>
            </a:spcAft>
            <a:buNone/>
          </a:pPr>
          <a:endParaRPr lang="en-IE" sz="2400" b="0" kern="1200" dirty="0">
            <a:effectLst>
              <a:outerShdw blurRad="38100" dist="38100" dir="2700000" algn="tl">
                <a:srgbClr val="000000">
                  <a:alpha val="43137"/>
                </a:srgbClr>
              </a:outerShdw>
            </a:effectLst>
            <a:latin typeface="Poppins" panose="020B0604020202020204" charset="0"/>
            <a:cs typeface="Poppins" panose="020B0604020202020204" charset="0"/>
          </a:endParaRPr>
        </a:p>
        <a:p>
          <a:pPr marL="0" lvl="0" indent="0" algn="l" defTabSz="1066800">
            <a:lnSpc>
              <a:spcPct val="90000"/>
            </a:lnSpc>
            <a:spcBef>
              <a:spcPct val="0"/>
            </a:spcBef>
            <a:spcAft>
              <a:spcPct val="35000"/>
            </a:spcAft>
            <a:buNone/>
          </a:pPr>
          <a:r>
            <a:rPr lang="en-IE" sz="1800" b="0" i="1" kern="1200" dirty="0">
              <a:effectLst>
                <a:outerShdw blurRad="38100" dist="38100" dir="2700000" algn="tl">
                  <a:srgbClr val="000000">
                    <a:alpha val="43137"/>
                  </a:srgbClr>
                </a:outerShdw>
              </a:effectLst>
              <a:latin typeface="Poppins" panose="020B0604020202020204" charset="0"/>
              <a:cs typeface="Poppins" panose="020B0604020202020204" charset="0"/>
            </a:rPr>
            <a:t>(HSE, 2019).</a:t>
          </a:r>
        </a:p>
      </dsp:txBody>
      <dsp:txXfrm>
        <a:off x="8393242" y="5837"/>
        <a:ext cx="3371415" cy="31177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10CA11-DB86-4E45-88E3-734EA3C77562}">
      <dsp:nvSpPr>
        <dsp:cNvPr id="0" name=""/>
        <dsp:cNvSpPr/>
      </dsp:nvSpPr>
      <dsp:spPr>
        <a:xfrm>
          <a:off x="27024" y="486129"/>
          <a:ext cx="5230777" cy="3138466"/>
        </a:xfrm>
        <a:prstGeom prst="rect">
          <a:avLst/>
        </a:prstGeom>
        <a:solidFill>
          <a:srgbClr val="35937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IE" sz="2800" b="1" kern="1200" dirty="0">
              <a:effectLst>
                <a:outerShdw blurRad="38100" dist="38100" dir="2700000" algn="tl">
                  <a:srgbClr val="000000">
                    <a:alpha val="43137"/>
                  </a:srgbClr>
                </a:outerShdw>
              </a:effectLst>
              <a:latin typeface="Poppins" panose="020B0604020202020204" charset="0"/>
              <a:ea typeface="Calibri" panose="020F0502020204030204" pitchFamily="34" charset="0"/>
              <a:cs typeface="Poppins" panose="020B0604020202020204" charset="0"/>
            </a:rPr>
            <a:t>To reduce the barriers to accessing health promotion related information and interventions within the community in Wexford </a:t>
          </a:r>
          <a:endParaRPr lang="en-US" sz="2800" b="1" kern="1200" dirty="0">
            <a:effectLst>
              <a:outerShdw blurRad="38100" dist="38100" dir="2700000" algn="tl">
                <a:srgbClr val="000000">
                  <a:alpha val="43137"/>
                </a:srgbClr>
              </a:outerShdw>
            </a:effectLst>
            <a:latin typeface="Poppins" panose="020B0604020202020204" charset="0"/>
            <a:cs typeface="Poppins" panose="020B0604020202020204" charset="0"/>
          </a:endParaRPr>
        </a:p>
      </dsp:txBody>
      <dsp:txXfrm>
        <a:off x="27024" y="486129"/>
        <a:ext cx="5230777" cy="3138466"/>
      </dsp:txXfrm>
    </dsp:sp>
    <dsp:sp modelId="{EDA75D4A-EB51-4116-9193-783F86E44863}">
      <dsp:nvSpPr>
        <dsp:cNvPr id="0" name=""/>
        <dsp:cNvSpPr/>
      </dsp:nvSpPr>
      <dsp:spPr>
        <a:xfrm>
          <a:off x="5756537" y="471378"/>
          <a:ext cx="5230777" cy="3138466"/>
        </a:xfrm>
        <a:prstGeom prst="rect">
          <a:avLst/>
        </a:prstGeom>
        <a:solidFill>
          <a:srgbClr val="35937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IE" sz="2800" b="1" kern="1200" dirty="0">
              <a:effectLst>
                <a:outerShdw blurRad="38100" dist="38100" dir="2700000" algn="tl">
                  <a:srgbClr val="000000">
                    <a:alpha val="43137"/>
                  </a:srgbClr>
                </a:outerShdw>
              </a:effectLst>
              <a:latin typeface="Poppins" panose="020B0604020202020204" charset="0"/>
              <a:ea typeface="Calibri" panose="020F0502020204030204" pitchFamily="34" charset="0"/>
              <a:cs typeface="Poppins" panose="020B0604020202020204" charset="0"/>
            </a:rPr>
            <a:t>To promote health literacy amongst groups marginalised as a result of unmet health literacy needs.</a:t>
          </a:r>
        </a:p>
      </dsp:txBody>
      <dsp:txXfrm>
        <a:off x="5756537" y="471378"/>
        <a:ext cx="5230777" cy="31384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AD0408-7BED-4CB9-A38A-FFB2187DC8BB}">
      <dsp:nvSpPr>
        <dsp:cNvPr id="0" name=""/>
        <dsp:cNvSpPr/>
      </dsp:nvSpPr>
      <dsp:spPr>
        <a:xfrm>
          <a:off x="1340" y="532770"/>
          <a:ext cx="1689385" cy="1013631"/>
        </a:xfrm>
        <a:prstGeom prst="rect">
          <a:avLst/>
        </a:prstGeom>
        <a:solidFill>
          <a:srgbClr val="35937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effectLst>
                <a:outerShdw blurRad="38100" dist="38100" dir="2700000" algn="tl">
                  <a:srgbClr val="000000">
                    <a:alpha val="43137"/>
                  </a:srgbClr>
                </a:outerShdw>
              </a:effectLst>
              <a:latin typeface="Poppins" panose="020B0604020202020204" charset="0"/>
              <a:cs typeface="Poppins" panose="020B0604020202020204" charset="0"/>
            </a:rPr>
            <a:t>Smoking and Vaping</a:t>
          </a:r>
        </a:p>
      </dsp:txBody>
      <dsp:txXfrm>
        <a:off x="1340" y="532770"/>
        <a:ext cx="1689385" cy="1013631"/>
      </dsp:txXfrm>
    </dsp:sp>
    <dsp:sp modelId="{2B5B0FF4-9017-455A-9E54-7500052B5C79}">
      <dsp:nvSpPr>
        <dsp:cNvPr id="0" name=""/>
        <dsp:cNvSpPr/>
      </dsp:nvSpPr>
      <dsp:spPr>
        <a:xfrm>
          <a:off x="1859664" y="532770"/>
          <a:ext cx="1689385" cy="1013631"/>
        </a:xfrm>
        <a:prstGeom prst="rect">
          <a:avLst/>
        </a:prstGeom>
        <a:solidFill>
          <a:srgbClr val="35937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effectLst>
                <a:outerShdw blurRad="38100" dist="38100" dir="2700000" algn="tl">
                  <a:srgbClr val="000000">
                    <a:alpha val="43137"/>
                  </a:srgbClr>
                </a:outerShdw>
              </a:effectLst>
              <a:latin typeface="Poppins" panose="020B0604020202020204" charset="0"/>
              <a:cs typeface="Poppins" panose="020B0604020202020204" charset="0"/>
            </a:rPr>
            <a:t>Physical Activity</a:t>
          </a:r>
        </a:p>
      </dsp:txBody>
      <dsp:txXfrm>
        <a:off x="1859664" y="532770"/>
        <a:ext cx="1689385" cy="1013631"/>
      </dsp:txXfrm>
    </dsp:sp>
    <dsp:sp modelId="{1833EC8E-C0A2-48EC-854B-E542E0538227}">
      <dsp:nvSpPr>
        <dsp:cNvPr id="0" name=""/>
        <dsp:cNvSpPr/>
      </dsp:nvSpPr>
      <dsp:spPr>
        <a:xfrm>
          <a:off x="3717988" y="532770"/>
          <a:ext cx="1689385" cy="1013631"/>
        </a:xfrm>
        <a:prstGeom prst="rect">
          <a:avLst/>
        </a:prstGeom>
        <a:solidFill>
          <a:srgbClr val="35937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effectLst>
                <a:outerShdw blurRad="38100" dist="38100" dir="2700000" algn="tl">
                  <a:srgbClr val="000000">
                    <a:alpha val="43137"/>
                  </a:srgbClr>
                </a:outerShdw>
              </a:effectLst>
              <a:latin typeface="Poppins" panose="020B0604020202020204" charset="0"/>
              <a:cs typeface="Poppins" panose="020B0604020202020204" charset="0"/>
            </a:rPr>
            <a:t>Alcohol awareness</a:t>
          </a:r>
        </a:p>
      </dsp:txBody>
      <dsp:txXfrm>
        <a:off x="3717988" y="532770"/>
        <a:ext cx="1689385" cy="1013631"/>
      </dsp:txXfrm>
    </dsp:sp>
    <dsp:sp modelId="{65F1B8C6-B172-4342-BE89-16249F03B4C7}">
      <dsp:nvSpPr>
        <dsp:cNvPr id="0" name=""/>
        <dsp:cNvSpPr/>
      </dsp:nvSpPr>
      <dsp:spPr>
        <a:xfrm>
          <a:off x="5576312" y="532770"/>
          <a:ext cx="1689385" cy="1013631"/>
        </a:xfrm>
        <a:prstGeom prst="rect">
          <a:avLst/>
        </a:prstGeom>
        <a:solidFill>
          <a:srgbClr val="35937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effectLst>
                <a:outerShdw blurRad="38100" dist="38100" dir="2700000" algn="tl">
                  <a:srgbClr val="000000">
                    <a:alpha val="43137"/>
                  </a:srgbClr>
                </a:outerShdw>
              </a:effectLst>
              <a:latin typeface="Poppins" panose="020B0604020202020204" charset="0"/>
              <a:cs typeface="Poppins" panose="020B0604020202020204" charset="0"/>
            </a:rPr>
            <a:t>Healthy Eating</a:t>
          </a:r>
        </a:p>
      </dsp:txBody>
      <dsp:txXfrm>
        <a:off x="5576312" y="532770"/>
        <a:ext cx="1689385" cy="1013631"/>
      </dsp:txXfrm>
    </dsp:sp>
    <dsp:sp modelId="{7FCAD049-0950-4777-B4E3-E367D7DA686B}">
      <dsp:nvSpPr>
        <dsp:cNvPr id="0" name=""/>
        <dsp:cNvSpPr/>
      </dsp:nvSpPr>
      <dsp:spPr>
        <a:xfrm>
          <a:off x="7434636" y="532770"/>
          <a:ext cx="1689385" cy="1013631"/>
        </a:xfrm>
        <a:prstGeom prst="rect">
          <a:avLst/>
        </a:prstGeom>
        <a:solidFill>
          <a:srgbClr val="35937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effectLst>
                <a:outerShdw blurRad="38100" dist="38100" dir="2700000" algn="tl">
                  <a:srgbClr val="000000">
                    <a:alpha val="43137"/>
                  </a:srgbClr>
                </a:outerShdw>
              </a:effectLst>
              <a:latin typeface="Poppins" panose="020B0604020202020204" charset="0"/>
              <a:cs typeface="Poppins" panose="020B0604020202020204" charset="0"/>
            </a:rPr>
            <a:t>Mental Health and Wellbeing</a:t>
          </a:r>
        </a:p>
      </dsp:txBody>
      <dsp:txXfrm>
        <a:off x="7434636" y="532770"/>
        <a:ext cx="1689385" cy="1013631"/>
      </dsp:txXfrm>
    </dsp:sp>
    <dsp:sp modelId="{135490EE-956B-41D3-8738-FFDD660383DB}">
      <dsp:nvSpPr>
        <dsp:cNvPr id="0" name=""/>
        <dsp:cNvSpPr/>
      </dsp:nvSpPr>
      <dsp:spPr>
        <a:xfrm>
          <a:off x="9292960" y="532770"/>
          <a:ext cx="1689385" cy="1013631"/>
        </a:xfrm>
        <a:prstGeom prst="rect">
          <a:avLst/>
        </a:prstGeom>
        <a:solidFill>
          <a:srgbClr val="35937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effectLst>
                <a:outerShdw blurRad="38100" dist="38100" dir="2700000" algn="tl">
                  <a:srgbClr val="000000">
                    <a:alpha val="43137"/>
                  </a:srgbClr>
                </a:outerShdw>
              </a:effectLst>
              <a:latin typeface="Poppins" panose="020B0604020202020204" charset="0"/>
              <a:cs typeface="Poppins" panose="020B0604020202020204" charset="0"/>
            </a:rPr>
            <a:t>Cancer Awareness</a:t>
          </a:r>
        </a:p>
      </dsp:txBody>
      <dsp:txXfrm>
        <a:off x="9292960" y="532770"/>
        <a:ext cx="1689385" cy="10136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9C046A-432E-43E5-AB32-92741B1BD4BC}">
      <dsp:nvSpPr>
        <dsp:cNvPr id="0" name=""/>
        <dsp:cNvSpPr/>
      </dsp:nvSpPr>
      <dsp:spPr>
        <a:xfrm>
          <a:off x="755956" y="0"/>
          <a:ext cx="9981567" cy="6605137"/>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91B886-30C2-4177-8770-A763BBEF3224}">
      <dsp:nvSpPr>
        <dsp:cNvPr id="0" name=""/>
        <dsp:cNvSpPr/>
      </dsp:nvSpPr>
      <dsp:spPr>
        <a:xfrm>
          <a:off x="3440" y="1981541"/>
          <a:ext cx="2071083" cy="2642054"/>
        </a:xfrm>
        <a:prstGeom prst="roundRect">
          <a:avLst/>
        </a:prstGeom>
        <a:solidFill>
          <a:srgbClr val="35937A"/>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IE" sz="1900" b="1" kern="1200" dirty="0">
              <a:effectLst>
                <a:outerShdw blurRad="38100" dist="38100" dir="2700000" algn="tl">
                  <a:srgbClr val="000000">
                    <a:alpha val="43137"/>
                  </a:srgbClr>
                </a:outerShdw>
              </a:effectLst>
              <a:latin typeface="Poppins" panose="020B0604020202020204" charset="0"/>
              <a:cs typeface="Poppins" panose="020B0604020202020204" charset="0"/>
            </a:rPr>
            <a:t>Funding Proposal</a:t>
          </a:r>
          <a:endParaRPr lang="en-US" sz="1900" b="1" kern="1200" dirty="0">
            <a:effectLst>
              <a:outerShdw blurRad="38100" dist="38100" dir="2700000" algn="tl">
                <a:srgbClr val="000000">
                  <a:alpha val="43137"/>
                </a:srgbClr>
              </a:outerShdw>
            </a:effectLst>
            <a:latin typeface="Poppins" panose="020B0604020202020204" charset="0"/>
            <a:cs typeface="Poppins" panose="020B0604020202020204" charset="0"/>
          </a:endParaRPr>
        </a:p>
        <a:p>
          <a:pPr marL="171450" lvl="1" indent="-171450" algn="l" defTabSz="711200">
            <a:lnSpc>
              <a:spcPct val="90000"/>
            </a:lnSpc>
            <a:spcBef>
              <a:spcPct val="0"/>
            </a:spcBef>
            <a:spcAft>
              <a:spcPct val="15000"/>
            </a:spcAft>
            <a:buChar char="•"/>
          </a:pPr>
          <a:r>
            <a:rPr lang="en-IE" sz="1600" kern="1200" dirty="0">
              <a:effectLst>
                <a:outerShdw blurRad="38100" dist="38100" dir="2700000" algn="tl">
                  <a:srgbClr val="000000">
                    <a:alpha val="43137"/>
                  </a:srgbClr>
                </a:outerShdw>
              </a:effectLst>
              <a:latin typeface="Poppins" panose="020B0604020202020204" charset="0"/>
              <a:cs typeface="Poppins" panose="020B0604020202020204" charset="0"/>
            </a:rPr>
            <a:t>Adult Literacy for Life Collaboration Fund</a:t>
          </a:r>
        </a:p>
        <a:p>
          <a:pPr marL="171450" lvl="1" indent="-171450" algn="l" defTabSz="711200">
            <a:lnSpc>
              <a:spcPct val="90000"/>
            </a:lnSpc>
            <a:spcBef>
              <a:spcPct val="0"/>
            </a:spcBef>
            <a:spcAft>
              <a:spcPct val="15000"/>
            </a:spcAft>
            <a:buChar char="•"/>
          </a:pPr>
          <a:r>
            <a:rPr lang="en-IE" sz="1600" kern="1200" dirty="0">
              <a:effectLst>
                <a:outerShdw blurRad="38100" dist="38100" dir="2700000" algn="tl">
                  <a:srgbClr val="000000">
                    <a:alpha val="43137"/>
                  </a:srgbClr>
                </a:outerShdw>
              </a:effectLst>
              <a:latin typeface="Poppins" panose="020B0604020202020204" charset="0"/>
              <a:cs typeface="Poppins" panose="020B0604020202020204" charset="0"/>
            </a:rPr>
            <a:t>€8790</a:t>
          </a:r>
        </a:p>
        <a:p>
          <a:pPr marL="171450" lvl="1" indent="-171450" algn="l" defTabSz="711200">
            <a:lnSpc>
              <a:spcPct val="90000"/>
            </a:lnSpc>
            <a:spcBef>
              <a:spcPct val="0"/>
            </a:spcBef>
            <a:spcAft>
              <a:spcPct val="15000"/>
            </a:spcAft>
            <a:buChar char="•"/>
          </a:pPr>
          <a:endParaRPr lang="en-IE" sz="1600" kern="1200" dirty="0">
            <a:effectLst>
              <a:outerShdw blurRad="38100" dist="38100" dir="2700000" algn="tl">
                <a:srgbClr val="000000">
                  <a:alpha val="43137"/>
                </a:srgbClr>
              </a:outerShdw>
            </a:effectLst>
            <a:latin typeface="Poppins" panose="020B0604020202020204" charset="0"/>
            <a:cs typeface="Poppins" panose="020B0604020202020204" charset="0"/>
          </a:endParaRPr>
        </a:p>
        <a:p>
          <a:pPr marL="171450" lvl="1" indent="-171450" algn="l" defTabSz="711200">
            <a:lnSpc>
              <a:spcPct val="90000"/>
            </a:lnSpc>
            <a:spcBef>
              <a:spcPct val="0"/>
            </a:spcBef>
            <a:spcAft>
              <a:spcPct val="15000"/>
            </a:spcAft>
            <a:buChar char="•"/>
          </a:pPr>
          <a:endParaRPr lang="en-IE" sz="1600" kern="1200" dirty="0">
            <a:effectLst>
              <a:outerShdw blurRad="38100" dist="38100" dir="2700000" algn="tl">
                <a:srgbClr val="000000">
                  <a:alpha val="43137"/>
                </a:srgbClr>
              </a:outerShdw>
            </a:effectLst>
            <a:latin typeface="Poppins" panose="020B0604020202020204" charset="0"/>
            <a:cs typeface="Poppins" panose="020B0604020202020204" charset="0"/>
          </a:endParaRPr>
        </a:p>
      </dsp:txBody>
      <dsp:txXfrm>
        <a:off x="104542" y="2082643"/>
        <a:ext cx="1868879" cy="2439850"/>
      </dsp:txXfrm>
    </dsp:sp>
    <dsp:sp modelId="{8B43D7EC-2B38-4207-AE4F-420831BEF9AC}">
      <dsp:nvSpPr>
        <dsp:cNvPr id="0" name=""/>
        <dsp:cNvSpPr/>
      </dsp:nvSpPr>
      <dsp:spPr>
        <a:xfrm>
          <a:off x="2419704" y="1981541"/>
          <a:ext cx="2071083" cy="2642054"/>
        </a:xfrm>
        <a:prstGeom prst="roundRect">
          <a:avLst/>
        </a:prstGeom>
        <a:solidFill>
          <a:srgbClr val="35937A"/>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IE" sz="1900" b="1" kern="1200" dirty="0">
              <a:effectLst>
                <a:outerShdw blurRad="38100" dist="38100" dir="2700000" algn="tl">
                  <a:srgbClr val="000000">
                    <a:alpha val="43137"/>
                  </a:srgbClr>
                </a:outerShdw>
              </a:effectLst>
              <a:latin typeface="Poppins" panose="020B0604020202020204" charset="0"/>
              <a:cs typeface="Poppins" panose="020B0604020202020204" charset="0"/>
            </a:rPr>
            <a:t>Project Management</a:t>
          </a:r>
        </a:p>
        <a:p>
          <a:pPr marL="171450" lvl="1" indent="-171450" algn="l" defTabSz="711200">
            <a:lnSpc>
              <a:spcPct val="90000"/>
            </a:lnSpc>
            <a:spcBef>
              <a:spcPct val="0"/>
            </a:spcBef>
            <a:spcAft>
              <a:spcPct val="15000"/>
            </a:spcAft>
            <a:buChar char="•"/>
          </a:pPr>
          <a:r>
            <a:rPr lang="en-IE" sz="1600" kern="1200" dirty="0">
              <a:effectLst>
                <a:outerShdw blurRad="38100" dist="38100" dir="2700000" algn="tl">
                  <a:srgbClr val="000000">
                    <a:alpha val="43137"/>
                  </a:srgbClr>
                </a:outerShdw>
              </a:effectLst>
              <a:latin typeface="Poppins" panose="020B0604020202020204" charset="0"/>
              <a:cs typeface="Poppins" panose="020B0604020202020204" charset="0"/>
            </a:rPr>
            <a:t>Project Coordinator</a:t>
          </a:r>
        </a:p>
        <a:p>
          <a:pPr marL="171450" lvl="1" indent="-171450" algn="l" defTabSz="711200">
            <a:lnSpc>
              <a:spcPct val="90000"/>
            </a:lnSpc>
            <a:spcBef>
              <a:spcPct val="0"/>
            </a:spcBef>
            <a:spcAft>
              <a:spcPct val="15000"/>
            </a:spcAft>
            <a:buChar char="•"/>
          </a:pPr>
          <a:endParaRPr lang="en-IE" sz="1600" kern="1200" dirty="0">
            <a:effectLst>
              <a:outerShdw blurRad="38100" dist="38100" dir="2700000" algn="tl">
                <a:srgbClr val="000000">
                  <a:alpha val="43137"/>
                </a:srgbClr>
              </a:outerShdw>
            </a:effectLst>
            <a:latin typeface="Poppins" panose="020B0604020202020204" charset="0"/>
            <a:cs typeface="Poppins" panose="020B0604020202020204" charset="0"/>
          </a:endParaRPr>
        </a:p>
        <a:p>
          <a:pPr marL="171450" lvl="1" indent="-171450" algn="l" defTabSz="711200">
            <a:lnSpc>
              <a:spcPct val="90000"/>
            </a:lnSpc>
            <a:spcBef>
              <a:spcPct val="0"/>
            </a:spcBef>
            <a:spcAft>
              <a:spcPct val="15000"/>
            </a:spcAft>
            <a:buChar char="•"/>
          </a:pPr>
          <a:r>
            <a:rPr lang="en-IE" sz="1600" kern="1200" dirty="0">
              <a:effectLst>
                <a:outerShdw blurRad="38100" dist="38100" dir="2700000" algn="tl">
                  <a:srgbClr val="000000">
                    <a:alpha val="43137"/>
                  </a:srgbClr>
                </a:outerShdw>
              </a:effectLst>
              <a:latin typeface="Poppins" panose="020B0604020202020204" charset="0"/>
              <a:cs typeface="Poppins" panose="020B0604020202020204" charset="0"/>
            </a:rPr>
            <a:t>Steering Group  </a:t>
          </a:r>
        </a:p>
        <a:p>
          <a:pPr marL="171450" lvl="1" indent="-171450" algn="l" defTabSz="711200">
            <a:lnSpc>
              <a:spcPct val="90000"/>
            </a:lnSpc>
            <a:spcBef>
              <a:spcPct val="0"/>
            </a:spcBef>
            <a:spcAft>
              <a:spcPct val="15000"/>
            </a:spcAft>
            <a:buChar char="•"/>
          </a:pPr>
          <a:endParaRPr lang="en-IE" sz="1600" kern="1200" dirty="0">
            <a:effectLst>
              <a:outerShdw blurRad="38100" dist="38100" dir="2700000" algn="tl">
                <a:srgbClr val="000000">
                  <a:alpha val="43137"/>
                </a:srgbClr>
              </a:outerShdw>
            </a:effectLst>
            <a:latin typeface="Poppins" panose="020B0604020202020204" charset="0"/>
            <a:cs typeface="Poppins" panose="020B0604020202020204" charset="0"/>
          </a:endParaRPr>
        </a:p>
      </dsp:txBody>
      <dsp:txXfrm>
        <a:off x="2520806" y="2082643"/>
        <a:ext cx="1868879" cy="2439850"/>
      </dsp:txXfrm>
    </dsp:sp>
    <dsp:sp modelId="{FCDDE69B-6266-40F6-AD03-E10FFB873062}">
      <dsp:nvSpPr>
        <dsp:cNvPr id="0" name=""/>
        <dsp:cNvSpPr/>
      </dsp:nvSpPr>
      <dsp:spPr>
        <a:xfrm>
          <a:off x="4835968" y="1981541"/>
          <a:ext cx="2071083" cy="2642054"/>
        </a:xfrm>
        <a:prstGeom prst="roundRect">
          <a:avLst/>
        </a:prstGeom>
        <a:solidFill>
          <a:srgbClr val="35937A"/>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IE" sz="1900" b="1" kern="1200" dirty="0">
              <a:effectLst>
                <a:outerShdw blurRad="38100" dist="38100" dir="2700000" algn="tl">
                  <a:srgbClr val="000000">
                    <a:alpha val="43137"/>
                  </a:srgbClr>
                </a:outerShdw>
              </a:effectLst>
              <a:latin typeface="Poppins" panose="020B0604020202020204" charset="0"/>
              <a:cs typeface="Poppins" panose="020B0604020202020204" charset="0"/>
            </a:rPr>
            <a:t>Facilitator Engagement and Training</a:t>
          </a:r>
        </a:p>
        <a:p>
          <a:pPr marL="114300" lvl="1" indent="-114300" algn="l" defTabSz="622300">
            <a:lnSpc>
              <a:spcPct val="90000"/>
            </a:lnSpc>
            <a:spcBef>
              <a:spcPct val="0"/>
            </a:spcBef>
            <a:spcAft>
              <a:spcPct val="15000"/>
            </a:spcAft>
            <a:buChar char="•"/>
          </a:pPr>
          <a:r>
            <a:rPr lang="en-IE" sz="1400" kern="1200" dirty="0">
              <a:effectLst>
                <a:outerShdw blurRad="38100" dist="38100" dir="2700000" algn="tl">
                  <a:srgbClr val="000000">
                    <a:alpha val="43137"/>
                  </a:srgbClr>
                </a:outerShdw>
              </a:effectLst>
              <a:latin typeface="Poppins" panose="020B0604020202020204" charset="0"/>
              <a:cs typeface="Poppins" panose="020B0604020202020204" charset="0"/>
            </a:rPr>
            <a:t>8 facilitators from 4 organisations</a:t>
          </a:r>
        </a:p>
        <a:p>
          <a:pPr marL="114300" lvl="1" indent="-114300" algn="l" defTabSz="622300">
            <a:lnSpc>
              <a:spcPct val="90000"/>
            </a:lnSpc>
            <a:spcBef>
              <a:spcPct val="0"/>
            </a:spcBef>
            <a:spcAft>
              <a:spcPct val="15000"/>
            </a:spcAft>
            <a:buChar char="•"/>
          </a:pPr>
          <a:r>
            <a:rPr lang="en-IE" sz="1400" kern="1200" dirty="0">
              <a:effectLst>
                <a:outerShdw blurRad="38100" dist="38100" dir="2700000" algn="tl">
                  <a:srgbClr val="000000">
                    <a:alpha val="43137"/>
                  </a:srgbClr>
                </a:outerShdw>
              </a:effectLst>
              <a:latin typeface="Poppins" panose="020B0604020202020204" charset="0"/>
              <a:cs typeface="Poppins" panose="020B0604020202020204" charset="0"/>
            </a:rPr>
            <a:t>Training in Literacy Awareness</a:t>
          </a:r>
        </a:p>
      </dsp:txBody>
      <dsp:txXfrm>
        <a:off x="4937070" y="2082643"/>
        <a:ext cx="1868879" cy="2439850"/>
      </dsp:txXfrm>
    </dsp:sp>
    <dsp:sp modelId="{442170C1-C241-490F-9B61-6C75F0D2456F}">
      <dsp:nvSpPr>
        <dsp:cNvPr id="0" name=""/>
        <dsp:cNvSpPr/>
      </dsp:nvSpPr>
      <dsp:spPr>
        <a:xfrm>
          <a:off x="7252232" y="1981541"/>
          <a:ext cx="2071083" cy="2642054"/>
        </a:xfrm>
        <a:prstGeom prst="roundRect">
          <a:avLst/>
        </a:prstGeom>
        <a:solidFill>
          <a:srgbClr val="35937A"/>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IE" sz="2000" b="1" kern="1200">
              <a:effectLst>
                <a:outerShdw blurRad="38100" dist="38100" dir="2700000" algn="tl">
                  <a:srgbClr val="000000">
                    <a:alpha val="43137"/>
                  </a:srgbClr>
                </a:outerShdw>
              </a:effectLst>
              <a:latin typeface="Poppins" panose="020B0604020202020204" charset="0"/>
              <a:cs typeface="Poppins" panose="020B0604020202020204" charset="0"/>
            </a:rPr>
            <a:t>Promotion Campaign</a:t>
          </a:r>
          <a:endParaRPr lang="en-IE" sz="2000" b="1" kern="1200" dirty="0">
            <a:effectLst>
              <a:outerShdw blurRad="38100" dist="38100" dir="2700000" algn="tl">
                <a:srgbClr val="000000">
                  <a:alpha val="43137"/>
                </a:srgbClr>
              </a:outerShdw>
            </a:effectLst>
            <a:latin typeface="Poppins" panose="020B0604020202020204" charset="0"/>
            <a:cs typeface="Poppins" panose="020B0604020202020204" charset="0"/>
          </a:endParaRPr>
        </a:p>
        <a:p>
          <a:pPr marL="171450" lvl="1" indent="-171450" algn="l" defTabSz="711200">
            <a:lnSpc>
              <a:spcPct val="90000"/>
            </a:lnSpc>
            <a:spcBef>
              <a:spcPct val="0"/>
            </a:spcBef>
            <a:spcAft>
              <a:spcPct val="15000"/>
            </a:spcAft>
            <a:buChar char="•"/>
          </a:pPr>
          <a:r>
            <a:rPr lang="en-IE" sz="1600" b="0" kern="1200" dirty="0">
              <a:effectLst>
                <a:outerShdw blurRad="38100" dist="38100" dir="2700000" algn="tl">
                  <a:srgbClr val="000000">
                    <a:alpha val="43137"/>
                  </a:srgbClr>
                </a:outerShdw>
              </a:effectLst>
              <a:latin typeface="Poppins" panose="020B0604020202020204" charset="0"/>
              <a:cs typeface="Poppins" panose="020B0604020202020204" charset="0"/>
            </a:rPr>
            <a:t>Literacy friendly advertising </a:t>
          </a:r>
        </a:p>
        <a:p>
          <a:pPr marL="171450" lvl="1" indent="-171450" algn="l" defTabSz="711200">
            <a:lnSpc>
              <a:spcPct val="90000"/>
            </a:lnSpc>
            <a:spcBef>
              <a:spcPct val="0"/>
            </a:spcBef>
            <a:spcAft>
              <a:spcPct val="15000"/>
            </a:spcAft>
            <a:buChar char="•"/>
          </a:pPr>
          <a:r>
            <a:rPr lang="en-IE" sz="1600" b="0" kern="1200" dirty="0">
              <a:effectLst>
                <a:outerShdw blurRad="38100" dist="38100" dir="2700000" algn="tl">
                  <a:srgbClr val="000000">
                    <a:alpha val="43137"/>
                  </a:srgbClr>
                </a:outerShdw>
              </a:effectLst>
              <a:latin typeface="Poppins" panose="020B0604020202020204" charset="0"/>
              <a:cs typeface="Poppins" panose="020B0604020202020204" charset="0"/>
            </a:rPr>
            <a:t>Reaching target audience</a:t>
          </a:r>
        </a:p>
      </dsp:txBody>
      <dsp:txXfrm>
        <a:off x="7353334" y="2082643"/>
        <a:ext cx="1868879" cy="2439850"/>
      </dsp:txXfrm>
    </dsp:sp>
    <dsp:sp modelId="{B1F6DF07-33D3-458F-8941-FB6807974C35}">
      <dsp:nvSpPr>
        <dsp:cNvPr id="0" name=""/>
        <dsp:cNvSpPr/>
      </dsp:nvSpPr>
      <dsp:spPr>
        <a:xfrm>
          <a:off x="9668496" y="1981541"/>
          <a:ext cx="2071083" cy="2642054"/>
        </a:xfrm>
        <a:prstGeom prst="roundRect">
          <a:avLst/>
        </a:prstGeom>
        <a:solidFill>
          <a:srgbClr val="35937A"/>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IE" sz="2000" b="1" kern="1200">
              <a:effectLst>
                <a:outerShdw blurRad="38100" dist="38100" dir="2700000" algn="tl">
                  <a:srgbClr val="000000">
                    <a:alpha val="43137"/>
                  </a:srgbClr>
                </a:outerShdw>
              </a:effectLst>
              <a:latin typeface="Poppins" panose="020B0604020202020204" charset="0"/>
              <a:cs typeface="Poppins" panose="020B0604020202020204" charset="0"/>
            </a:rPr>
            <a:t>Workshop Delivery</a:t>
          </a:r>
          <a:endParaRPr lang="en-IE" sz="2000" b="1" kern="1200" dirty="0">
            <a:effectLst>
              <a:outerShdw blurRad="38100" dist="38100" dir="2700000" algn="tl">
                <a:srgbClr val="000000">
                  <a:alpha val="43137"/>
                </a:srgbClr>
              </a:outerShdw>
            </a:effectLst>
            <a:latin typeface="Poppins" panose="020B0604020202020204" charset="0"/>
            <a:cs typeface="Poppins" panose="020B0604020202020204" charset="0"/>
          </a:endParaRPr>
        </a:p>
        <a:p>
          <a:pPr marL="171450" lvl="1" indent="-171450" algn="l" defTabSz="711200">
            <a:lnSpc>
              <a:spcPct val="90000"/>
            </a:lnSpc>
            <a:spcBef>
              <a:spcPct val="0"/>
            </a:spcBef>
            <a:spcAft>
              <a:spcPct val="15000"/>
            </a:spcAft>
            <a:buChar char="•"/>
          </a:pPr>
          <a:r>
            <a:rPr lang="en-IE" sz="1600" kern="1200" dirty="0">
              <a:effectLst>
                <a:outerShdw blurRad="38100" dist="38100" dir="2700000" algn="tl">
                  <a:srgbClr val="000000">
                    <a:alpha val="43137"/>
                  </a:srgbClr>
                </a:outerShdw>
              </a:effectLst>
              <a:latin typeface="Poppins" panose="020B0604020202020204" charset="0"/>
              <a:cs typeface="Poppins" panose="020B0604020202020204" charset="0"/>
            </a:rPr>
            <a:t>30 workshops on 6 health topics delivered across 5 libraries</a:t>
          </a:r>
        </a:p>
      </dsp:txBody>
      <dsp:txXfrm>
        <a:off x="9769598" y="2082643"/>
        <a:ext cx="1868879" cy="243985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B59304-E3B8-420B-9C10-AB2F9AD01BD7}" type="datetimeFigureOut">
              <a:rPr lang="en-IE" smtClean="0"/>
              <a:t>08/07/2026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3179C9-229A-4DD0-A781-E08AC9BEE22C}" type="slidenum">
              <a:rPr lang="en-IE" smtClean="0"/>
              <a:t>‹#›</a:t>
            </a:fld>
            <a:endParaRPr lang="en-IE"/>
          </a:p>
        </p:txBody>
      </p:sp>
    </p:spTree>
    <p:extLst>
      <p:ext uri="{BB962C8B-B14F-4D97-AF65-F5344CB8AC3E}">
        <p14:creationId xmlns:p14="http://schemas.microsoft.com/office/powerpoint/2010/main" val="2537653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Introduce Facilitator and organisation they work in</a:t>
            </a:r>
            <a:r>
              <a:rPr lang="en-IE" baseline="0" dirty="0"/>
              <a:t> and then </a:t>
            </a:r>
            <a:r>
              <a:rPr lang="en-IE" dirty="0"/>
              <a:t>Briefly</a:t>
            </a:r>
            <a:r>
              <a:rPr lang="en-IE" baseline="0" dirty="0"/>
              <a:t> the workshop and what it will be about  - 1Min </a:t>
            </a:r>
            <a:endParaRPr lang="en-I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57CD85-B555-49D8-9349-B356DA9DCBB7}"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646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1" i="1" dirty="0"/>
              <a:t>Only a small number of service user needs are met by signposting services alone</a:t>
            </a:r>
            <a:r>
              <a:rPr lang="en-IE" sz="1200" i="1" dirty="0"/>
              <a:t>; </a:t>
            </a:r>
          </a:p>
          <a:p>
            <a:endParaRPr lang="en-IE" sz="1200" i="1" dirty="0"/>
          </a:p>
          <a:p>
            <a:r>
              <a:rPr lang="en-IE" sz="1200" i="1" dirty="0"/>
              <a:t>Users with </a:t>
            </a:r>
            <a:r>
              <a:rPr lang="en-IE" sz="1200" b="1" i="1" dirty="0"/>
              <a:t>complex health and social care needs require intensive, repeat support from specialist services equipped with specific knowledge and situational understanding</a:t>
            </a:r>
            <a:r>
              <a:rPr lang="en-IE" sz="1200" i="1" dirty="0"/>
              <a:t>. </a:t>
            </a:r>
          </a:p>
          <a:p>
            <a:endParaRPr lang="en-IE" sz="1200" i="1" dirty="0"/>
          </a:p>
          <a:p>
            <a:r>
              <a:rPr lang="en-IE" sz="1200" i="1" dirty="0"/>
              <a:t>A tension persists between efficient (transactional) service provision with brief referral and effective (relational) service provision, underpinned by competing narratives. Do signposting services represent 'diversion of unwanted demand from primary care/urgent care services' or 'improved quality of care through a joined-up response by health, social care and community/voluntary services'?</a:t>
            </a:r>
          </a:p>
          <a:p>
            <a:r>
              <a:rPr lang="en-IE" sz="1200" dirty="0"/>
              <a:t>(Cantrell, Booth and Chambers, 2024) </a:t>
            </a:r>
          </a:p>
          <a:p>
            <a:endParaRPr lang="en-IE" dirty="0"/>
          </a:p>
        </p:txBody>
      </p:sp>
      <p:sp>
        <p:nvSpPr>
          <p:cNvPr id="4" name="Slide Number Placeholder 3"/>
          <p:cNvSpPr>
            <a:spLocks noGrp="1"/>
          </p:cNvSpPr>
          <p:nvPr>
            <p:ph type="sldNum" sz="quarter" idx="10"/>
          </p:nvPr>
        </p:nvSpPr>
        <p:spPr/>
        <p:txBody>
          <a:bodyPr/>
          <a:lstStyle/>
          <a:p>
            <a:fld id="{BA3179C9-229A-4DD0-A781-E08AC9BEE22C}" type="slidenum">
              <a:rPr lang="en-IE" smtClean="0"/>
              <a:t>2</a:t>
            </a:fld>
            <a:endParaRPr lang="en-IE"/>
          </a:p>
        </p:txBody>
      </p:sp>
    </p:spTree>
    <p:extLst>
      <p:ext uri="{BB962C8B-B14F-4D97-AF65-F5344CB8AC3E}">
        <p14:creationId xmlns:p14="http://schemas.microsoft.com/office/powerpoint/2010/main" val="3572528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BA3179C9-229A-4DD0-A781-E08AC9BEE22C}" type="slidenum">
              <a:rPr lang="en-IE" smtClean="0"/>
              <a:t>3</a:t>
            </a:fld>
            <a:endParaRPr lang="en-IE"/>
          </a:p>
        </p:txBody>
      </p:sp>
    </p:spTree>
    <p:extLst>
      <p:ext uri="{BB962C8B-B14F-4D97-AF65-F5344CB8AC3E}">
        <p14:creationId xmlns:p14="http://schemas.microsoft.com/office/powerpoint/2010/main" val="1995783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Facilitator Engagement and Training</a:t>
            </a:r>
            <a:r>
              <a:rPr lang="en-IE" dirty="0"/>
              <a:t>: </a:t>
            </a:r>
          </a:p>
          <a:p>
            <a:r>
              <a:rPr lang="en-IE" dirty="0"/>
              <a:t>4 online workshops in</a:t>
            </a:r>
            <a:r>
              <a:rPr lang="en-IE" baseline="0" dirty="0"/>
              <a:t> literacy, health literacy and plain English, facilitator meetings to plan content of workshops-continuity of approach, preparation of each workshop by facilitator, in person literacy workshop with Edel, adaptation of workshops. </a:t>
            </a:r>
          </a:p>
          <a:p>
            <a:endParaRPr lang="en-IE" baseline="0" dirty="0"/>
          </a:p>
          <a:p>
            <a:endParaRPr lang="en-IE" dirty="0"/>
          </a:p>
        </p:txBody>
      </p:sp>
      <p:sp>
        <p:nvSpPr>
          <p:cNvPr id="4" name="Slide Number Placeholder 3"/>
          <p:cNvSpPr>
            <a:spLocks noGrp="1"/>
          </p:cNvSpPr>
          <p:nvPr>
            <p:ph type="sldNum" sz="quarter" idx="10"/>
          </p:nvPr>
        </p:nvSpPr>
        <p:spPr/>
        <p:txBody>
          <a:bodyPr/>
          <a:lstStyle/>
          <a:p>
            <a:fld id="{BA3179C9-229A-4DD0-A781-E08AC9BEE22C}" type="slidenum">
              <a:rPr lang="en-IE" smtClean="0"/>
              <a:t>6</a:t>
            </a:fld>
            <a:endParaRPr lang="en-IE"/>
          </a:p>
        </p:txBody>
      </p:sp>
    </p:spTree>
    <p:extLst>
      <p:ext uri="{BB962C8B-B14F-4D97-AF65-F5344CB8AC3E}">
        <p14:creationId xmlns:p14="http://schemas.microsoft.com/office/powerpoint/2010/main" val="1048493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6 Topic specific</a:t>
            </a:r>
            <a:r>
              <a:rPr lang="en-IE" baseline="0" dirty="0"/>
              <a:t> workshops</a:t>
            </a:r>
          </a:p>
          <a:p>
            <a:r>
              <a:rPr lang="en-IE" baseline="0" dirty="0"/>
              <a:t>Delivered by professionals working in the health related field being discussed</a:t>
            </a:r>
            <a:endParaRPr lang="en-IE" dirty="0"/>
          </a:p>
          <a:p>
            <a:r>
              <a:rPr lang="en-IE" dirty="0"/>
              <a:t>In All 5 local libraries in Co Wexford</a:t>
            </a:r>
          </a:p>
          <a:p>
            <a:r>
              <a:rPr lang="en-IE" dirty="0"/>
              <a:t>Booking available via the local library</a:t>
            </a:r>
          </a:p>
        </p:txBody>
      </p:sp>
      <p:sp>
        <p:nvSpPr>
          <p:cNvPr id="4" name="Slide Number Placeholder 3"/>
          <p:cNvSpPr>
            <a:spLocks noGrp="1"/>
          </p:cNvSpPr>
          <p:nvPr>
            <p:ph type="sldNum" sz="quarter" idx="10"/>
          </p:nvPr>
        </p:nvSpPr>
        <p:spPr/>
        <p:txBody>
          <a:bodyPr/>
          <a:lstStyle/>
          <a:p>
            <a:fld id="{BA3179C9-229A-4DD0-A781-E08AC9BEE22C}" type="slidenum">
              <a:rPr lang="en-IE" smtClean="0"/>
              <a:t>13</a:t>
            </a:fld>
            <a:endParaRPr lang="en-IE"/>
          </a:p>
        </p:txBody>
      </p:sp>
    </p:spTree>
    <p:extLst>
      <p:ext uri="{BB962C8B-B14F-4D97-AF65-F5344CB8AC3E}">
        <p14:creationId xmlns:p14="http://schemas.microsoft.com/office/powerpoint/2010/main" val="174368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IE" dirty="0">
                <a:solidFill>
                  <a:schemeClr val="tx2"/>
                </a:solidFill>
                <a:latin typeface="Poppins" panose="020B0604020202020204" charset="0"/>
                <a:cs typeface="Poppins" panose="020B0604020202020204" charset="0"/>
              </a:rPr>
              <a:t>Pre and Post Participant Evaluations</a:t>
            </a:r>
          </a:p>
          <a:p>
            <a:pPr marL="285750" indent="-285750">
              <a:buFont typeface="Arial" panose="020B0604020202020204" pitchFamily="34" charset="0"/>
              <a:buChar char="•"/>
            </a:pPr>
            <a:endParaRPr lang="en-IE" dirty="0">
              <a:solidFill>
                <a:schemeClr val="tx2"/>
              </a:solidFill>
              <a:latin typeface="Poppins" panose="020B0604020202020204" charset="0"/>
              <a:cs typeface="Poppins" panose="020B0604020202020204" charset="0"/>
            </a:endParaRPr>
          </a:p>
          <a:p>
            <a:pPr marL="285750" indent="-285750">
              <a:buFont typeface="Arial" panose="020B0604020202020204" pitchFamily="34" charset="0"/>
              <a:buChar char="•"/>
            </a:pPr>
            <a:r>
              <a:rPr lang="en-IE" dirty="0">
                <a:solidFill>
                  <a:schemeClr val="tx2"/>
                </a:solidFill>
                <a:latin typeface="Poppins" panose="020B0604020202020204" charset="0"/>
                <a:cs typeface="Poppins" panose="020B0604020202020204" charset="0"/>
              </a:rPr>
              <a:t>Facilitator feedback sheets post workshop</a:t>
            </a:r>
          </a:p>
          <a:p>
            <a:pPr marL="285750" indent="-285750">
              <a:buFont typeface="Arial" panose="020B0604020202020204" pitchFamily="34" charset="0"/>
              <a:buChar char="•"/>
            </a:pPr>
            <a:endParaRPr lang="en-IE" dirty="0">
              <a:solidFill>
                <a:schemeClr val="tx2"/>
              </a:solidFill>
              <a:latin typeface="Poppins" panose="020B0604020202020204" charset="0"/>
              <a:cs typeface="Poppins" panose="020B0604020202020204" charset="0"/>
            </a:endParaRPr>
          </a:p>
          <a:p>
            <a:pPr marL="285750" indent="-285750">
              <a:buFont typeface="Arial" panose="020B0604020202020204" pitchFamily="34" charset="0"/>
              <a:buChar char="•"/>
            </a:pPr>
            <a:r>
              <a:rPr lang="en-IE" dirty="0">
                <a:solidFill>
                  <a:schemeClr val="tx2"/>
                </a:solidFill>
                <a:latin typeface="Poppins" panose="020B0604020202020204" charset="0"/>
                <a:cs typeface="Poppins" panose="020B0604020202020204" charset="0"/>
              </a:rPr>
              <a:t>Facilitator feedback surveys post programme </a:t>
            </a:r>
          </a:p>
          <a:p>
            <a:pPr marL="285750" indent="-285750">
              <a:buFont typeface="Arial" panose="020B0604020202020204" pitchFamily="34" charset="0"/>
              <a:buChar char="•"/>
            </a:pPr>
            <a:endParaRPr lang="en-IE" dirty="0">
              <a:solidFill>
                <a:schemeClr val="tx2"/>
              </a:solidFill>
              <a:latin typeface="Poppins" panose="020B0604020202020204" charset="0"/>
              <a:cs typeface="Poppins" panose="020B0604020202020204" charset="0"/>
            </a:endParaRPr>
          </a:p>
          <a:p>
            <a:pPr marL="285750" indent="-285750">
              <a:buFont typeface="Arial" panose="020B0604020202020204" pitchFamily="34" charset="0"/>
              <a:buChar char="•"/>
            </a:pPr>
            <a:r>
              <a:rPr lang="en-IE" dirty="0">
                <a:solidFill>
                  <a:schemeClr val="tx2"/>
                </a:solidFill>
                <a:latin typeface="Poppins" panose="020B0604020202020204" charset="0"/>
                <a:cs typeface="Poppins" panose="020B0604020202020204" charset="0"/>
              </a:rPr>
              <a:t>Steering group feedback surveys post programme</a:t>
            </a:r>
          </a:p>
          <a:p>
            <a:endParaRPr lang="en-IE" dirty="0"/>
          </a:p>
        </p:txBody>
      </p:sp>
      <p:sp>
        <p:nvSpPr>
          <p:cNvPr id="4" name="Slide Number Placeholder 3"/>
          <p:cNvSpPr>
            <a:spLocks noGrp="1"/>
          </p:cNvSpPr>
          <p:nvPr>
            <p:ph type="sldNum" sz="quarter" idx="10"/>
          </p:nvPr>
        </p:nvSpPr>
        <p:spPr/>
        <p:txBody>
          <a:bodyPr/>
          <a:lstStyle/>
          <a:p>
            <a:fld id="{BA3179C9-229A-4DD0-A781-E08AC9BEE22C}" type="slidenum">
              <a:rPr lang="en-IE" smtClean="0"/>
              <a:t>14</a:t>
            </a:fld>
            <a:endParaRPr lang="en-IE"/>
          </a:p>
        </p:txBody>
      </p:sp>
    </p:spTree>
    <p:extLst>
      <p:ext uri="{BB962C8B-B14F-4D97-AF65-F5344CB8AC3E}">
        <p14:creationId xmlns:p14="http://schemas.microsoft.com/office/powerpoint/2010/main" val="505014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BA3179C9-229A-4DD0-A781-E08AC9BEE22C}" type="slidenum">
              <a:rPr lang="en-IE" smtClean="0"/>
              <a:t>16</a:t>
            </a:fld>
            <a:endParaRPr lang="en-IE"/>
          </a:p>
        </p:txBody>
      </p:sp>
    </p:spTree>
    <p:extLst>
      <p:ext uri="{BB962C8B-B14F-4D97-AF65-F5344CB8AC3E}">
        <p14:creationId xmlns:p14="http://schemas.microsoft.com/office/powerpoint/2010/main" val="1982406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F2748B4E-FF8F-465F-9325-3558E12E5C20}" type="datetimeFigureOut">
              <a:rPr lang="en-IE" smtClean="0"/>
              <a:t>08/07/2026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DDF4256-734B-4132-AB0E-88DCDD1FA5F6}" type="slidenum">
              <a:rPr lang="en-IE" smtClean="0"/>
              <a:t>‹#›</a:t>
            </a:fld>
            <a:endParaRPr lang="en-IE"/>
          </a:p>
        </p:txBody>
      </p:sp>
    </p:spTree>
    <p:extLst>
      <p:ext uri="{BB962C8B-B14F-4D97-AF65-F5344CB8AC3E}">
        <p14:creationId xmlns:p14="http://schemas.microsoft.com/office/powerpoint/2010/main" val="3686159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F2748B4E-FF8F-465F-9325-3558E12E5C20}" type="datetimeFigureOut">
              <a:rPr lang="en-IE" smtClean="0"/>
              <a:t>08/07/2026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DDF4256-734B-4132-AB0E-88DCDD1FA5F6}" type="slidenum">
              <a:rPr lang="en-IE" smtClean="0"/>
              <a:t>‹#›</a:t>
            </a:fld>
            <a:endParaRPr lang="en-IE"/>
          </a:p>
        </p:txBody>
      </p:sp>
    </p:spTree>
    <p:extLst>
      <p:ext uri="{BB962C8B-B14F-4D97-AF65-F5344CB8AC3E}">
        <p14:creationId xmlns:p14="http://schemas.microsoft.com/office/powerpoint/2010/main" val="3304140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2748B4E-FF8F-465F-9325-3558E12E5C20}" type="datetimeFigureOut">
              <a:rPr lang="en-IE" smtClean="0"/>
              <a:t>08/07/2026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DDF4256-734B-4132-AB0E-88DCDD1FA5F6}" type="slidenum">
              <a:rPr lang="en-IE" smtClean="0"/>
              <a:t>‹#›</a:t>
            </a:fld>
            <a:endParaRPr lang="en-IE"/>
          </a:p>
        </p:txBody>
      </p:sp>
    </p:spTree>
    <p:extLst>
      <p:ext uri="{BB962C8B-B14F-4D97-AF65-F5344CB8AC3E}">
        <p14:creationId xmlns:p14="http://schemas.microsoft.com/office/powerpoint/2010/main" val="3596851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F2748B4E-FF8F-465F-9325-3558E12E5C20}" type="datetimeFigureOut">
              <a:rPr lang="en-IE" smtClean="0"/>
              <a:t>08/07/2026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CDDF4256-734B-4132-AB0E-88DCDD1FA5F6}" type="slidenum">
              <a:rPr lang="en-IE" smtClean="0"/>
              <a:t>‹#›</a:t>
            </a:fld>
            <a:endParaRPr lang="en-IE"/>
          </a:p>
        </p:txBody>
      </p:sp>
    </p:spTree>
    <p:extLst>
      <p:ext uri="{BB962C8B-B14F-4D97-AF65-F5344CB8AC3E}">
        <p14:creationId xmlns:p14="http://schemas.microsoft.com/office/powerpoint/2010/main" val="2750136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F2748B4E-FF8F-465F-9325-3558E12E5C20}" type="datetimeFigureOut">
              <a:rPr lang="en-IE" smtClean="0"/>
              <a:t>08/07/2026</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CDDF4256-734B-4132-AB0E-88DCDD1FA5F6}" type="slidenum">
              <a:rPr lang="en-IE" smtClean="0"/>
              <a:t>‹#›</a:t>
            </a:fld>
            <a:endParaRPr lang="en-IE"/>
          </a:p>
        </p:txBody>
      </p:sp>
    </p:spTree>
    <p:extLst>
      <p:ext uri="{BB962C8B-B14F-4D97-AF65-F5344CB8AC3E}">
        <p14:creationId xmlns:p14="http://schemas.microsoft.com/office/powerpoint/2010/main" val="85278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F2748B4E-FF8F-465F-9325-3558E12E5C20}" type="datetimeFigureOut">
              <a:rPr lang="en-IE" smtClean="0"/>
              <a:t>08/07/2026</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CDDF4256-734B-4132-AB0E-88DCDD1FA5F6}" type="slidenum">
              <a:rPr lang="en-IE" smtClean="0"/>
              <a:t>‹#›</a:t>
            </a:fld>
            <a:endParaRPr lang="en-IE"/>
          </a:p>
        </p:txBody>
      </p:sp>
    </p:spTree>
    <p:extLst>
      <p:ext uri="{BB962C8B-B14F-4D97-AF65-F5344CB8AC3E}">
        <p14:creationId xmlns:p14="http://schemas.microsoft.com/office/powerpoint/2010/main" val="4097367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748B4E-FF8F-465F-9325-3558E12E5C20}" type="datetimeFigureOut">
              <a:rPr lang="en-IE" smtClean="0"/>
              <a:t>08/07/2026</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CDDF4256-734B-4132-AB0E-88DCDD1FA5F6}" type="slidenum">
              <a:rPr lang="en-IE" smtClean="0"/>
              <a:t>‹#›</a:t>
            </a:fld>
            <a:endParaRPr lang="en-IE"/>
          </a:p>
        </p:txBody>
      </p:sp>
    </p:spTree>
    <p:extLst>
      <p:ext uri="{BB962C8B-B14F-4D97-AF65-F5344CB8AC3E}">
        <p14:creationId xmlns:p14="http://schemas.microsoft.com/office/powerpoint/2010/main" val="895596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2748B4E-FF8F-465F-9325-3558E12E5C20}" type="datetimeFigureOut">
              <a:rPr lang="en-IE" smtClean="0"/>
              <a:t>08/07/2026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CDDF4256-734B-4132-AB0E-88DCDD1FA5F6}" type="slidenum">
              <a:rPr lang="en-IE" smtClean="0"/>
              <a:t>‹#›</a:t>
            </a:fld>
            <a:endParaRPr lang="en-IE"/>
          </a:p>
        </p:txBody>
      </p:sp>
    </p:spTree>
    <p:extLst>
      <p:ext uri="{BB962C8B-B14F-4D97-AF65-F5344CB8AC3E}">
        <p14:creationId xmlns:p14="http://schemas.microsoft.com/office/powerpoint/2010/main" val="688033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2748B4E-FF8F-465F-9325-3558E12E5C20}" type="datetimeFigureOut">
              <a:rPr lang="en-IE" smtClean="0"/>
              <a:t>08/07/2026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CDDF4256-734B-4132-AB0E-88DCDD1FA5F6}" type="slidenum">
              <a:rPr lang="en-IE" smtClean="0"/>
              <a:t>‹#›</a:t>
            </a:fld>
            <a:endParaRPr lang="en-IE"/>
          </a:p>
        </p:txBody>
      </p:sp>
    </p:spTree>
    <p:extLst>
      <p:ext uri="{BB962C8B-B14F-4D97-AF65-F5344CB8AC3E}">
        <p14:creationId xmlns:p14="http://schemas.microsoft.com/office/powerpoint/2010/main" val="1395013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F2748B4E-FF8F-465F-9325-3558E12E5C20}" type="datetimeFigureOut">
              <a:rPr lang="en-IE" smtClean="0"/>
              <a:t>08/07/2026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DDF4256-734B-4132-AB0E-88DCDD1FA5F6}" type="slidenum">
              <a:rPr lang="en-IE" smtClean="0"/>
              <a:t>‹#›</a:t>
            </a:fld>
            <a:endParaRPr lang="en-IE"/>
          </a:p>
        </p:txBody>
      </p:sp>
    </p:spTree>
    <p:extLst>
      <p:ext uri="{BB962C8B-B14F-4D97-AF65-F5344CB8AC3E}">
        <p14:creationId xmlns:p14="http://schemas.microsoft.com/office/powerpoint/2010/main" val="592985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F2748B4E-FF8F-465F-9325-3558E12E5C20}" type="datetimeFigureOut">
              <a:rPr lang="en-IE" smtClean="0"/>
              <a:t>08/07/2026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CDDF4256-734B-4132-AB0E-88DCDD1FA5F6}" type="slidenum">
              <a:rPr lang="en-IE" smtClean="0"/>
              <a:t>‹#›</a:t>
            </a:fld>
            <a:endParaRPr lang="en-IE"/>
          </a:p>
        </p:txBody>
      </p:sp>
    </p:spTree>
    <p:extLst>
      <p:ext uri="{BB962C8B-B14F-4D97-AF65-F5344CB8AC3E}">
        <p14:creationId xmlns:p14="http://schemas.microsoft.com/office/powerpoint/2010/main" val="4226858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748B4E-FF8F-465F-9325-3558E12E5C20}" type="datetimeFigureOut">
              <a:rPr lang="en-IE" smtClean="0"/>
              <a:t>08/07/2026</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DF4256-734B-4132-AB0E-88DCDD1FA5F6}" type="slidenum">
              <a:rPr lang="en-IE" smtClean="0"/>
              <a:t>‹#›</a:t>
            </a:fld>
            <a:endParaRPr lang="en-IE"/>
          </a:p>
        </p:txBody>
      </p:sp>
    </p:spTree>
    <p:extLst>
      <p:ext uri="{BB962C8B-B14F-4D97-AF65-F5344CB8AC3E}">
        <p14:creationId xmlns:p14="http://schemas.microsoft.com/office/powerpoint/2010/main" val="40140054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5.png"/><Relationship Id="rId5" Type="http://schemas.openxmlformats.org/officeDocument/2006/relationships/diagramQuickStyle" Target="../diagrams/quickStyle1.xml"/><Relationship Id="rId10" Type="http://schemas.openxmlformats.org/officeDocument/2006/relationships/image" Target="../media/image4.png"/><Relationship Id="rId4" Type="http://schemas.openxmlformats.org/officeDocument/2006/relationships/diagramLayout" Target="../diagrams/layout1.xml"/><Relationship Id="rId9"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6.png"/><Relationship Id="rId5" Type="http://schemas.openxmlformats.org/officeDocument/2006/relationships/diagramQuickStyle" Target="../diagrams/quickStyle2.xml"/><Relationship Id="rId10" Type="http://schemas.openxmlformats.org/officeDocument/2006/relationships/image" Target="../media/image5.png"/><Relationship Id="rId4" Type="http://schemas.openxmlformats.org/officeDocument/2006/relationships/diagramLayout" Target="../diagrams/layout2.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Layout" Target="../diagrams/layout3.xml"/><Relationship Id="rId7"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openxmlformats.org/officeDocument/2006/relationships/image" Target="../media/image7.png"/><Relationship Id="rId5" Type="http://schemas.openxmlformats.org/officeDocument/2006/relationships/diagramColors" Target="../diagrams/colors3.xml"/><Relationship Id="rId10" Type="http://schemas.openxmlformats.org/officeDocument/2006/relationships/image" Target="../media/image6.png"/><Relationship Id="rId4" Type="http://schemas.openxmlformats.org/officeDocument/2006/relationships/diagramQuickStyle" Target="../diagrams/quickStyle3.xml"/><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svg"/><Relationship Id="rId9" Type="http://schemas.openxmlformats.org/officeDocument/2006/relationships/hyperlink" Target="https://a.storyblok.com/f/120607/x/7b7877012b/piaac-2023-results-factsheet-pdf.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7.svg"/><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1.svg"/><Relationship Id="rId10" Type="http://schemas.openxmlformats.org/officeDocument/2006/relationships/image" Target="../media/image12.svg"/><Relationship Id="rId4" Type="http://schemas.openxmlformats.org/officeDocument/2006/relationships/image" Target="../media/image20.svg"/><Relationship Id="rId9"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6.jpeg"/><Relationship Id="rId2" Type="http://schemas.openxmlformats.org/officeDocument/2006/relationships/slideLayout" Target="../slideLayouts/slideLayout4.xml"/><Relationship Id="rId1" Type="http://schemas.openxmlformats.org/officeDocument/2006/relationships/video" Target="https://www.youtube.com/embed/uNQpnrroCPo?feature=oembed" TargetMode="External"/><Relationship Id="rId6" Type="http://schemas.openxmlformats.org/officeDocument/2006/relationships/image" Target="../media/image2.png"/><Relationship Id="rId5" Type="http://schemas.openxmlformats.org/officeDocument/2006/relationships/image" Target="../media/image25.png"/><Relationship Id="rId4" Type="http://schemas.openxmlformats.org/officeDocument/2006/relationships/hyperlink" Target="https://www.youtube.com/watch?v=uNQpnrroCPo" TargetMode="Externa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audio" Target="../media/media5.mp3"/><Relationship Id="rId13" Type="http://schemas.microsoft.com/office/2007/relationships/media" Target="../media/media8.mp3"/><Relationship Id="rId18" Type="http://schemas.openxmlformats.org/officeDocument/2006/relationships/audio" Target="../media/media10.mp3"/><Relationship Id="rId26" Type="http://schemas.openxmlformats.org/officeDocument/2006/relationships/image" Target="../media/image40.png"/><Relationship Id="rId3" Type="http://schemas.microsoft.com/office/2007/relationships/media" Target="../media/media3.mp3"/><Relationship Id="rId21" Type="http://schemas.openxmlformats.org/officeDocument/2006/relationships/slideLayout" Target="../slideLayouts/slideLayout2.xml"/><Relationship Id="rId7" Type="http://schemas.microsoft.com/office/2007/relationships/media" Target="../media/media5.mp3"/><Relationship Id="rId12" Type="http://schemas.openxmlformats.org/officeDocument/2006/relationships/audio" Target="../media/media7.mp3"/><Relationship Id="rId17" Type="http://schemas.microsoft.com/office/2007/relationships/media" Target="../media/media10.mp3"/><Relationship Id="rId25" Type="http://schemas.openxmlformats.org/officeDocument/2006/relationships/image" Target="../media/image39.png"/><Relationship Id="rId2" Type="http://schemas.openxmlformats.org/officeDocument/2006/relationships/audio" Target="../media/media2.mp3"/><Relationship Id="rId16" Type="http://schemas.openxmlformats.org/officeDocument/2006/relationships/audio" Target="../media/media9.mp3"/><Relationship Id="rId20" Type="http://schemas.openxmlformats.org/officeDocument/2006/relationships/audio" Target="../media/media11.mp3"/><Relationship Id="rId29" Type="http://schemas.openxmlformats.org/officeDocument/2006/relationships/image" Target="../media/image2.png"/><Relationship Id="rId1" Type="http://schemas.microsoft.com/office/2007/relationships/media" Target="../media/media2.mp3"/><Relationship Id="rId6" Type="http://schemas.openxmlformats.org/officeDocument/2006/relationships/audio" Target="../media/media4.mp3"/><Relationship Id="rId11" Type="http://schemas.microsoft.com/office/2007/relationships/media" Target="../media/media7.mp3"/><Relationship Id="rId24" Type="http://schemas.openxmlformats.org/officeDocument/2006/relationships/image" Target="../media/image38.png"/><Relationship Id="rId5" Type="http://schemas.microsoft.com/office/2007/relationships/media" Target="../media/media4.mp3"/><Relationship Id="rId15" Type="http://schemas.microsoft.com/office/2007/relationships/media" Target="../media/media9.mp3"/><Relationship Id="rId23" Type="http://schemas.openxmlformats.org/officeDocument/2006/relationships/image" Target="../media/image28.png"/><Relationship Id="rId28" Type="http://schemas.openxmlformats.org/officeDocument/2006/relationships/image" Target="../media/image42.png"/><Relationship Id="rId10" Type="http://schemas.openxmlformats.org/officeDocument/2006/relationships/audio" Target="../media/media6.mp3"/><Relationship Id="rId19" Type="http://schemas.microsoft.com/office/2007/relationships/media" Target="../media/media11.mp3"/><Relationship Id="rId4" Type="http://schemas.openxmlformats.org/officeDocument/2006/relationships/audio" Target="../media/media3.mp3"/><Relationship Id="rId9" Type="http://schemas.microsoft.com/office/2007/relationships/media" Target="../media/media6.mp3"/><Relationship Id="rId14" Type="http://schemas.openxmlformats.org/officeDocument/2006/relationships/audio" Target="../media/media8.mp3"/><Relationship Id="rId22" Type="http://schemas.openxmlformats.org/officeDocument/2006/relationships/image" Target="../media/image37.png"/><Relationship Id="rId27" Type="http://schemas.openxmlformats.org/officeDocument/2006/relationships/image" Target="../media/image4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EdelFinan@wwetb.ie" TargetMode="External"/><Relationship Id="rId2" Type="http://schemas.openxmlformats.org/officeDocument/2006/relationships/hyperlink" Target="mailto:Elaine.Banville@hse.i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8169" y="2696469"/>
            <a:ext cx="11269288" cy="1774370"/>
          </a:xfrm>
          <a:prstGeom prst="rect">
            <a:avLst/>
          </a:prstGeom>
          <a:solidFill>
            <a:srgbClr val="104954"/>
          </a:solidFill>
          <a:ln w="76200">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Poppins" panose="020B0604020202020204" charset="0"/>
              <a:cs typeface="Poppins" panose="020B0604020202020204" charset="0"/>
            </a:endParaRPr>
          </a:p>
        </p:txBody>
      </p:sp>
      <p:sp>
        <p:nvSpPr>
          <p:cNvPr id="5" name="Title 1"/>
          <p:cNvSpPr txBox="1">
            <a:spLocks/>
          </p:cNvSpPr>
          <p:nvPr/>
        </p:nvSpPr>
        <p:spPr>
          <a:xfrm>
            <a:off x="683226" y="-19594"/>
            <a:ext cx="10512270" cy="29260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IE" sz="8800" b="1" i="0" u="none" strike="noStrike" kern="1200" cap="none" spc="0" normalizeH="0" baseline="0" noProof="0" dirty="0">
                <a:ln>
                  <a:noFill/>
                </a:ln>
                <a:solidFill>
                  <a:srgbClr val="1C5042"/>
                </a:solidFill>
                <a:effectLst/>
                <a:uLnTx/>
                <a:uFillTx/>
                <a:latin typeface="Poppins" panose="020B0604020202020204" charset="0"/>
                <a:cs typeface="Poppins" panose="020B0604020202020204" charset="0"/>
              </a:rPr>
              <a:t>Healthy Living </a:t>
            </a:r>
            <a:br>
              <a:rPr kumimoji="0" lang="en-IE" sz="8800" b="1" i="0" u="none" strike="noStrike" kern="1200" cap="none" spc="0" normalizeH="0" baseline="0" noProof="0" dirty="0">
                <a:ln>
                  <a:noFill/>
                </a:ln>
                <a:solidFill>
                  <a:srgbClr val="1C5042"/>
                </a:solidFill>
                <a:effectLst/>
                <a:uLnTx/>
                <a:uFillTx/>
                <a:latin typeface="Poppins" panose="020B0604020202020204" charset="0"/>
                <a:cs typeface="Poppins" panose="020B0604020202020204" charset="0"/>
              </a:rPr>
            </a:br>
            <a:r>
              <a:rPr kumimoji="0" lang="en-IE" sz="4400" b="1" i="0" u="none" strike="noStrike" kern="1200" cap="none" spc="0" normalizeH="0" baseline="0" noProof="0" dirty="0">
                <a:ln>
                  <a:noFill/>
                </a:ln>
                <a:solidFill>
                  <a:srgbClr val="1C5042"/>
                </a:solidFill>
                <a:effectLst/>
                <a:uLnTx/>
                <a:uFillTx/>
                <a:latin typeface="Poppins" panose="020B0604020202020204" charset="0"/>
                <a:cs typeface="Poppins" panose="020B0604020202020204" charset="0"/>
              </a:rPr>
              <a:t>for Everyday Life </a:t>
            </a:r>
          </a:p>
        </p:txBody>
      </p:sp>
      <p:sp>
        <p:nvSpPr>
          <p:cNvPr id="6" name="Subtitle 2"/>
          <p:cNvSpPr txBox="1">
            <a:spLocks/>
          </p:cNvSpPr>
          <p:nvPr/>
        </p:nvSpPr>
        <p:spPr>
          <a:xfrm>
            <a:off x="572062" y="2827093"/>
            <a:ext cx="10983685" cy="1480456"/>
          </a:xfrm>
          <a:prstGeom prst="rect">
            <a:avLst/>
          </a:prstGeom>
          <a:solidFill>
            <a:srgbClr val="35937A"/>
          </a:solidFill>
        </p:spPr>
        <p:txBody>
          <a:bodyPr vert="horz" lIns="91440" tIns="45720" rIns="91440" bIns="45720" rtlCol="0">
            <a:no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0" indent="0">
              <a:lnSpc>
                <a:spcPct val="100000"/>
              </a:lnSpc>
              <a:spcBef>
                <a:spcPts val="0"/>
              </a:spcBef>
              <a:buNone/>
            </a:pPr>
            <a:r>
              <a:rPr lang="en-IE" sz="2400" dirty="0">
                <a:solidFill>
                  <a:schemeClr val="bg1"/>
                </a:solidFill>
                <a:effectLst>
                  <a:outerShdw blurRad="38100" dist="38100" dir="2700000" algn="tl">
                    <a:srgbClr val="000000">
                      <a:alpha val="43137"/>
                    </a:srgbClr>
                  </a:outerShdw>
                </a:effectLst>
                <a:latin typeface="Poppins" panose="020B0604020202020204" charset="0"/>
                <a:cs typeface="Poppins" panose="020B0604020202020204" charset="0"/>
              </a:rPr>
              <a:t>A collaborative project, funded by the Adult Literacy for Life Collaboration and Innovation Fund 2025, for the collective development and delivery of an accessible health literacy programme. </a:t>
            </a:r>
          </a:p>
          <a:p>
            <a:pPr marL="0" indent="0">
              <a:lnSpc>
                <a:spcPct val="100000"/>
              </a:lnSpc>
              <a:spcBef>
                <a:spcPts val="0"/>
              </a:spcBef>
              <a:buNone/>
            </a:pPr>
            <a:endParaRPr lang="en-IE" sz="4000" dirty="0">
              <a:solidFill>
                <a:schemeClr val="tx2">
                  <a:lumMod val="75000"/>
                </a:schemeClr>
              </a:solidFill>
              <a:effectLst>
                <a:outerShdw blurRad="38100" dist="38100" dir="2700000" algn="tl">
                  <a:srgbClr val="000000">
                    <a:alpha val="43137"/>
                  </a:srgbClr>
                </a:outerShdw>
              </a:effectLst>
              <a:latin typeface="Poppins" panose="020B0604020202020204" charset="0"/>
              <a:cs typeface="Poppins" panose="020B0604020202020204" charset="0"/>
            </a:endParaRPr>
          </a:p>
          <a:p>
            <a:pPr marL="0" indent="0">
              <a:lnSpc>
                <a:spcPct val="100000"/>
              </a:lnSpc>
              <a:spcBef>
                <a:spcPts val="0"/>
              </a:spcBef>
              <a:buNone/>
            </a:pPr>
            <a:r>
              <a:rPr lang="en-IE" sz="2000" dirty="0">
                <a:solidFill>
                  <a:srgbClr val="1C5042"/>
                </a:solidFill>
                <a:latin typeface="Poppins" panose="020B0604020202020204" charset="0"/>
                <a:cs typeface="Poppins" panose="020B0604020202020204" charset="0"/>
              </a:rPr>
              <a:t>Elaine Banville (HSE Health Promotion Officer)</a:t>
            </a:r>
          </a:p>
          <a:p>
            <a:pPr marL="0" indent="0">
              <a:lnSpc>
                <a:spcPct val="100000"/>
              </a:lnSpc>
              <a:spcBef>
                <a:spcPts val="0"/>
              </a:spcBef>
              <a:buNone/>
            </a:pPr>
            <a:r>
              <a:rPr lang="en-IE" sz="2000" dirty="0">
                <a:solidFill>
                  <a:srgbClr val="1C5042"/>
                </a:solidFill>
                <a:latin typeface="Poppins" panose="020B0604020202020204" charset="0"/>
                <a:cs typeface="Poppins" panose="020B0604020202020204" charset="0"/>
              </a:rPr>
              <a:t>Edel Finan (WWETB and Adult Literacy for Life)</a:t>
            </a:r>
          </a:p>
          <a:p>
            <a:pPr marL="0" indent="0">
              <a:lnSpc>
                <a:spcPct val="100000"/>
              </a:lnSpc>
              <a:spcBef>
                <a:spcPts val="0"/>
              </a:spcBef>
              <a:buNone/>
            </a:pPr>
            <a:r>
              <a:rPr lang="en-IE" sz="2000" dirty="0">
                <a:solidFill>
                  <a:srgbClr val="1C5042"/>
                </a:solidFill>
                <a:latin typeface="Poppins" panose="020B0604020202020204" charset="0"/>
                <a:cs typeface="Poppins" panose="020B0604020202020204" charset="0"/>
              </a:rPr>
              <a:t>Paula Lowney (HSE) </a:t>
            </a:r>
          </a:p>
          <a:p>
            <a:pPr marL="0" indent="0">
              <a:lnSpc>
                <a:spcPct val="100000"/>
              </a:lnSpc>
              <a:spcBef>
                <a:spcPts val="0"/>
              </a:spcBef>
              <a:buNone/>
            </a:pPr>
            <a:endParaRPr lang="en-IE" sz="4000" dirty="0">
              <a:solidFill>
                <a:schemeClr val="bg1"/>
              </a:solidFill>
              <a:latin typeface="Poppins" panose="020B0604020202020204" charset="0"/>
              <a:cs typeface="Poppins" panose="020B0604020202020204" charset="0"/>
            </a:endParaRPr>
          </a:p>
        </p:txBody>
      </p:sp>
      <p:pic>
        <p:nvPicPr>
          <p:cNvPr id="7" name="Picture 6"/>
          <p:cNvPicPr>
            <a:picLocks noChangeAspect="1"/>
          </p:cNvPicPr>
          <p:nvPr/>
        </p:nvPicPr>
        <p:blipFill>
          <a:blip r:embed="rId3"/>
          <a:stretch>
            <a:fillRect/>
          </a:stretch>
        </p:blipFill>
        <p:spPr>
          <a:xfrm>
            <a:off x="2015144" y="5871902"/>
            <a:ext cx="8572500" cy="723900"/>
          </a:xfrm>
          <a:prstGeom prst="rect">
            <a:avLst/>
          </a:prstGeom>
        </p:spPr>
      </p:pic>
      <p:pic>
        <p:nvPicPr>
          <p:cNvPr id="8" name="Picture 7"/>
          <p:cNvPicPr>
            <a:picLocks noChangeAspect="1"/>
          </p:cNvPicPr>
          <p:nvPr/>
        </p:nvPicPr>
        <p:blipFill>
          <a:blip r:embed="rId4"/>
          <a:stretch>
            <a:fillRect/>
          </a:stretch>
        </p:blipFill>
        <p:spPr>
          <a:xfrm>
            <a:off x="498169" y="5945883"/>
            <a:ext cx="11057578" cy="640135"/>
          </a:xfrm>
          <a:prstGeom prst="rect">
            <a:avLst/>
          </a:prstGeom>
        </p:spPr>
      </p:pic>
    </p:spTree>
    <p:extLst>
      <p:ext uri="{BB962C8B-B14F-4D97-AF65-F5344CB8AC3E}">
        <p14:creationId xmlns:p14="http://schemas.microsoft.com/office/powerpoint/2010/main" val="586329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117158"/>
            <a:ext cx="11152414" cy="1325563"/>
          </a:xfrm>
        </p:spPr>
        <p:txBody>
          <a:bodyPr>
            <a:normAutofit/>
          </a:bodyPr>
          <a:lstStyle/>
          <a:p>
            <a:r>
              <a:rPr lang="en-IE" b="1" dirty="0">
                <a:solidFill>
                  <a:srgbClr val="1C5042"/>
                </a:solidFill>
                <a:latin typeface="Poppins" panose="020B0604020202020204" charset="0"/>
                <a:cs typeface="Poppins" panose="020B0604020202020204" charset="0"/>
              </a:rPr>
              <a:t>Programme Rationale</a:t>
            </a:r>
          </a:p>
        </p:txBody>
      </p:sp>
      <p:sp>
        <p:nvSpPr>
          <p:cNvPr id="3" name="Content Placeholder 2"/>
          <p:cNvSpPr>
            <a:spLocks noGrp="1"/>
          </p:cNvSpPr>
          <p:nvPr>
            <p:ph idx="1"/>
          </p:nvPr>
        </p:nvSpPr>
        <p:spPr>
          <a:xfrm>
            <a:off x="201386" y="3909913"/>
            <a:ext cx="9345387" cy="2328106"/>
          </a:xfrm>
        </p:spPr>
        <p:txBody>
          <a:bodyPr>
            <a:normAutofit fontScale="92500" lnSpcReduction="20000"/>
          </a:bodyPr>
          <a:lstStyle/>
          <a:p>
            <a:pPr marL="0" indent="0">
              <a:buNone/>
            </a:pPr>
            <a:endParaRPr lang="en-IE" b="1" i="1" dirty="0">
              <a:solidFill>
                <a:schemeClr val="tx2">
                  <a:lumMod val="75000"/>
                </a:schemeClr>
              </a:solidFill>
              <a:latin typeface="Poppins" panose="020B0604020202020204" charset="0"/>
              <a:cs typeface="Poppins" panose="020B0604020202020204" charset="0"/>
            </a:endParaRPr>
          </a:p>
          <a:p>
            <a:pPr marL="0" indent="0">
              <a:buNone/>
            </a:pPr>
            <a:r>
              <a:rPr lang="en-IE" b="1" i="1" dirty="0">
                <a:solidFill>
                  <a:schemeClr val="tx2">
                    <a:lumMod val="75000"/>
                  </a:schemeClr>
                </a:solidFill>
                <a:latin typeface="Poppins" panose="020B0604020202020204" charset="0"/>
                <a:cs typeface="Poppins" panose="020B0604020202020204" charset="0"/>
              </a:rPr>
              <a:t>Are we reaching those most in need with information that can be understood? </a:t>
            </a:r>
          </a:p>
          <a:p>
            <a:pPr marL="0" indent="0">
              <a:buNone/>
            </a:pPr>
            <a:endParaRPr lang="en-IE" dirty="0">
              <a:latin typeface="Poppins" panose="020B0604020202020204" charset="0"/>
              <a:cs typeface="Poppins" panose="020B0604020202020204" charset="0"/>
            </a:endParaRPr>
          </a:p>
          <a:p>
            <a:pPr marL="0" indent="0">
              <a:buNone/>
            </a:pPr>
            <a:r>
              <a:rPr lang="en-IE" dirty="0">
                <a:solidFill>
                  <a:schemeClr val="tx2"/>
                </a:solidFill>
                <a:latin typeface="Poppins" panose="020B0604020202020204" charset="0"/>
                <a:cs typeface="Poppins" panose="020B0604020202020204" charset="0"/>
              </a:rPr>
              <a:t>The need for more than just signposting </a:t>
            </a:r>
          </a:p>
          <a:p>
            <a:pPr marL="0" indent="0">
              <a:buNone/>
            </a:pPr>
            <a:r>
              <a:rPr lang="en-IE" sz="2000" i="1" dirty="0">
                <a:solidFill>
                  <a:schemeClr val="tx2"/>
                </a:solidFill>
                <a:latin typeface="Poppins" panose="020B0604020202020204" charset="0"/>
                <a:cs typeface="Poppins" panose="020B0604020202020204" charset="0"/>
              </a:rPr>
              <a:t>(Cantrell, Booth and Chambers, 2024) </a:t>
            </a:r>
          </a:p>
          <a:p>
            <a:pPr marL="0" indent="0">
              <a:buNone/>
            </a:pPr>
            <a:endParaRPr lang="en-IE" u="sng" dirty="0">
              <a:latin typeface="Poppins" panose="020B0604020202020204" charset="0"/>
              <a:cs typeface="Poppins" panose="020B0604020202020204" charset="0"/>
            </a:endParaRPr>
          </a:p>
          <a:p>
            <a:pPr marL="0" indent="0">
              <a:buNone/>
            </a:pPr>
            <a:endParaRPr lang="en-IE" dirty="0">
              <a:latin typeface="Poppins" panose="020B0604020202020204" charset="0"/>
              <a:cs typeface="Poppins" panose="020B0604020202020204" charset="0"/>
            </a:endParaRPr>
          </a:p>
        </p:txBody>
      </p:sp>
      <p:graphicFrame>
        <p:nvGraphicFramePr>
          <p:cNvPr id="4" name="Diagram 3"/>
          <p:cNvGraphicFramePr/>
          <p:nvPr>
            <p:extLst>
              <p:ext uri="{D42A27DB-BD31-4B8C-83A1-F6EECF244321}">
                <p14:modId xmlns:p14="http://schemas.microsoft.com/office/powerpoint/2010/main" val="2917983545"/>
              </p:ext>
            </p:extLst>
          </p:nvPr>
        </p:nvGraphicFramePr>
        <p:xfrm>
          <a:off x="201386" y="871655"/>
          <a:ext cx="11789228" cy="31294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rotWithShape="1">
          <a:blip r:embed="rId8"/>
          <a:srcRect b="15468"/>
          <a:stretch/>
        </p:blipFill>
        <p:spPr>
          <a:xfrm>
            <a:off x="9467010" y="4014880"/>
            <a:ext cx="1416144" cy="1928122"/>
          </a:xfrm>
          <a:prstGeom prst="rect">
            <a:avLst/>
          </a:prstGeom>
        </p:spPr>
      </p:pic>
      <p:pic>
        <p:nvPicPr>
          <p:cNvPr id="6" name="Picture 5"/>
          <p:cNvPicPr>
            <a:picLocks noChangeAspect="1"/>
          </p:cNvPicPr>
          <p:nvPr/>
        </p:nvPicPr>
        <p:blipFill rotWithShape="1">
          <a:blip r:embed="rId9"/>
          <a:srcRect l="24112"/>
          <a:stretch/>
        </p:blipFill>
        <p:spPr>
          <a:xfrm>
            <a:off x="4082143" y="6198482"/>
            <a:ext cx="6505500" cy="723900"/>
          </a:xfrm>
          <a:prstGeom prst="rect">
            <a:avLst/>
          </a:prstGeom>
        </p:spPr>
      </p:pic>
      <p:pic>
        <p:nvPicPr>
          <p:cNvPr id="7" name="Picture 6"/>
          <p:cNvPicPr>
            <a:picLocks noChangeAspect="1"/>
          </p:cNvPicPr>
          <p:nvPr/>
        </p:nvPicPr>
        <p:blipFill>
          <a:blip r:embed="rId10"/>
          <a:stretch>
            <a:fillRect/>
          </a:stretch>
        </p:blipFill>
        <p:spPr>
          <a:xfrm>
            <a:off x="10305405" y="6094805"/>
            <a:ext cx="1309687" cy="871538"/>
          </a:xfrm>
          <a:prstGeom prst="rect">
            <a:avLst/>
          </a:prstGeom>
        </p:spPr>
      </p:pic>
      <p:pic>
        <p:nvPicPr>
          <p:cNvPr id="8" name="Picture 7"/>
          <p:cNvPicPr>
            <a:picLocks noChangeAspect="1"/>
          </p:cNvPicPr>
          <p:nvPr/>
        </p:nvPicPr>
        <p:blipFill>
          <a:blip r:embed="rId11"/>
          <a:stretch>
            <a:fillRect/>
          </a:stretch>
        </p:blipFill>
        <p:spPr>
          <a:xfrm>
            <a:off x="2620107" y="6285910"/>
            <a:ext cx="1310054" cy="549044"/>
          </a:xfrm>
          <a:prstGeom prst="rect">
            <a:avLst/>
          </a:prstGeom>
        </p:spPr>
      </p:pic>
      <p:pic>
        <p:nvPicPr>
          <p:cNvPr id="9" name="Picture 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431700" y="6419649"/>
            <a:ext cx="1214783" cy="320206"/>
          </a:xfrm>
          <a:prstGeom prst="rect">
            <a:avLst/>
          </a:prstGeom>
        </p:spPr>
      </p:pic>
      <p:pic>
        <p:nvPicPr>
          <p:cNvPr id="10" name="Picture 9"/>
          <p:cNvPicPr>
            <a:picLocks noChangeAspect="1"/>
          </p:cNvPicPr>
          <p:nvPr/>
        </p:nvPicPr>
        <p:blipFill>
          <a:blip r:embed="rId13"/>
          <a:stretch>
            <a:fillRect/>
          </a:stretch>
        </p:blipFill>
        <p:spPr>
          <a:xfrm>
            <a:off x="789691" y="6318249"/>
            <a:ext cx="520361" cy="520361"/>
          </a:xfrm>
          <a:prstGeom prst="rect">
            <a:avLst/>
          </a:prstGeom>
        </p:spPr>
      </p:pic>
    </p:spTree>
    <p:extLst>
      <p:ext uri="{BB962C8B-B14F-4D97-AF65-F5344CB8AC3E}">
        <p14:creationId xmlns:p14="http://schemas.microsoft.com/office/powerpoint/2010/main" val="3263968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9142" y="165554"/>
            <a:ext cx="10515600" cy="1325563"/>
          </a:xfrm>
        </p:spPr>
        <p:txBody>
          <a:bodyPr>
            <a:noAutofit/>
          </a:bodyPr>
          <a:lstStyle/>
          <a:p>
            <a:br>
              <a:rPr lang="en-IE" b="1" dirty="0">
                <a:solidFill>
                  <a:srgbClr val="1C5042"/>
                </a:solidFill>
                <a:latin typeface="Poppins" panose="020B0604020202020204" charset="0"/>
                <a:cs typeface="Poppins" panose="020B0604020202020204" charset="0"/>
              </a:rPr>
            </a:br>
            <a:r>
              <a:rPr lang="en-IE" b="1" dirty="0">
                <a:solidFill>
                  <a:srgbClr val="1C5042"/>
                </a:solidFill>
                <a:latin typeface="Poppins" panose="020B0604020202020204" charset="0"/>
                <a:cs typeface="Poppins" panose="020B0604020202020204" charset="0"/>
              </a:rPr>
              <a:t>Aims of Programme</a:t>
            </a:r>
            <a:br>
              <a:rPr lang="en-IE" b="1" dirty="0">
                <a:solidFill>
                  <a:srgbClr val="1C5042"/>
                </a:solidFill>
                <a:latin typeface="Poppins" panose="020B0604020202020204" charset="0"/>
                <a:cs typeface="Poppins" panose="020B0604020202020204" charset="0"/>
              </a:rPr>
            </a:br>
            <a:endParaRPr lang="en-IE" b="1" dirty="0">
              <a:solidFill>
                <a:srgbClr val="1C5042"/>
              </a:solidFill>
              <a:latin typeface="Poppins" panose="020B0604020202020204" charset="0"/>
              <a:cs typeface="Poppins" panose="020B0604020202020204" charset="0"/>
            </a:endParaRPr>
          </a:p>
        </p:txBody>
      </p:sp>
      <p:graphicFrame>
        <p:nvGraphicFramePr>
          <p:cNvPr id="4" name="Diagram 3"/>
          <p:cNvGraphicFramePr/>
          <p:nvPr>
            <p:extLst>
              <p:ext uri="{D42A27DB-BD31-4B8C-83A1-F6EECF244321}">
                <p14:modId xmlns:p14="http://schemas.microsoft.com/office/powerpoint/2010/main" val="3566014316"/>
              </p:ext>
            </p:extLst>
          </p:nvPr>
        </p:nvGraphicFramePr>
        <p:xfrm>
          <a:off x="399141" y="1383506"/>
          <a:ext cx="10987315" cy="4257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a:blip r:embed="rId8"/>
          <a:stretch>
            <a:fillRect/>
          </a:stretch>
        </p:blipFill>
        <p:spPr>
          <a:xfrm>
            <a:off x="2015144" y="5871902"/>
            <a:ext cx="8572500" cy="723900"/>
          </a:xfrm>
          <a:prstGeom prst="rect">
            <a:avLst/>
          </a:prstGeom>
        </p:spPr>
      </p:pic>
      <p:pic>
        <p:nvPicPr>
          <p:cNvPr id="3" name="Picture 2"/>
          <p:cNvPicPr>
            <a:picLocks noChangeAspect="1"/>
          </p:cNvPicPr>
          <p:nvPr/>
        </p:nvPicPr>
        <p:blipFill>
          <a:blip r:embed="rId9"/>
          <a:stretch>
            <a:fillRect/>
          </a:stretch>
        </p:blipFill>
        <p:spPr>
          <a:xfrm>
            <a:off x="10305405" y="5768225"/>
            <a:ext cx="1309687" cy="871538"/>
          </a:xfrm>
          <a:prstGeom prst="rect">
            <a:avLst/>
          </a:prstGeom>
        </p:spPr>
      </p:pic>
      <p:pic>
        <p:nvPicPr>
          <p:cNvPr id="7" name="Picture 6"/>
          <p:cNvPicPr>
            <a:picLocks noChangeAspect="1"/>
          </p:cNvPicPr>
          <p:nvPr/>
        </p:nvPicPr>
        <p:blipFill>
          <a:blip r:embed="rId10"/>
          <a:stretch>
            <a:fillRect/>
          </a:stretch>
        </p:blipFill>
        <p:spPr>
          <a:xfrm>
            <a:off x="2620107" y="5959330"/>
            <a:ext cx="1310054" cy="549044"/>
          </a:xfrm>
          <a:prstGeom prst="rect">
            <a:avLst/>
          </a:prstGeom>
        </p:spPr>
      </p:pic>
      <p:sp>
        <p:nvSpPr>
          <p:cNvPr id="8" name="Rectangle 7"/>
          <p:cNvSpPr/>
          <p:nvPr/>
        </p:nvSpPr>
        <p:spPr>
          <a:xfrm>
            <a:off x="1591408" y="5959330"/>
            <a:ext cx="1090246" cy="498534"/>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IE"/>
          </a:p>
        </p:txBody>
      </p:sp>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431700" y="6093069"/>
            <a:ext cx="1214783" cy="320206"/>
          </a:xfrm>
          <a:prstGeom prst="rect">
            <a:avLst/>
          </a:prstGeom>
        </p:spPr>
      </p:pic>
      <p:pic>
        <p:nvPicPr>
          <p:cNvPr id="10" name="Picture 9"/>
          <p:cNvPicPr>
            <a:picLocks noChangeAspect="1"/>
          </p:cNvPicPr>
          <p:nvPr/>
        </p:nvPicPr>
        <p:blipFill>
          <a:blip r:embed="rId12"/>
          <a:stretch>
            <a:fillRect/>
          </a:stretch>
        </p:blipFill>
        <p:spPr>
          <a:xfrm>
            <a:off x="789691" y="5991669"/>
            <a:ext cx="520361" cy="520361"/>
          </a:xfrm>
          <a:prstGeom prst="rect">
            <a:avLst/>
          </a:prstGeom>
        </p:spPr>
      </p:pic>
    </p:spTree>
    <p:extLst>
      <p:ext uri="{BB962C8B-B14F-4D97-AF65-F5344CB8AC3E}">
        <p14:creationId xmlns:p14="http://schemas.microsoft.com/office/powerpoint/2010/main" val="280885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a:solidFill>
                  <a:srgbClr val="1C5042"/>
                </a:solidFill>
                <a:latin typeface="Poppins" panose="020B0604020202020204" charset="0"/>
                <a:cs typeface="Poppins" panose="020B0604020202020204" charset="0"/>
              </a:rPr>
              <a:t>Programme Proposal</a:t>
            </a:r>
          </a:p>
        </p:txBody>
      </p:sp>
      <p:sp>
        <p:nvSpPr>
          <p:cNvPr id="3" name="Content Placeholder 2"/>
          <p:cNvSpPr>
            <a:spLocks noGrp="1"/>
          </p:cNvSpPr>
          <p:nvPr>
            <p:ph idx="1"/>
          </p:nvPr>
        </p:nvSpPr>
        <p:spPr/>
        <p:txBody>
          <a:bodyPr/>
          <a:lstStyle/>
          <a:p>
            <a:pPr marL="0" indent="0">
              <a:buNone/>
            </a:pPr>
            <a:endParaRPr lang="en-IE" dirty="0"/>
          </a:p>
          <a:p>
            <a:pPr marL="0" indent="0">
              <a:buNone/>
            </a:pPr>
            <a:endParaRPr lang="en-IE" dirty="0"/>
          </a:p>
        </p:txBody>
      </p:sp>
      <p:sp>
        <p:nvSpPr>
          <p:cNvPr id="23" name="TextBox 22"/>
          <p:cNvSpPr txBox="1"/>
          <p:nvPr/>
        </p:nvSpPr>
        <p:spPr>
          <a:xfrm>
            <a:off x="838201" y="1690688"/>
            <a:ext cx="10515600" cy="4524315"/>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solidFill>
                  <a:srgbClr val="1C5042"/>
                </a:solidFill>
                <a:latin typeface="Poppins" panose="020B0604020202020204" charset="0"/>
                <a:cs typeface="Poppins" panose="020B0604020202020204" charset="0"/>
              </a:rPr>
              <a:t>Development and delivery of </a:t>
            </a:r>
            <a:r>
              <a:rPr lang="en-US" sz="2400" b="1" dirty="0">
                <a:solidFill>
                  <a:srgbClr val="1C5042"/>
                </a:solidFill>
                <a:latin typeface="Poppins" panose="020B0604020202020204" charset="0"/>
                <a:cs typeface="Poppins" panose="020B0604020202020204" charset="0"/>
              </a:rPr>
              <a:t>6 literacy friendly health promotion workshops</a:t>
            </a:r>
          </a:p>
          <a:p>
            <a:pPr lvl="1"/>
            <a:endParaRPr lang="en-US" sz="2400" dirty="0">
              <a:solidFill>
                <a:schemeClr val="tx2"/>
              </a:solidFill>
              <a:latin typeface="Poppins" panose="020B0604020202020204" charset="0"/>
              <a:cs typeface="Poppins" panose="020B0604020202020204" charset="0"/>
            </a:endParaRPr>
          </a:p>
          <a:p>
            <a:pPr lvl="1"/>
            <a:endParaRPr lang="en-US" sz="2400" dirty="0">
              <a:solidFill>
                <a:schemeClr val="tx2"/>
              </a:solidFill>
              <a:latin typeface="Poppins" panose="020B0604020202020204" charset="0"/>
              <a:cs typeface="Poppins" panose="020B0604020202020204" charset="0"/>
            </a:endParaRPr>
          </a:p>
          <a:p>
            <a:pPr lvl="1"/>
            <a:endParaRPr lang="en-US" sz="2400" dirty="0">
              <a:solidFill>
                <a:schemeClr val="tx2"/>
              </a:solidFill>
              <a:latin typeface="Poppins" panose="020B0604020202020204" charset="0"/>
              <a:cs typeface="Poppins" panose="020B0604020202020204" charset="0"/>
            </a:endParaRPr>
          </a:p>
          <a:p>
            <a:pPr lvl="1"/>
            <a:endParaRPr lang="en-US" sz="2400" dirty="0">
              <a:solidFill>
                <a:schemeClr val="tx2"/>
              </a:solidFill>
              <a:latin typeface="Poppins" panose="020B0604020202020204" charset="0"/>
              <a:cs typeface="Poppins" panose="020B0604020202020204" charset="0"/>
            </a:endParaRPr>
          </a:p>
          <a:p>
            <a:pPr lvl="1"/>
            <a:endParaRPr lang="en-US" sz="2400" dirty="0">
              <a:solidFill>
                <a:schemeClr val="tx2"/>
              </a:solidFill>
              <a:latin typeface="Poppins" panose="020B0604020202020204" charset="0"/>
              <a:cs typeface="Poppins" panose="020B0604020202020204" charset="0"/>
            </a:endParaRPr>
          </a:p>
          <a:p>
            <a:pPr marL="285750" lvl="0" indent="-285750">
              <a:buFont typeface="Arial" panose="020B0604020202020204" pitchFamily="34" charset="0"/>
              <a:buChar char="•"/>
            </a:pPr>
            <a:r>
              <a:rPr lang="en-US" sz="2400" dirty="0">
                <a:solidFill>
                  <a:srgbClr val="1C5042"/>
                </a:solidFill>
                <a:latin typeface="Poppins" panose="020B0604020202020204" charset="0"/>
                <a:cs typeface="Poppins" panose="020B0604020202020204" charset="0"/>
              </a:rPr>
              <a:t>Delivered in all </a:t>
            </a:r>
            <a:r>
              <a:rPr lang="en-US" sz="2400" b="1" dirty="0">
                <a:solidFill>
                  <a:srgbClr val="1C5042"/>
                </a:solidFill>
                <a:latin typeface="Poppins" panose="020B0604020202020204" charset="0"/>
                <a:cs typeface="Poppins" panose="020B0604020202020204" charset="0"/>
              </a:rPr>
              <a:t>5 libraries in Co Wexford</a:t>
            </a:r>
          </a:p>
          <a:p>
            <a:pPr marL="285750" lvl="0" indent="-285750">
              <a:buFont typeface="Arial" panose="020B0604020202020204" pitchFamily="34" charset="0"/>
              <a:buChar char="•"/>
            </a:pPr>
            <a:endParaRPr lang="en-US" sz="2400" dirty="0">
              <a:solidFill>
                <a:srgbClr val="1C5042"/>
              </a:solidFill>
              <a:latin typeface="Poppins" panose="020B0604020202020204" charset="0"/>
              <a:cs typeface="Poppins" panose="020B0604020202020204" charset="0"/>
            </a:endParaRPr>
          </a:p>
          <a:p>
            <a:pPr marL="285750" lvl="0" indent="-285750">
              <a:buFont typeface="Arial" panose="020B0604020202020204" pitchFamily="34" charset="0"/>
              <a:buChar char="•"/>
            </a:pPr>
            <a:r>
              <a:rPr lang="en-US" sz="2400" dirty="0">
                <a:solidFill>
                  <a:srgbClr val="1C5042"/>
                </a:solidFill>
                <a:latin typeface="Poppins" panose="020B0604020202020204" charset="0"/>
                <a:cs typeface="Poppins" panose="020B0604020202020204" charset="0"/>
              </a:rPr>
              <a:t>Delivered by </a:t>
            </a:r>
            <a:r>
              <a:rPr lang="en-US" sz="2400" b="1" dirty="0">
                <a:solidFill>
                  <a:srgbClr val="1C5042"/>
                </a:solidFill>
                <a:latin typeface="Poppins" panose="020B0604020202020204" charset="0"/>
                <a:cs typeface="Poppins" panose="020B0604020202020204" charset="0"/>
              </a:rPr>
              <a:t>local health professionals </a:t>
            </a:r>
            <a:r>
              <a:rPr lang="en-US" sz="2400" dirty="0">
                <a:solidFill>
                  <a:srgbClr val="1C5042"/>
                </a:solidFill>
                <a:latin typeface="Poppins" panose="020B0604020202020204" charset="0"/>
                <a:cs typeface="Poppins" panose="020B0604020202020204" charset="0"/>
              </a:rPr>
              <a:t>who would receive in depth </a:t>
            </a:r>
            <a:r>
              <a:rPr lang="en-US" sz="2400" b="1" dirty="0">
                <a:solidFill>
                  <a:srgbClr val="1C5042"/>
                </a:solidFill>
                <a:latin typeface="Poppins" panose="020B0604020202020204" charset="0"/>
                <a:cs typeface="Poppins" panose="020B0604020202020204" charset="0"/>
              </a:rPr>
              <a:t>training in literacy friendly </a:t>
            </a:r>
            <a:r>
              <a:rPr lang="en-US" sz="2400" dirty="0">
                <a:solidFill>
                  <a:srgbClr val="1C5042"/>
                </a:solidFill>
                <a:latin typeface="Poppins" panose="020B0604020202020204" charset="0"/>
                <a:cs typeface="Poppins" panose="020B0604020202020204" charset="0"/>
              </a:rPr>
              <a:t>approaches</a:t>
            </a:r>
          </a:p>
          <a:p>
            <a:pPr marL="285750" lvl="0" indent="-285750">
              <a:buFont typeface="Arial" panose="020B0604020202020204" pitchFamily="34" charset="0"/>
              <a:buChar char="•"/>
            </a:pPr>
            <a:endParaRPr lang="en-US" sz="2400" dirty="0">
              <a:solidFill>
                <a:schemeClr val="tx2"/>
              </a:solidFill>
              <a:latin typeface="Arial" panose="020B0604020202020204" pitchFamily="34" charset="0"/>
              <a:cs typeface="Arial" panose="020B0604020202020204" pitchFamily="34" charset="0"/>
            </a:endParaRPr>
          </a:p>
        </p:txBody>
      </p:sp>
      <p:graphicFrame>
        <p:nvGraphicFramePr>
          <p:cNvPr id="24" name="Diagram 23"/>
          <p:cNvGraphicFramePr/>
          <p:nvPr>
            <p:extLst>
              <p:ext uri="{D42A27DB-BD31-4B8C-83A1-F6EECF244321}">
                <p14:modId xmlns:p14="http://schemas.microsoft.com/office/powerpoint/2010/main" val="102802441"/>
              </p:ext>
            </p:extLst>
          </p:nvPr>
        </p:nvGraphicFramePr>
        <p:xfrm>
          <a:off x="1077685" y="2133600"/>
          <a:ext cx="10983687" cy="20791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p:cNvPicPr>
            <a:picLocks noChangeAspect="1"/>
          </p:cNvPicPr>
          <p:nvPr/>
        </p:nvPicPr>
        <p:blipFill rotWithShape="1">
          <a:blip r:embed="rId7"/>
          <a:srcRect l="24112"/>
          <a:stretch/>
        </p:blipFill>
        <p:spPr>
          <a:xfrm>
            <a:off x="4082143" y="6198482"/>
            <a:ext cx="6505500" cy="723900"/>
          </a:xfrm>
          <a:prstGeom prst="rect">
            <a:avLst/>
          </a:prstGeom>
        </p:spPr>
      </p:pic>
      <p:pic>
        <p:nvPicPr>
          <p:cNvPr id="7" name="Picture 6"/>
          <p:cNvPicPr>
            <a:picLocks noChangeAspect="1"/>
          </p:cNvPicPr>
          <p:nvPr/>
        </p:nvPicPr>
        <p:blipFill>
          <a:blip r:embed="rId8"/>
          <a:stretch>
            <a:fillRect/>
          </a:stretch>
        </p:blipFill>
        <p:spPr>
          <a:xfrm>
            <a:off x="10305405" y="6094805"/>
            <a:ext cx="1309687" cy="871538"/>
          </a:xfrm>
          <a:prstGeom prst="rect">
            <a:avLst/>
          </a:prstGeom>
        </p:spPr>
      </p:pic>
      <p:pic>
        <p:nvPicPr>
          <p:cNvPr id="8" name="Picture 7"/>
          <p:cNvPicPr>
            <a:picLocks noChangeAspect="1"/>
          </p:cNvPicPr>
          <p:nvPr/>
        </p:nvPicPr>
        <p:blipFill>
          <a:blip r:embed="rId9"/>
          <a:stretch>
            <a:fillRect/>
          </a:stretch>
        </p:blipFill>
        <p:spPr>
          <a:xfrm>
            <a:off x="2620107" y="6285910"/>
            <a:ext cx="1310054" cy="549044"/>
          </a:xfrm>
          <a:prstGeom prst="rect">
            <a:avLst/>
          </a:prstGeom>
        </p:spPr>
      </p:pic>
      <p:pic>
        <p:nvPicPr>
          <p:cNvPr id="9" name="Picture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431700" y="6419649"/>
            <a:ext cx="1214783" cy="320206"/>
          </a:xfrm>
          <a:prstGeom prst="rect">
            <a:avLst/>
          </a:prstGeom>
        </p:spPr>
      </p:pic>
      <p:pic>
        <p:nvPicPr>
          <p:cNvPr id="10" name="Picture 9"/>
          <p:cNvPicPr>
            <a:picLocks noChangeAspect="1"/>
          </p:cNvPicPr>
          <p:nvPr/>
        </p:nvPicPr>
        <p:blipFill>
          <a:blip r:embed="rId11"/>
          <a:stretch>
            <a:fillRect/>
          </a:stretch>
        </p:blipFill>
        <p:spPr>
          <a:xfrm>
            <a:off x="789691" y="6318249"/>
            <a:ext cx="520361" cy="520361"/>
          </a:xfrm>
          <a:prstGeom prst="rect">
            <a:avLst/>
          </a:prstGeom>
        </p:spPr>
      </p:pic>
    </p:spTree>
    <p:extLst>
      <p:ext uri="{BB962C8B-B14F-4D97-AF65-F5344CB8AC3E}">
        <p14:creationId xmlns:p14="http://schemas.microsoft.com/office/powerpoint/2010/main" val="3313199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761" y="233191"/>
            <a:ext cx="10741641" cy="1320800"/>
          </a:xfrm>
        </p:spPr>
        <p:txBody>
          <a:bodyPr/>
          <a:lstStyle/>
          <a:p>
            <a:r>
              <a:rPr lang="en-IE" b="1" dirty="0">
                <a:solidFill>
                  <a:srgbClr val="1C5042"/>
                </a:solidFill>
                <a:latin typeface="Poppins" panose="020B0604020202020204" charset="0"/>
                <a:cs typeface="Poppins" panose="020B0604020202020204" charset="0"/>
              </a:rPr>
              <a:t>Target Population and Universal Design</a:t>
            </a:r>
          </a:p>
        </p:txBody>
      </p:sp>
      <p:pic>
        <p:nvPicPr>
          <p:cNvPr id="6" name="Picture 5"/>
          <p:cNvPicPr>
            <a:picLocks noChangeAspect="1"/>
          </p:cNvPicPr>
          <p:nvPr/>
        </p:nvPicPr>
        <p:blipFill>
          <a:blip r:embed="rId2"/>
          <a:stretch>
            <a:fillRect/>
          </a:stretch>
        </p:blipFill>
        <p:spPr>
          <a:xfrm>
            <a:off x="433761" y="2484686"/>
            <a:ext cx="5767074" cy="3605515"/>
          </a:xfrm>
          <a:prstGeom prst="rect">
            <a:avLst/>
          </a:prstGeom>
        </p:spPr>
      </p:pic>
      <p:sp>
        <p:nvSpPr>
          <p:cNvPr id="7" name="TextBox 6"/>
          <p:cNvSpPr txBox="1"/>
          <p:nvPr/>
        </p:nvSpPr>
        <p:spPr>
          <a:xfrm>
            <a:off x="433761" y="1729872"/>
            <a:ext cx="459544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1C5042"/>
                </a:solidFill>
                <a:effectLst/>
                <a:uLnTx/>
                <a:uFillTx/>
                <a:latin typeface="Poppins" panose="020B0604020202020204" charset="0"/>
                <a:cs typeface="Poppins" panose="020B0604020202020204" charset="0"/>
              </a:rPr>
              <a:t>Listed Target groups in ALL Strategy </a:t>
            </a:r>
          </a:p>
        </p:txBody>
      </p:sp>
      <p:pic>
        <p:nvPicPr>
          <p:cNvPr id="11" name="Picture 10"/>
          <p:cNvPicPr>
            <a:picLocks noChangeAspect="1"/>
          </p:cNvPicPr>
          <p:nvPr/>
        </p:nvPicPr>
        <p:blipFill rotWithShape="1">
          <a:blip r:embed="rId3"/>
          <a:srcRect l="14492" r="6350"/>
          <a:stretch/>
        </p:blipFill>
        <p:spPr>
          <a:xfrm>
            <a:off x="6200835" y="2551837"/>
            <a:ext cx="5394549" cy="1754326"/>
          </a:xfrm>
          <a:prstGeom prst="rect">
            <a:avLst/>
          </a:prstGeom>
        </p:spPr>
      </p:pic>
      <p:sp>
        <p:nvSpPr>
          <p:cNvPr id="8" name="TextBox 7"/>
          <p:cNvSpPr txBox="1"/>
          <p:nvPr/>
        </p:nvSpPr>
        <p:spPr>
          <a:xfrm>
            <a:off x="6200835" y="1696173"/>
            <a:ext cx="5289686"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1C5042"/>
                </a:solidFill>
                <a:effectLst/>
                <a:uLnTx/>
                <a:uFillTx/>
                <a:latin typeface="Poppins" panose="020B0604020202020204" charset="0"/>
                <a:cs typeface="Poppins" panose="020B0604020202020204" charset="0"/>
              </a:rPr>
              <a:t>Removing Barriers makes it accessible to all in the community</a:t>
            </a:r>
          </a:p>
        </p:txBody>
      </p:sp>
    </p:spTree>
    <p:extLst>
      <p:ext uri="{BB962C8B-B14F-4D97-AF65-F5344CB8AC3E}">
        <p14:creationId xmlns:p14="http://schemas.microsoft.com/office/powerpoint/2010/main" val="1902546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524" y="432373"/>
            <a:ext cx="5117994" cy="1325563"/>
          </a:xfrm>
        </p:spPr>
        <p:txBody>
          <a:bodyPr/>
          <a:lstStyle/>
          <a:p>
            <a:r>
              <a:rPr lang="en-IE" b="1" dirty="0">
                <a:solidFill>
                  <a:srgbClr val="1C5042"/>
                </a:solidFill>
                <a:latin typeface="Poppins" panose="020B0604020202020204" charset="0"/>
                <a:cs typeface="Poppins" panose="020B0604020202020204" charset="0"/>
              </a:rPr>
              <a:t>Programme </a:t>
            </a:r>
            <a:br>
              <a:rPr lang="en-IE" b="1" dirty="0">
                <a:solidFill>
                  <a:srgbClr val="1C5042"/>
                </a:solidFill>
                <a:latin typeface="Poppins" panose="020B0604020202020204" charset="0"/>
                <a:cs typeface="Poppins" panose="020B0604020202020204" charset="0"/>
              </a:rPr>
            </a:br>
            <a:r>
              <a:rPr lang="en-IE" b="1" dirty="0">
                <a:solidFill>
                  <a:srgbClr val="1C5042"/>
                </a:solidFill>
                <a:latin typeface="Poppins" panose="020B0604020202020204" charset="0"/>
                <a:cs typeface="Poppins" panose="020B0604020202020204" charset="0"/>
              </a:rPr>
              <a:t>Implementation  </a:t>
            </a:r>
          </a:p>
        </p:txBody>
      </p:sp>
      <p:graphicFrame>
        <p:nvGraphicFramePr>
          <p:cNvPr id="5" name="Diagram 4"/>
          <p:cNvGraphicFramePr/>
          <p:nvPr>
            <p:extLst>
              <p:ext uri="{D42A27DB-BD31-4B8C-83A1-F6EECF244321}">
                <p14:modId xmlns:p14="http://schemas.microsoft.com/office/powerpoint/2010/main" val="1450162394"/>
              </p:ext>
            </p:extLst>
          </p:nvPr>
        </p:nvGraphicFramePr>
        <p:xfrm>
          <a:off x="155448" y="271982"/>
          <a:ext cx="11743020" cy="66051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a:stretch>
            <a:fillRect/>
          </a:stretch>
        </p:blipFill>
        <p:spPr>
          <a:xfrm>
            <a:off x="498169" y="5945883"/>
            <a:ext cx="11057578" cy="640135"/>
          </a:xfrm>
          <a:prstGeom prst="rect">
            <a:avLst/>
          </a:prstGeom>
        </p:spPr>
      </p:pic>
    </p:spTree>
    <p:extLst>
      <p:ext uri="{BB962C8B-B14F-4D97-AF65-F5344CB8AC3E}">
        <p14:creationId xmlns:p14="http://schemas.microsoft.com/office/powerpoint/2010/main" val="1968396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442014" y="5879733"/>
            <a:ext cx="1461221" cy="729580"/>
          </a:xfrm>
          <a:custGeom>
            <a:avLst/>
            <a:gdLst/>
            <a:ahLst/>
            <a:cxnLst/>
            <a:rect l="l" t="t" r="r" b="b"/>
            <a:pathLst>
              <a:path w="2191832" h="1094370">
                <a:moveTo>
                  <a:pt x="0" y="0"/>
                </a:moveTo>
                <a:lnTo>
                  <a:pt x="2191833" y="0"/>
                </a:lnTo>
                <a:lnTo>
                  <a:pt x="2191833" y="1094370"/>
                </a:lnTo>
                <a:lnTo>
                  <a:pt x="0" y="1094370"/>
                </a:lnTo>
                <a:lnTo>
                  <a:pt x="0" y="0"/>
                </a:lnTo>
                <a:close/>
              </a:path>
            </a:pathLst>
          </a:custGeom>
          <a:blipFill>
            <a:blip r:embed="rId2"/>
            <a:stretch>
              <a:fillRect/>
            </a:stretch>
          </a:blipFill>
        </p:spPr>
        <p:txBody>
          <a:bodyPr/>
          <a:lstStyle/>
          <a:p>
            <a:endParaRPr lang="en-IE"/>
          </a:p>
        </p:txBody>
      </p:sp>
      <p:grpSp>
        <p:nvGrpSpPr>
          <p:cNvPr id="3" name="Group 3"/>
          <p:cNvGrpSpPr/>
          <p:nvPr/>
        </p:nvGrpSpPr>
        <p:grpSpPr>
          <a:xfrm>
            <a:off x="246113" y="5955947"/>
            <a:ext cx="1700768" cy="653366"/>
            <a:chOff x="0" y="0"/>
            <a:chExt cx="3401536" cy="1306732"/>
          </a:xfrm>
        </p:grpSpPr>
        <p:sp>
          <p:nvSpPr>
            <p:cNvPr id="4" name="Freeform 4"/>
            <p:cNvSpPr/>
            <p:nvPr/>
          </p:nvSpPr>
          <p:spPr>
            <a:xfrm>
              <a:off x="0" y="0"/>
              <a:ext cx="1306732" cy="1306732"/>
            </a:xfrm>
            <a:custGeom>
              <a:avLst/>
              <a:gdLst/>
              <a:ahLst/>
              <a:cxnLst/>
              <a:rect l="l" t="t" r="r" b="b"/>
              <a:pathLst>
                <a:path w="1306732" h="1306732">
                  <a:moveTo>
                    <a:pt x="0" y="0"/>
                  </a:moveTo>
                  <a:lnTo>
                    <a:pt x="1306732" y="0"/>
                  </a:lnTo>
                  <a:lnTo>
                    <a:pt x="1306732" y="1306732"/>
                  </a:lnTo>
                  <a:lnTo>
                    <a:pt x="0" y="1306732"/>
                  </a:lnTo>
                  <a:lnTo>
                    <a:pt x="0" y="0"/>
                  </a:lnTo>
                  <a:close/>
                </a:path>
              </a:pathLst>
            </a:custGeom>
            <a:blipFill>
              <a:blip r:embed="rId3"/>
              <a:stretch>
                <a:fillRect/>
              </a:stretch>
            </a:blipFill>
          </p:spPr>
          <p:txBody>
            <a:bodyPr/>
            <a:lstStyle/>
            <a:p>
              <a:endParaRPr lang="en-IE"/>
            </a:p>
          </p:txBody>
        </p:sp>
        <p:grpSp>
          <p:nvGrpSpPr>
            <p:cNvPr id="5" name="Group 5"/>
            <p:cNvGrpSpPr>
              <a:grpSpLocks noChangeAspect="1"/>
            </p:cNvGrpSpPr>
            <p:nvPr/>
          </p:nvGrpSpPr>
          <p:grpSpPr>
            <a:xfrm>
              <a:off x="1543842" y="33759"/>
              <a:ext cx="1765225" cy="471520"/>
              <a:chOff x="0" y="0"/>
              <a:chExt cx="4340479" cy="1159408"/>
            </a:xfrm>
          </p:grpSpPr>
          <p:sp>
            <p:nvSpPr>
              <p:cNvPr id="6" name="Freeform 6"/>
              <p:cNvSpPr/>
              <p:nvPr/>
            </p:nvSpPr>
            <p:spPr>
              <a:xfrm>
                <a:off x="2300185" y="385318"/>
                <a:ext cx="657264" cy="701929"/>
              </a:xfrm>
              <a:custGeom>
                <a:avLst/>
                <a:gdLst/>
                <a:ahLst/>
                <a:cxnLst/>
                <a:rect l="l" t="t" r="r" b="b"/>
                <a:pathLst>
                  <a:path w="657264" h="701929">
                    <a:moveTo>
                      <a:pt x="39" y="357505"/>
                    </a:moveTo>
                    <a:cubicBezTo>
                      <a:pt x="-2882" y="136779"/>
                      <a:pt x="159932" y="0"/>
                      <a:pt x="358433" y="0"/>
                    </a:cubicBezTo>
                    <a:cubicBezTo>
                      <a:pt x="505118" y="0"/>
                      <a:pt x="657264" y="69850"/>
                      <a:pt x="657264" y="223647"/>
                    </a:cubicBezTo>
                    <a:cubicBezTo>
                      <a:pt x="657264" y="249301"/>
                      <a:pt x="652946" y="284861"/>
                      <a:pt x="646977" y="310515"/>
                    </a:cubicBezTo>
                    <a:lnTo>
                      <a:pt x="217844" y="300482"/>
                    </a:lnTo>
                    <a:lnTo>
                      <a:pt x="217844" y="324739"/>
                    </a:lnTo>
                    <a:cubicBezTo>
                      <a:pt x="223813" y="472821"/>
                      <a:pt x="294933" y="572516"/>
                      <a:pt x="432601" y="572516"/>
                    </a:cubicBezTo>
                    <a:cubicBezTo>
                      <a:pt x="515532" y="572516"/>
                      <a:pt x="581953" y="542544"/>
                      <a:pt x="624879" y="498348"/>
                    </a:cubicBezTo>
                    <a:lnTo>
                      <a:pt x="648501" y="522732"/>
                    </a:lnTo>
                    <a:cubicBezTo>
                      <a:pt x="602654" y="615188"/>
                      <a:pt x="500927" y="701929"/>
                      <a:pt x="340780" y="701929"/>
                    </a:cubicBezTo>
                    <a:cubicBezTo>
                      <a:pt x="146851" y="701929"/>
                      <a:pt x="3087" y="572516"/>
                      <a:pt x="166" y="357378"/>
                    </a:cubicBezTo>
                    <a:moveTo>
                      <a:pt x="439332" y="242951"/>
                    </a:moveTo>
                    <a:cubicBezTo>
                      <a:pt x="445301" y="223012"/>
                      <a:pt x="448349" y="205867"/>
                      <a:pt x="448349" y="181737"/>
                    </a:cubicBezTo>
                    <a:cubicBezTo>
                      <a:pt x="448349" y="97663"/>
                      <a:pt x="420917" y="53975"/>
                      <a:pt x="360084" y="53975"/>
                    </a:cubicBezTo>
                    <a:cubicBezTo>
                      <a:pt x="277153" y="53975"/>
                      <a:pt x="229782" y="136525"/>
                      <a:pt x="219368" y="250444"/>
                    </a:cubicBezTo>
                    <a:close/>
                  </a:path>
                </a:pathLst>
              </a:custGeom>
              <a:solidFill>
                <a:srgbClr val="444444"/>
              </a:solidFill>
            </p:spPr>
            <p:txBody>
              <a:bodyPr/>
              <a:lstStyle/>
              <a:p>
                <a:endParaRPr lang="en-IE"/>
              </a:p>
            </p:txBody>
          </p:sp>
          <p:sp>
            <p:nvSpPr>
              <p:cNvPr id="7" name="Freeform 7"/>
              <p:cNvSpPr/>
              <p:nvPr/>
            </p:nvSpPr>
            <p:spPr>
              <a:xfrm>
                <a:off x="3006344" y="228727"/>
                <a:ext cx="515620" cy="858647"/>
              </a:xfrm>
              <a:custGeom>
                <a:avLst/>
                <a:gdLst/>
                <a:ahLst/>
                <a:cxnLst/>
                <a:rect l="l" t="t" r="r" b="b"/>
                <a:pathLst>
                  <a:path w="515620" h="858647">
                    <a:moveTo>
                      <a:pt x="70993" y="667893"/>
                    </a:moveTo>
                    <a:lnTo>
                      <a:pt x="70993" y="257810"/>
                    </a:lnTo>
                    <a:lnTo>
                      <a:pt x="0" y="257810"/>
                    </a:lnTo>
                    <a:lnTo>
                      <a:pt x="0" y="192278"/>
                    </a:lnTo>
                    <a:cubicBezTo>
                      <a:pt x="25273" y="185039"/>
                      <a:pt x="68199" y="163703"/>
                      <a:pt x="100838" y="146685"/>
                    </a:cubicBezTo>
                    <a:cubicBezTo>
                      <a:pt x="131826" y="118237"/>
                      <a:pt x="177673" y="32766"/>
                      <a:pt x="194056" y="0"/>
                    </a:cubicBezTo>
                    <a:lnTo>
                      <a:pt x="299339" y="0"/>
                    </a:lnTo>
                    <a:lnTo>
                      <a:pt x="299339" y="190754"/>
                    </a:lnTo>
                    <a:lnTo>
                      <a:pt x="472567" y="190754"/>
                    </a:lnTo>
                    <a:lnTo>
                      <a:pt x="472567" y="257810"/>
                    </a:lnTo>
                    <a:lnTo>
                      <a:pt x="299212" y="257810"/>
                    </a:lnTo>
                    <a:lnTo>
                      <a:pt x="299212" y="623697"/>
                    </a:lnTo>
                    <a:cubicBezTo>
                      <a:pt x="299212" y="713359"/>
                      <a:pt x="323088" y="754761"/>
                      <a:pt x="400050" y="754761"/>
                    </a:cubicBezTo>
                    <a:cubicBezTo>
                      <a:pt x="435610" y="754761"/>
                      <a:pt x="468249" y="734695"/>
                      <a:pt x="491871" y="714756"/>
                    </a:cubicBezTo>
                    <a:lnTo>
                      <a:pt x="515620" y="741934"/>
                    </a:lnTo>
                    <a:cubicBezTo>
                      <a:pt x="475488" y="804545"/>
                      <a:pt x="407416" y="858647"/>
                      <a:pt x="299212" y="858647"/>
                    </a:cubicBezTo>
                    <a:cubicBezTo>
                      <a:pt x="158496" y="858647"/>
                      <a:pt x="70993" y="777621"/>
                      <a:pt x="70993" y="667893"/>
                    </a:cubicBezTo>
                  </a:path>
                </a:pathLst>
              </a:custGeom>
              <a:solidFill>
                <a:srgbClr val="444444"/>
              </a:solidFill>
            </p:spPr>
            <p:txBody>
              <a:bodyPr/>
              <a:lstStyle/>
              <a:p>
                <a:endParaRPr lang="en-IE"/>
              </a:p>
            </p:txBody>
          </p:sp>
          <p:sp>
            <p:nvSpPr>
              <p:cNvPr id="8" name="Freeform 8"/>
              <p:cNvSpPr/>
              <p:nvPr/>
            </p:nvSpPr>
            <p:spPr>
              <a:xfrm>
                <a:off x="3481324" y="63500"/>
                <a:ext cx="795655" cy="1032383"/>
              </a:xfrm>
              <a:custGeom>
                <a:avLst/>
                <a:gdLst/>
                <a:ahLst/>
                <a:cxnLst/>
                <a:rect l="l" t="t" r="r" b="b"/>
                <a:pathLst>
                  <a:path w="795655" h="1032383">
                    <a:moveTo>
                      <a:pt x="85852" y="871601"/>
                    </a:moveTo>
                    <a:lnTo>
                      <a:pt x="85852" y="163703"/>
                    </a:lnTo>
                    <a:cubicBezTo>
                      <a:pt x="85852" y="125349"/>
                      <a:pt x="79756" y="121031"/>
                      <a:pt x="35433" y="102489"/>
                    </a:cubicBezTo>
                    <a:lnTo>
                      <a:pt x="0" y="88138"/>
                    </a:lnTo>
                    <a:lnTo>
                      <a:pt x="0" y="48514"/>
                    </a:lnTo>
                    <a:lnTo>
                      <a:pt x="280162" y="0"/>
                    </a:lnTo>
                    <a:lnTo>
                      <a:pt x="324612" y="0"/>
                    </a:lnTo>
                    <a:cubicBezTo>
                      <a:pt x="318770" y="29972"/>
                      <a:pt x="312801" y="132588"/>
                      <a:pt x="312801" y="215011"/>
                    </a:cubicBezTo>
                    <a:lnTo>
                      <a:pt x="312801" y="448564"/>
                    </a:lnTo>
                    <a:cubicBezTo>
                      <a:pt x="351282" y="387350"/>
                      <a:pt x="418084" y="321818"/>
                      <a:pt x="523240" y="321818"/>
                    </a:cubicBezTo>
                    <a:cubicBezTo>
                      <a:pt x="687451" y="321818"/>
                      <a:pt x="795655" y="431419"/>
                      <a:pt x="795655" y="637921"/>
                    </a:cubicBezTo>
                    <a:cubicBezTo>
                      <a:pt x="795655" y="872998"/>
                      <a:pt x="659384" y="1023747"/>
                      <a:pt x="468376" y="1023747"/>
                    </a:cubicBezTo>
                    <a:cubicBezTo>
                      <a:pt x="389890" y="1023747"/>
                      <a:pt x="318770" y="1016762"/>
                      <a:pt x="265430" y="955548"/>
                    </a:cubicBezTo>
                    <a:lnTo>
                      <a:pt x="115316" y="1032383"/>
                    </a:lnTo>
                    <a:lnTo>
                      <a:pt x="76962" y="1032383"/>
                    </a:lnTo>
                    <a:cubicBezTo>
                      <a:pt x="79756" y="1005459"/>
                      <a:pt x="85852" y="928497"/>
                      <a:pt x="85852" y="871474"/>
                    </a:cubicBezTo>
                    <a:moveTo>
                      <a:pt x="564642" y="669290"/>
                    </a:moveTo>
                    <a:cubicBezTo>
                      <a:pt x="564642" y="511175"/>
                      <a:pt x="515620" y="434340"/>
                      <a:pt x="420751" y="434340"/>
                    </a:cubicBezTo>
                    <a:cubicBezTo>
                      <a:pt x="377825" y="434340"/>
                      <a:pt x="334772" y="454152"/>
                      <a:pt x="312674" y="482727"/>
                    </a:cubicBezTo>
                    <a:lnTo>
                      <a:pt x="312674" y="827405"/>
                    </a:lnTo>
                    <a:cubicBezTo>
                      <a:pt x="312674" y="907161"/>
                      <a:pt x="349504" y="942721"/>
                      <a:pt x="405892" y="949960"/>
                    </a:cubicBezTo>
                    <a:cubicBezTo>
                      <a:pt x="517144" y="947039"/>
                      <a:pt x="564642" y="847344"/>
                      <a:pt x="564642" y="669290"/>
                    </a:cubicBezTo>
                  </a:path>
                </a:pathLst>
              </a:custGeom>
              <a:solidFill>
                <a:srgbClr val="444444"/>
              </a:solidFill>
            </p:spPr>
            <p:txBody>
              <a:bodyPr/>
              <a:lstStyle/>
              <a:p>
                <a:endParaRPr lang="en-IE"/>
              </a:p>
            </p:txBody>
          </p:sp>
          <p:sp>
            <p:nvSpPr>
              <p:cNvPr id="9" name="Freeform 9"/>
              <p:cNvSpPr/>
              <p:nvPr/>
            </p:nvSpPr>
            <p:spPr>
              <a:xfrm>
                <a:off x="63500" y="380746"/>
                <a:ext cx="1104519" cy="694690"/>
              </a:xfrm>
              <a:custGeom>
                <a:avLst/>
                <a:gdLst/>
                <a:ahLst/>
                <a:cxnLst/>
                <a:rect l="l" t="t" r="r" b="b"/>
                <a:pathLst>
                  <a:path w="1104519" h="694690">
                    <a:moveTo>
                      <a:pt x="53467" y="89027"/>
                    </a:moveTo>
                    <a:cubicBezTo>
                      <a:pt x="46101" y="68326"/>
                      <a:pt x="31242" y="57785"/>
                      <a:pt x="11938" y="47498"/>
                    </a:cubicBezTo>
                    <a:lnTo>
                      <a:pt x="0" y="41529"/>
                    </a:lnTo>
                    <a:lnTo>
                      <a:pt x="0" y="0"/>
                    </a:lnTo>
                    <a:lnTo>
                      <a:pt x="362204" y="0"/>
                    </a:lnTo>
                    <a:lnTo>
                      <a:pt x="362204" y="41529"/>
                    </a:lnTo>
                    <a:lnTo>
                      <a:pt x="320675" y="53467"/>
                    </a:lnTo>
                    <a:cubicBezTo>
                      <a:pt x="289560" y="62357"/>
                      <a:pt x="289560" y="77216"/>
                      <a:pt x="297053" y="100965"/>
                    </a:cubicBezTo>
                    <a:lnTo>
                      <a:pt x="421640" y="486791"/>
                    </a:lnTo>
                    <a:lnTo>
                      <a:pt x="522478" y="250825"/>
                    </a:lnTo>
                    <a:lnTo>
                      <a:pt x="474980" y="89027"/>
                    </a:lnTo>
                    <a:cubicBezTo>
                      <a:pt x="467487" y="68326"/>
                      <a:pt x="452628" y="57785"/>
                      <a:pt x="433324" y="47498"/>
                    </a:cubicBezTo>
                    <a:lnTo>
                      <a:pt x="421513" y="41529"/>
                    </a:lnTo>
                    <a:lnTo>
                      <a:pt x="421513" y="0"/>
                    </a:lnTo>
                    <a:lnTo>
                      <a:pt x="783717" y="0"/>
                    </a:lnTo>
                    <a:lnTo>
                      <a:pt x="783717" y="41529"/>
                    </a:lnTo>
                    <a:lnTo>
                      <a:pt x="742188" y="59436"/>
                    </a:lnTo>
                    <a:cubicBezTo>
                      <a:pt x="712470" y="72771"/>
                      <a:pt x="710946" y="77216"/>
                      <a:pt x="718439" y="100965"/>
                    </a:cubicBezTo>
                    <a:lnTo>
                      <a:pt x="825246" y="486791"/>
                    </a:lnTo>
                    <a:lnTo>
                      <a:pt x="938149" y="124714"/>
                    </a:lnTo>
                    <a:cubicBezTo>
                      <a:pt x="948563" y="89027"/>
                      <a:pt x="945642" y="72771"/>
                      <a:pt x="908558" y="59436"/>
                    </a:cubicBezTo>
                    <a:lnTo>
                      <a:pt x="861060" y="41529"/>
                    </a:lnTo>
                    <a:lnTo>
                      <a:pt x="861060" y="0"/>
                    </a:lnTo>
                    <a:lnTo>
                      <a:pt x="1104519" y="0"/>
                    </a:lnTo>
                    <a:lnTo>
                      <a:pt x="1104519" y="41529"/>
                    </a:lnTo>
                    <a:lnTo>
                      <a:pt x="1092708" y="47498"/>
                    </a:lnTo>
                    <a:cubicBezTo>
                      <a:pt x="1073404" y="57785"/>
                      <a:pt x="1057021" y="66802"/>
                      <a:pt x="1045083" y="100965"/>
                    </a:cubicBezTo>
                    <a:lnTo>
                      <a:pt x="831342" y="676910"/>
                    </a:lnTo>
                    <a:lnTo>
                      <a:pt x="653288" y="694690"/>
                    </a:lnTo>
                    <a:lnTo>
                      <a:pt x="558292" y="374015"/>
                    </a:lnTo>
                    <a:lnTo>
                      <a:pt x="427609" y="676910"/>
                    </a:lnTo>
                    <a:lnTo>
                      <a:pt x="249428" y="694690"/>
                    </a:lnTo>
                    <a:close/>
                  </a:path>
                </a:pathLst>
              </a:custGeom>
              <a:solidFill>
                <a:srgbClr val="444444"/>
              </a:solidFill>
            </p:spPr>
            <p:txBody>
              <a:bodyPr/>
              <a:lstStyle/>
              <a:p>
                <a:endParaRPr lang="en-IE"/>
              </a:p>
            </p:txBody>
          </p:sp>
          <p:sp>
            <p:nvSpPr>
              <p:cNvPr id="10" name="Freeform 10"/>
              <p:cNvSpPr/>
              <p:nvPr/>
            </p:nvSpPr>
            <p:spPr>
              <a:xfrm>
                <a:off x="1197483" y="380746"/>
                <a:ext cx="1104392" cy="694690"/>
              </a:xfrm>
              <a:custGeom>
                <a:avLst/>
                <a:gdLst/>
                <a:ahLst/>
                <a:cxnLst/>
                <a:rect l="l" t="t" r="r" b="b"/>
                <a:pathLst>
                  <a:path w="1104392" h="694690">
                    <a:moveTo>
                      <a:pt x="53594" y="89027"/>
                    </a:moveTo>
                    <a:cubicBezTo>
                      <a:pt x="46101" y="68326"/>
                      <a:pt x="31242" y="57785"/>
                      <a:pt x="11938" y="47498"/>
                    </a:cubicBezTo>
                    <a:lnTo>
                      <a:pt x="0" y="41529"/>
                    </a:lnTo>
                    <a:lnTo>
                      <a:pt x="0" y="0"/>
                    </a:lnTo>
                    <a:lnTo>
                      <a:pt x="362204" y="0"/>
                    </a:lnTo>
                    <a:lnTo>
                      <a:pt x="362204" y="41529"/>
                    </a:lnTo>
                    <a:lnTo>
                      <a:pt x="320675" y="53467"/>
                    </a:lnTo>
                    <a:cubicBezTo>
                      <a:pt x="289433" y="62357"/>
                      <a:pt x="289433" y="77216"/>
                      <a:pt x="296926" y="100965"/>
                    </a:cubicBezTo>
                    <a:lnTo>
                      <a:pt x="421640" y="486791"/>
                    </a:lnTo>
                    <a:lnTo>
                      <a:pt x="522605" y="250825"/>
                    </a:lnTo>
                    <a:lnTo>
                      <a:pt x="474980" y="88900"/>
                    </a:lnTo>
                    <a:cubicBezTo>
                      <a:pt x="467614" y="68199"/>
                      <a:pt x="452755" y="57658"/>
                      <a:pt x="433451" y="47371"/>
                    </a:cubicBezTo>
                    <a:lnTo>
                      <a:pt x="421640" y="41402"/>
                    </a:lnTo>
                    <a:lnTo>
                      <a:pt x="421640" y="0"/>
                    </a:lnTo>
                    <a:lnTo>
                      <a:pt x="783844" y="0"/>
                    </a:lnTo>
                    <a:lnTo>
                      <a:pt x="783844" y="41529"/>
                    </a:lnTo>
                    <a:lnTo>
                      <a:pt x="742188" y="59436"/>
                    </a:lnTo>
                    <a:cubicBezTo>
                      <a:pt x="712597" y="72771"/>
                      <a:pt x="710946" y="77216"/>
                      <a:pt x="718439" y="100965"/>
                    </a:cubicBezTo>
                    <a:lnTo>
                      <a:pt x="825373" y="486791"/>
                    </a:lnTo>
                    <a:lnTo>
                      <a:pt x="938149" y="124587"/>
                    </a:lnTo>
                    <a:cubicBezTo>
                      <a:pt x="948563" y="88900"/>
                      <a:pt x="945515" y="72644"/>
                      <a:pt x="908431" y="59309"/>
                    </a:cubicBezTo>
                    <a:lnTo>
                      <a:pt x="860933" y="41402"/>
                    </a:lnTo>
                    <a:lnTo>
                      <a:pt x="860933" y="0"/>
                    </a:lnTo>
                    <a:lnTo>
                      <a:pt x="1104392" y="0"/>
                    </a:lnTo>
                    <a:lnTo>
                      <a:pt x="1104392" y="41529"/>
                    </a:lnTo>
                    <a:lnTo>
                      <a:pt x="1092581" y="47498"/>
                    </a:lnTo>
                    <a:cubicBezTo>
                      <a:pt x="1073277" y="57785"/>
                      <a:pt x="1057021" y="66802"/>
                      <a:pt x="1045083" y="100965"/>
                    </a:cubicBezTo>
                    <a:lnTo>
                      <a:pt x="831342" y="676910"/>
                    </a:lnTo>
                    <a:lnTo>
                      <a:pt x="653288" y="694690"/>
                    </a:lnTo>
                    <a:lnTo>
                      <a:pt x="558292" y="374015"/>
                    </a:lnTo>
                    <a:lnTo>
                      <a:pt x="427609" y="676910"/>
                    </a:lnTo>
                    <a:lnTo>
                      <a:pt x="249555" y="694690"/>
                    </a:lnTo>
                    <a:close/>
                  </a:path>
                </a:pathLst>
              </a:custGeom>
              <a:solidFill>
                <a:srgbClr val="444444"/>
              </a:solidFill>
            </p:spPr>
            <p:txBody>
              <a:bodyPr/>
              <a:lstStyle/>
              <a:p>
                <a:endParaRPr lang="en-IE"/>
              </a:p>
            </p:txBody>
          </p:sp>
        </p:grpSp>
        <p:sp>
          <p:nvSpPr>
            <p:cNvPr id="11" name="Freeform 11"/>
            <p:cNvSpPr/>
            <p:nvPr/>
          </p:nvSpPr>
          <p:spPr>
            <a:xfrm>
              <a:off x="1543838" y="570869"/>
              <a:ext cx="1857698" cy="651694"/>
            </a:xfrm>
            <a:custGeom>
              <a:avLst/>
              <a:gdLst/>
              <a:ahLst/>
              <a:cxnLst/>
              <a:rect l="l" t="t" r="r" b="b"/>
              <a:pathLst>
                <a:path w="1857698" h="651694">
                  <a:moveTo>
                    <a:pt x="0" y="0"/>
                  </a:moveTo>
                  <a:lnTo>
                    <a:pt x="1857698" y="0"/>
                  </a:lnTo>
                  <a:lnTo>
                    <a:pt x="1857698" y="651695"/>
                  </a:lnTo>
                  <a:lnTo>
                    <a:pt x="0" y="6516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IE"/>
            </a:p>
          </p:txBody>
        </p:sp>
      </p:grpSp>
      <p:pic>
        <p:nvPicPr>
          <p:cNvPr id="12" name="Picture 12"/>
          <p:cNvPicPr>
            <a:picLocks noChangeAspect="1"/>
          </p:cNvPicPr>
          <p:nvPr/>
        </p:nvPicPr>
        <p:blipFill>
          <a:blip r:embed="rId5"/>
          <a:stretch>
            <a:fillRect/>
          </a:stretch>
        </p:blipFill>
        <p:spPr>
          <a:xfrm>
            <a:off x="8521311" y="5221340"/>
            <a:ext cx="1316787" cy="1316787"/>
          </a:xfrm>
          <a:prstGeom prst="rect">
            <a:avLst/>
          </a:prstGeom>
        </p:spPr>
      </p:pic>
      <p:grpSp>
        <p:nvGrpSpPr>
          <p:cNvPr id="13" name="Group 13"/>
          <p:cNvGrpSpPr/>
          <p:nvPr/>
        </p:nvGrpSpPr>
        <p:grpSpPr>
          <a:xfrm>
            <a:off x="685800" y="685800"/>
            <a:ext cx="10820400" cy="1357884"/>
            <a:chOff x="0" y="0"/>
            <a:chExt cx="3339630" cy="419100"/>
          </a:xfrm>
        </p:grpSpPr>
        <p:sp>
          <p:nvSpPr>
            <p:cNvPr id="14" name="Freeform 14"/>
            <p:cNvSpPr/>
            <p:nvPr/>
          </p:nvSpPr>
          <p:spPr>
            <a:xfrm>
              <a:off x="0" y="0"/>
              <a:ext cx="3339629" cy="419100"/>
            </a:xfrm>
            <a:custGeom>
              <a:avLst/>
              <a:gdLst/>
              <a:ahLst/>
              <a:cxnLst/>
              <a:rect l="l" t="t" r="r" b="b"/>
              <a:pathLst>
                <a:path w="3339629" h="419100">
                  <a:moveTo>
                    <a:pt x="9316" y="0"/>
                  </a:moveTo>
                  <a:lnTo>
                    <a:pt x="3330313" y="0"/>
                  </a:lnTo>
                  <a:cubicBezTo>
                    <a:pt x="3335458" y="0"/>
                    <a:pt x="3339629" y="4171"/>
                    <a:pt x="3339629" y="9316"/>
                  </a:cubicBezTo>
                  <a:lnTo>
                    <a:pt x="3339629" y="409784"/>
                  </a:lnTo>
                  <a:cubicBezTo>
                    <a:pt x="3339629" y="414929"/>
                    <a:pt x="3335458" y="419100"/>
                    <a:pt x="3330313" y="419100"/>
                  </a:cubicBezTo>
                  <a:lnTo>
                    <a:pt x="9316" y="419100"/>
                  </a:lnTo>
                  <a:cubicBezTo>
                    <a:pt x="4171" y="419100"/>
                    <a:pt x="0" y="414929"/>
                    <a:pt x="0" y="409784"/>
                  </a:cubicBezTo>
                  <a:lnTo>
                    <a:pt x="0" y="9316"/>
                  </a:lnTo>
                  <a:cubicBezTo>
                    <a:pt x="0" y="4171"/>
                    <a:pt x="4171" y="0"/>
                    <a:pt x="9316" y="0"/>
                  </a:cubicBezTo>
                  <a:close/>
                </a:path>
              </a:pathLst>
            </a:custGeom>
            <a:solidFill>
              <a:srgbClr val="D03C96"/>
            </a:solidFill>
          </p:spPr>
          <p:txBody>
            <a:bodyPr/>
            <a:lstStyle/>
            <a:p>
              <a:endParaRPr lang="en-IE"/>
            </a:p>
          </p:txBody>
        </p:sp>
        <p:sp>
          <p:nvSpPr>
            <p:cNvPr id="15" name="TextBox 15"/>
            <p:cNvSpPr txBox="1"/>
            <p:nvPr/>
          </p:nvSpPr>
          <p:spPr>
            <a:xfrm>
              <a:off x="0" y="-38100"/>
              <a:ext cx="3339630" cy="457200"/>
            </a:xfrm>
            <a:prstGeom prst="rect">
              <a:avLst/>
            </a:prstGeom>
          </p:spPr>
          <p:txBody>
            <a:bodyPr lIns="33867" tIns="33867" rIns="33867" bIns="33867" rtlCol="0" anchor="ctr"/>
            <a:lstStyle/>
            <a:p>
              <a:pPr algn="ctr">
                <a:lnSpc>
                  <a:spcPts val="1773"/>
                </a:lnSpc>
              </a:pPr>
              <a:endParaRPr sz="1200"/>
            </a:p>
          </p:txBody>
        </p:sp>
      </p:grpSp>
      <p:sp>
        <p:nvSpPr>
          <p:cNvPr id="16" name="Freeform 16"/>
          <p:cNvSpPr/>
          <p:nvPr/>
        </p:nvSpPr>
        <p:spPr>
          <a:xfrm>
            <a:off x="6491852" y="5558123"/>
            <a:ext cx="1998135" cy="925411"/>
          </a:xfrm>
          <a:custGeom>
            <a:avLst/>
            <a:gdLst/>
            <a:ahLst/>
            <a:cxnLst/>
            <a:rect l="l" t="t" r="r" b="b"/>
            <a:pathLst>
              <a:path w="2997203" h="1388117">
                <a:moveTo>
                  <a:pt x="0" y="0"/>
                </a:moveTo>
                <a:lnTo>
                  <a:pt x="2997203" y="0"/>
                </a:lnTo>
                <a:lnTo>
                  <a:pt x="2997203" y="1388117"/>
                </a:lnTo>
                <a:lnTo>
                  <a:pt x="0" y="1388117"/>
                </a:lnTo>
                <a:lnTo>
                  <a:pt x="0" y="0"/>
                </a:lnTo>
                <a:close/>
              </a:path>
            </a:pathLst>
          </a:custGeom>
          <a:blipFill>
            <a:blip r:embed="rId6"/>
            <a:stretch>
              <a:fillRect l="-41727"/>
            </a:stretch>
          </a:blipFill>
        </p:spPr>
        <p:txBody>
          <a:bodyPr/>
          <a:lstStyle/>
          <a:p>
            <a:endParaRPr lang="en-IE"/>
          </a:p>
        </p:txBody>
      </p:sp>
      <p:sp>
        <p:nvSpPr>
          <p:cNvPr id="17" name="Freeform 17"/>
          <p:cNvSpPr/>
          <p:nvPr/>
        </p:nvSpPr>
        <p:spPr>
          <a:xfrm>
            <a:off x="6491852" y="4981810"/>
            <a:ext cx="1728937" cy="576312"/>
          </a:xfrm>
          <a:custGeom>
            <a:avLst/>
            <a:gdLst/>
            <a:ahLst/>
            <a:cxnLst/>
            <a:rect l="l" t="t" r="r" b="b"/>
            <a:pathLst>
              <a:path w="2593405" h="864468">
                <a:moveTo>
                  <a:pt x="0" y="0"/>
                </a:moveTo>
                <a:lnTo>
                  <a:pt x="2593405" y="0"/>
                </a:lnTo>
                <a:lnTo>
                  <a:pt x="2593405" y="864468"/>
                </a:lnTo>
                <a:lnTo>
                  <a:pt x="0" y="864468"/>
                </a:lnTo>
                <a:lnTo>
                  <a:pt x="0" y="0"/>
                </a:lnTo>
                <a:close/>
              </a:path>
            </a:pathLst>
          </a:custGeom>
          <a:blipFill>
            <a:blip r:embed="rId7"/>
            <a:stretch>
              <a:fillRect/>
            </a:stretch>
          </a:blipFill>
        </p:spPr>
        <p:txBody>
          <a:bodyPr/>
          <a:lstStyle/>
          <a:p>
            <a:endParaRPr lang="en-IE"/>
          </a:p>
        </p:txBody>
      </p:sp>
      <p:grpSp>
        <p:nvGrpSpPr>
          <p:cNvPr id="18" name="Group 18"/>
          <p:cNvGrpSpPr/>
          <p:nvPr/>
        </p:nvGrpSpPr>
        <p:grpSpPr>
          <a:xfrm>
            <a:off x="685800" y="4487780"/>
            <a:ext cx="5207597" cy="1357884"/>
            <a:chOff x="0" y="0"/>
            <a:chExt cx="1607283" cy="419100"/>
          </a:xfrm>
        </p:grpSpPr>
        <p:sp>
          <p:nvSpPr>
            <p:cNvPr id="19" name="Freeform 19"/>
            <p:cNvSpPr/>
            <p:nvPr/>
          </p:nvSpPr>
          <p:spPr>
            <a:xfrm>
              <a:off x="0" y="0"/>
              <a:ext cx="1607283" cy="419100"/>
            </a:xfrm>
            <a:custGeom>
              <a:avLst/>
              <a:gdLst/>
              <a:ahLst/>
              <a:cxnLst/>
              <a:rect l="l" t="t" r="r" b="b"/>
              <a:pathLst>
                <a:path w="1607283" h="419100">
                  <a:moveTo>
                    <a:pt x="19358" y="0"/>
                  </a:moveTo>
                  <a:lnTo>
                    <a:pt x="1587925" y="0"/>
                  </a:lnTo>
                  <a:cubicBezTo>
                    <a:pt x="1598616" y="0"/>
                    <a:pt x="1607283" y="8667"/>
                    <a:pt x="1607283" y="19358"/>
                  </a:cubicBezTo>
                  <a:lnTo>
                    <a:pt x="1607283" y="399742"/>
                  </a:lnTo>
                  <a:cubicBezTo>
                    <a:pt x="1607283" y="410433"/>
                    <a:pt x="1598616" y="419100"/>
                    <a:pt x="1587925" y="419100"/>
                  </a:cubicBezTo>
                  <a:lnTo>
                    <a:pt x="19358" y="419100"/>
                  </a:lnTo>
                  <a:cubicBezTo>
                    <a:pt x="8667" y="419100"/>
                    <a:pt x="0" y="410433"/>
                    <a:pt x="0" y="399742"/>
                  </a:cubicBezTo>
                  <a:lnTo>
                    <a:pt x="0" y="19358"/>
                  </a:lnTo>
                  <a:cubicBezTo>
                    <a:pt x="0" y="8667"/>
                    <a:pt x="8667" y="0"/>
                    <a:pt x="19358" y="0"/>
                  </a:cubicBezTo>
                  <a:close/>
                </a:path>
              </a:pathLst>
            </a:custGeom>
            <a:solidFill>
              <a:srgbClr val="FCB034"/>
            </a:solidFill>
          </p:spPr>
          <p:txBody>
            <a:bodyPr/>
            <a:lstStyle/>
            <a:p>
              <a:endParaRPr lang="en-IE"/>
            </a:p>
          </p:txBody>
        </p:sp>
        <p:sp>
          <p:nvSpPr>
            <p:cNvPr id="20" name="TextBox 20"/>
            <p:cNvSpPr txBox="1"/>
            <p:nvPr/>
          </p:nvSpPr>
          <p:spPr>
            <a:xfrm>
              <a:off x="0" y="-38100"/>
              <a:ext cx="1607283" cy="457200"/>
            </a:xfrm>
            <a:prstGeom prst="rect">
              <a:avLst/>
            </a:prstGeom>
          </p:spPr>
          <p:txBody>
            <a:bodyPr lIns="33867" tIns="33867" rIns="33867" bIns="33867" rtlCol="0" anchor="ctr"/>
            <a:lstStyle/>
            <a:p>
              <a:pPr algn="ctr">
                <a:lnSpc>
                  <a:spcPts val="1773"/>
                </a:lnSpc>
              </a:pPr>
              <a:endParaRPr sz="1200"/>
            </a:p>
          </p:txBody>
        </p:sp>
      </p:grpSp>
      <p:sp>
        <p:nvSpPr>
          <p:cNvPr id="21" name="Freeform 21"/>
          <p:cNvSpPr/>
          <p:nvPr/>
        </p:nvSpPr>
        <p:spPr>
          <a:xfrm>
            <a:off x="780548" y="4778535"/>
            <a:ext cx="1552749" cy="776375"/>
          </a:xfrm>
          <a:custGeom>
            <a:avLst/>
            <a:gdLst/>
            <a:ahLst/>
            <a:cxnLst/>
            <a:rect l="l" t="t" r="r" b="b"/>
            <a:pathLst>
              <a:path w="2329123" h="1164562">
                <a:moveTo>
                  <a:pt x="0" y="0"/>
                </a:moveTo>
                <a:lnTo>
                  <a:pt x="2329123" y="0"/>
                </a:lnTo>
                <a:lnTo>
                  <a:pt x="2329123" y="1164562"/>
                </a:lnTo>
                <a:lnTo>
                  <a:pt x="0" y="1164562"/>
                </a:lnTo>
                <a:lnTo>
                  <a:pt x="0" y="0"/>
                </a:lnTo>
                <a:close/>
              </a:path>
            </a:pathLst>
          </a:custGeom>
          <a:blipFill>
            <a:blip r:embed="rId8"/>
            <a:stretch>
              <a:fillRect/>
            </a:stretch>
          </a:blipFill>
        </p:spPr>
        <p:txBody>
          <a:bodyPr/>
          <a:lstStyle/>
          <a:p>
            <a:endParaRPr lang="en-IE"/>
          </a:p>
        </p:txBody>
      </p:sp>
      <p:sp>
        <p:nvSpPr>
          <p:cNvPr id="22" name="TextBox 22"/>
          <p:cNvSpPr txBox="1"/>
          <p:nvPr/>
        </p:nvSpPr>
        <p:spPr>
          <a:xfrm>
            <a:off x="6421288" y="4411580"/>
            <a:ext cx="2439962" cy="500137"/>
          </a:xfrm>
          <a:prstGeom prst="rect">
            <a:avLst/>
          </a:prstGeom>
        </p:spPr>
        <p:txBody>
          <a:bodyPr lIns="0" tIns="0" rIns="0" bIns="0" rtlCol="0" anchor="t">
            <a:spAutoFit/>
          </a:bodyPr>
          <a:lstStyle/>
          <a:p>
            <a:pPr>
              <a:lnSpc>
                <a:spcPts val="3920"/>
              </a:lnSpc>
            </a:pPr>
            <a:r>
              <a:rPr lang="en-US" sz="2800" b="1">
                <a:solidFill>
                  <a:srgbClr val="224095"/>
                </a:solidFill>
                <a:latin typeface="Poppins Bold"/>
                <a:ea typeface="Poppins Bold"/>
                <a:cs typeface="Poppins Bold"/>
                <a:sym typeface="Poppins Bold"/>
              </a:rPr>
              <a:t>The research</a:t>
            </a:r>
          </a:p>
        </p:txBody>
      </p:sp>
      <p:sp>
        <p:nvSpPr>
          <p:cNvPr id="23" name="TextBox 23"/>
          <p:cNvSpPr txBox="1"/>
          <p:nvPr/>
        </p:nvSpPr>
        <p:spPr>
          <a:xfrm>
            <a:off x="8631042" y="5106769"/>
            <a:ext cx="3146981" cy="230832"/>
          </a:xfrm>
          <a:prstGeom prst="rect">
            <a:avLst/>
          </a:prstGeom>
        </p:spPr>
        <p:txBody>
          <a:bodyPr lIns="0" tIns="0" rIns="0" bIns="0" rtlCol="0" anchor="t">
            <a:spAutoFit/>
          </a:bodyPr>
          <a:lstStyle/>
          <a:p>
            <a:pPr algn="ctr">
              <a:lnSpc>
                <a:spcPts val="1773"/>
              </a:lnSpc>
              <a:spcBef>
                <a:spcPct val="0"/>
              </a:spcBef>
            </a:pPr>
            <a:r>
              <a:rPr lang="en-US" sz="1266" u="sng">
                <a:solidFill>
                  <a:srgbClr val="224095"/>
                </a:solidFill>
                <a:latin typeface="Canva Sans"/>
                <a:ea typeface="Canva Sans"/>
                <a:cs typeface="Canva Sans"/>
                <a:sym typeface="Canva Sans"/>
                <a:hlinkClick r:id="rId9" tooltip="https://a.storyblok.com/f/120607/x/7b7877012b/piaac-2023-results-factsheet-pdf.pdf"/>
              </a:rPr>
              <a:t>Adult Literacy For Life's PIAAC Factsheet</a:t>
            </a:r>
          </a:p>
        </p:txBody>
      </p:sp>
      <p:grpSp>
        <p:nvGrpSpPr>
          <p:cNvPr id="24" name="Group 24"/>
          <p:cNvGrpSpPr/>
          <p:nvPr/>
        </p:nvGrpSpPr>
        <p:grpSpPr>
          <a:xfrm>
            <a:off x="780548" y="2312067"/>
            <a:ext cx="10630905" cy="1862865"/>
            <a:chOff x="0" y="-123825"/>
            <a:chExt cx="21261811" cy="3725730"/>
          </a:xfrm>
        </p:grpSpPr>
        <p:sp>
          <p:nvSpPr>
            <p:cNvPr id="25" name="TextBox 25"/>
            <p:cNvSpPr txBox="1"/>
            <p:nvPr/>
          </p:nvSpPr>
          <p:spPr>
            <a:xfrm>
              <a:off x="55462" y="934509"/>
              <a:ext cx="21206349" cy="2667396"/>
            </a:xfrm>
            <a:prstGeom prst="rect">
              <a:avLst/>
            </a:prstGeom>
          </p:spPr>
          <p:txBody>
            <a:bodyPr lIns="0" tIns="0" rIns="0" bIns="0" rtlCol="0" anchor="t">
              <a:spAutoFit/>
            </a:bodyPr>
            <a:lstStyle/>
            <a:p>
              <a:pPr>
                <a:lnSpc>
                  <a:spcPts val="2613"/>
                </a:lnSpc>
                <a:spcBef>
                  <a:spcPct val="0"/>
                </a:spcBef>
              </a:pPr>
              <a:r>
                <a:rPr lang="en-US" sz="1866">
                  <a:solidFill>
                    <a:srgbClr val="224095"/>
                  </a:solidFill>
                  <a:latin typeface="Poppins"/>
                  <a:ea typeface="Poppins"/>
                  <a:cs typeface="Poppins"/>
                  <a:sym typeface="Poppins"/>
                </a:rPr>
                <a:t>Having the knowledge, motivation, and competencies to access, understand, appraise, and apply health information to make judgments and decisions in everyday life.  These judgments and decisions are about health care, disease prevention and health promotion that maintain or improve quality of life. ​</a:t>
              </a:r>
            </a:p>
          </p:txBody>
        </p:sp>
        <p:sp>
          <p:nvSpPr>
            <p:cNvPr id="26" name="TextBox 26"/>
            <p:cNvSpPr txBox="1"/>
            <p:nvPr/>
          </p:nvSpPr>
          <p:spPr>
            <a:xfrm>
              <a:off x="0" y="-123825"/>
              <a:ext cx="8730386" cy="896272"/>
            </a:xfrm>
            <a:prstGeom prst="rect">
              <a:avLst/>
            </a:prstGeom>
          </p:spPr>
          <p:txBody>
            <a:bodyPr wrap="square" lIns="0" tIns="0" rIns="0" bIns="0" rtlCol="0" anchor="t">
              <a:spAutoFit/>
            </a:bodyPr>
            <a:lstStyle/>
            <a:p>
              <a:pPr>
                <a:lnSpc>
                  <a:spcPts val="3734"/>
                </a:lnSpc>
                <a:spcBef>
                  <a:spcPct val="0"/>
                </a:spcBef>
              </a:pPr>
              <a:r>
                <a:rPr lang="en-US" sz="2667" b="1" dirty="0">
                  <a:solidFill>
                    <a:srgbClr val="224095"/>
                  </a:solidFill>
                  <a:latin typeface="Poppins Bold"/>
                  <a:ea typeface="Poppins Bold"/>
                  <a:cs typeface="Poppins Bold"/>
                  <a:sym typeface="Poppins Bold"/>
                </a:rPr>
                <a:t>What is health literacy?​</a:t>
              </a:r>
            </a:p>
          </p:txBody>
        </p:sp>
      </p:grpSp>
      <p:sp>
        <p:nvSpPr>
          <p:cNvPr id="27" name="TextBox 27"/>
          <p:cNvSpPr txBox="1"/>
          <p:nvPr/>
        </p:nvSpPr>
        <p:spPr>
          <a:xfrm>
            <a:off x="780548" y="1272140"/>
            <a:ext cx="10603174" cy="666849"/>
          </a:xfrm>
          <a:prstGeom prst="rect">
            <a:avLst/>
          </a:prstGeom>
        </p:spPr>
        <p:txBody>
          <a:bodyPr lIns="0" tIns="0" rIns="0" bIns="0" rtlCol="0" anchor="t">
            <a:spAutoFit/>
          </a:bodyPr>
          <a:lstStyle/>
          <a:p>
            <a:pPr>
              <a:lnSpc>
                <a:spcPts val="2613"/>
              </a:lnSpc>
              <a:spcBef>
                <a:spcPct val="0"/>
              </a:spcBef>
            </a:pPr>
            <a:r>
              <a:rPr lang="en-US" sz="1866" b="1">
                <a:solidFill>
                  <a:srgbClr val="FFFFFF"/>
                </a:solidFill>
                <a:latin typeface="Poppins Bold"/>
                <a:ea typeface="Poppins Bold"/>
                <a:cs typeface="Poppins Bold"/>
                <a:sym typeface="Poppins Bold"/>
              </a:rPr>
              <a:t>Vision</a:t>
            </a:r>
            <a:r>
              <a:rPr lang="en-US" sz="1866">
                <a:solidFill>
                  <a:srgbClr val="FFFFFF"/>
                </a:solidFill>
                <a:latin typeface="Poppins"/>
                <a:ea typeface="Poppins"/>
                <a:cs typeface="Poppins"/>
                <a:sym typeface="Poppins"/>
              </a:rPr>
              <a:t>: An Ireland where every adult has the necessary literacy, numeracy and digital literacy to fully engage in society and realise their full potential.</a:t>
            </a:r>
          </a:p>
        </p:txBody>
      </p:sp>
      <p:sp>
        <p:nvSpPr>
          <p:cNvPr id="28" name="TextBox 28"/>
          <p:cNvSpPr txBox="1"/>
          <p:nvPr/>
        </p:nvSpPr>
        <p:spPr>
          <a:xfrm>
            <a:off x="780548" y="733660"/>
            <a:ext cx="6238817" cy="448136"/>
          </a:xfrm>
          <a:prstGeom prst="rect">
            <a:avLst/>
          </a:prstGeom>
        </p:spPr>
        <p:txBody>
          <a:bodyPr wrap="square" lIns="0" tIns="0" rIns="0" bIns="0" rtlCol="0" anchor="t">
            <a:spAutoFit/>
          </a:bodyPr>
          <a:lstStyle/>
          <a:p>
            <a:pPr>
              <a:lnSpc>
                <a:spcPts val="3734"/>
              </a:lnSpc>
              <a:spcBef>
                <a:spcPct val="0"/>
              </a:spcBef>
            </a:pPr>
            <a:r>
              <a:rPr lang="en-US" sz="2667" b="1" dirty="0">
                <a:solidFill>
                  <a:srgbClr val="FFFFFF"/>
                </a:solidFill>
                <a:latin typeface="Poppins Bold"/>
                <a:ea typeface="Poppins Bold"/>
                <a:cs typeface="Poppins Bold"/>
                <a:sym typeface="Poppins Bold"/>
              </a:rPr>
              <a:t>Adult Literacy for Life Strategy​</a:t>
            </a:r>
          </a:p>
        </p:txBody>
      </p:sp>
      <p:sp>
        <p:nvSpPr>
          <p:cNvPr id="29" name="TextBox 29"/>
          <p:cNvSpPr txBox="1"/>
          <p:nvPr/>
        </p:nvSpPr>
        <p:spPr>
          <a:xfrm>
            <a:off x="2492561" y="4648139"/>
            <a:ext cx="3237375" cy="948978"/>
          </a:xfrm>
          <a:prstGeom prst="rect">
            <a:avLst/>
          </a:prstGeom>
        </p:spPr>
        <p:txBody>
          <a:bodyPr lIns="0" tIns="0" rIns="0" bIns="0" rtlCol="0" anchor="t">
            <a:spAutoFit/>
          </a:bodyPr>
          <a:lstStyle/>
          <a:p>
            <a:pPr algn="ctr">
              <a:lnSpc>
                <a:spcPts val="3734"/>
              </a:lnSpc>
            </a:pPr>
            <a:r>
              <a:rPr lang="en-US" sz="2667" b="1">
                <a:solidFill>
                  <a:srgbClr val="FFFFFF"/>
                </a:solidFill>
                <a:latin typeface="Poppins Bold"/>
                <a:ea typeface="Poppins Bold"/>
                <a:cs typeface="Poppins Bold"/>
                <a:sym typeface="Poppins Bold"/>
              </a:rPr>
              <a:t>Collaboration and </a:t>
            </a:r>
          </a:p>
          <a:p>
            <a:pPr>
              <a:lnSpc>
                <a:spcPts val="3734"/>
              </a:lnSpc>
              <a:spcBef>
                <a:spcPct val="0"/>
              </a:spcBef>
            </a:pPr>
            <a:r>
              <a:rPr lang="en-US" sz="2667" b="1">
                <a:solidFill>
                  <a:srgbClr val="FFFFFF"/>
                </a:solidFill>
                <a:latin typeface="Poppins Bold"/>
                <a:ea typeface="Poppins Bold"/>
                <a:cs typeface="Poppins Bold"/>
                <a:sym typeface="Poppins Bold"/>
              </a:rPr>
              <a:t>Innovation Fund</a:t>
            </a:r>
          </a:p>
        </p:txBody>
      </p:sp>
    </p:spTree>
    <p:extLst>
      <p:ext uri="{BB962C8B-B14F-4D97-AF65-F5344CB8AC3E}">
        <p14:creationId xmlns:p14="http://schemas.microsoft.com/office/powerpoint/2010/main" val="3819697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442014" y="5879733"/>
            <a:ext cx="1461221" cy="729580"/>
          </a:xfrm>
          <a:custGeom>
            <a:avLst/>
            <a:gdLst/>
            <a:ahLst/>
            <a:cxnLst/>
            <a:rect l="l" t="t" r="r" b="b"/>
            <a:pathLst>
              <a:path w="2191832" h="1094370">
                <a:moveTo>
                  <a:pt x="0" y="0"/>
                </a:moveTo>
                <a:lnTo>
                  <a:pt x="2191833" y="0"/>
                </a:lnTo>
                <a:lnTo>
                  <a:pt x="2191833" y="1094370"/>
                </a:lnTo>
                <a:lnTo>
                  <a:pt x="0" y="1094370"/>
                </a:lnTo>
                <a:lnTo>
                  <a:pt x="0" y="0"/>
                </a:lnTo>
                <a:close/>
              </a:path>
            </a:pathLst>
          </a:custGeom>
          <a:blipFill>
            <a:blip r:embed="rId2"/>
            <a:stretch>
              <a:fillRect/>
            </a:stretch>
          </a:blipFill>
        </p:spPr>
        <p:txBody>
          <a:bodyPr/>
          <a:lstStyle/>
          <a:p>
            <a:endParaRPr lang="en-IE"/>
          </a:p>
        </p:txBody>
      </p:sp>
      <p:grpSp>
        <p:nvGrpSpPr>
          <p:cNvPr id="3" name="Group 3"/>
          <p:cNvGrpSpPr/>
          <p:nvPr/>
        </p:nvGrpSpPr>
        <p:grpSpPr>
          <a:xfrm>
            <a:off x="246113" y="5955947"/>
            <a:ext cx="1700768" cy="653366"/>
            <a:chOff x="0" y="0"/>
            <a:chExt cx="3401536" cy="1306732"/>
          </a:xfrm>
        </p:grpSpPr>
        <p:sp>
          <p:nvSpPr>
            <p:cNvPr id="4" name="Freeform 4"/>
            <p:cNvSpPr/>
            <p:nvPr/>
          </p:nvSpPr>
          <p:spPr>
            <a:xfrm>
              <a:off x="0" y="0"/>
              <a:ext cx="1306732" cy="1306732"/>
            </a:xfrm>
            <a:custGeom>
              <a:avLst/>
              <a:gdLst/>
              <a:ahLst/>
              <a:cxnLst/>
              <a:rect l="l" t="t" r="r" b="b"/>
              <a:pathLst>
                <a:path w="1306732" h="1306732">
                  <a:moveTo>
                    <a:pt x="0" y="0"/>
                  </a:moveTo>
                  <a:lnTo>
                    <a:pt x="1306732" y="0"/>
                  </a:lnTo>
                  <a:lnTo>
                    <a:pt x="1306732" y="1306732"/>
                  </a:lnTo>
                  <a:lnTo>
                    <a:pt x="0" y="1306732"/>
                  </a:lnTo>
                  <a:lnTo>
                    <a:pt x="0" y="0"/>
                  </a:lnTo>
                  <a:close/>
                </a:path>
              </a:pathLst>
            </a:custGeom>
            <a:blipFill>
              <a:blip r:embed="rId3"/>
              <a:stretch>
                <a:fillRect/>
              </a:stretch>
            </a:blipFill>
          </p:spPr>
          <p:txBody>
            <a:bodyPr/>
            <a:lstStyle/>
            <a:p>
              <a:endParaRPr lang="en-IE"/>
            </a:p>
          </p:txBody>
        </p:sp>
        <p:grpSp>
          <p:nvGrpSpPr>
            <p:cNvPr id="5" name="Group 5"/>
            <p:cNvGrpSpPr>
              <a:grpSpLocks noChangeAspect="1"/>
            </p:cNvGrpSpPr>
            <p:nvPr/>
          </p:nvGrpSpPr>
          <p:grpSpPr>
            <a:xfrm>
              <a:off x="1543842" y="33759"/>
              <a:ext cx="1765225" cy="471520"/>
              <a:chOff x="0" y="0"/>
              <a:chExt cx="4340479" cy="1159408"/>
            </a:xfrm>
          </p:grpSpPr>
          <p:sp>
            <p:nvSpPr>
              <p:cNvPr id="6" name="Freeform 6"/>
              <p:cNvSpPr/>
              <p:nvPr/>
            </p:nvSpPr>
            <p:spPr>
              <a:xfrm>
                <a:off x="2300185" y="385318"/>
                <a:ext cx="657264" cy="701929"/>
              </a:xfrm>
              <a:custGeom>
                <a:avLst/>
                <a:gdLst/>
                <a:ahLst/>
                <a:cxnLst/>
                <a:rect l="l" t="t" r="r" b="b"/>
                <a:pathLst>
                  <a:path w="657264" h="701929">
                    <a:moveTo>
                      <a:pt x="39" y="357505"/>
                    </a:moveTo>
                    <a:cubicBezTo>
                      <a:pt x="-2882" y="136779"/>
                      <a:pt x="159932" y="0"/>
                      <a:pt x="358433" y="0"/>
                    </a:cubicBezTo>
                    <a:cubicBezTo>
                      <a:pt x="505118" y="0"/>
                      <a:pt x="657264" y="69850"/>
                      <a:pt x="657264" y="223647"/>
                    </a:cubicBezTo>
                    <a:cubicBezTo>
                      <a:pt x="657264" y="249301"/>
                      <a:pt x="652946" y="284861"/>
                      <a:pt x="646977" y="310515"/>
                    </a:cubicBezTo>
                    <a:lnTo>
                      <a:pt x="217844" y="300482"/>
                    </a:lnTo>
                    <a:lnTo>
                      <a:pt x="217844" y="324739"/>
                    </a:lnTo>
                    <a:cubicBezTo>
                      <a:pt x="223813" y="472821"/>
                      <a:pt x="294933" y="572516"/>
                      <a:pt x="432601" y="572516"/>
                    </a:cubicBezTo>
                    <a:cubicBezTo>
                      <a:pt x="515532" y="572516"/>
                      <a:pt x="581953" y="542544"/>
                      <a:pt x="624879" y="498348"/>
                    </a:cubicBezTo>
                    <a:lnTo>
                      <a:pt x="648501" y="522732"/>
                    </a:lnTo>
                    <a:cubicBezTo>
                      <a:pt x="602654" y="615188"/>
                      <a:pt x="500927" y="701929"/>
                      <a:pt x="340780" y="701929"/>
                    </a:cubicBezTo>
                    <a:cubicBezTo>
                      <a:pt x="146851" y="701929"/>
                      <a:pt x="3087" y="572516"/>
                      <a:pt x="166" y="357378"/>
                    </a:cubicBezTo>
                    <a:moveTo>
                      <a:pt x="439332" y="242951"/>
                    </a:moveTo>
                    <a:cubicBezTo>
                      <a:pt x="445301" y="223012"/>
                      <a:pt x="448349" y="205867"/>
                      <a:pt x="448349" y="181737"/>
                    </a:cubicBezTo>
                    <a:cubicBezTo>
                      <a:pt x="448349" y="97663"/>
                      <a:pt x="420917" y="53975"/>
                      <a:pt x="360084" y="53975"/>
                    </a:cubicBezTo>
                    <a:cubicBezTo>
                      <a:pt x="277153" y="53975"/>
                      <a:pt x="229782" y="136525"/>
                      <a:pt x="219368" y="250444"/>
                    </a:cubicBezTo>
                    <a:close/>
                  </a:path>
                </a:pathLst>
              </a:custGeom>
              <a:solidFill>
                <a:srgbClr val="444444"/>
              </a:solidFill>
            </p:spPr>
            <p:txBody>
              <a:bodyPr/>
              <a:lstStyle/>
              <a:p>
                <a:endParaRPr lang="en-IE"/>
              </a:p>
            </p:txBody>
          </p:sp>
          <p:sp>
            <p:nvSpPr>
              <p:cNvPr id="7" name="Freeform 7"/>
              <p:cNvSpPr/>
              <p:nvPr/>
            </p:nvSpPr>
            <p:spPr>
              <a:xfrm>
                <a:off x="3006344" y="228727"/>
                <a:ext cx="515620" cy="858647"/>
              </a:xfrm>
              <a:custGeom>
                <a:avLst/>
                <a:gdLst/>
                <a:ahLst/>
                <a:cxnLst/>
                <a:rect l="l" t="t" r="r" b="b"/>
                <a:pathLst>
                  <a:path w="515620" h="858647">
                    <a:moveTo>
                      <a:pt x="70993" y="667893"/>
                    </a:moveTo>
                    <a:lnTo>
                      <a:pt x="70993" y="257810"/>
                    </a:lnTo>
                    <a:lnTo>
                      <a:pt x="0" y="257810"/>
                    </a:lnTo>
                    <a:lnTo>
                      <a:pt x="0" y="192278"/>
                    </a:lnTo>
                    <a:cubicBezTo>
                      <a:pt x="25273" y="185039"/>
                      <a:pt x="68199" y="163703"/>
                      <a:pt x="100838" y="146685"/>
                    </a:cubicBezTo>
                    <a:cubicBezTo>
                      <a:pt x="131826" y="118237"/>
                      <a:pt x="177673" y="32766"/>
                      <a:pt x="194056" y="0"/>
                    </a:cubicBezTo>
                    <a:lnTo>
                      <a:pt x="299339" y="0"/>
                    </a:lnTo>
                    <a:lnTo>
                      <a:pt x="299339" y="190754"/>
                    </a:lnTo>
                    <a:lnTo>
                      <a:pt x="472567" y="190754"/>
                    </a:lnTo>
                    <a:lnTo>
                      <a:pt x="472567" y="257810"/>
                    </a:lnTo>
                    <a:lnTo>
                      <a:pt x="299212" y="257810"/>
                    </a:lnTo>
                    <a:lnTo>
                      <a:pt x="299212" y="623697"/>
                    </a:lnTo>
                    <a:cubicBezTo>
                      <a:pt x="299212" y="713359"/>
                      <a:pt x="323088" y="754761"/>
                      <a:pt x="400050" y="754761"/>
                    </a:cubicBezTo>
                    <a:cubicBezTo>
                      <a:pt x="435610" y="754761"/>
                      <a:pt x="468249" y="734695"/>
                      <a:pt x="491871" y="714756"/>
                    </a:cubicBezTo>
                    <a:lnTo>
                      <a:pt x="515620" y="741934"/>
                    </a:lnTo>
                    <a:cubicBezTo>
                      <a:pt x="475488" y="804545"/>
                      <a:pt x="407416" y="858647"/>
                      <a:pt x="299212" y="858647"/>
                    </a:cubicBezTo>
                    <a:cubicBezTo>
                      <a:pt x="158496" y="858647"/>
                      <a:pt x="70993" y="777621"/>
                      <a:pt x="70993" y="667893"/>
                    </a:cubicBezTo>
                  </a:path>
                </a:pathLst>
              </a:custGeom>
              <a:solidFill>
                <a:srgbClr val="444444"/>
              </a:solidFill>
            </p:spPr>
            <p:txBody>
              <a:bodyPr/>
              <a:lstStyle/>
              <a:p>
                <a:endParaRPr lang="en-IE"/>
              </a:p>
            </p:txBody>
          </p:sp>
          <p:sp>
            <p:nvSpPr>
              <p:cNvPr id="8" name="Freeform 8"/>
              <p:cNvSpPr/>
              <p:nvPr/>
            </p:nvSpPr>
            <p:spPr>
              <a:xfrm>
                <a:off x="3481324" y="63500"/>
                <a:ext cx="795655" cy="1032383"/>
              </a:xfrm>
              <a:custGeom>
                <a:avLst/>
                <a:gdLst/>
                <a:ahLst/>
                <a:cxnLst/>
                <a:rect l="l" t="t" r="r" b="b"/>
                <a:pathLst>
                  <a:path w="795655" h="1032383">
                    <a:moveTo>
                      <a:pt x="85852" y="871601"/>
                    </a:moveTo>
                    <a:lnTo>
                      <a:pt x="85852" y="163703"/>
                    </a:lnTo>
                    <a:cubicBezTo>
                      <a:pt x="85852" y="125349"/>
                      <a:pt x="79756" y="121031"/>
                      <a:pt x="35433" y="102489"/>
                    </a:cubicBezTo>
                    <a:lnTo>
                      <a:pt x="0" y="88138"/>
                    </a:lnTo>
                    <a:lnTo>
                      <a:pt x="0" y="48514"/>
                    </a:lnTo>
                    <a:lnTo>
                      <a:pt x="280162" y="0"/>
                    </a:lnTo>
                    <a:lnTo>
                      <a:pt x="324612" y="0"/>
                    </a:lnTo>
                    <a:cubicBezTo>
                      <a:pt x="318770" y="29972"/>
                      <a:pt x="312801" y="132588"/>
                      <a:pt x="312801" y="215011"/>
                    </a:cubicBezTo>
                    <a:lnTo>
                      <a:pt x="312801" y="448564"/>
                    </a:lnTo>
                    <a:cubicBezTo>
                      <a:pt x="351282" y="387350"/>
                      <a:pt x="418084" y="321818"/>
                      <a:pt x="523240" y="321818"/>
                    </a:cubicBezTo>
                    <a:cubicBezTo>
                      <a:pt x="687451" y="321818"/>
                      <a:pt x="795655" y="431419"/>
                      <a:pt x="795655" y="637921"/>
                    </a:cubicBezTo>
                    <a:cubicBezTo>
                      <a:pt x="795655" y="872998"/>
                      <a:pt x="659384" y="1023747"/>
                      <a:pt x="468376" y="1023747"/>
                    </a:cubicBezTo>
                    <a:cubicBezTo>
                      <a:pt x="389890" y="1023747"/>
                      <a:pt x="318770" y="1016762"/>
                      <a:pt x="265430" y="955548"/>
                    </a:cubicBezTo>
                    <a:lnTo>
                      <a:pt x="115316" y="1032383"/>
                    </a:lnTo>
                    <a:lnTo>
                      <a:pt x="76962" y="1032383"/>
                    </a:lnTo>
                    <a:cubicBezTo>
                      <a:pt x="79756" y="1005459"/>
                      <a:pt x="85852" y="928497"/>
                      <a:pt x="85852" y="871474"/>
                    </a:cubicBezTo>
                    <a:moveTo>
                      <a:pt x="564642" y="669290"/>
                    </a:moveTo>
                    <a:cubicBezTo>
                      <a:pt x="564642" y="511175"/>
                      <a:pt x="515620" y="434340"/>
                      <a:pt x="420751" y="434340"/>
                    </a:cubicBezTo>
                    <a:cubicBezTo>
                      <a:pt x="377825" y="434340"/>
                      <a:pt x="334772" y="454152"/>
                      <a:pt x="312674" y="482727"/>
                    </a:cubicBezTo>
                    <a:lnTo>
                      <a:pt x="312674" y="827405"/>
                    </a:lnTo>
                    <a:cubicBezTo>
                      <a:pt x="312674" y="907161"/>
                      <a:pt x="349504" y="942721"/>
                      <a:pt x="405892" y="949960"/>
                    </a:cubicBezTo>
                    <a:cubicBezTo>
                      <a:pt x="517144" y="947039"/>
                      <a:pt x="564642" y="847344"/>
                      <a:pt x="564642" y="669290"/>
                    </a:cubicBezTo>
                  </a:path>
                </a:pathLst>
              </a:custGeom>
              <a:solidFill>
                <a:srgbClr val="444444"/>
              </a:solidFill>
            </p:spPr>
            <p:txBody>
              <a:bodyPr/>
              <a:lstStyle/>
              <a:p>
                <a:endParaRPr lang="en-IE"/>
              </a:p>
            </p:txBody>
          </p:sp>
          <p:sp>
            <p:nvSpPr>
              <p:cNvPr id="9" name="Freeform 9"/>
              <p:cNvSpPr/>
              <p:nvPr/>
            </p:nvSpPr>
            <p:spPr>
              <a:xfrm>
                <a:off x="63500" y="380746"/>
                <a:ext cx="1104519" cy="694690"/>
              </a:xfrm>
              <a:custGeom>
                <a:avLst/>
                <a:gdLst/>
                <a:ahLst/>
                <a:cxnLst/>
                <a:rect l="l" t="t" r="r" b="b"/>
                <a:pathLst>
                  <a:path w="1104519" h="694690">
                    <a:moveTo>
                      <a:pt x="53467" y="89027"/>
                    </a:moveTo>
                    <a:cubicBezTo>
                      <a:pt x="46101" y="68326"/>
                      <a:pt x="31242" y="57785"/>
                      <a:pt x="11938" y="47498"/>
                    </a:cubicBezTo>
                    <a:lnTo>
                      <a:pt x="0" y="41529"/>
                    </a:lnTo>
                    <a:lnTo>
                      <a:pt x="0" y="0"/>
                    </a:lnTo>
                    <a:lnTo>
                      <a:pt x="362204" y="0"/>
                    </a:lnTo>
                    <a:lnTo>
                      <a:pt x="362204" y="41529"/>
                    </a:lnTo>
                    <a:lnTo>
                      <a:pt x="320675" y="53467"/>
                    </a:lnTo>
                    <a:cubicBezTo>
                      <a:pt x="289560" y="62357"/>
                      <a:pt x="289560" y="77216"/>
                      <a:pt x="297053" y="100965"/>
                    </a:cubicBezTo>
                    <a:lnTo>
                      <a:pt x="421640" y="486791"/>
                    </a:lnTo>
                    <a:lnTo>
                      <a:pt x="522478" y="250825"/>
                    </a:lnTo>
                    <a:lnTo>
                      <a:pt x="474980" y="89027"/>
                    </a:lnTo>
                    <a:cubicBezTo>
                      <a:pt x="467487" y="68326"/>
                      <a:pt x="452628" y="57785"/>
                      <a:pt x="433324" y="47498"/>
                    </a:cubicBezTo>
                    <a:lnTo>
                      <a:pt x="421513" y="41529"/>
                    </a:lnTo>
                    <a:lnTo>
                      <a:pt x="421513" y="0"/>
                    </a:lnTo>
                    <a:lnTo>
                      <a:pt x="783717" y="0"/>
                    </a:lnTo>
                    <a:lnTo>
                      <a:pt x="783717" y="41529"/>
                    </a:lnTo>
                    <a:lnTo>
                      <a:pt x="742188" y="59436"/>
                    </a:lnTo>
                    <a:cubicBezTo>
                      <a:pt x="712470" y="72771"/>
                      <a:pt x="710946" y="77216"/>
                      <a:pt x="718439" y="100965"/>
                    </a:cubicBezTo>
                    <a:lnTo>
                      <a:pt x="825246" y="486791"/>
                    </a:lnTo>
                    <a:lnTo>
                      <a:pt x="938149" y="124714"/>
                    </a:lnTo>
                    <a:cubicBezTo>
                      <a:pt x="948563" y="89027"/>
                      <a:pt x="945642" y="72771"/>
                      <a:pt x="908558" y="59436"/>
                    </a:cubicBezTo>
                    <a:lnTo>
                      <a:pt x="861060" y="41529"/>
                    </a:lnTo>
                    <a:lnTo>
                      <a:pt x="861060" y="0"/>
                    </a:lnTo>
                    <a:lnTo>
                      <a:pt x="1104519" y="0"/>
                    </a:lnTo>
                    <a:lnTo>
                      <a:pt x="1104519" y="41529"/>
                    </a:lnTo>
                    <a:lnTo>
                      <a:pt x="1092708" y="47498"/>
                    </a:lnTo>
                    <a:cubicBezTo>
                      <a:pt x="1073404" y="57785"/>
                      <a:pt x="1057021" y="66802"/>
                      <a:pt x="1045083" y="100965"/>
                    </a:cubicBezTo>
                    <a:lnTo>
                      <a:pt x="831342" y="676910"/>
                    </a:lnTo>
                    <a:lnTo>
                      <a:pt x="653288" y="694690"/>
                    </a:lnTo>
                    <a:lnTo>
                      <a:pt x="558292" y="374015"/>
                    </a:lnTo>
                    <a:lnTo>
                      <a:pt x="427609" y="676910"/>
                    </a:lnTo>
                    <a:lnTo>
                      <a:pt x="249428" y="694690"/>
                    </a:lnTo>
                    <a:close/>
                  </a:path>
                </a:pathLst>
              </a:custGeom>
              <a:solidFill>
                <a:srgbClr val="444444"/>
              </a:solidFill>
            </p:spPr>
            <p:txBody>
              <a:bodyPr/>
              <a:lstStyle/>
              <a:p>
                <a:endParaRPr lang="en-IE"/>
              </a:p>
            </p:txBody>
          </p:sp>
          <p:sp>
            <p:nvSpPr>
              <p:cNvPr id="10" name="Freeform 10"/>
              <p:cNvSpPr/>
              <p:nvPr/>
            </p:nvSpPr>
            <p:spPr>
              <a:xfrm>
                <a:off x="1197483" y="380746"/>
                <a:ext cx="1104392" cy="694690"/>
              </a:xfrm>
              <a:custGeom>
                <a:avLst/>
                <a:gdLst/>
                <a:ahLst/>
                <a:cxnLst/>
                <a:rect l="l" t="t" r="r" b="b"/>
                <a:pathLst>
                  <a:path w="1104392" h="694690">
                    <a:moveTo>
                      <a:pt x="53594" y="89027"/>
                    </a:moveTo>
                    <a:cubicBezTo>
                      <a:pt x="46101" y="68326"/>
                      <a:pt x="31242" y="57785"/>
                      <a:pt x="11938" y="47498"/>
                    </a:cubicBezTo>
                    <a:lnTo>
                      <a:pt x="0" y="41529"/>
                    </a:lnTo>
                    <a:lnTo>
                      <a:pt x="0" y="0"/>
                    </a:lnTo>
                    <a:lnTo>
                      <a:pt x="362204" y="0"/>
                    </a:lnTo>
                    <a:lnTo>
                      <a:pt x="362204" y="41529"/>
                    </a:lnTo>
                    <a:lnTo>
                      <a:pt x="320675" y="53467"/>
                    </a:lnTo>
                    <a:cubicBezTo>
                      <a:pt x="289433" y="62357"/>
                      <a:pt x="289433" y="77216"/>
                      <a:pt x="296926" y="100965"/>
                    </a:cubicBezTo>
                    <a:lnTo>
                      <a:pt x="421640" y="486791"/>
                    </a:lnTo>
                    <a:lnTo>
                      <a:pt x="522605" y="250825"/>
                    </a:lnTo>
                    <a:lnTo>
                      <a:pt x="474980" y="88900"/>
                    </a:lnTo>
                    <a:cubicBezTo>
                      <a:pt x="467614" y="68199"/>
                      <a:pt x="452755" y="57658"/>
                      <a:pt x="433451" y="47371"/>
                    </a:cubicBezTo>
                    <a:lnTo>
                      <a:pt x="421640" y="41402"/>
                    </a:lnTo>
                    <a:lnTo>
                      <a:pt x="421640" y="0"/>
                    </a:lnTo>
                    <a:lnTo>
                      <a:pt x="783844" y="0"/>
                    </a:lnTo>
                    <a:lnTo>
                      <a:pt x="783844" y="41529"/>
                    </a:lnTo>
                    <a:lnTo>
                      <a:pt x="742188" y="59436"/>
                    </a:lnTo>
                    <a:cubicBezTo>
                      <a:pt x="712597" y="72771"/>
                      <a:pt x="710946" y="77216"/>
                      <a:pt x="718439" y="100965"/>
                    </a:cubicBezTo>
                    <a:lnTo>
                      <a:pt x="825373" y="486791"/>
                    </a:lnTo>
                    <a:lnTo>
                      <a:pt x="938149" y="124587"/>
                    </a:lnTo>
                    <a:cubicBezTo>
                      <a:pt x="948563" y="88900"/>
                      <a:pt x="945515" y="72644"/>
                      <a:pt x="908431" y="59309"/>
                    </a:cubicBezTo>
                    <a:lnTo>
                      <a:pt x="860933" y="41402"/>
                    </a:lnTo>
                    <a:lnTo>
                      <a:pt x="860933" y="0"/>
                    </a:lnTo>
                    <a:lnTo>
                      <a:pt x="1104392" y="0"/>
                    </a:lnTo>
                    <a:lnTo>
                      <a:pt x="1104392" y="41529"/>
                    </a:lnTo>
                    <a:lnTo>
                      <a:pt x="1092581" y="47498"/>
                    </a:lnTo>
                    <a:cubicBezTo>
                      <a:pt x="1073277" y="57785"/>
                      <a:pt x="1057021" y="66802"/>
                      <a:pt x="1045083" y="100965"/>
                    </a:cubicBezTo>
                    <a:lnTo>
                      <a:pt x="831342" y="676910"/>
                    </a:lnTo>
                    <a:lnTo>
                      <a:pt x="653288" y="694690"/>
                    </a:lnTo>
                    <a:lnTo>
                      <a:pt x="558292" y="374015"/>
                    </a:lnTo>
                    <a:lnTo>
                      <a:pt x="427609" y="676910"/>
                    </a:lnTo>
                    <a:lnTo>
                      <a:pt x="249555" y="694690"/>
                    </a:lnTo>
                    <a:close/>
                  </a:path>
                </a:pathLst>
              </a:custGeom>
              <a:solidFill>
                <a:srgbClr val="444444"/>
              </a:solidFill>
            </p:spPr>
            <p:txBody>
              <a:bodyPr/>
              <a:lstStyle/>
              <a:p>
                <a:endParaRPr lang="en-IE"/>
              </a:p>
            </p:txBody>
          </p:sp>
        </p:grpSp>
        <p:sp>
          <p:nvSpPr>
            <p:cNvPr id="11" name="Freeform 11"/>
            <p:cNvSpPr/>
            <p:nvPr/>
          </p:nvSpPr>
          <p:spPr>
            <a:xfrm>
              <a:off x="1543838" y="570869"/>
              <a:ext cx="1857698" cy="651694"/>
            </a:xfrm>
            <a:custGeom>
              <a:avLst/>
              <a:gdLst/>
              <a:ahLst/>
              <a:cxnLst/>
              <a:rect l="l" t="t" r="r" b="b"/>
              <a:pathLst>
                <a:path w="1857698" h="651694">
                  <a:moveTo>
                    <a:pt x="0" y="0"/>
                  </a:moveTo>
                  <a:lnTo>
                    <a:pt x="1857698" y="0"/>
                  </a:lnTo>
                  <a:lnTo>
                    <a:pt x="1857698" y="651695"/>
                  </a:lnTo>
                  <a:lnTo>
                    <a:pt x="0" y="6516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IE"/>
            </a:p>
          </p:txBody>
        </p:sp>
      </p:grpSp>
      <p:sp>
        <p:nvSpPr>
          <p:cNvPr id="12" name="Freeform 12"/>
          <p:cNvSpPr/>
          <p:nvPr/>
        </p:nvSpPr>
        <p:spPr>
          <a:xfrm>
            <a:off x="10106273" y="2010143"/>
            <a:ext cx="1124463" cy="1150346"/>
          </a:xfrm>
          <a:custGeom>
            <a:avLst/>
            <a:gdLst/>
            <a:ahLst/>
            <a:cxnLst/>
            <a:rect l="l" t="t" r="r" b="b"/>
            <a:pathLst>
              <a:path w="1686695" h="1725519">
                <a:moveTo>
                  <a:pt x="0" y="0"/>
                </a:moveTo>
                <a:lnTo>
                  <a:pt x="1686695" y="0"/>
                </a:lnTo>
                <a:lnTo>
                  <a:pt x="1686695" y="1725519"/>
                </a:lnTo>
                <a:lnTo>
                  <a:pt x="0" y="172551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IE"/>
          </a:p>
        </p:txBody>
      </p:sp>
      <p:grpSp>
        <p:nvGrpSpPr>
          <p:cNvPr id="13" name="Group 13"/>
          <p:cNvGrpSpPr/>
          <p:nvPr/>
        </p:nvGrpSpPr>
        <p:grpSpPr>
          <a:xfrm>
            <a:off x="685800" y="866264"/>
            <a:ext cx="10820400" cy="832395"/>
            <a:chOff x="0" y="0"/>
            <a:chExt cx="4274726" cy="328847"/>
          </a:xfrm>
        </p:grpSpPr>
        <p:sp>
          <p:nvSpPr>
            <p:cNvPr id="14" name="Freeform 14"/>
            <p:cNvSpPr/>
            <p:nvPr/>
          </p:nvSpPr>
          <p:spPr>
            <a:xfrm>
              <a:off x="0" y="0"/>
              <a:ext cx="4274726" cy="328847"/>
            </a:xfrm>
            <a:custGeom>
              <a:avLst/>
              <a:gdLst/>
              <a:ahLst/>
              <a:cxnLst/>
              <a:rect l="l" t="t" r="r" b="b"/>
              <a:pathLst>
                <a:path w="4274726" h="328847">
                  <a:moveTo>
                    <a:pt x="0" y="0"/>
                  </a:moveTo>
                  <a:lnTo>
                    <a:pt x="4274726" y="0"/>
                  </a:lnTo>
                  <a:lnTo>
                    <a:pt x="4274726" y="328847"/>
                  </a:lnTo>
                  <a:lnTo>
                    <a:pt x="0" y="328847"/>
                  </a:lnTo>
                  <a:close/>
                </a:path>
              </a:pathLst>
            </a:custGeom>
            <a:solidFill>
              <a:srgbClr val="224095"/>
            </a:solidFill>
          </p:spPr>
          <p:txBody>
            <a:bodyPr/>
            <a:lstStyle/>
            <a:p>
              <a:endParaRPr lang="en-IE"/>
            </a:p>
          </p:txBody>
        </p:sp>
        <p:sp>
          <p:nvSpPr>
            <p:cNvPr id="15" name="TextBox 15"/>
            <p:cNvSpPr txBox="1"/>
            <p:nvPr/>
          </p:nvSpPr>
          <p:spPr>
            <a:xfrm>
              <a:off x="0" y="-76200"/>
              <a:ext cx="4274726" cy="405047"/>
            </a:xfrm>
            <a:prstGeom prst="rect">
              <a:avLst/>
            </a:prstGeom>
          </p:spPr>
          <p:txBody>
            <a:bodyPr lIns="33867" tIns="33867" rIns="33867" bIns="33867" rtlCol="0" anchor="ctr"/>
            <a:lstStyle/>
            <a:p>
              <a:pPr>
                <a:lnSpc>
                  <a:spcPts val="3733"/>
                </a:lnSpc>
              </a:pPr>
              <a:r>
                <a:rPr lang="en-US" sz="2666" b="1">
                  <a:solidFill>
                    <a:srgbClr val="FFFFFF"/>
                  </a:solidFill>
                  <a:latin typeface="Canva Sans Bold"/>
                  <a:ea typeface="Canva Sans Bold"/>
                  <a:cs typeface="Canva Sans Bold"/>
                  <a:sym typeface="Canva Sans Bold"/>
                </a:rPr>
                <a:t>Professional Development Continued: ALL workshop</a:t>
              </a:r>
            </a:p>
          </p:txBody>
        </p:sp>
      </p:grpSp>
      <p:sp>
        <p:nvSpPr>
          <p:cNvPr id="16" name="TextBox 16"/>
          <p:cNvSpPr txBox="1"/>
          <p:nvPr/>
        </p:nvSpPr>
        <p:spPr>
          <a:xfrm>
            <a:off x="685800" y="2006652"/>
            <a:ext cx="8658639" cy="1154162"/>
          </a:xfrm>
          <a:prstGeom prst="rect">
            <a:avLst/>
          </a:prstGeom>
        </p:spPr>
        <p:txBody>
          <a:bodyPr lIns="0" tIns="0" rIns="0" bIns="0" rtlCol="0" anchor="t">
            <a:spAutoFit/>
          </a:bodyPr>
          <a:lstStyle/>
          <a:p>
            <a:pPr>
              <a:lnSpc>
                <a:spcPts val="2999"/>
              </a:lnSpc>
            </a:pPr>
            <a:r>
              <a:rPr lang="en-US" sz="1999">
                <a:solidFill>
                  <a:srgbClr val="224095"/>
                </a:solidFill>
                <a:latin typeface="Poppins"/>
                <a:ea typeface="Poppins"/>
                <a:cs typeface="Poppins"/>
                <a:sym typeface="Poppins"/>
              </a:rPr>
              <a:t>Facilitation of a group review of health promotion workshops through a </a:t>
            </a:r>
            <a:r>
              <a:rPr lang="en-US" sz="1999" b="1">
                <a:solidFill>
                  <a:srgbClr val="224095"/>
                </a:solidFill>
                <a:latin typeface="Poppins Bold"/>
                <a:ea typeface="Poppins Bold"/>
                <a:cs typeface="Poppins Bold"/>
                <a:sym typeface="Poppins Bold"/>
              </a:rPr>
              <a:t>literacy and plain English lens</a:t>
            </a:r>
            <a:r>
              <a:rPr lang="en-US" sz="1999">
                <a:solidFill>
                  <a:srgbClr val="224095"/>
                </a:solidFill>
                <a:latin typeface="Poppins"/>
                <a:ea typeface="Poppins"/>
                <a:cs typeface="Poppins"/>
                <a:sym typeface="Poppins"/>
              </a:rPr>
              <a:t> to ensure </a:t>
            </a:r>
            <a:r>
              <a:rPr lang="en-US" sz="1999" b="1">
                <a:solidFill>
                  <a:srgbClr val="224095"/>
                </a:solidFill>
                <a:latin typeface="Poppins Bold"/>
                <a:ea typeface="Poppins Bold"/>
                <a:cs typeface="Poppins Bold"/>
                <a:sym typeface="Poppins Bold"/>
              </a:rPr>
              <a:t>easy to understand Community Health Workshops</a:t>
            </a:r>
          </a:p>
        </p:txBody>
      </p:sp>
      <p:sp>
        <p:nvSpPr>
          <p:cNvPr id="17" name="TextBox 17"/>
          <p:cNvSpPr txBox="1"/>
          <p:nvPr/>
        </p:nvSpPr>
        <p:spPr>
          <a:xfrm>
            <a:off x="685800" y="4539318"/>
            <a:ext cx="10544936" cy="1154162"/>
          </a:xfrm>
          <a:prstGeom prst="rect">
            <a:avLst/>
          </a:prstGeom>
        </p:spPr>
        <p:txBody>
          <a:bodyPr lIns="0" tIns="0" rIns="0" bIns="0" rtlCol="0" anchor="t">
            <a:spAutoFit/>
          </a:bodyPr>
          <a:lstStyle/>
          <a:p>
            <a:pPr marL="431826" lvl="1" indent="-215913">
              <a:lnSpc>
                <a:spcPts val="3000"/>
              </a:lnSpc>
              <a:buFont typeface="Arial"/>
              <a:buChar char="•"/>
            </a:pPr>
            <a:r>
              <a:rPr lang="en-US" sz="2000">
                <a:solidFill>
                  <a:srgbClr val="224095"/>
                </a:solidFill>
                <a:latin typeface="Poppins"/>
                <a:ea typeface="Poppins"/>
                <a:cs typeface="Poppins"/>
                <a:sym typeface="Poppins"/>
              </a:rPr>
              <a:t>Understand how to assess your workshop for accessibility and clarity.</a:t>
            </a:r>
          </a:p>
          <a:p>
            <a:pPr marL="431826" lvl="1" indent="-215913">
              <a:lnSpc>
                <a:spcPts val="3000"/>
              </a:lnSpc>
              <a:buFont typeface="Arial"/>
              <a:buChar char="•"/>
            </a:pPr>
            <a:r>
              <a:rPr lang="en-US" sz="2000">
                <a:solidFill>
                  <a:srgbClr val="224095"/>
                </a:solidFill>
                <a:latin typeface="Poppins"/>
                <a:ea typeface="Poppins"/>
                <a:cs typeface="Poppins"/>
                <a:sym typeface="Poppins"/>
              </a:rPr>
              <a:t>Apply plain English and literacy-friendly principles</a:t>
            </a:r>
          </a:p>
          <a:p>
            <a:pPr marL="431826" lvl="1" indent="-215913">
              <a:lnSpc>
                <a:spcPts val="3000"/>
              </a:lnSpc>
              <a:buFont typeface="Arial"/>
              <a:buChar char="•"/>
            </a:pPr>
            <a:r>
              <a:rPr lang="en-US" sz="2000">
                <a:solidFill>
                  <a:srgbClr val="224095"/>
                </a:solidFill>
                <a:latin typeface="Poppins"/>
                <a:ea typeface="Poppins"/>
                <a:cs typeface="Poppins"/>
                <a:sym typeface="Poppins"/>
              </a:rPr>
              <a:t>Gain confidence in making small, meaningful changes</a:t>
            </a:r>
          </a:p>
        </p:txBody>
      </p:sp>
      <p:grpSp>
        <p:nvGrpSpPr>
          <p:cNvPr id="18" name="Group 18"/>
          <p:cNvGrpSpPr/>
          <p:nvPr/>
        </p:nvGrpSpPr>
        <p:grpSpPr>
          <a:xfrm>
            <a:off x="685800" y="3618023"/>
            <a:ext cx="10820400" cy="832395"/>
            <a:chOff x="0" y="0"/>
            <a:chExt cx="4274726" cy="328847"/>
          </a:xfrm>
        </p:grpSpPr>
        <p:sp>
          <p:nvSpPr>
            <p:cNvPr id="19" name="Freeform 19"/>
            <p:cNvSpPr/>
            <p:nvPr/>
          </p:nvSpPr>
          <p:spPr>
            <a:xfrm>
              <a:off x="0" y="0"/>
              <a:ext cx="4274726" cy="328847"/>
            </a:xfrm>
            <a:custGeom>
              <a:avLst/>
              <a:gdLst/>
              <a:ahLst/>
              <a:cxnLst/>
              <a:rect l="l" t="t" r="r" b="b"/>
              <a:pathLst>
                <a:path w="4274726" h="328847">
                  <a:moveTo>
                    <a:pt x="0" y="0"/>
                  </a:moveTo>
                  <a:lnTo>
                    <a:pt x="4274726" y="0"/>
                  </a:lnTo>
                  <a:lnTo>
                    <a:pt x="4274726" y="328847"/>
                  </a:lnTo>
                  <a:lnTo>
                    <a:pt x="0" y="328847"/>
                  </a:lnTo>
                  <a:close/>
                </a:path>
              </a:pathLst>
            </a:custGeom>
            <a:solidFill>
              <a:srgbClr val="D03C96"/>
            </a:solidFill>
          </p:spPr>
          <p:txBody>
            <a:bodyPr/>
            <a:lstStyle/>
            <a:p>
              <a:endParaRPr lang="en-IE"/>
            </a:p>
          </p:txBody>
        </p:sp>
        <p:sp>
          <p:nvSpPr>
            <p:cNvPr id="20" name="TextBox 20"/>
            <p:cNvSpPr txBox="1"/>
            <p:nvPr/>
          </p:nvSpPr>
          <p:spPr>
            <a:xfrm>
              <a:off x="0" y="-76200"/>
              <a:ext cx="4274726" cy="405047"/>
            </a:xfrm>
            <a:prstGeom prst="rect">
              <a:avLst/>
            </a:prstGeom>
          </p:spPr>
          <p:txBody>
            <a:bodyPr lIns="33867" tIns="33867" rIns="33867" bIns="33867" rtlCol="0" anchor="ctr"/>
            <a:lstStyle/>
            <a:p>
              <a:pPr>
                <a:lnSpc>
                  <a:spcPts val="3733"/>
                </a:lnSpc>
              </a:pPr>
              <a:r>
                <a:rPr lang="en-US" sz="2666" b="1">
                  <a:solidFill>
                    <a:srgbClr val="FFFFFF"/>
                  </a:solidFill>
                  <a:latin typeface="Canva Sans Bold"/>
                  <a:ea typeface="Canva Sans Bold"/>
                  <a:cs typeface="Canva Sans Bold"/>
                  <a:sym typeface="Canva Sans Bold"/>
                </a:rPr>
                <a:t>Workshop objectives</a:t>
              </a:r>
            </a:p>
          </p:txBody>
        </p:sp>
      </p:grpSp>
    </p:spTree>
    <p:extLst>
      <p:ext uri="{BB962C8B-B14F-4D97-AF65-F5344CB8AC3E}">
        <p14:creationId xmlns:p14="http://schemas.microsoft.com/office/powerpoint/2010/main" val="3915294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729847" y="6036083"/>
            <a:ext cx="1299885" cy="675301"/>
          </a:xfrm>
          <a:custGeom>
            <a:avLst/>
            <a:gdLst/>
            <a:ahLst/>
            <a:cxnLst/>
            <a:rect l="l" t="t" r="r" b="b"/>
            <a:pathLst>
              <a:path w="1949827" h="1012951">
                <a:moveTo>
                  <a:pt x="0" y="0"/>
                </a:moveTo>
                <a:lnTo>
                  <a:pt x="1949827" y="0"/>
                </a:lnTo>
                <a:lnTo>
                  <a:pt x="1949827" y="1012951"/>
                </a:lnTo>
                <a:lnTo>
                  <a:pt x="0" y="1012951"/>
                </a:lnTo>
                <a:lnTo>
                  <a:pt x="0" y="0"/>
                </a:lnTo>
                <a:close/>
              </a:path>
            </a:pathLst>
          </a:custGeom>
          <a:blipFill>
            <a:blip r:embed="rId2"/>
            <a:stretch>
              <a:fillRect r="-83476"/>
            </a:stretch>
          </a:blipFill>
        </p:spPr>
        <p:txBody>
          <a:bodyPr/>
          <a:lstStyle/>
          <a:p>
            <a:endParaRPr lang="en-IE"/>
          </a:p>
        </p:txBody>
      </p:sp>
      <p:grpSp>
        <p:nvGrpSpPr>
          <p:cNvPr id="3" name="Group 3"/>
          <p:cNvGrpSpPr/>
          <p:nvPr/>
        </p:nvGrpSpPr>
        <p:grpSpPr>
          <a:xfrm>
            <a:off x="4674402" y="3102318"/>
            <a:ext cx="2866733" cy="1032019"/>
            <a:chOff x="0" y="0"/>
            <a:chExt cx="1132537" cy="407711"/>
          </a:xfrm>
        </p:grpSpPr>
        <p:sp>
          <p:nvSpPr>
            <p:cNvPr id="4" name="Freeform 4"/>
            <p:cNvSpPr/>
            <p:nvPr/>
          </p:nvSpPr>
          <p:spPr>
            <a:xfrm>
              <a:off x="0" y="0"/>
              <a:ext cx="1132536" cy="407711"/>
            </a:xfrm>
            <a:custGeom>
              <a:avLst/>
              <a:gdLst/>
              <a:ahLst/>
              <a:cxnLst/>
              <a:rect l="l" t="t" r="r" b="b"/>
              <a:pathLst>
                <a:path w="1132536" h="407711">
                  <a:moveTo>
                    <a:pt x="91821" y="0"/>
                  </a:moveTo>
                  <a:lnTo>
                    <a:pt x="1040716" y="0"/>
                  </a:lnTo>
                  <a:cubicBezTo>
                    <a:pt x="1091427" y="0"/>
                    <a:pt x="1132536" y="41110"/>
                    <a:pt x="1132536" y="91821"/>
                  </a:cubicBezTo>
                  <a:lnTo>
                    <a:pt x="1132536" y="315890"/>
                  </a:lnTo>
                  <a:cubicBezTo>
                    <a:pt x="1132536" y="340243"/>
                    <a:pt x="1122863" y="363598"/>
                    <a:pt x="1105643" y="380817"/>
                  </a:cubicBezTo>
                  <a:cubicBezTo>
                    <a:pt x="1088423" y="398037"/>
                    <a:pt x="1065068" y="407711"/>
                    <a:pt x="1040716" y="407711"/>
                  </a:cubicBezTo>
                  <a:lnTo>
                    <a:pt x="91821" y="407711"/>
                  </a:lnTo>
                  <a:cubicBezTo>
                    <a:pt x="67468" y="407711"/>
                    <a:pt x="44113" y="398037"/>
                    <a:pt x="26894" y="380817"/>
                  </a:cubicBezTo>
                  <a:cubicBezTo>
                    <a:pt x="9674" y="363598"/>
                    <a:pt x="0" y="340243"/>
                    <a:pt x="0" y="315890"/>
                  </a:cubicBezTo>
                  <a:lnTo>
                    <a:pt x="0" y="91821"/>
                  </a:lnTo>
                  <a:cubicBezTo>
                    <a:pt x="0" y="67468"/>
                    <a:pt x="9674" y="44113"/>
                    <a:pt x="26894" y="26894"/>
                  </a:cubicBezTo>
                  <a:cubicBezTo>
                    <a:pt x="44113" y="9674"/>
                    <a:pt x="67468" y="0"/>
                    <a:pt x="91821" y="0"/>
                  </a:cubicBezTo>
                  <a:close/>
                </a:path>
              </a:pathLst>
            </a:custGeom>
            <a:solidFill>
              <a:srgbClr val="224095"/>
            </a:solidFill>
            <a:ln w="38100" cap="rnd">
              <a:solidFill>
                <a:srgbClr val="224095"/>
              </a:solidFill>
              <a:prstDash val="solid"/>
              <a:round/>
            </a:ln>
          </p:spPr>
          <p:txBody>
            <a:bodyPr/>
            <a:lstStyle/>
            <a:p>
              <a:endParaRPr lang="en-IE"/>
            </a:p>
          </p:txBody>
        </p:sp>
        <p:sp>
          <p:nvSpPr>
            <p:cNvPr id="5" name="TextBox 5"/>
            <p:cNvSpPr txBox="1"/>
            <p:nvPr/>
          </p:nvSpPr>
          <p:spPr>
            <a:xfrm>
              <a:off x="0" y="-38100"/>
              <a:ext cx="1132537" cy="445811"/>
            </a:xfrm>
            <a:prstGeom prst="rect">
              <a:avLst/>
            </a:prstGeom>
          </p:spPr>
          <p:txBody>
            <a:bodyPr lIns="33867" tIns="33867" rIns="33867" bIns="33867" rtlCol="0" anchor="ctr"/>
            <a:lstStyle/>
            <a:p>
              <a:pPr algn="ctr">
                <a:lnSpc>
                  <a:spcPts val="1773"/>
                </a:lnSpc>
                <a:spcBef>
                  <a:spcPct val="0"/>
                </a:spcBef>
              </a:pPr>
              <a:endParaRPr sz="1200"/>
            </a:p>
          </p:txBody>
        </p:sp>
      </p:grpSp>
      <p:sp>
        <p:nvSpPr>
          <p:cNvPr id="6" name="TextBox 6"/>
          <p:cNvSpPr txBox="1"/>
          <p:nvPr/>
        </p:nvSpPr>
        <p:spPr>
          <a:xfrm>
            <a:off x="4789851" y="3270704"/>
            <a:ext cx="2635834" cy="359073"/>
          </a:xfrm>
          <a:prstGeom prst="rect">
            <a:avLst/>
          </a:prstGeom>
        </p:spPr>
        <p:txBody>
          <a:bodyPr lIns="0" tIns="0" rIns="0" bIns="0" rtlCol="0" anchor="t">
            <a:spAutoFit/>
          </a:bodyPr>
          <a:lstStyle/>
          <a:p>
            <a:pPr algn="ctr">
              <a:lnSpc>
                <a:spcPts val="2801"/>
              </a:lnSpc>
            </a:pPr>
            <a:r>
              <a:rPr lang="en-US" sz="2000">
                <a:solidFill>
                  <a:srgbClr val="FFFFFF"/>
                </a:solidFill>
                <a:latin typeface="Poppins"/>
                <a:ea typeface="Poppins"/>
                <a:cs typeface="Poppins"/>
                <a:sym typeface="Poppins"/>
              </a:rPr>
              <a:t>Language and Jargon</a:t>
            </a:r>
          </a:p>
        </p:txBody>
      </p:sp>
      <p:sp>
        <p:nvSpPr>
          <p:cNvPr id="7" name="Freeform 7"/>
          <p:cNvSpPr/>
          <p:nvPr/>
        </p:nvSpPr>
        <p:spPr>
          <a:xfrm>
            <a:off x="4268001" y="2513192"/>
            <a:ext cx="812800" cy="812800"/>
          </a:xfrm>
          <a:custGeom>
            <a:avLst/>
            <a:gdLst/>
            <a:ahLst/>
            <a:cxnLst/>
            <a:rect l="l" t="t" r="r" b="b"/>
            <a:pathLst>
              <a:path w="1219200" h="1219200">
                <a:moveTo>
                  <a:pt x="0" y="0"/>
                </a:moveTo>
                <a:lnTo>
                  <a:pt x="1219200" y="0"/>
                </a:lnTo>
                <a:lnTo>
                  <a:pt x="1219200" y="1219200"/>
                </a:lnTo>
                <a:lnTo>
                  <a:pt x="0" y="12192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IE"/>
          </a:p>
        </p:txBody>
      </p:sp>
      <p:grpSp>
        <p:nvGrpSpPr>
          <p:cNvPr id="8" name="Group 8"/>
          <p:cNvGrpSpPr/>
          <p:nvPr/>
        </p:nvGrpSpPr>
        <p:grpSpPr>
          <a:xfrm>
            <a:off x="8337206" y="3102318"/>
            <a:ext cx="2866733" cy="1032019"/>
            <a:chOff x="0" y="0"/>
            <a:chExt cx="1132537" cy="407711"/>
          </a:xfrm>
        </p:grpSpPr>
        <p:sp>
          <p:nvSpPr>
            <p:cNvPr id="9" name="Freeform 9"/>
            <p:cNvSpPr/>
            <p:nvPr/>
          </p:nvSpPr>
          <p:spPr>
            <a:xfrm>
              <a:off x="0" y="0"/>
              <a:ext cx="1132536" cy="407711"/>
            </a:xfrm>
            <a:custGeom>
              <a:avLst/>
              <a:gdLst/>
              <a:ahLst/>
              <a:cxnLst/>
              <a:rect l="l" t="t" r="r" b="b"/>
              <a:pathLst>
                <a:path w="1132536" h="407711">
                  <a:moveTo>
                    <a:pt x="91821" y="0"/>
                  </a:moveTo>
                  <a:lnTo>
                    <a:pt x="1040716" y="0"/>
                  </a:lnTo>
                  <a:cubicBezTo>
                    <a:pt x="1091427" y="0"/>
                    <a:pt x="1132536" y="41110"/>
                    <a:pt x="1132536" y="91821"/>
                  </a:cubicBezTo>
                  <a:lnTo>
                    <a:pt x="1132536" y="315890"/>
                  </a:lnTo>
                  <a:cubicBezTo>
                    <a:pt x="1132536" y="340243"/>
                    <a:pt x="1122863" y="363598"/>
                    <a:pt x="1105643" y="380817"/>
                  </a:cubicBezTo>
                  <a:cubicBezTo>
                    <a:pt x="1088423" y="398037"/>
                    <a:pt x="1065068" y="407711"/>
                    <a:pt x="1040716" y="407711"/>
                  </a:cubicBezTo>
                  <a:lnTo>
                    <a:pt x="91821" y="407711"/>
                  </a:lnTo>
                  <a:cubicBezTo>
                    <a:pt x="67468" y="407711"/>
                    <a:pt x="44113" y="398037"/>
                    <a:pt x="26894" y="380817"/>
                  </a:cubicBezTo>
                  <a:cubicBezTo>
                    <a:pt x="9674" y="363598"/>
                    <a:pt x="0" y="340243"/>
                    <a:pt x="0" y="315890"/>
                  </a:cubicBezTo>
                  <a:lnTo>
                    <a:pt x="0" y="91821"/>
                  </a:lnTo>
                  <a:cubicBezTo>
                    <a:pt x="0" y="67468"/>
                    <a:pt x="9674" y="44113"/>
                    <a:pt x="26894" y="26894"/>
                  </a:cubicBezTo>
                  <a:cubicBezTo>
                    <a:pt x="44113" y="9674"/>
                    <a:pt x="67468" y="0"/>
                    <a:pt x="91821" y="0"/>
                  </a:cubicBezTo>
                  <a:close/>
                </a:path>
              </a:pathLst>
            </a:custGeom>
            <a:solidFill>
              <a:srgbClr val="84AD40"/>
            </a:solidFill>
            <a:ln w="38100" cap="rnd">
              <a:solidFill>
                <a:srgbClr val="84AD40"/>
              </a:solidFill>
              <a:prstDash val="solid"/>
              <a:round/>
            </a:ln>
          </p:spPr>
          <p:txBody>
            <a:bodyPr/>
            <a:lstStyle/>
            <a:p>
              <a:endParaRPr lang="en-IE"/>
            </a:p>
          </p:txBody>
        </p:sp>
        <p:sp>
          <p:nvSpPr>
            <p:cNvPr id="10" name="TextBox 10"/>
            <p:cNvSpPr txBox="1"/>
            <p:nvPr/>
          </p:nvSpPr>
          <p:spPr>
            <a:xfrm>
              <a:off x="0" y="-38100"/>
              <a:ext cx="1132537" cy="445811"/>
            </a:xfrm>
            <a:prstGeom prst="rect">
              <a:avLst/>
            </a:prstGeom>
          </p:spPr>
          <p:txBody>
            <a:bodyPr lIns="33867" tIns="33867" rIns="33867" bIns="33867" rtlCol="0" anchor="ctr"/>
            <a:lstStyle/>
            <a:p>
              <a:pPr algn="ctr">
                <a:lnSpc>
                  <a:spcPts val="1773"/>
                </a:lnSpc>
                <a:spcBef>
                  <a:spcPct val="0"/>
                </a:spcBef>
              </a:pPr>
              <a:endParaRPr sz="1200"/>
            </a:p>
          </p:txBody>
        </p:sp>
      </p:grpSp>
      <p:sp>
        <p:nvSpPr>
          <p:cNvPr id="11" name="Freeform 11"/>
          <p:cNvSpPr/>
          <p:nvPr/>
        </p:nvSpPr>
        <p:spPr>
          <a:xfrm>
            <a:off x="7915224" y="2513192"/>
            <a:ext cx="812800" cy="812800"/>
          </a:xfrm>
          <a:custGeom>
            <a:avLst/>
            <a:gdLst/>
            <a:ahLst/>
            <a:cxnLst/>
            <a:rect l="l" t="t" r="r" b="b"/>
            <a:pathLst>
              <a:path w="1219200" h="1219200">
                <a:moveTo>
                  <a:pt x="0" y="0"/>
                </a:moveTo>
                <a:lnTo>
                  <a:pt x="1219200" y="0"/>
                </a:lnTo>
                <a:lnTo>
                  <a:pt x="1219200" y="1219200"/>
                </a:lnTo>
                <a:lnTo>
                  <a:pt x="0" y="12192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IE"/>
          </a:p>
        </p:txBody>
      </p:sp>
      <p:sp>
        <p:nvSpPr>
          <p:cNvPr id="12" name="TextBox 12"/>
          <p:cNvSpPr txBox="1"/>
          <p:nvPr/>
        </p:nvSpPr>
        <p:spPr>
          <a:xfrm>
            <a:off x="8536355" y="3389738"/>
            <a:ext cx="2468435" cy="384721"/>
          </a:xfrm>
          <a:prstGeom prst="rect">
            <a:avLst/>
          </a:prstGeom>
        </p:spPr>
        <p:txBody>
          <a:bodyPr lIns="0" tIns="0" rIns="0" bIns="0" rtlCol="0" anchor="t">
            <a:spAutoFit/>
          </a:bodyPr>
          <a:lstStyle/>
          <a:p>
            <a:pPr algn="ctr">
              <a:lnSpc>
                <a:spcPts val="3001"/>
              </a:lnSpc>
            </a:pPr>
            <a:r>
              <a:rPr lang="en-US" sz="2000">
                <a:solidFill>
                  <a:srgbClr val="FFFFFF"/>
                </a:solidFill>
                <a:latin typeface="Poppins"/>
                <a:ea typeface="Poppins"/>
                <a:cs typeface="Poppins"/>
                <a:sym typeface="Poppins"/>
              </a:rPr>
              <a:t>Design and Layout</a:t>
            </a:r>
          </a:p>
        </p:txBody>
      </p:sp>
      <p:grpSp>
        <p:nvGrpSpPr>
          <p:cNvPr id="13" name="Group 13"/>
          <p:cNvGrpSpPr/>
          <p:nvPr/>
        </p:nvGrpSpPr>
        <p:grpSpPr>
          <a:xfrm>
            <a:off x="559389" y="524282"/>
            <a:ext cx="10820400" cy="725203"/>
            <a:chOff x="0" y="0"/>
            <a:chExt cx="3339630" cy="223828"/>
          </a:xfrm>
        </p:grpSpPr>
        <p:sp>
          <p:nvSpPr>
            <p:cNvPr id="14" name="Freeform 14"/>
            <p:cNvSpPr/>
            <p:nvPr/>
          </p:nvSpPr>
          <p:spPr>
            <a:xfrm>
              <a:off x="0" y="0"/>
              <a:ext cx="3339629" cy="223828"/>
            </a:xfrm>
            <a:custGeom>
              <a:avLst/>
              <a:gdLst/>
              <a:ahLst/>
              <a:cxnLst/>
              <a:rect l="l" t="t" r="r" b="b"/>
              <a:pathLst>
                <a:path w="3339629" h="223828">
                  <a:moveTo>
                    <a:pt x="9316" y="0"/>
                  </a:moveTo>
                  <a:lnTo>
                    <a:pt x="3330313" y="0"/>
                  </a:lnTo>
                  <a:cubicBezTo>
                    <a:pt x="3335458" y="0"/>
                    <a:pt x="3339629" y="4171"/>
                    <a:pt x="3339629" y="9316"/>
                  </a:cubicBezTo>
                  <a:lnTo>
                    <a:pt x="3339629" y="214512"/>
                  </a:lnTo>
                  <a:cubicBezTo>
                    <a:pt x="3339629" y="219657"/>
                    <a:pt x="3335458" y="223828"/>
                    <a:pt x="3330313" y="223828"/>
                  </a:cubicBezTo>
                  <a:lnTo>
                    <a:pt x="9316" y="223828"/>
                  </a:lnTo>
                  <a:cubicBezTo>
                    <a:pt x="4171" y="223828"/>
                    <a:pt x="0" y="219657"/>
                    <a:pt x="0" y="214512"/>
                  </a:cubicBezTo>
                  <a:lnTo>
                    <a:pt x="0" y="9316"/>
                  </a:lnTo>
                  <a:cubicBezTo>
                    <a:pt x="0" y="4171"/>
                    <a:pt x="4171" y="0"/>
                    <a:pt x="9316" y="0"/>
                  </a:cubicBezTo>
                  <a:close/>
                </a:path>
              </a:pathLst>
            </a:custGeom>
            <a:solidFill>
              <a:srgbClr val="D03C96"/>
            </a:solidFill>
          </p:spPr>
          <p:txBody>
            <a:bodyPr/>
            <a:lstStyle/>
            <a:p>
              <a:endParaRPr lang="en-IE"/>
            </a:p>
          </p:txBody>
        </p:sp>
        <p:sp>
          <p:nvSpPr>
            <p:cNvPr id="15" name="TextBox 15"/>
            <p:cNvSpPr txBox="1"/>
            <p:nvPr/>
          </p:nvSpPr>
          <p:spPr>
            <a:xfrm>
              <a:off x="0" y="-38100"/>
              <a:ext cx="3339630" cy="261928"/>
            </a:xfrm>
            <a:prstGeom prst="rect">
              <a:avLst/>
            </a:prstGeom>
          </p:spPr>
          <p:txBody>
            <a:bodyPr lIns="33867" tIns="33867" rIns="33867" bIns="33867" rtlCol="0" anchor="ctr"/>
            <a:lstStyle/>
            <a:p>
              <a:pPr algn="ctr">
                <a:lnSpc>
                  <a:spcPts val="1773"/>
                </a:lnSpc>
              </a:pPr>
              <a:endParaRPr sz="1200"/>
            </a:p>
          </p:txBody>
        </p:sp>
      </p:grpSp>
      <p:sp>
        <p:nvSpPr>
          <p:cNvPr id="16" name="TextBox 16"/>
          <p:cNvSpPr txBox="1"/>
          <p:nvPr/>
        </p:nvSpPr>
        <p:spPr>
          <a:xfrm>
            <a:off x="685800" y="603250"/>
            <a:ext cx="9525327" cy="474489"/>
          </a:xfrm>
          <a:prstGeom prst="rect">
            <a:avLst/>
          </a:prstGeom>
        </p:spPr>
        <p:txBody>
          <a:bodyPr lIns="0" tIns="0" rIns="0" bIns="0" rtlCol="0" anchor="t">
            <a:spAutoFit/>
          </a:bodyPr>
          <a:lstStyle/>
          <a:p>
            <a:pPr>
              <a:lnSpc>
                <a:spcPts val="3734"/>
              </a:lnSpc>
            </a:pPr>
            <a:r>
              <a:rPr lang="en-US" sz="2667" b="1">
                <a:solidFill>
                  <a:srgbClr val="FFFFFF"/>
                </a:solidFill>
                <a:latin typeface="Poppins Bold"/>
                <a:ea typeface="Poppins Bold"/>
                <a:cs typeface="Poppins Bold"/>
                <a:sym typeface="Poppins Bold"/>
              </a:rPr>
              <a:t>Easy to Understand Community Health Workshops</a:t>
            </a:r>
          </a:p>
        </p:txBody>
      </p:sp>
      <p:grpSp>
        <p:nvGrpSpPr>
          <p:cNvPr id="17" name="Group 17"/>
          <p:cNvGrpSpPr/>
          <p:nvPr/>
        </p:nvGrpSpPr>
        <p:grpSpPr>
          <a:xfrm>
            <a:off x="969503" y="3103249"/>
            <a:ext cx="2866733" cy="1031088"/>
            <a:chOff x="0" y="0"/>
            <a:chExt cx="1132537" cy="407343"/>
          </a:xfrm>
        </p:grpSpPr>
        <p:sp>
          <p:nvSpPr>
            <p:cNvPr id="18" name="Freeform 18"/>
            <p:cNvSpPr/>
            <p:nvPr/>
          </p:nvSpPr>
          <p:spPr>
            <a:xfrm>
              <a:off x="0" y="0"/>
              <a:ext cx="1132536" cy="407343"/>
            </a:xfrm>
            <a:custGeom>
              <a:avLst/>
              <a:gdLst/>
              <a:ahLst/>
              <a:cxnLst/>
              <a:rect l="l" t="t" r="r" b="b"/>
              <a:pathLst>
                <a:path w="1132536" h="407343">
                  <a:moveTo>
                    <a:pt x="91821" y="0"/>
                  </a:moveTo>
                  <a:lnTo>
                    <a:pt x="1040716" y="0"/>
                  </a:lnTo>
                  <a:cubicBezTo>
                    <a:pt x="1091427" y="0"/>
                    <a:pt x="1132536" y="41110"/>
                    <a:pt x="1132536" y="91821"/>
                  </a:cubicBezTo>
                  <a:lnTo>
                    <a:pt x="1132536" y="315523"/>
                  </a:lnTo>
                  <a:cubicBezTo>
                    <a:pt x="1132536" y="339875"/>
                    <a:pt x="1122863" y="363230"/>
                    <a:pt x="1105643" y="380450"/>
                  </a:cubicBezTo>
                  <a:cubicBezTo>
                    <a:pt x="1088423" y="397669"/>
                    <a:pt x="1065068" y="407343"/>
                    <a:pt x="1040716" y="407343"/>
                  </a:cubicBezTo>
                  <a:lnTo>
                    <a:pt x="91821" y="407343"/>
                  </a:lnTo>
                  <a:cubicBezTo>
                    <a:pt x="67468" y="407343"/>
                    <a:pt x="44113" y="397669"/>
                    <a:pt x="26894" y="380450"/>
                  </a:cubicBezTo>
                  <a:cubicBezTo>
                    <a:pt x="9674" y="363230"/>
                    <a:pt x="0" y="339875"/>
                    <a:pt x="0" y="315523"/>
                  </a:cubicBezTo>
                  <a:lnTo>
                    <a:pt x="0" y="91821"/>
                  </a:lnTo>
                  <a:cubicBezTo>
                    <a:pt x="0" y="67468"/>
                    <a:pt x="9674" y="44113"/>
                    <a:pt x="26894" y="26894"/>
                  </a:cubicBezTo>
                  <a:cubicBezTo>
                    <a:pt x="44113" y="9674"/>
                    <a:pt x="67468" y="0"/>
                    <a:pt x="91821" y="0"/>
                  </a:cubicBezTo>
                  <a:close/>
                </a:path>
              </a:pathLst>
            </a:custGeom>
            <a:solidFill>
              <a:srgbClr val="FCB034"/>
            </a:solidFill>
            <a:ln w="38100" cap="rnd">
              <a:solidFill>
                <a:srgbClr val="FCB034"/>
              </a:solidFill>
              <a:prstDash val="solid"/>
              <a:round/>
            </a:ln>
          </p:spPr>
          <p:txBody>
            <a:bodyPr/>
            <a:lstStyle/>
            <a:p>
              <a:endParaRPr lang="en-IE"/>
            </a:p>
          </p:txBody>
        </p:sp>
        <p:sp>
          <p:nvSpPr>
            <p:cNvPr id="19" name="TextBox 19"/>
            <p:cNvSpPr txBox="1"/>
            <p:nvPr/>
          </p:nvSpPr>
          <p:spPr>
            <a:xfrm>
              <a:off x="0" y="-38100"/>
              <a:ext cx="1132537" cy="445443"/>
            </a:xfrm>
            <a:prstGeom prst="rect">
              <a:avLst/>
            </a:prstGeom>
          </p:spPr>
          <p:txBody>
            <a:bodyPr lIns="33867" tIns="33867" rIns="33867" bIns="33867" rtlCol="0" anchor="ctr"/>
            <a:lstStyle/>
            <a:p>
              <a:pPr algn="ctr">
                <a:lnSpc>
                  <a:spcPts val="1773"/>
                </a:lnSpc>
                <a:spcBef>
                  <a:spcPct val="0"/>
                </a:spcBef>
              </a:pPr>
              <a:endParaRPr sz="1200"/>
            </a:p>
          </p:txBody>
        </p:sp>
      </p:grpSp>
      <p:sp>
        <p:nvSpPr>
          <p:cNvPr id="20" name="Freeform 20"/>
          <p:cNvSpPr/>
          <p:nvPr/>
        </p:nvSpPr>
        <p:spPr>
          <a:xfrm>
            <a:off x="559390" y="2513192"/>
            <a:ext cx="814662" cy="814662"/>
          </a:xfrm>
          <a:custGeom>
            <a:avLst/>
            <a:gdLst/>
            <a:ahLst/>
            <a:cxnLst/>
            <a:rect l="l" t="t" r="r" b="b"/>
            <a:pathLst>
              <a:path w="1221993" h="1221993">
                <a:moveTo>
                  <a:pt x="0" y="0"/>
                </a:moveTo>
                <a:lnTo>
                  <a:pt x="1221992" y="0"/>
                </a:lnTo>
                <a:lnTo>
                  <a:pt x="1221992" y="1221992"/>
                </a:lnTo>
                <a:lnTo>
                  <a:pt x="0" y="122199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IE"/>
          </a:p>
        </p:txBody>
      </p:sp>
      <p:sp>
        <p:nvSpPr>
          <p:cNvPr id="21" name="TextBox 21"/>
          <p:cNvSpPr txBox="1"/>
          <p:nvPr/>
        </p:nvSpPr>
        <p:spPr>
          <a:xfrm>
            <a:off x="1168652" y="3390203"/>
            <a:ext cx="2468435" cy="384721"/>
          </a:xfrm>
          <a:prstGeom prst="rect">
            <a:avLst/>
          </a:prstGeom>
        </p:spPr>
        <p:txBody>
          <a:bodyPr lIns="0" tIns="0" rIns="0" bIns="0" rtlCol="0" anchor="t">
            <a:spAutoFit/>
          </a:bodyPr>
          <a:lstStyle/>
          <a:p>
            <a:pPr algn="ctr">
              <a:lnSpc>
                <a:spcPts val="3001"/>
              </a:lnSpc>
            </a:pPr>
            <a:r>
              <a:rPr lang="en-US" sz="2000">
                <a:solidFill>
                  <a:srgbClr val="FFFFFF"/>
                </a:solidFill>
                <a:latin typeface="Poppins"/>
                <a:ea typeface="Poppins"/>
                <a:cs typeface="Poppins"/>
                <a:sym typeface="Poppins"/>
              </a:rPr>
              <a:t>Audience</a:t>
            </a:r>
          </a:p>
        </p:txBody>
      </p:sp>
      <p:grpSp>
        <p:nvGrpSpPr>
          <p:cNvPr id="22" name="Group 22"/>
          <p:cNvGrpSpPr/>
          <p:nvPr/>
        </p:nvGrpSpPr>
        <p:grpSpPr>
          <a:xfrm>
            <a:off x="1042200" y="4703668"/>
            <a:ext cx="2866733" cy="886921"/>
            <a:chOff x="0" y="0"/>
            <a:chExt cx="1132537" cy="350389"/>
          </a:xfrm>
        </p:grpSpPr>
        <p:sp>
          <p:nvSpPr>
            <p:cNvPr id="23" name="Freeform 23"/>
            <p:cNvSpPr/>
            <p:nvPr/>
          </p:nvSpPr>
          <p:spPr>
            <a:xfrm>
              <a:off x="0" y="0"/>
              <a:ext cx="1132536" cy="350389"/>
            </a:xfrm>
            <a:custGeom>
              <a:avLst/>
              <a:gdLst/>
              <a:ahLst/>
              <a:cxnLst/>
              <a:rect l="l" t="t" r="r" b="b"/>
              <a:pathLst>
                <a:path w="1132536" h="350389">
                  <a:moveTo>
                    <a:pt x="91821" y="0"/>
                  </a:moveTo>
                  <a:lnTo>
                    <a:pt x="1040716" y="0"/>
                  </a:lnTo>
                  <a:cubicBezTo>
                    <a:pt x="1091427" y="0"/>
                    <a:pt x="1132536" y="41110"/>
                    <a:pt x="1132536" y="91821"/>
                  </a:cubicBezTo>
                  <a:lnTo>
                    <a:pt x="1132536" y="258568"/>
                  </a:lnTo>
                  <a:cubicBezTo>
                    <a:pt x="1132536" y="282920"/>
                    <a:pt x="1122863" y="306275"/>
                    <a:pt x="1105643" y="323495"/>
                  </a:cubicBezTo>
                  <a:cubicBezTo>
                    <a:pt x="1088423" y="340715"/>
                    <a:pt x="1065068" y="350389"/>
                    <a:pt x="1040716" y="350389"/>
                  </a:cubicBezTo>
                  <a:lnTo>
                    <a:pt x="91821" y="350389"/>
                  </a:lnTo>
                  <a:cubicBezTo>
                    <a:pt x="67468" y="350389"/>
                    <a:pt x="44113" y="340715"/>
                    <a:pt x="26894" y="323495"/>
                  </a:cubicBezTo>
                  <a:cubicBezTo>
                    <a:pt x="9674" y="306275"/>
                    <a:pt x="0" y="282920"/>
                    <a:pt x="0" y="258568"/>
                  </a:cubicBezTo>
                  <a:lnTo>
                    <a:pt x="0" y="91821"/>
                  </a:lnTo>
                  <a:cubicBezTo>
                    <a:pt x="0" y="67468"/>
                    <a:pt x="9674" y="44113"/>
                    <a:pt x="26894" y="26894"/>
                  </a:cubicBezTo>
                  <a:cubicBezTo>
                    <a:pt x="44113" y="9674"/>
                    <a:pt x="67468" y="0"/>
                    <a:pt x="91821" y="0"/>
                  </a:cubicBezTo>
                  <a:close/>
                </a:path>
              </a:pathLst>
            </a:custGeom>
            <a:solidFill>
              <a:srgbClr val="D03C96"/>
            </a:solidFill>
            <a:ln w="38100" cap="rnd">
              <a:solidFill>
                <a:srgbClr val="D03C96"/>
              </a:solidFill>
              <a:prstDash val="solid"/>
              <a:round/>
            </a:ln>
          </p:spPr>
          <p:txBody>
            <a:bodyPr/>
            <a:lstStyle/>
            <a:p>
              <a:endParaRPr lang="en-IE"/>
            </a:p>
          </p:txBody>
        </p:sp>
        <p:sp>
          <p:nvSpPr>
            <p:cNvPr id="24" name="TextBox 24"/>
            <p:cNvSpPr txBox="1"/>
            <p:nvPr/>
          </p:nvSpPr>
          <p:spPr>
            <a:xfrm>
              <a:off x="0" y="-38100"/>
              <a:ext cx="1132537" cy="388489"/>
            </a:xfrm>
            <a:prstGeom prst="rect">
              <a:avLst/>
            </a:prstGeom>
          </p:spPr>
          <p:txBody>
            <a:bodyPr lIns="33867" tIns="33867" rIns="33867" bIns="33867" rtlCol="0" anchor="ctr"/>
            <a:lstStyle/>
            <a:p>
              <a:pPr algn="ctr">
                <a:lnSpc>
                  <a:spcPts val="1773"/>
                </a:lnSpc>
                <a:spcBef>
                  <a:spcPct val="0"/>
                </a:spcBef>
              </a:pPr>
              <a:endParaRPr sz="1200"/>
            </a:p>
          </p:txBody>
        </p:sp>
      </p:grpSp>
      <p:sp>
        <p:nvSpPr>
          <p:cNvPr id="25" name="Freeform 25"/>
          <p:cNvSpPr/>
          <p:nvPr/>
        </p:nvSpPr>
        <p:spPr>
          <a:xfrm>
            <a:off x="635800" y="4134336"/>
            <a:ext cx="812800" cy="812800"/>
          </a:xfrm>
          <a:custGeom>
            <a:avLst/>
            <a:gdLst/>
            <a:ahLst/>
            <a:cxnLst/>
            <a:rect l="l" t="t" r="r" b="b"/>
            <a:pathLst>
              <a:path w="1219200" h="1219200">
                <a:moveTo>
                  <a:pt x="0" y="0"/>
                </a:moveTo>
                <a:lnTo>
                  <a:pt x="1219200" y="0"/>
                </a:lnTo>
                <a:lnTo>
                  <a:pt x="1219200" y="1219200"/>
                </a:lnTo>
                <a:lnTo>
                  <a:pt x="0" y="12192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IE"/>
          </a:p>
        </p:txBody>
      </p:sp>
      <p:sp>
        <p:nvSpPr>
          <p:cNvPr id="26" name="TextBox 26"/>
          <p:cNvSpPr txBox="1"/>
          <p:nvPr/>
        </p:nvSpPr>
        <p:spPr>
          <a:xfrm>
            <a:off x="1125589" y="4918539"/>
            <a:ext cx="2699955" cy="384721"/>
          </a:xfrm>
          <a:prstGeom prst="rect">
            <a:avLst/>
          </a:prstGeom>
        </p:spPr>
        <p:txBody>
          <a:bodyPr lIns="0" tIns="0" rIns="0" bIns="0" rtlCol="0" anchor="t">
            <a:spAutoFit/>
          </a:bodyPr>
          <a:lstStyle/>
          <a:p>
            <a:pPr algn="ctr">
              <a:lnSpc>
                <a:spcPts val="3001"/>
              </a:lnSpc>
            </a:pPr>
            <a:r>
              <a:rPr lang="en-US" sz="2000">
                <a:solidFill>
                  <a:srgbClr val="FFFFFF"/>
                </a:solidFill>
                <a:latin typeface="Poppins"/>
                <a:ea typeface="Poppins"/>
                <a:cs typeface="Poppins"/>
                <a:sym typeface="Poppins"/>
              </a:rPr>
              <a:t>Text Clarity</a:t>
            </a:r>
          </a:p>
        </p:txBody>
      </p:sp>
      <p:grpSp>
        <p:nvGrpSpPr>
          <p:cNvPr id="27" name="Group 27"/>
          <p:cNvGrpSpPr/>
          <p:nvPr/>
        </p:nvGrpSpPr>
        <p:grpSpPr>
          <a:xfrm>
            <a:off x="4689984" y="4703668"/>
            <a:ext cx="2866733" cy="886921"/>
            <a:chOff x="0" y="0"/>
            <a:chExt cx="1132537" cy="350389"/>
          </a:xfrm>
        </p:grpSpPr>
        <p:sp>
          <p:nvSpPr>
            <p:cNvPr id="28" name="Freeform 28"/>
            <p:cNvSpPr/>
            <p:nvPr/>
          </p:nvSpPr>
          <p:spPr>
            <a:xfrm>
              <a:off x="0" y="0"/>
              <a:ext cx="1132536" cy="350389"/>
            </a:xfrm>
            <a:custGeom>
              <a:avLst/>
              <a:gdLst/>
              <a:ahLst/>
              <a:cxnLst/>
              <a:rect l="l" t="t" r="r" b="b"/>
              <a:pathLst>
                <a:path w="1132536" h="350389">
                  <a:moveTo>
                    <a:pt x="91821" y="0"/>
                  </a:moveTo>
                  <a:lnTo>
                    <a:pt x="1040716" y="0"/>
                  </a:lnTo>
                  <a:cubicBezTo>
                    <a:pt x="1091427" y="0"/>
                    <a:pt x="1132536" y="41110"/>
                    <a:pt x="1132536" y="91821"/>
                  </a:cubicBezTo>
                  <a:lnTo>
                    <a:pt x="1132536" y="258568"/>
                  </a:lnTo>
                  <a:cubicBezTo>
                    <a:pt x="1132536" y="282920"/>
                    <a:pt x="1122863" y="306275"/>
                    <a:pt x="1105643" y="323495"/>
                  </a:cubicBezTo>
                  <a:cubicBezTo>
                    <a:pt x="1088423" y="340715"/>
                    <a:pt x="1065068" y="350389"/>
                    <a:pt x="1040716" y="350389"/>
                  </a:cubicBezTo>
                  <a:lnTo>
                    <a:pt x="91821" y="350389"/>
                  </a:lnTo>
                  <a:cubicBezTo>
                    <a:pt x="67468" y="350389"/>
                    <a:pt x="44113" y="340715"/>
                    <a:pt x="26894" y="323495"/>
                  </a:cubicBezTo>
                  <a:cubicBezTo>
                    <a:pt x="9674" y="306275"/>
                    <a:pt x="0" y="282920"/>
                    <a:pt x="0" y="258568"/>
                  </a:cubicBezTo>
                  <a:lnTo>
                    <a:pt x="0" y="91821"/>
                  </a:lnTo>
                  <a:cubicBezTo>
                    <a:pt x="0" y="67468"/>
                    <a:pt x="9674" y="44113"/>
                    <a:pt x="26894" y="26894"/>
                  </a:cubicBezTo>
                  <a:cubicBezTo>
                    <a:pt x="44113" y="9674"/>
                    <a:pt x="67468" y="0"/>
                    <a:pt x="91821" y="0"/>
                  </a:cubicBezTo>
                  <a:close/>
                </a:path>
              </a:pathLst>
            </a:custGeom>
            <a:solidFill>
              <a:srgbClr val="7BAFDF"/>
            </a:solidFill>
            <a:ln w="38100" cap="rnd">
              <a:solidFill>
                <a:srgbClr val="7BAFDF"/>
              </a:solidFill>
              <a:prstDash val="solid"/>
              <a:round/>
            </a:ln>
          </p:spPr>
          <p:txBody>
            <a:bodyPr/>
            <a:lstStyle/>
            <a:p>
              <a:endParaRPr lang="en-IE"/>
            </a:p>
          </p:txBody>
        </p:sp>
        <p:sp>
          <p:nvSpPr>
            <p:cNvPr id="29" name="TextBox 29"/>
            <p:cNvSpPr txBox="1"/>
            <p:nvPr/>
          </p:nvSpPr>
          <p:spPr>
            <a:xfrm>
              <a:off x="0" y="-38100"/>
              <a:ext cx="1132537" cy="388489"/>
            </a:xfrm>
            <a:prstGeom prst="rect">
              <a:avLst/>
            </a:prstGeom>
          </p:spPr>
          <p:txBody>
            <a:bodyPr lIns="33867" tIns="33867" rIns="33867" bIns="33867" rtlCol="0" anchor="ctr"/>
            <a:lstStyle/>
            <a:p>
              <a:pPr algn="ctr">
                <a:lnSpc>
                  <a:spcPts val="1773"/>
                </a:lnSpc>
                <a:spcBef>
                  <a:spcPct val="0"/>
                </a:spcBef>
              </a:pPr>
              <a:endParaRPr sz="1200"/>
            </a:p>
          </p:txBody>
        </p:sp>
      </p:grpSp>
      <p:sp>
        <p:nvSpPr>
          <p:cNvPr id="30" name="TextBox 30"/>
          <p:cNvSpPr txBox="1"/>
          <p:nvPr/>
        </p:nvSpPr>
        <p:spPr>
          <a:xfrm>
            <a:off x="4759635" y="4728039"/>
            <a:ext cx="2727431" cy="769441"/>
          </a:xfrm>
          <a:prstGeom prst="rect">
            <a:avLst/>
          </a:prstGeom>
        </p:spPr>
        <p:txBody>
          <a:bodyPr lIns="0" tIns="0" rIns="0" bIns="0" rtlCol="0" anchor="t">
            <a:spAutoFit/>
          </a:bodyPr>
          <a:lstStyle/>
          <a:p>
            <a:pPr algn="ctr">
              <a:lnSpc>
                <a:spcPts val="3001"/>
              </a:lnSpc>
            </a:pPr>
            <a:r>
              <a:rPr lang="en-US" sz="2000">
                <a:solidFill>
                  <a:srgbClr val="FFFFFF"/>
                </a:solidFill>
                <a:latin typeface="Poppins"/>
                <a:ea typeface="Poppins"/>
                <a:cs typeface="Poppins"/>
                <a:sym typeface="Poppins"/>
              </a:rPr>
              <a:t>Facilitation and Verbal Delivery</a:t>
            </a:r>
          </a:p>
        </p:txBody>
      </p:sp>
      <p:sp>
        <p:nvSpPr>
          <p:cNvPr id="31" name="Freeform 31"/>
          <p:cNvSpPr/>
          <p:nvPr/>
        </p:nvSpPr>
        <p:spPr>
          <a:xfrm>
            <a:off x="4283583" y="4134336"/>
            <a:ext cx="812800" cy="812800"/>
          </a:xfrm>
          <a:custGeom>
            <a:avLst/>
            <a:gdLst/>
            <a:ahLst/>
            <a:cxnLst/>
            <a:rect l="l" t="t" r="r" b="b"/>
            <a:pathLst>
              <a:path w="1219200" h="1219200">
                <a:moveTo>
                  <a:pt x="0" y="0"/>
                </a:moveTo>
                <a:lnTo>
                  <a:pt x="1219200" y="0"/>
                </a:lnTo>
                <a:lnTo>
                  <a:pt x="1219200" y="1219200"/>
                </a:lnTo>
                <a:lnTo>
                  <a:pt x="0" y="121920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IE"/>
          </a:p>
        </p:txBody>
      </p:sp>
      <p:grpSp>
        <p:nvGrpSpPr>
          <p:cNvPr id="32" name="Group 32"/>
          <p:cNvGrpSpPr/>
          <p:nvPr/>
        </p:nvGrpSpPr>
        <p:grpSpPr>
          <a:xfrm>
            <a:off x="8337206" y="4703668"/>
            <a:ext cx="2866733" cy="886921"/>
            <a:chOff x="0" y="0"/>
            <a:chExt cx="1132537" cy="350389"/>
          </a:xfrm>
        </p:grpSpPr>
        <p:sp>
          <p:nvSpPr>
            <p:cNvPr id="33" name="Freeform 33"/>
            <p:cNvSpPr/>
            <p:nvPr/>
          </p:nvSpPr>
          <p:spPr>
            <a:xfrm>
              <a:off x="0" y="0"/>
              <a:ext cx="1132536" cy="350389"/>
            </a:xfrm>
            <a:custGeom>
              <a:avLst/>
              <a:gdLst/>
              <a:ahLst/>
              <a:cxnLst/>
              <a:rect l="l" t="t" r="r" b="b"/>
              <a:pathLst>
                <a:path w="1132536" h="350389">
                  <a:moveTo>
                    <a:pt x="91821" y="0"/>
                  </a:moveTo>
                  <a:lnTo>
                    <a:pt x="1040716" y="0"/>
                  </a:lnTo>
                  <a:cubicBezTo>
                    <a:pt x="1091427" y="0"/>
                    <a:pt x="1132536" y="41110"/>
                    <a:pt x="1132536" y="91821"/>
                  </a:cubicBezTo>
                  <a:lnTo>
                    <a:pt x="1132536" y="258568"/>
                  </a:lnTo>
                  <a:cubicBezTo>
                    <a:pt x="1132536" y="282920"/>
                    <a:pt x="1122863" y="306275"/>
                    <a:pt x="1105643" y="323495"/>
                  </a:cubicBezTo>
                  <a:cubicBezTo>
                    <a:pt x="1088423" y="340715"/>
                    <a:pt x="1065068" y="350389"/>
                    <a:pt x="1040716" y="350389"/>
                  </a:cubicBezTo>
                  <a:lnTo>
                    <a:pt x="91821" y="350389"/>
                  </a:lnTo>
                  <a:cubicBezTo>
                    <a:pt x="67468" y="350389"/>
                    <a:pt x="44113" y="340715"/>
                    <a:pt x="26894" y="323495"/>
                  </a:cubicBezTo>
                  <a:cubicBezTo>
                    <a:pt x="9674" y="306275"/>
                    <a:pt x="0" y="282920"/>
                    <a:pt x="0" y="258568"/>
                  </a:cubicBezTo>
                  <a:lnTo>
                    <a:pt x="0" y="91821"/>
                  </a:lnTo>
                  <a:cubicBezTo>
                    <a:pt x="0" y="67468"/>
                    <a:pt x="9674" y="44113"/>
                    <a:pt x="26894" y="26894"/>
                  </a:cubicBezTo>
                  <a:cubicBezTo>
                    <a:pt x="44113" y="9674"/>
                    <a:pt x="67468" y="0"/>
                    <a:pt x="91821" y="0"/>
                  </a:cubicBezTo>
                  <a:close/>
                </a:path>
              </a:pathLst>
            </a:custGeom>
            <a:solidFill>
              <a:srgbClr val="F15922"/>
            </a:solidFill>
            <a:ln w="38100" cap="rnd">
              <a:solidFill>
                <a:srgbClr val="F15922"/>
              </a:solidFill>
              <a:prstDash val="solid"/>
              <a:round/>
            </a:ln>
          </p:spPr>
          <p:txBody>
            <a:bodyPr/>
            <a:lstStyle/>
            <a:p>
              <a:endParaRPr lang="en-IE"/>
            </a:p>
          </p:txBody>
        </p:sp>
        <p:sp>
          <p:nvSpPr>
            <p:cNvPr id="34" name="TextBox 34"/>
            <p:cNvSpPr txBox="1"/>
            <p:nvPr/>
          </p:nvSpPr>
          <p:spPr>
            <a:xfrm>
              <a:off x="0" y="-38100"/>
              <a:ext cx="1132537" cy="388489"/>
            </a:xfrm>
            <a:prstGeom prst="rect">
              <a:avLst/>
            </a:prstGeom>
          </p:spPr>
          <p:txBody>
            <a:bodyPr lIns="33867" tIns="33867" rIns="33867" bIns="33867" rtlCol="0" anchor="ctr"/>
            <a:lstStyle/>
            <a:p>
              <a:pPr algn="ctr">
                <a:lnSpc>
                  <a:spcPts val="1773"/>
                </a:lnSpc>
                <a:spcBef>
                  <a:spcPct val="0"/>
                </a:spcBef>
              </a:pPr>
              <a:endParaRPr sz="1200"/>
            </a:p>
          </p:txBody>
        </p:sp>
      </p:grpSp>
      <p:sp>
        <p:nvSpPr>
          <p:cNvPr id="35" name="Freeform 35"/>
          <p:cNvSpPr/>
          <p:nvPr/>
        </p:nvSpPr>
        <p:spPr>
          <a:xfrm>
            <a:off x="7930806" y="4134336"/>
            <a:ext cx="812800" cy="812800"/>
          </a:xfrm>
          <a:custGeom>
            <a:avLst/>
            <a:gdLst/>
            <a:ahLst/>
            <a:cxnLst/>
            <a:rect l="l" t="t" r="r" b="b"/>
            <a:pathLst>
              <a:path w="1219200" h="1219200">
                <a:moveTo>
                  <a:pt x="0" y="0"/>
                </a:moveTo>
                <a:lnTo>
                  <a:pt x="1219200" y="0"/>
                </a:lnTo>
                <a:lnTo>
                  <a:pt x="1219200" y="1219200"/>
                </a:lnTo>
                <a:lnTo>
                  <a:pt x="0" y="121920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IE"/>
          </a:p>
        </p:txBody>
      </p:sp>
      <p:sp>
        <p:nvSpPr>
          <p:cNvPr id="36" name="TextBox 36"/>
          <p:cNvSpPr txBox="1"/>
          <p:nvPr/>
        </p:nvSpPr>
        <p:spPr>
          <a:xfrm>
            <a:off x="8429106" y="4728039"/>
            <a:ext cx="2682933" cy="769441"/>
          </a:xfrm>
          <a:prstGeom prst="rect">
            <a:avLst/>
          </a:prstGeom>
        </p:spPr>
        <p:txBody>
          <a:bodyPr lIns="0" tIns="0" rIns="0" bIns="0" rtlCol="0" anchor="t">
            <a:spAutoFit/>
          </a:bodyPr>
          <a:lstStyle/>
          <a:p>
            <a:pPr algn="ctr">
              <a:lnSpc>
                <a:spcPts val="3001"/>
              </a:lnSpc>
            </a:pPr>
            <a:r>
              <a:rPr lang="en-US" sz="2000">
                <a:solidFill>
                  <a:srgbClr val="FFFFFF"/>
                </a:solidFill>
                <a:latin typeface="Poppins"/>
                <a:ea typeface="Poppins"/>
                <a:cs typeface="Poppins"/>
                <a:sym typeface="Poppins"/>
              </a:rPr>
              <a:t>Next Steps and Support</a:t>
            </a:r>
          </a:p>
        </p:txBody>
      </p:sp>
      <p:sp>
        <p:nvSpPr>
          <p:cNvPr id="37" name="TextBox 37"/>
          <p:cNvSpPr txBox="1"/>
          <p:nvPr/>
        </p:nvSpPr>
        <p:spPr>
          <a:xfrm>
            <a:off x="685801" y="1713494"/>
            <a:ext cx="10518139" cy="436017"/>
          </a:xfrm>
          <a:prstGeom prst="rect">
            <a:avLst/>
          </a:prstGeom>
        </p:spPr>
        <p:txBody>
          <a:bodyPr lIns="0" tIns="0" rIns="0" bIns="0" rtlCol="0" anchor="t">
            <a:spAutoFit/>
          </a:bodyPr>
          <a:lstStyle/>
          <a:p>
            <a:pPr>
              <a:lnSpc>
                <a:spcPts val="3360"/>
              </a:lnSpc>
            </a:pPr>
            <a:r>
              <a:rPr lang="en-US" sz="2400">
                <a:solidFill>
                  <a:srgbClr val="224095"/>
                </a:solidFill>
                <a:latin typeface="Poppins"/>
                <a:ea typeface="Poppins"/>
                <a:cs typeface="Poppins"/>
                <a:sym typeface="Poppins"/>
              </a:rPr>
              <a:t>A group review of workshops through a literacy and plain English lens</a:t>
            </a:r>
          </a:p>
        </p:txBody>
      </p:sp>
      <p:grpSp>
        <p:nvGrpSpPr>
          <p:cNvPr id="38" name="Group 38"/>
          <p:cNvGrpSpPr/>
          <p:nvPr/>
        </p:nvGrpSpPr>
        <p:grpSpPr>
          <a:xfrm>
            <a:off x="246113" y="5955947"/>
            <a:ext cx="1700768" cy="653366"/>
            <a:chOff x="0" y="0"/>
            <a:chExt cx="3401536" cy="1306732"/>
          </a:xfrm>
        </p:grpSpPr>
        <p:sp>
          <p:nvSpPr>
            <p:cNvPr id="39" name="Freeform 39"/>
            <p:cNvSpPr/>
            <p:nvPr/>
          </p:nvSpPr>
          <p:spPr>
            <a:xfrm>
              <a:off x="0" y="0"/>
              <a:ext cx="1306732" cy="1306732"/>
            </a:xfrm>
            <a:custGeom>
              <a:avLst/>
              <a:gdLst/>
              <a:ahLst/>
              <a:cxnLst/>
              <a:rect l="l" t="t" r="r" b="b"/>
              <a:pathLst>
                <a:path w="1306732" h="1306732">
                  <a:moveTo>
                    <a:pt x="0" y="0"/>
                  </a:moveTo>
                  <a:lnTo>
                    <a:pt x="1306732" y="0"/>
                  </a:lnTo>
                  <a:lnTo>
                    <a:pt x="1306732" y="1306732"/>
                  </a:lnTo>
                  <a:lnTo>
                    <a:pt x="0" y="1306732"/>
                  </a:lnTo>
                  <a:lnTo>
                    <a:pt x="0" y="0"/>
                  </a:lnTo>
                  <a:close/>
                </a:path>
              </a:pathLst>
            </a:custGeom>
            <a:blipFill>
              <a:blip r:embed="rId9"/>
              <a:stretch>
                <a:fillRect/>
              </a:stretch>
            </a:blipFill>
          </p:spPr>
          <p:txBody>
            <a:bodyPr/>
            <a:lstStyle/>
            <a:p>
              <a:endParaRPr lang="en-IE"/>
            </a:p>
          </p:txBody>
        </p:sp>
        <p:grpSp>
          <p:nvGrpSpPr>
            <p:cNvPr id="40" name="Group 40"/>
            <p:cNvGrpSpPr>
              <a:grpSpLocks noChangeAspect="1"/>
            </p:cNvGrpSpPr>
            <p:nvPr/>
          </p:nvGrpSpPr>
          <p:grpSpPr>
            <a:xfrm>
              <a:off x="1543842" y="33759"/>
              <a:ext cx="1765225" cy="471520"/>
              <a:chOff x="0" y="0"/>
              <a:chExt cx="4340479" cy="1159408"/>
            </a:xfrm>
          </p:grpSpPr>
          <p:sp>
            <p:nvSpPr>
              <p:cNvPr id="41" name="Freeform 41"/>
              <p:cNvSpPr/>
              <p:nvPr/>
            </p:nvSpPr>
            <p:spPr>
              <a:xfrm>
                <a:off x="2300185" y="385318"/>
                <a:ext cx="657264" cy="701929"/>
              </a:xfrm>
              <a:custGeom>
                <a:avLst/>
                <a:gdLst/>
                <a:ahLst/>
                <a:cxnLst/>
                <a:rect l="l" t="t" r="r" b="b"/>
                <a:pathLst>
                  <a:path w="657264" h="701929">
                    <a:moveTo>
                      <a:pt x="39" y="357505"/>
                    </a:moveTo>
                    <a:cubicBezTo>
                      <a:pt x="-2882" y="136779"/>
                      <a:pt x="159932" y="0"/>
                      <a:pt x="358433" y="0"/>
                    </a:cubicBezTo>
                    <a:cubicBezTo>
                      <a:pt x="505118" y="0"/>
                      <a:pt x="657264" y="69850"/>
                      <a:pt x="657264" y="223647"/>
                    </a:cubicBezTo>
                    <a:cubicBezTo>
                      <a:pt x="657264" y="249301"/>
                      <a:pt x="652946" y="284861"/>
                      <a:pt x="646977" y="310515"/>
                    </a:cubicBezTo>
                    <a:lnTo>
                      <a:pt x="217844" y="300482"/>
                    </a:lnTo>
                    <a:lnTo>
                      <a:pt x="217844" y="324739"/>
                    </a:lnTo>
                    <a:cubicBezTo>
                      <a:pt x="223813" y="472821"/>
                      <a:pt x="294933" y="572516"/>
                      <a:pt x="432601" y="572516"/>
                    </a:cubicBezTo>
                    <a:cubicBezTo>
                      <a:pt x="515532" y="572516"/>
                      <a:pt x="581953" y="542544"/>
                      <a:pt x="624879" y="498348"/>
                    </a:cubicBezTo>
                    <a:lnTo>
                      <a:pt x="648501" y="522732"/>
                    </a:lnTo>
                    <a:cubicBezTo>
                      <a:pt x="602654" y="615188"/>
                      <a:pt x="500927" y="701929"/>
                      <a:pt x="340780" y="701929"/>
                    </a:cubicBezTo>
                    <a:cubicBezTo>
                      <a:pt x="146851" y="701929"/>
                      <a:pt x="3087" y="572516"/>
                      <a:pt x="166" y="357378"/>
                    </a:cubicBezTo>
                    <a:moveTo>
                      <a:pt x="439332" y="242951"/>
                    </a:moveTo>
                    <a:cubicBezTo>
                      <a:pt x="445301" y="223012"/>
                      <a:pt x="448349" y="205867"/>
                      <a:pt x="448349" y="181737"/>
                    </a:cubicBezTo>
                    <a:cubicBezTo>
                      <a:pt x="448349" y="97663"/>
                      <a:pt x="420917" y="53975"/>
                      <a:pt x="360084" y="53975"/>
                    </a:cubicBezTo>
                    <a:cubicBezTo>
                      <a:pt x="277153" y="53975"/>
                      <a:pt x="229782" y="136525"/>
                      <a:pt x="219368" y="250444"/>
                    </a:cubicBezTo>
                    <a:close/>
                  </a:path>
                </a:pathLst>
              </a:custGeom>
              <a:solidFill>
                <a:srgbClr val="444444"/>
              </a:solidFill>
            </p:spPr>
            <p:txBody>
              <a:bodyPr/>
              <a:lstStyle/>
              <a:p>
                <a:endParaRPr lang="en-IE"/>
              </a:p>
            </p:txBody>
          </p:sp>
          <p:sp>
            <p:nvSpPr>
              <p:cNvPr id="42" name="Freeform 42"/>
              <p:cNvSpPr/>
              <p:nvPr/>
            </p:nvSpPr>
            <p:spPr>
              <a:xfrm>
                <a:off x="3006344" y="228727"/>
                <a:ext cx="515620" cy="858647"/>
              </a:xfrm>
              <a:custGeom>
                <a:avLst/>
                <a:gdLst/>
                <a:ahLst/>
                <a:cxnLst/>
                <a:rect l="l" t="t" r="r" b="b"/>
                <a:pathLst>
                  <a:path w="515620" h="858647">
                    <a:moveTo>
                      <a:pt x="70993" y="667893"/>
                    </a:moveTo>
                    <a:lnTo>
                      <a:pt x="70993" y="257810"/>
                    </a:lnTo>
                    <a:lnTo>
                      <a:pt x="0" y="257810"/>
                    </a:lnTo>
                    <a:lnTo>
                      <a:pt x="0" y="192278"/>
                    </a:lnTo>
                    <a:cubicBezTo>
                      <a:pt x="25273" y="185039"/>
                      <a:pt x="68199" y="163703"/>
                      <a:pt x="100838" y="146685"/>
                    </a:cubicBezTo>
                    <a:cubicBezTo>
                      <a:pt x="131826" y="118237"/>
                      <a:pt x="177673" y="32766"/>
                      <a:pt x="194056" y="0"/>
                    </a:cubicBezTo>
                    <a:lnTo>
                      <a:pt x="299339" y="0"/>
                    </a:lnTo>
                    <a:lnTo>
                      <a:pt x="299339" y="190754"/>
                    </a:lnTo>
                    <a:lnTo>
                      <a:pt x="472567" y="190754"/>
                    </a:lnTo>
                    <a:lnTo>
                      <a:pt x="472567" y="257810"/>
                    </a:lnTo>
                    <a:lnTo>
                      <a:pt x="299212" y="257810"/>
                    </a:lnTo>
                    <a:lnTo>
                      <a:pt x="299212" y="623697"/>
                    </a:lnTo>
                    <a:cubicBezTo>
                      <a:pt x="299212" y="713359"/>
                      <a:pt x="323088" y="754761"/>
                      <a:pt x="400050" y="754761"/>
                    </a:cubicBezTo>
                    <a:cubicBezTo>
                      <a:pt x="435610" y="754761"/>
                      <a:pt x="468249" y="734695"/>
                      <a:pt x="491871" y="714756"/>
                    </a:cubicBezTo>
                    <a:lnTo>
                      <a:pt x="515620" y="741934"/>
                    </a:lnTo>
                    <a:cubicBezTo>
                      <a:pt x="475488" y="804545"/>
                      <a:pt x="407416" y="858647"/>
                      <a:pt x="299212" y="858647"/>
                    </a:cubicBezTo>
                    <a:cubicBezTo>
                      <a:pt x="158496" y="858647"/>
                      <a:pt x="70993" y="777621"/>
                      <a:pt x="70993" y="667893"/>
                    </a:cubicBezTo>
                  </a:path>
                </a:pathLst>
              </a:custGeom>
              <a:solidFill>
                <a:srgbClr val="444444"/>
              </a:solidFill>
            </p:spPr>
            <p:txBody>
              <a:bodyPr/>
              <a:lstStyle/>
              <a:p>
                <a:endParaRPr lang="en-IE"/>
              </a:p>
            </p:txBody>
          </p:sp>
          <p:sp>
            <p:nvSpPr>
              <p:cNvPr id="43" name="Freeform 43"/>
              <p:cNvSpPr/>
              <p:nvPr/>
            </p:nvSpPr>
            <p:spPr>
              <a:xfrm>
                <a:off x="3481324" y="63500"/>
                <a:ext cx="795655" cy="1032383"/>
              </a:xfrm>
              <a:custGeom>
                <a:avLst/>
                <a:gdLst/>
                <a:ahLst/>
                <a:cxnLst/>
                <a:rect l="l" t="t" r="r" b="b"/>
                <a:pathLst>
                  <a:path w="795655" h="1032383">
                    <a:moveTo>
                      <a:pt x="85852" y="871601"/>
                    </a:moveTo>
                    <a:lnTo>
                      <a:pt x="85852" y="163703"/>
                    </a:lnTo>
                    <a:cubicBezTo>
                      <a:pt x="85852" y="125349"/>
                      <a:pt x="79756" y="121031"/>
                      <a:pt x="35433" y="102489"/>
                    </a:cubicBezTo>
                    <a:lnTo>
                      <a:pt x="0" y="88138"/>
                    </a:lnTo>
                    <a:lnTo>
                      <a:pt x="0" y="48514"/>
                    </a:lnTo>
                    <a:lnTo>
                      <a:pt x="280162" y="0"/>
                    </a:lnTo>
                    <a:lnTo>
                      <a:pt x="324612" y="0"/>
                    </a:lnTo>
                    <a:cubicBezTo>
                      <a:pt x="318770" y="29972"/>
                      <a:pt x="312801" y="132588"/>
                      <a:pt x="312801" y="215011"/>
                    </a:cubicBezTo>
                    <a:lnTo>
                      <a:pt x="312801" y="448564"/>
                    </a:lnTo>
                    <a:cubicBezTo>
                      <a:pt x="351282" y="387350"/>
                      <a:pt x="418084" y="321818"/>
                      <a:pt x="523240" y="321818"/>
                    </a:cubicBezTo>
                    <a:cubicBezTo>
                      <a:pt x="687451" y="321818"/>
                      <a:pt x="795655" y="431419"/>
                      <a:pt x="795655" y="637921"/>
                    </a:cubicBezTo>
                    <a:cubicBezTo>
                      <a:pt x="795655" y="872998"/>
                      <a:pt x="659384" y="1023747"/>
                      <a:pt x="468376" y="1023747"/>
                    </a:cubicBezTo>
                    <a:cubicBezTo>
                      <a:pt x="389890" y="1023747"/>
                      <a:pt x="318770" y="1016762"/>
                      <a:pt x="265430" y="955548"/>
                    </a:cubicBezTo>
                    <a:lnTo>
                      <a:pt x="115316" y="1032383"/>
                    </a:lnTo>
                    <a:lnTo>
                      <a:pt x="76962" y="1032383"/>
                    </a:lnTo>
                    <a:cubicBezTo>
                      <a:pt x="79756" y="1005459"/>
                      <a:pt x="85852" y="928497"/>
                      <a:pt x="85852" y="871474"/>
                    </a:cubicBezTo>
                    <a:moveTo>
                      <a:pt x="564642" y="669290"/>
                    </a:moveTo>
                    <a:cubicBezTo>
                      <a:pt x="564642" y="511175"/>
                      <a:pt x="515620" y="434340"/>
                      <a:pt x="420751" y="434340"/>
                    </a:cubicBezTo>
                    <a:cubicBezTo>
                      <a:pt x="377825" y="434340"/>
                      <a:pt x="334772" y="454152"/>
                      <a:pt x="312674" y="482727"/>
                    </a:cubicBezTo>
                    <a:lnTo>
                      <a:pt x="312674" y="827405"/>
                    </a:lnTo>
                    <a:cubicBezTo>
                      <a:pt x="312674" y="907161"/>
                      <a:pt x="349504" y="942721"/>
                      <a:pt x="405892" y="949960"/>
                    </a:cubicBezTo>
                    <a:cubicBezTo>
                      <a:pt x="517144" y="947039"/>
                      <a:pt x="564642" y="847344"/>
                      <a:pt x="564642" y="669290"/>
                    </a:cubicBezTo>
                  </a:path>
                </a:pathLst>
              </a:custGeom>
              <a:solidFill>
                <a:srgbClr val="444444"/>
              </a:solidFill>
            </p:spPr>
            <p:txBody>
              <a:bodyPr/>
              <a:lstStyle/>
              <a:p>
                <a:endParaRPr lang="en-IE"/>
              </a:p>
            </p:txBody>
          </p:sp>
          <p:sp>
            <p:nvSpPr>
              <p:cNvPr id="44" name="Freeform 44"/>
              <p:cNvSpPr/>
              <p:nvPr/>
            </p:nvSpPr>
            <p:spPr>
              <a:xfrm>
                <a:off x="63500" y="380746"/>
                <a:ext cx="1104519" cy="694690"/>
              </a:xfrm>
              <a:custGeom>
                <a:avLst/>
                <a:gdLst/>
                <a:ahLst/>
                <a:cxnLst/>
                <a:rect l="l" t="t" r="r" b="b"/>
                <a:pathLst>
                  <a:path w="1104519" h="694690">
                    <a:moveTo>
                      <a:pt x="53467" y="89027"/>
                    </a:moveTo>
                    <a:cubicBezTo>
                      <a:pt x="46101" y="68326"/>
                      <a:pt x="31242" y="57785"/>
                      <a:pt x="11938" y="47498"/>
                    </a:cubicBezTo>
                    <a:lnTo>
                      <a:pt x="0" y="41529"/>
                    </a:lnTo>
                    <a:lnTo>
                      <a:pt x="0" y="0"/>
                    </a:lnTo>
                    <a:lnTo>
                      <a:pt x="362204" y="0"/>
                    </a:lnTo>
                    <a:lnTo>
                      <a:pt x="362204" y="41529"/>
                    </a:lnTo>
                    <a:lnTo>
                      <a:pt x="320675" y="53467"/>
                    </a:lnTo>
                    <a:cubicBezTo>
                      <a:pt x="289560" y="62357"/>
                      <a:pt x="289560" y="77216"/>
                      <a:pt x="297053" y="100965"/>
                    </a:cubicBezTo>
                    <a:lnTo>
                      <a:pt x="421640" y="486791"/>
                    </a:lnTo>
                    <a:lnTo>
                      <a:pt x="522478" y="250825"/>
                    </a:lnTo>
                    <a:lnTo>
                      <a:pt x="474980" y="89027"/>
                    </a:lnTo>
                    <a:cubicBezTo>
                      <a:pt x="467487" y="68326"/>
                      <a:pt x="452628" y="57785"/>
                      <a:pt x="433324" y="47498"/>
                    </a:cubicBezTo>
                    <a:lnTo>
                      <a:pt x="421513" y="41529"/>
                    </a:lnTo>
                    <a:lnTo>
                      <a:pt x="421513" y="0"/>
                    </a:lnTo>
                    <a:lnTo>
                      <a:pt x="783717" y="0"/>
                    </a:lnTo>
                    <a:lnTo>
                      <a:pt x="783717" y="41529"/>
                    </a:lnTo>
                    <a:lnTo>
                      <a:pt x="742188" y="59436"/>
                    </a:lnTo>
                    <a:cubicBezTo>
                      <a:pt x="712470" y="72771"/>
                      <a:pt x="710946" y="77216"/>
                      <a:pt x="718439" y="100965"/>
                    </a:cubicBezTo>
                    <a:lnTo>
                      <a:pt x="825246" y="486791"/>
                    </a:lnTo>
                    <a:lnTo>
                      <a:pt x="938149" y="124714"/>
                    </a:lnTo>
                    <a:cubicBezTo>
                      <a:pt x="948563" y="89027"/>
                      <a:pt x="945642" y="72771"/>
                      <a:pt x="908558" y="59436"/>
                    </a:cubicBezTo>
                    <a:lnTo>
                      <a:pt x="861060" y="41529"/>
                    </a:lnTo>
                    <a:lnTo>
                      <a:pt x="861060" y="0"/>
                    </a:lnTo>
                    <a:lnTo>
                      <a:pt x="1104519" y="0"/>
                    </a:lnTo>
                    <a:lnTo>
                      <a:pt x="1104519" y="41529"/>
                    </a:lnTo>
                    <a:lnTo>
                      <a:pt x="1092708" y="47498"/>
                    </a:lnTo>
                    <a:cubicBezTo>
                      <a:pt x="1073404" y="57785"/>
                      <a:pt x="1057021" y="66802"/>
                      <a:pt x="1045083" y="100965"/>
                    </a:cubicBezTo>
                    <a:lnTo>
                      <a:pt x="831342" y="676910"/>
                    </a:lnTo>
                    <a:lnTo>
                      <a:pt x="653288" y="694690"/>
                    </a:lnTo>
                    <a:lnTo>
                      <a:pt x="558292" y="374015"/>
                    </a:lnTo>
                    <a:lnTo>
                      <a:pt x="427609" y="676910"/>
                    </a:lnTo>
                    <a:lnTo>
                      <a:pt x="249428" y="694690"/>
                    </a:lnTo>
                    <a:close/>
                  </a:path>
                </a:pathLst>
              </a:custGeom>
              <a:solidFill>
                <a:srgbClr val="444444"/>
              </a:solidFill>
            </p:spPr>
            <p:txBody>
              <a:bodyPr/>
              <a:lstStyle/>
              <a:p>
                <a:endParaRPr lang="en-IE"/>
              </a:p>
            </p:txBody>
          </p:sp>
          <p:sp>
            <p:nvSpPr>
              <p:cNvPr id="45" name="Freeform 45"/>
              <p:cNvSpPr/>
              <p:nvPr/>
            </p:nvSpPr>
            <p:spPr>
              <a:xfrm>
                <a:off x="1197483" y="380746"/>
                <a:ext cx="1104392" cy="694690"/>
              </a:xfrm>
              <a:custGeom>
                <a:avLst/>
                <a:gdLst/>
                <a:ahLst/>
                <a:cxnLst/>
                <a:rect l="l" t="t" r="r" b="b"/>
                <a:pathLst>
                  <a:path w="1104392" h="694690">
                    <a:moveTo>
                      <a:pt x="53594" y="89027"/>
                    </a:moveTo>
                    <a:cubicBezTo>
                      <a:pt x="46101" y="68326"/>
                      <a:pt x="31242" y="57785"/>
                      <a:pt x="11938" y="47498"/>
                    </a:cubicBezTo>
                    <a:lnTo>
                      <a:pt x="0" y="41529"/>
                    </a:lnTo>
                    <a:lnTo>
                      <a:pt x="0" y="0"/>
                    </a:lnTo>
                    <a:lnTo>
                      <a:pt x="362204" y="0"/>
                    </a:lnTo>
                    <a:lnTo>
                      <a:pt x="362204" y="41529"/>
                    </a:lnTo>
                    <a:lnTo>
                      <a:pt x="320675" y="53467"/>
                    </a:lnTo>
                    <a:cubicBezTo>
                      <a:pt x="289433" y="62357"/>
                      <a:pt x="289433" y="77216"/>
                      <a:pt x="296926" y="100965"/>
                    </a:cubicBezTo>
                    <a:lnTo>
                      <a:pt x="421640" y="486791"/>
                    </a:lnTo>
                    <a:lnTo>
                      <a:pt x="522605" y="250825"/>
                    </a:lnTo>
                    <a:lnTo>
                      <a:pt x="474980" y="88900"/>
                    </a:lnTo>
                    <a:cubicBezTo>
                      <a:pt x="467614" y="68199"/>
                      <a:pt x="452755" y="57658"/>
                      <a:pt x="433451" y="47371"/>
                    </a:cubicBezTo>
                    <a:lnTo>
                      <a:pt x="421640" y="41402"/>
                    </a:lnTo>
                    <a:lnTo>
                      <a:pt x="421640" y="0"/>
                    </a:lnTo>
                    <a:lnTo>
                      <a:pt x="783844" y="0"/>
                    </a:lnTo>
                    <a:lnTo>
                      <a:pt x="783844" y="41529"/>
                    </a:lnTo>
                    <a:lnTo>
                      <a:pt x="742188" y="59436"/>
                    </a:lnTo>
                    <a:cubicBezTo>
                      <a:pt x="712597" y="72771"/>
                      <a:pt x="710946" y="77216"/>
                      <a:pt x="718439" y="100965"/>
                    </a:cubicBezTo>
                    <a:lnTo>
                      <a:pt x="825373" y="486791"/>
                    </a:lnTo>
                    <a:lnTo>
                      <a:pt x="938149" y="124587"/>
                    </a:lnTo>
                    <a:cubicBezTo>
                      <a:pt x="948563" y="88900"/>
                      <a:pt x="945515" y="72644"/>
                      <a:pt x="908431" y="59309"/>
                    </a:cubicBezTo>
                    <a:lnTo>
                      <a:pt x="860933" y="41402"/>
                    </a:lnTo>
                    <a:lnTo>
                      <a:pt x="860933" y="0"/>
                    </a:lnTo>
                    <a:lnTo>
                      <a:pt x="1104392" y="0"/>
                    </a:lnTo>
                    <a:lnTo>
                      <a:pt x="1104392" y="41529"/>
                    </a:lnTo>
                    <a:lnTo>
                      <a:pt x="1092581" y="47498"/>
                    </a:lnTo>
                    <a:cubicBezTo>
                      <a:pt x="1073277" y="57785"/>
                      <a:pt x="1057021" y="66802"/>
                      <a:pt x="1045083" y="100965"/>
                    </a:cubicBezTo>
                    <a:lnTo>
                      <a:pt x="831342" y="676910"/>
                    </a:lnTo>
                    <a:lnTo>
                      <a:pt x="653288" y="694690"/>
                    </a:lnTo>
                    <a:lnTo>
                      <a:pt x="558292" y="374015"/>
                    </a:lnTo>
                    <a:lnTo>
                      <a:pt x="427609" y="676910"/>
                    </a:lnTo>
                    <a:lnTo>
                      <a:pt x="249555" y="694690"/>
                    </a:lnTo>
                    <a:close/>
                  </a:path>
                </a:pathLst>
              </a:custGeom>
              <a:solidFill>
                <a:srgbClr val="444444"/>
              </a:solidFill>
            </p:spPr>
            <p:txBody>
              <a:bodyPr/>
              <a:lstStyle/>
              <a:p>
                <a:endParaRPr lang="en-IE"/>
              </a:p>
            </p:txBody>
          </p:sp>
        </p:grpSp>
        <p:sp>
          <p:nvSpPr>
            <p:cNvPr id="46" name="Freeform 46"/>
            <p:cNvSpPr/>
            <p:nvPr/>
          </p:nvSpPr>
          <p:spPr>
            <a:xfrm>
              <a:off x="1543838" y="570869"/>
              <a:ext cx="1857698" cy="651694"/>
            </a:xfrm>
            <a:custGeom>
              <a:avLst/>
              <a:gdLst/>
              <a:ahLst/>
              <a:cxnLst/>
              <a:rect l="l" t="t" r="r" b="b"/>
              <a:pathLst>
                <a:path w="1857698" h="651694">
                  <a:moveTo>
                    <a:pt x="0" y="0"/>
                  </a:moveTo>
                  <a:lnTo>
                    <a:pt x="1857698" y="0"/>
                  </a:lnTo>
                  <a:lnTo>
                    <a:pt x="1857698" y="651695"/>
                  </a:lnTo>
                  <a:lnTo>
                    <a:pt x="0" y="65169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IE"/>
            </a:p>
          </p:txBody>
        </p:sp>
      </p:grpSp>
    </p:spTree>
    <p:extLst>
      <p:ext uri="{BB962C8B-B14F-4D97-AF65-F5344CB8AC3E}">
        <p14:creationId xmlns:p14="http://schemas.microsoft.com/office/powerpoint/2010/main" val="269353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solidFill>
                  <a:srgbClr val="1C5042"/>
                </a:solidFill>
                <a:latin typeface="Poppins" panose="020B0604020202020204" charset="0"/>
                <a:cs typeface="Poppins" panose="020B0604020202020204" charset="0"/>
              </a:rPr>
              <a:t>Stages of Change</a:t>
            </a:r>
          </a:p>
        </p:txBody>
      </p:sp>
      <p:pic>
        <p:nvPicPr>
          <p:cNvPr id="5" name="Picture 4"/>
          <p:cNvPicPr>
            <a:picLocks noChangeAspect="1"/>
          </p:cNvPicPr>
          <p:nvPr/>
        </p:nvPicPr>
        <p:blipFill>
          <a:blip r:embed="rId3"/>
          <a:stretch>
            <a:fillRect/>
          </a:stretch>
        </p:blipFill>
        <p:spPr>
          <a:xfrm>
            <a:off x="2015144" y="5871902"/>
            <a:ext cx="8572500" cy="723900"/>
          </a:xfrm>
          <a:prstGeom prst="rect">
            <a:avLst/>
          </a:prstGeom>
        </p:spPr>
      </p:pic>
      <p:sp>
        <p:nvSpPr>
          <p:cNvPr id="7" name="TextBox 6"/>
          <p:cNvSpPr txBox="1"/>
          <p:nvPr/>
        </p:nvSpPr>
        <p:spPr>
          <a:xfrm>
            <a:off x="5662107" y="4992174"/>
            <a:ext cx="5893639" cy="338554"/>
          </a:xfrm>
          <a:prstGeom prst="rect">
            <a:avLst/>
          </a:prstGeom>
          <a:noFill/>
        </p:spPr>
        <p:txBody>
          <a:bodyPr wrap="square" rtlCol="0">
            <a:spAutoFit/>
          </a:bodyPr>
          <a:lstStyle/>
          <a:p>
            <a:r>
              <a:rPr lang="en-IE" sz="1600" b="1" dirty="0">
                <a:solidFill>
                  <a:schemeClr val="bg1"/>
                </a:solidFill>
                <a:latin typeface="Arial" panose="020B0604020202020204" pitchFamily="34" charset="0"/>
                <a:cs typeface="Arial" panose="020B0604020202020204" pitchFamily="34" charset="0"/>
                <a:hlinkClick r:id="rId4"/>
              </a:rPr>
              <a:t>https://www.youtube.com/watch?v=uNQpnrroCPo</a:t>
            </a:r>
            <a:r>
              <a:rPr lang="en-IE" sz="1600" b="1" dirty="0">
                <a:solidFill>
                  <a:schemeClr val="bg1"/>
                </a:solidFill>
                <a:latin typeface="Arial" panose="020B0604020202020204" pitchFamily="34" charset="0"/>
                <a:cs typeface="Arial" panose="020B0604020202020204" pitchFamily="34" charset="0"/>
              </a:rPr>
              <a:t> </a:t>
            </a:r>
          </a:p>
        </p:txBody>
      </p:sp>
      <p:pic>
        <p:nvPicPr>
          <p:cNvPr id="3" name="Picture 2"/>
          <p:cNvPicPr>
            <a:picLocks noChangeAspect="1"/>
          </p:cNvPicPr>
          <p:nvPr/>
        </p:nvPicPr>
        <p:blipFill>
          <a:blip r:embed="rId5"/>
          <a:stretch>
            <a:fillRect/>
          </a:stretch>
        </p:blipFill>
        <p:spPr>
          <a:xfrm>
            <a:off x="498169" y="1761230"/>
            <a:ext cx="4343400" cy="3238500"/>
          </a:xfrm>
          <a:prstGeom prst="rect">
            <a:avLst/>
          </a:prstGeom>
        </p:spPr>
      </p:pic>
      <p:pic>
        <p:nvPicPr>
          <p:cNvPr id="8" name="Picture 7"/>
          <p:cNvPicPr>
            <a:picLocks noChangeAspect="1"/>
          </p:cNvPicPr>
          <p:nvPr/>
        </p:nvPicPr>
        <p:blipFill>
          <a:blip r:embed="rId6"/>
          <a:stretch>
            <a:fillRect/>
          </a:stretch>
        </p:blipFill>
        <p:spPr>
          <a:xfrm>
            <a:off x="498169" y="5945883"/>
            <a:ext cx="11057578" cy="640135"/>
          </a:xfrm>
          <a:prstGeom prst="rect">
            <a:avLst/>
          </a:prstGeom>
        </p:spPr>
      </p:pic>
      <p:pic>
        <p:nvPicPr>
          <p:cNvPr id="9" name="Online Media 8" title="The Cycle of Change for Healthy Lifestyle Behaviours ">
            <a:hlinkClick r:id="" action="ppaction://media"/>
            <a:extLst>
              <a:ext uri="{FF2B5EF4-FFF2-40B4-BE49-F238E27FC236}">
                <a16:creationId xmlns:a16="http://schemas.microsoft.com/office/drawing/2014/main" id="{61843CB8-890B-8695-387A-45949225DE59}"/>
              </a:ext>
            </a:extLst>
          </p:cNvPr>
          <p:cNvPicPr>
            <a:picLocks noRot="1" noChangeAspect="1"/>
          </p:cNvPicPr>
          <p:nvPr>
            <a:videoFile r:link="rId1"/>
          </p:nvPr>
        </p:nvPicPr>
        <p:blipFill>
          <a:blip r:embed="rId7"/>
          <a:stretch>
            <a:fillRect/>
          </a:stretch>
        </p:blipFill>
        <p:spPr>
          <a:xfrm>
            <a:off x="5782235" y="1542660"/>
            <a:ext cx="6069013" cy="3429000"/>
          </a:xfrm>
          <a:prstGeom prst="rect">
            <a:avLst/>
          </a:prstGeom>
        </p:spPr>
      </p:pic>
    </p:spTree>
    <p:extLst>
      <p:ext uri="{BB962C8B-B14F-4D97-AF65-F5344CB8AC3E}">
        <p14:creationId xmlns:p14="http://schemas.microsoft.com/office/powerpoint/2010/main" val="913396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solidFill>
                  <a:srgbClr val="1C5042"/>
                </a:solidFill>
                <a:latin typeface="Poppins" panose="020B0604020202020204" charset="0"/>
                <a:cs typeface="Poppins" panose="020B0604020202020204" charset="0"/>
              </a:rPr>
              <a:t>Case study</a:t>
            </a:r>
          </a:p>
        </p:txBody>
      </p:sp>
      <p:sp>
        <p:nvSpPr>
          <p:cNvPr id="3" name="Rectangle 2"/>
          <p:cNvSpPr/>
          <p:nvPr/>
        </p:nvSpPr>
        <p:spPr>
          <a:xfrm>
            <a:off x="938523" y="1690688"/>
            <a:ext cx="4397433" cy="3740727"/>
          </a:xfrm>
          <a:prstGeom prst="rect">
            <a:avLst/>
          </a:prstGeom>
          <a:solidFill>
            <a:srgbClr val="3593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extBox 5"/>
          <p:cNvSpPr txBox="1"/>
          <p:nvPr/>
        </p:nvSpPr>
        <p:spPr>
          <a:xfrm>
            <a:off x="5815149" y="1542527"/>
            <a:ext cx="5538651" cy="861774"/>
          </a:xfrm>
          <a:prstGeom prst="rect">
            <a:avLst/>
          </a:prstGeom>
          <a:noFill/>
        </p:spPr>
        <p:txBody>
          <a:bodyPr wrap="square" rtlCol="0">
            <a:spAutoFit/>
          </a:bodyPr>
          <a:lstStyle/>
          <a:p>
            <a:r>
              <a:rPr lang="en-IE" sz="3200" b="1" dirty="0">
                <a:solidFill>
                  <a:srgbClr val="1C5042"/>
                </a:solidFill>
                <a:latin typeface="Poppins" panose="020B0604020202020204" charset="0"/>
                <a:cs typeface="Poppins" panose="020B0604020202020204" charset="0"/>
              </a:rPr>
              <a:t>Lets Meet Sandra </a:t>
            </a:r>
          </a:p>
          <a:p>
            <a:endParaRPr lang="en-IE" dirty="0">
              <a:solidFill>
                <a:srgbClr val="104954"/>
              </a:solidFill>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4"/>
          <a:stretch>
            <a:fillRect/>
          </a:stretch>
        </p:blipFill>
        <p:spPr>
          <a:xfrm>
            <a:off x="2015144" y="5871902"/>
            <a:ext cx="8572500" cy="723900"/>
          </a:xfrm>
          <a:prstGeom prst="rect">
            <a:avLst/>
          </a:prstGeom>
        </p:spPr>
      </p:pic>
      <p:pic>
        <p:nvPicPr>
          <p:cNvPr id="8" name="Picture 7"/>
          <p:cNvPicPr>
            <a:picLocks noChangeAspect="1"/>
          </p:cNvPicPr>
          <p:nvPr/>
        </p:nvPicPr>
        <p:blipFill>
          <a:blip r:embed="rId5"/>
          <a:stretch>
            <a:fillRect/>
          </a:stretch>
        </p:blipFill>
        <p:spPr>
          <a:xfrm flipH="1">
            <a:off x="1665712" y="2089524"/>
            <a:ext cx="2943053" cy="2943053"/>
          </a:xfrm>
          <a:prstGeom prst="rect">
            <a:avLst/>
          </a:prstGeom>
        </p:spPr>
      </p:pic>
      <p:pic>
        <p:nvPicPr>
          <p:cNvPr id="9" name="Case study pt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713083" y="2725684"/>
            <a:ext cx="1871391" cy="1871391"/>
          </a:xfrm>
          <a:prstGeom prst="rect">
            <a:avLst/>
          </a:prstGeom>
        </p:spPr>
      </p:pic>
      <p:pic>
        <p:nvPicPr>
          <p:cNvPr id="10" name="Picture 9"/>
          <p:cNvPicPr>
            <a:picLocks noChangeAspect="1"/>
          </p:cNvPicPr>
          <p:nvPr/>
        </p:nvPicPr>
        <p:blipFill>
          <a:blip r:embed="rId7"/>
          <a:stretch>
            <a:fillRect/>
          </a:stretch>
        </p:blipFill>
        <p:spPr>
          <a:xfrm>
            <a:off x="498169" y="5945883"/>
            <a:ext cx="11057578" cy="640135"/>
          </a:xfrm>
          <a:prstGeom prst="rect">
            <a:avLst/>
          </a:prstGeom>
        </p:spPr>
      </p:pic>
    </p:spTree>
    <p:extLst>
      <p:ext uri="{BB962C8B-B14F-4D97-AF65-F5344CB8AC3E}">
        <p14:creationId xmlns:p14="http://schemas.microsoft.com/office/powerpoint/2010/main" val="21280391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0228"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6172200" y="3521426"/>
            <a:ext cx="5584797" cy="3141449"/>
          </a:xfrm>
          <a:prstGeom prst="rect">
            <a:avLst/>
          </a:prstGeom>
        </p:spPr>
      </p:pic>
      <p:pic>
        <p:nvPicPr>
          <p:cNvPr id="7" name="Picture 6"/>
          <p:cNvPicPr>
            <a:picLocks noChangeAspect="1"/>
          </p:cNvPicPr>
          <p:nvPr/>
        </p:nvPicPr>
        <p:blipFill>
          <a:blip r:embed="rId3"/>
          <a:stretch>
            <a:fillRect/>
          </a:stretch>
        </p:blipFill>
        <p:spPr>
          <a:xfrm>
            <a:off x="6019800" y="110885"/>
            <a:ext cx="5660993" cy="3184309"/>
          </a:xfrm>
          <a:prstGeom prst="rect">
            <a:avLst/>
          </a:prstGeom>
        </p:spPr>
      </p:pic>
      <p:pic>
        <p:nvPicPr>
          <p:cNvPr id="8" name="Picture 7"/>
          <p:cNvPicPr>
            <a:picLocks noChangeAspect="1"/>
          </p:cNvPicPr>
          <p:nvPr/>
        </p:nvPicPr>
        <p:blipFill>
          <a:blip r:embed="rId4"/>
          <a:stretch>
            <a:fillRect/>
          </a:stretch>
        </p:blipFill>
        <p:spPr>
          <a:xfrm>
            <a:off x="108010" y="3506574"/>
            <a:ext cx="5592826" cy="3145965"/>
          </a:xfrm>
          <a:prstGeom prst="rect">
            <a:avLst/>
          </a:prstGeom>
        </p:spPr>
      </p:pic>
      <p:pic>
        <p:nvPicPr>
          <p:cNvPr id="9" name="Picture 8"/>
          <p:cNvPicPr>
            <a:picLocks noChangeAspect="1"/>
          </p:cNvPicPr>
          <p:nvPr/>
        </p:nvPicPr>
        <p:blipFill>
          <a:blip r:embed="rId5"/>
          <a:stretch>
            <a:fillRect/>
          </a:stretch>
        </p:blipFill>
        <p:spPr>
          <a:xfrm>
            <a:off x="108010" y="110885"/>
            <a:ext cx="5660993" cy="3184309"/>
          </a:xfrm>
          <a:prstGeom prst="rect">
            <a:avLst/>
          </a:prstGeom>
        </p:spPr>
      </p:pic>
    </p:spTree>
    <p:extLst>
      <p:ext uri="{BB962C8B-B14F-4D97-AF65-F5344CB8AC3E}">
        <p14:creationId xmlns:p14="http://schemas.microsoft.com/office/powerpoint/2010/main" val="1178906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4938188" cy="6858000"/>
          </a:xfrm>
          <a:prstGeom prst="rect">
            <a:avLst/>
          </a:prstGeom>
          <a:ln>
            <a:solidFill>
              <a:schemeClr val="tx1"/>
            </a:solidFill>
          </a:ln>
        </p:spPr>
      </p:pic>
      <p:pic>
        <p:nvPicPr>
          <p:cNvPr id="2" name="Picture 1"/>
          <p:cNvPicPr>
            <a:picLocks noChangeAspect="1"/>
          </p:cNvPicPr>
          <p:nvPr/>
        </p:nvPicPr>
        <p:blipFill>
          <a:blip r:embed="rId4"/>
          <a:stretch>
            <a:fillRect/>
          </a:stretch>
        </p:blipFill>
        <p:spPr>
          <a:xfrm>
            <a:off x="7082033" y="-594"/>
            <a:ext cx="4907705" cy="6858594"/>
          </a:xfrm>
          <a:prstGeom prst="rect">
            <a:avLst/>
          </a:prstGeom>
          <a:ln>
            <a:solidFill>
              <a:schemeClr val="tx1"/>
            </a:solidFill>
          </a:ln>
        </p:spPr>
      </p:pic>
    </p:spTree>
    <p:extLst>
      <p:ext uri="{BB962C8B-B14F-4D97-AF65-F5344CB8AC3E}">
        <p14:creationId xmlns:p14="http://schemas.microsoft.com/office/powerpoint/2010/main" val="851820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686" y="170877"/>
            <a:ext cx="10515600" cy="1325563"/>
          </a:xfrm>
        </p:spPr>
        <p:txBody>
          <a:bodyPr/>
          <a:lstStyle/>
          <a:p>
            <a:r>
              <a:rPr lang="en-IE" b="1" dirty="0">
                <a:solidFill>
                  <a:srgbClr val="1C5042"/>
                </a:solidFill>
                <a:latin typeface="Poppins" panose="020B0604020202020204" charset="0"/>
                <a:cs typeface="Poppins" panose="020B0604020202020204" charset="0"/>
              </a:rPr>
              <a:t>Evaluation Methods</a:t>
            </a:r>
          </a:p>
        </p:txBody>
      </p:sp>
      <p:sp>
        <p:nvSpPr>
          <p:cNvPr id="3" name="Content Placeholder 2"/>
          <p:cNvSpPr>
            <a:spLocks noGrp="1"/>
          </p:cNvSpPr>
          <p:nvPr>
            <p:ph idx="1"/>
          </p:nvPr>
        </p:nvSpPr>
        <p:spPr>
          <a:xfrm>
            <a:off x="394534" y="1411793"/>
            <a:ext cx="4928579" cy="4956349"/>
          </a:xfrm>
        </p:spPr>
        <p:txBody>
          <a:bodyPr>
            <a:normAutofit fontScale="92500" lnSpcReduction="10000"/>
          </a:bodyPr>
          <a:lstStyle/>
          <a:p>
            <a:r>
              <a:rPr lang="en-IE" dirty="0">
                <a:solidFill>
                  <a:srgbClr val="1C5042"/>
                </a:solidFill>
                <a:latin typeface="Poppins" panose="020B0604020202020204" charset="0"/>
                <a:cs typeface="Poppins" panose="020B0604020202020204" charset="0"/>
              </a:rPr>
              <a:t>Measured participants perceived knowledge of topic area pre and post</a:t>
            </a:r>
          </a:p>
          <a:p>
            <a:endParaRPr lang="en-IE" dirty="0">
              <a:solidFill>
                <a:srgbClr val="1C5042"/>
              </a:solidFill>
              <a:latin typeface="Poppins" panose="020B0604020202020204" charset="0"/>
              <a:cs typeface="Poppins" panose="020B0604020202020204" charset="0"/>
            </a:endParaRPr>
          </a:p>
          <a:p>
            <a:pPr marL="285750" indent="-285750"/>
            <a:r>
              <a:rPr lang="en-IE" dirty="0">
                <a:solidFill>
                  <a:srgbClr val="1C5042"/>
                </a:solidFill>
                <a:latin typeface="Poppins" panose="020B0604020202020204" charset="0"/>
                <a:cs typeface="Poppins" panose="020B0604020202020204" charset="0"/>
              </a:rPr>
              <a:t>Facilitator feedback sheets post workshop</a:t>
            </a:r>
          </a:p>
          <a:p>
            <a:pPr marL="285750" indent="-285750"/>
            <a:endParaRPr lang="en-IE" dirty="0">
              <a:solidFill>
                <a:srgbClr val="1C5042"/>
              </a:solidFill>
              <a:latin typeface="Poppins" panose="020B0604020202020204" charset="0"/>
              <a:cs typeface="Poppins" panose="020B0604020202020204" charset="0"/>
            </a:endParaRPr>
          </a:p>
          <a:p>
            <a:pPr marL="285750" indent="-285750"/>
            <a:r>
              <a:rPr lang="en-IE" dirty="0">
                <a:solidFill>
                  <a:srgbClr val="1C5042"/>
                </a:solidFill>
                <a:latin typeface="Poppins" panose="020B0604020202020204" charset="0"/>
                <a:cs typeface="Poppins" panose="020B0604020202020204" charset="0"/>
              </a:rPr>
              <a:t>Facilitator feedback surveys post programme </a:t>
            </a:r>
          </a:p>
          <a:p>
            <a:pPr marL="285750" indent="-285750"/>
            <a:endParaRPr lang="en-IE" dirty="0">
              <a:solidFill>
                <a:srgbClr val="1C5042"/>
              </a:solidFill>
              <a:latin typeface="Poppins" panose="020B0604020202020204" charset="0"/>
              <a:cs typeface="Poppins" panose="020B0604020202020204" charset="0"/>
            </a:endParaRPr>
          </a:p>
          <a:p>
            <a:pPr marL="285750" indent="-285750"/>
            <a:r>
              <a:rPr lang="en-IE" dirty="0">
                <a:solidFill>
                  <a:srgbClr val="1C5042"/>
                </a:solidFill>
                <a:latin typeface="Poppins" panose="020B0604020202020204" charset="0"/>
                <a:cs typeface="Poppins" panose="020B0604020202020204" charset="0"/>
              </a:rPr>
              <a:t>Steering group feedback surveys post programme</a:t>
            </a:r>
          </a:p>
          <a:p>
            <a:endParaRPr lang="en-IE" dirty="0">
              <a:solidFill>
                <a:schemeClr val="tx2"/>
              </a:solidFill>
              <a:latin typeface="Poppins" panose="020B0604020202020204" charset="0"/>
              <a:cs typeface="Poppins" panose="020B0604020202020204" charset="0"/>
            </a:endParaRPr>
          </a:p>
          <a:p>
            <a:endParaRPr lang="en-IE" dirty="0">
              <a:solidFill>
                <a:schemeClr val="tx2"/>
              </a:solidFill>
              <a:latin typeface="Poppins" panose="020B0604020202020204" charset="0"/>
              <a:cs typeface="Poppins" panose="020B0604020202020204" charset="0"/>
            </a:endParaRPr>
          </a:p>
          <a:p>
            <a:endParaRPr lang="en-IE" dirty="0">
              <a:solidFill>
                <a:schemeClr val="tx2"/>
              </a:solidFill>
              <a:latin typeface="Poppins" panose="020B0604020202020204" charset="0"/>
              <a:cs typeface="Poppins" panose="020B0604020202020204" charset="0"/>
            </a:endParaRPr>
          </a:p>
        </p:txBody>
      </p:sp>
      <p:pic>
        <p:nvPicPr>
          <p:cNvPr id="4" name="Picture 3"/>
          <p:cNvPicPr>
            <a:picLocks noChangeAspect="1"/>
          </p:cNvPicPr>
          <p:nvPr/>
        </p:nvPicPr>
        <p:blipFill>
          <a:blip r:embed="rId3"/>
          <a:stretch>
            <a:fillRect/>
          </a:stretch>
        </p:blipFill>
        <p:spPr>
          <a:xfrm>
            <a:off x="5750836" y="995809"/>
            <a:ext cx="6441164" cy="5619480"/>
          </a:xfrm>
          <a:prstGeom prst="rect">
            <a:avLst/>
          </a:prstGeom>
        </p:spPr>
      </p:pic>
    </p:spTree>
    <p:extLst>
      <p:ext uri="{BB962C8B-B14F-4D97-AF65-F5344CB8AC3E}">
        <p14:creationId xmlns:p14="http://schemas.microsoft.com/office/powerpoint/2010/main" val="3669335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50800"/>
            <a:ext cx="12192001" cy="6383506"/>
          </a:xfrm>
        </p:spPr>
      </p:pic>
      <p:pic>
        <p:nvPicPr>
          <p:cNvPr id="5" name="Picture 4"/>
          <p:cNvPicPr>
            <a:picLocks noChangeAspect="1"/>
          </p:cNvPicPr>
          <p:nvPr/>
        </p:nvPicPr>
        <p:blipFill>
          <a:blip r:embed="rId3"/>
          <a:stretch>
            <a:fillRect/>
          </a:stretch>
        </p:blipFill>
        <p:spPr>
          <a:xfrm>
            <a:off x="0" y="6332706"/>
            <a:ext cx="12192000" cy="640135"/>
          </a:xfrm>
          <a:prstGeom prst="rect">
            <a:avLst/>
          </a:prstGeom>
        </p:spPr>
      </p:pic>
    </p:spTree>
    <p:extLst>
      <p:ext uri="{BB962C8B-B14F-4D97-AF65-F5344CB8AC3E}">
        <p14:creationId xmlns:p14="http://schemas.microsoft.com/office/powerpoint/2010/main" val="2690552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a:p>
        </p:txBody>
      </p:sp>
      <p:sp>
        <p:nvSpPr>
          <p:cNvPr id="3" name="Content Placeholder 2"/>
          <p:cNvSpPr>
            <a:spLocks noGrp="1"/>
          </p:cNvSpPr>
          <p:nvPr>
            <p:ph idx="1"/>
          </p:nvPr>
        </p:nvSpPr>
        <p:spPr/>
        <p:txBody>
          <a:bodyPr/>
          <a:lstStyle/>
          <a:p>
            <a:endParaRPr lang="en-IE"/>
          </a:p>
        </p:txBody>
      </p:sp>
      <p:graphicFrame>
        <p:nvGraphicFramePr>
          <p:cNvPr id="4" name="Table 3"/>
          <p:cNvGraphicFramePr>
            <a:graphicFrameLocks noGrp="1"/>
          </p:cNvGraphicFramePr>
          <p:nvPr>
            <p:extLst>
              <p:ext uri="{D42A27DB-BD31-4B8C-83A1-F6EECF244321}">
                <p14:modId xmlns:p14="http://schemas.microsoft.com/office/powerpoint/2010/main" val="3449124883"/>
              </p:ext>
            </p:extLst>
          </p:nvPr>
        </p:nvGraphicFramePr>
        <p:xfrm>
          <a:off x="126023" y="79130"/>
          <a:ext cx="11939954" cy="7056909"/>
        </p:xfrm>
        <a:graphic>
          <a:graphicData uri="http://schemas.openxmlformats.org/drawingml/2006/table">
            <a:tbl>
              <a:tblPr firstRow="1" bandRow="1">
                <a:tableStyleId>{5C22544A-7EE6-4342-B048-85BDC9FD1C3A}</a:tableStyleId>
              </a:tblPr>
              <a:tblGrid>
                <a:gridCol w="5969977">
                  <a:extLst>
                    <a:ext uri="{9D8B030D-6E8A-4147-A177-3AD203B41FA5}">
                      <a16:colId xmlns:a16="http://schemas.microsoft.com/office/drawing/2014/main" val="3697256166"/>
                    </a:ext>
                  </a:extLst>
                </a:gridCol>
                <a:gridCol w="5969977">
                  <a:extLst>
                    <a:ext uri="{9D8B030D-6E8A-4147-A177-3AD203B41FA5}">
                      <a16:colId xmlns:a16="http://schemas.microsoft.com/office/drawing/2014/main" val="2821717974"/>
                    </a:ext>
                  </a:extLst>
                </a:gridCol>
              </a:tblGrid>
              <a:tr h="424503">
                <a:tc>
                  <a:txBody>
                    <a:bodyPr/>
                    <a:lstStyle/>
                    <a:p>
                      <a:r>
                        <a:rPr lang="en-IE" sz="2800" dirty="0">
                          <a:solidFill>
                            <a:schemeClr val="bg1"/>
                          </a:solidFill>
                          <a:effectLst>
                            <a:outerShdw blurRad="38100" dist="38100" dir="2700000" algn="tl">
                              <a:srgbClr val="000000">
                                <a:alpha val="43137"/>
                              </a:srgbClr>
                            </a:outerShdw>
                          </a:effectLst>
                          <a:latin typeface="Poppins"/>
                        </a:rPr>
                        <a:t>Challenge</a:t>
                      </a:r>
                      <a:r>
                        <a:rPr lang="en-IE" sz="2000" dirty="0">
                          <a:solidFill>
                            <a:srgbClr val="1C5042"/>
                          </a:solidFill>
                          <a:latin typeface="Poppins"/>
                        </a:rPr>
                        <a:t> </a:t>
                      </a:r>
                    </a:p>
                  </a:txBody>
                  <a:tcPr>
                    <a:solidFill>
                      <a:srgbClr val="1C5042"/>
                    </a:solidFill>
                  </a:tcPr>
                </a:tc>
                <a:tc>
                  <a:txBody>
                    <a:bodyPr/>
                    <a:lstStyle/>
                    <a:p>
                      <a:r>
                        <a:rPr lang="en-IE" sz="2400" dirty="0">
                          <a:solidFill>
                            <a:schemeClr val="bg1"/>
                          </a:solidFill>
                          <a:effectLst>
                            <a:outerShdw blurRad="38100" dist="38100" dir="2700000" algn="tl">
                              <a:srgbClr val="000000">
                                <a:alpha val="43137"/>
                              </a:srgbClr>
                            </a:outerShdw>
                          </a:effectLst>
                          <a:latin typeface="Poppins"/>
                        </a:rPr>
                        <a:t>Recommendation</a:t>
                      </a:r>
                      <a:endParaRPr lang="en-IE" sz="2000" dirty="0">
                        <a:solidFill>
                          <a:schemeClr val="bg1"/>
                        </a:solidFill>
                        <a:effectLst>
                          <a:outerShdw blurRad="38100" dist="38100" dir="2700000" algn="tl">
                            <a:srgbClr val="000000">
                              <a:alpha val="43137"/>
                            </a:srgbClr>
                          </a:outerShdw>
                        </a:effectLst>
                        <a:latin typeface="Poppins"/>
                      </a:endParaRPr>
                    </a:p>
                  </a:txBody>
                  <a:tcPr>
                    <a:solidFill>
                      <a:srgbClr val="1C5042"/>
                    </a:solidFill>
                  </a:tcPr>
                </a:tc>
                <a:extLst>
                  <a:ext uri="{0D108BD9-81ED-4DB2-BD59-A6C34878D82A}">
                    <a16:rowId xmlns:a16="http://schemas.microsoft.com/office/drawing/2014/main" val="393586382"/>
                  </a:ext>
                </a:extLst>
              </a:tr>
              <a:tr h="907321">
                <a:tc>
                  <a:txBody>
                    <a:bodyPr/>
                    <a:lstStyle/>
                    <a:p>
                      <a:r>
                        <a:rPr lang="en-IE" sz="1600" b="1" dirty="0">
                          <a:solidFill>
                            <a:srgbClr val="1C5042"/>
                          </a:solidFill>
                          <a:latin typeface="Poppins" panose="020B0604020202020204" charset="0"/>
                          <a:cs typeface="Poppins" panose="020B0604020202020204" charset="0"/>
                        </a:rPr>
                        <a:t>Administration of finances in large organisation</a:t>
                      </a:r>
                    </a:p>
                    <a:p>
                      <a:endParaRPr lang="en-IE" sz="1600" b="1" dirty="0">
                        <a:solidFill>
                          <a:srgbClr val="1C5042"/>
                        </a:solidFill>
                        <a:latin typeface="Poppins"/>
                      </a:endParaRPr>
                    </a:p>
                  </a:txBody>
                  <a:tcPr>
                    <a:solidFill>
                      <a:srgbClr val="5BC5A9"/>
                    </a:solidFill>
                  </a:tcPr>
                </a:tc>
                <a:tc>
                  <a: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rgbClr val="1C5042"/>
                          </a:solidFill>
                          <a:effectLst/>
                          <a:uLnTx/>
                          <a:uFillTx/>
                          <a:latin typeface="Poppins" panose="020B0604020202020204" charset="0"/>
                          <a:ea typeface="+mn-ea"/>
                          <a:cs typeface="Poppins" panose="020B0604020202020204" charset="0"/>
                        </a:rPr>
                        <a:t>Funding managed by community/voluntary organisations allowing for sustainable coordination and funding pathways.</a:t>
                      </a:r>
                    </a:p>
                    <a:p>
                      <a:endParaRPr lang="en-IE" sz="1600" dirty="0">
                        <a:solidFill>
                          <a:srgbClr val="1C5042"/>
                        </a:solidFill>
                        <a:latin typeface="Poppins"/>
                      </a:endParaRPr>
                    </a:p>
                  </a:txBody>
                  <a:tcPr>
                    <a:solidFill>
                      <a:srgbClr val="A2DECE"/>
                    </a:solidFill>
                  </a:tcPr>
                </a:tc>
                <a:extLst>
                  <a:ext uri="{0D108BD9-81ED-4DB2-BD59-A6C34878D82A}">
                    <a16:rowId xmlns:a16="http://schemas.microsoft.com/office/drawing/2014/main" val="1884668661"/>
                  </a:ext>
                </a:extLst>
              </a:tr>
              <a:tr h="2211476">
                <a:tc>
                  <a:txBody>
                    <a:bodyPr/>
                    <a:lstStyle/>
                    <a:p>
                      <a:r>
                        <a:rPr lang="en-IE" sz="1600" b="1" dirty="0">
                          <a:solidFill>
                            <a:srgbClr val="1C5042"/>
                          </a:solidFill>
                          <a:latin typeface="Poppins" panose="020B0604020202020204" charset="0"/>
                          <a:cs typeface="Poppins" panose="020B0604020202020204" charset="0"/>
                        </a:rPr>
                        <a:t>Promotion- time and reaching the target audience</a:t>
                      </a:r>
                    </a:p>
                    <a:p>
                      <a:endParaRPr lang="en-IE" sz="1600" b="1" dirty="0">
                        <a:solidFill>
                          <a:srgbClr val="1C5042"/>
                        </a:solidFill>
                        <a:latin typeface="Poppins"/>
                      </a:endParaRPr>
                    </a:p>
                  </a:txBody>
                  <a:tcPr>
                    <a:solidFill>
                      <a:srgbClr val="5BC5A9"/>
                    </a:solidFill>
                  </a:tcPr>
                </a:tc>
                <a:tc>
                  <a:txBody>
                    <a:bodyPr/>
                    <a:lstStyle/>
                    <a:p>
                      <a:pPr marL="285750" indent="-285750">
                        <a:buFont typeface="Arial" panose="020B0604020202020204" pitchFamily="34" charset="0"/>
                        <a:buChar char="•"/>
                      </a:pPr>
                      <a:r>
                        <a:rPr lang="en-IE" sz="1600" dirty="0">
                          <a:solidFill>
                            <a:srgbClr val="1C5042"/>
                          </a:solidFill>
                          <a:latin typeface="Poppins" panose="020B0604020202020204" charset="0"/>
                          <a:cs typeface="Poppins" panose="020B0604020202020204" charset="0"/>
                        </a:rPr>
                        <a:t>Two phased project : Development and Delivery</a:t>
                      </a:r>
                    </a:p>
                    <a:p>
                      <a:pPr marL="285750" indent="-285750">
                        <a:buFont typeface="Arial" panose="020B0604020202020204" pitchFamily="34" charset="0"/>
                        <a:buChar char="•"/>
                      </a:pPr>
                      <a:r>
                        <a:rPr lang="en-IE" sz="1600" dirty="0">
                          <a:solidFill>
                            <a:srgbClr val="1C5042"/>
                          </a:solidFill>
                          <a:latin typeface="Poppins" panose="020B0604020202020204" charset="0"/>
                          <a:cs typeface="Poppins" panose="020B0604020202020204" charset="0"/>
                        </a:rPr>
                        <a:t>Earlier and more targeted promotion</a:t>
                      </a:r>
                    </a:p>
                    <a:p>
                      <a:pPr marL="285750" indent="-285750">
                        <a:buFont typeface="Arial" panose="020B0604020202020204" pitchFamily="34" charset="0"/>
                        <a:buChar char="•"/>
                      </a:pPr>
                      <a:r>
                        <a:rPr lang="en-IE" sz="1600" dirty="0">
                          <a:solidFill>
                            <a:srgbClr val="1C5042"/>
                          </a:solidFill>
                          <a:latin typeface="Poppins" panose="020B0604020202020204" charset="0"/>
                          <a:cs typeface="Poppins" panose="020B0604020202020204" charset="0"/>
                        </a:rPr>
                        <a:t>Clearer messaging to ensure participants understand what to expect</a:t>
                      </a:r>
                    </a:p>
                    <a:p>
                      <a:pPr marL="742950" lvl="1" indent="-285750">
                        <a:buFont typeface="Arial" panose="020B0604020202020204" pitchFamily="34" charset="0"/>
                        <a:buChar char="•"/>
                      </a:pPr>
                      <a:r>
                        <a:rPr lang="en-IE" sz="1600" dirty="0">
                          <a:solidFill>
                            <a:srgbClr val="1C5042"/>
                          </a:solidFill>
                          <a:latin typeface="Poppins" panose="020B0604020202020204" charset="0"/>
                          <a:cs typeface="Poppins" panose="020B0604020202020204" charset="0"/>
                        </a:rPr>
                        <a:t>Videos/testimonials etc.</a:t>
                      </a:r>
                    </a:p>
                    <a:p>
                      <a:pPr marL="285750" indent="-285750">
                        <a:buFont typeface="Arial" panose="020B0604020202020204" pitchFamily="34" charset="0"/>
                        <a:buChar char="•"/>
                      </a:pPr>
                      <a:r>
                        <a:rPr lang="en-IE" sz="1600" dirty="0">
                          <a:solidFill>
                            <a:srgbClr val="1C5042"/>
                          </a:solidFill>
                          <a:latin typeface="Poppins" panose="020B0604020202020204" charset="0"/>
                          <a:cs typeface="Poppins" panose="020B0604020202020204" charset="0"/>
                        </a:rPr>
                        <a:t>Increased shared responsibility for engaging target participants</a:t>
                      </a:r>
                    </a:p>
                    <a:p>
                      <a:pPr marL="285750" indent="-285750">
                        <a:buFont typeface="Arial" panose="020B0604020202020204" pitchFamily="34" charset="0"/>
                        <a:buChar char="•"/>
                      </a:pPr>
                      <a:r>
                        <a:rPr lang="en-IE" sz="1600" dirty="0">
                          <a:solidFill>
                            <a:srgbClr val="1C5042"/>
                          </a:solidFill>
                          <a:latin typeface="Poppins" panose="020B0604020202020204" charset="0"/>
                          <a:cs typeface="Poppins" panose="020B0604020202020204" charset="0"/>
                        </a:rPr>
                        <a:t>Potentially deliver to closed groups/established settings</a:t>
                      </a:r>
                    </a:p>
                    <a:p>
                      <a:endParaRPr lang="en-IE" sz="1600" dirty="0">
                        <a:solidFill>
                          <a:srgbClr val="1C5042"/>
                        </a:solidFill>
                        <a:latin typeface="Poppins"/>
                      </a:endParaRPr>
                    </a:p>
                  </a:txBody>
                  <a:tcPr>
                    <a:solidFill>
                      <a:srgbClr val="A2DECE"/>
                    </a:solidFill>
                  </a:tcPr>
                </a:tc>
                <a:extLst>
                  <a:ext uri="{0D108BD9-81ED-4DB2-BD59-A6C34878D82A}">
                    <a16:rowId xmlns:a16="http://schemas.microsoft.com/office/drawing/2014/main" val="12940722"/>
                  </a:ext>
                </a:extLst>
              </a:tr>
              <a:tr h="8249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600" b="1" dirty="0">
                          <a:solidFill>
                            <a:srgbClr val="1C5042"/>
                          </a:solidFill>
                          <a:latin typeface="Poppins" panose="020B0604020202020204" charset="0"/>
                          <a:cs typeface="Poppins" panose="020B0604020202020204" charset="0"/>
                        </a:rPr>
                        <a:t>Workshop Booking : cancellations/no shows, participant information</a:t>
                      </a:r>
                      <a:r>
                        <a:rPr lang="en-IE" sz="1600" b="1" baseline="0" dirty="0">
                          <a:solidFill>
                            <a:srgbClr val="1C5042"/>
                          </a:solidFill>
                          <a:latin typeface="Poppins" panose="020B0604020202020204" charset="0"/>
                          <a:cs typeface="Poppins" panose="020B0604020202020204" charset="0"/>
                        </a:rPr>
                        <a:t> on system</a:t>
                      </a:r>
                      <a:r>
                        <a:rPr lang="en-IE" sz="1600" b="1" dirty="0">
                          <a:solidFill>
                            <a:srgbClr val="1C5042"/>
                          </a:solidFill>
                          <a:latin typeface="Poppins" panose="020B0604020202020204" charset="0"/>
                          <a:cs typeface="Poppins" panose="020B0604020202020204" charset="0"/>
                        </a:rPr>
                        <a:t> </a:t>
                      </a:r>
                    </a:p>
                    <a:p>
                      <a:endParaRPr lang="en-IE" sz="1600" b="1" dirty="0">
                        <a:solidFill>
                          <a:srgbClr val="1C5042"/>
                        </a:solidFill>
                        <a:latin typeface="Poppins"/>
                      </a:endParaRPr>
                    </a:p>
                  </a:txBody>
                  <a:tcPr>
                    <a:solidFill>
                      <a:srgbClr val="5BC5A9"/>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600" dirty="0">
                          <a:solidFill>
                            <a:srgbClr val="1C5042"/>
                          </a:solidFill>
                          <a:latin typeface="Poppins" panose="020B0604020202020204" charset="0"/>
                          <a:cs typeface="Poppins" panose="020B0604020202020204" charset="0"/>
                        </a:rPr>
                        <a:t>Explore booking options-not capping registration</a:t>
                      </a:r>
                      <a:r>
                        <a:rPr lang="en-IE" sz="1600" baseline="0" dirty="0">
                          <a:solidFill>
                            <a:srgbClr val="1C5042"/>
                          </a:solidFill>
                          <a:latin typeface="Poppins" panose="020B0604020202020204" charset="0"/>
                          <a:cs typeface="Poppins" panose="020B0604020202020204" charset="0"/>
                        </a:rPr>
                        <a:t> numbers</a:t>
                      </a:r>
                      <a:endParaRPr lang="en-IE" sz="1600" dirty="0">
                        <a:solidFill>
                          <a:srgbClr val="1C5042"/>
                        </a:solidFill>
                        <a:latin typeface="Poppins" panose="020B0604020202020204" charset="0"/>
                        <a:cs typeface="Poppins" panose="020B0604020202020204" charset="0"/>
                      </a:endParaRPr>
                    </a:p>
                    <a:p>
                      <a:pPr marL="285750" indent="-285750">
                        <a:buFont typeface="Arial" panose="020B0604020202020204" pitchFamily="34" charset="0"/>
                        <a:buChar char="•"/>
                      </a:pPr>
                      <a:r>
                        <a:rPr lang="en-IE" sz="1600" dirty="0">
                          <a:solidFill>
                            <a:srgbClr val="1C5042"/>
                          </a:solidFill>
                          <a:latin typeface="Poppins" panose="020B0604020202020204" charset="0"/>
                        </a:rPr>
                        <a:t>Focus</a:t>
                      </a:r>
                      <a:r>
                        <a:rPr lang="en-IE" sz="1600" baseline="0" dirty="0">
                          <a:solidFill>
                            <a:srgbClr val="1C5042"/>
                          </a:solidFill>
                          <a:latin typeface="Poppins" panose="020B0604020202020204" charset="0"/>
                        </a:rPr>
                        <a:t> on organisations bringing some groups along and liaise with key workers in organisations around attendance</a:t>
                      </a:r>
                      <a:endParaRPr lang="en-IE" sz="1600" dirty="0">
                        <a:solidFill>
                          <a:srgbClr val="1C5042"/>
                        </a:solidFill>
                        <a:latin typeface="Poppins"/>
                      </a:endParaRPr>
                    </a:p>
                  </a:txBody>
                  <a:tcPr>
                    <a:solidFill>
                      <a:srgbClr val="A2DECE"/>
                    </a:solidFill>
                  </a:tcPr>
                </a:tc>
                <a:extLst>
                  <a:ext uri="{0D108BD9-81ED-4DB2-BD59-A6C34878D82A}">
                    <a16:rowId xmlns:a16="http://schemas.microsoft.com/office/drawing/2014/main" val="869829021"/>
                  </a:ext>
                </a:extLst>
              </a:tr>
              <a:tr h="620427">
                <a:tc>
                  <a:txBody>
                    <a:bodyPr/>
                    <a:lstStyle/>
                    <a:p>
                      <a:r>
                        <a:rPr lang="en-IE" sz="1600" b="1" dirty="0">
                          <a:solidFill>
                            <a:srgbClr val="1C5042"/>
                          </a:solidFill>
                          <a:latin typeface="Poppins" panose="020B0604020202020204" charset="0"/>
                          <a:cs typeface="Poppins" panose="020B0604020202020204" charset="0"/>
                        </a:rPr>
                        <a:t>Venue suitability</a:t>
                      </a:r>
                    </a:p>
                    <a:p>
                      <a:endParaRPr lang="en-IE" sz="1600" b="1" dirty="0">
                        <a:solidFill>
                          <a:srgbClr val="1C5042"/>
                        </a:solidFill>
                        <a:latin typeface="Poppins"/>
                      </a:endParaRPr>
                    </a:p>
                  </a:txBody>
                  <a:tcPr>
                    <a:solidFill>
                      <a:srgbClr val="5BC5A9"/>
                    </a:solidFill>
                  </a:tcPr>
                </a:tc>
                <a:tc>
                  <a:txBody>
                    <a:bodyPr/>
                    <a:lstStyle/>
                    <a:p>
                      <a:pPr marL="285750" indent="-285750">
                        <a:buFont typeface="Arial" panose="020B0604020202020204" pitchFamily="34" charset="0"/>
                        <a:buChar char="•"/>
                      </a:pPr>
                      <a:r>
                        <a:rPr lang="en-IE" sz="1600" dirty="0">
                          <a:solidFill>
                            <a:srgbClr val="1C5042"/>
                          </a:solidFill>
                          <a:latin typeface="Poppins" panose="020B0604020202020204" charset="0"/>
                          <a:cs typeface="Poppins" panose="020B0604020202020204" charset="0"/>
                        </a:rPr>
                        <a:t>Consider fewer venues in higher population areas</a:t>
                      </a:r>
                    </a:p>
                    <a:p>
                      <a:pPr marL="285750" indent="-285750">
                        <a:buFont typeface="Arial" panose="020B0604020202020204" pitchFamily="34" charset="0"/>
                        <a:buChar char="•"/>
                      </a:pPr>
                      <a:r>
                        <a:rPr lang="en-IE" sz="1600" dirty="0">
                          <a:solidFill>
                            <a:srgbClr val="1C5042"/>
                          </a:solidFill>
                          <a:latin typeface="Poppins" panose="020B0604020202020204" charset="0"/>
                          <a:cs typeface="Poppins" panose="020B0604020202020204" charset="0"/>
                        </a:rPr>
                        <a:t>Explore other venue options</a:t>
                      </a:r>
                    </a:p>
                    <a:p>
                      <a:endParaRPr lang="en-IE" sz="1600" dirty="0">
                        <a:solidFill>
                          <a:srgbClr val="1C5042"/>
                        </a:solidFill>
                        <a:latin typeface="Poppins"/>
                      </a:endParaRPr>
                    </a:p>
                  </a:txBody>
                  <a:tcPr>
                    <a:solidFill>
                      <a:srgbClr val="A2DECE"/>
                    </a:solidFill>
                  </a:tcPr>
                </a:tc>
                <a:extLst>
                  <a:ext uri="{0D108BD9-81ED-4DB2-BD59-A6C34878D82A}">
                    <a16:rowId xmlns:a16="http://schemas.microsoft.com/office/drawing/2014/main" val="393582841"/>
                  </a:ext>
                </a:extLst>
              </a:tr>
              <a:tr h="8816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600" b="1" dirty="0">
                          <a:solidFill>
                            <a:srgbClr val="1C5042"/>
                          </a:solidFill>
                          <a:latin typeface="Poppins" panose="020B0604020202020204" charset="0"/>
                          <a:cs typeface="Poppins" panose="020B0604020202020204" charset="0"/>
                        </a:rPr>
                        <a:t>Sensitivity/suitability of topics: alcohol, smoking and mental health </a:t>
                      </a:r>
                    </a:p>
                    <a:p>
                      <a:endParaRPr lang="en-IE" sz="1600" b="1" dirty="0">
                        <a:solidFill>
                          <a:srgbClr val="1C5042"/>
                        </a:solidFill>
                        <a:latin typeface="Poppins"/>
                      </a:endParaRPr>
                    </a:p>
                  </a:txBody>
                  <a:tcPr>
                    <a:solidFill>
                      <a:srgbClr val="5BC5A9"/>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600" dirty="0">
                          <a:solidFill>
                            <a:srgbClr val="1C5042"/>
                          </a:solidFill>
                          <a:latin typeface="Poppins" panose="020B0604020202020204" charset="0"/>
                          <a:cs typeface="Poppins" panose="020B0604020202020204" charset="0"/>
                        </a:rPr>
                        <a:t>Consider opportunities to combine some of the workshops and/or how they are promoted </a:t>
                      </a:r>
                    </a:p>
                    <a:p>
                      <a:endParaRPr lang="en-IE" sz="1600" dirty="0">
                        <a:solidFill>
                          <a:srgbClr val="1C5042"/>
                        </a:solidFill>
                        <a:latin typeface="Poppins"/>
                      </a:endParaRPr>
                    </a:p>
                  </a:txBody>
                  <a:tcPr>
                    <a:solidFill>
                      <a:srgbClr val="A2DECE"/>
                    </a:solidFill>
                  </a:tcPr>
                </a:tc>
                <a:extLst>
                  <a:ext uri="{0D108BD9-81ED-4DB2-BD59-A6C34878D82A}">
                    <a16:rowId xmlns:a16="http://schemas.microsoft.com/office/drawing/2014/main" val="1460365972"/>
                  </a:ext>
                </a:extLst>
              </a:tr>
            </a:tbl>
          </a:graphicData>
        </a:graphic>
      </p:graphicFrame>
      <p:pic>
        <p:nvPicPr>
          <p:cNvPr id="5" name="Picture 4"/>
          <p:cNvPicPr>
            <a:picLocks noChangeAspect="1"/>
          </p:cNvPicPr>
          <p:nvPr/>
        </p:nvPicPr>
        <p:blipFill>
          <a:blip r:embed="rId3"/>
          <a:stretch>
            <a:fillRect/>
          </a:stretch>
        </p:blipFill>
        <p:spPr>
          <a:xfrm>
            <a:off x="0" y="6104106"/>
            <a:ext cx="12192000" cy="640135"/>
          </a:xfrm>
          <a:prstGeom prst="rect">
            <a:avLst/>
          </a:prstGeom>
        </p:spPr>
      </p:pic>
    </p:spTree>
    <p:extLst>
      <p:ext uri="{BB962C8B-B14F-4D97-AF65-F5344CB8AC3E}">
        <p14:creationId xmlns:p14="http://schemas.microsoft.com/office/powerpoint/2010/main" val="2375579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89757" y="692278"/>
            <a:ext cx="2549842" cy="1756841"/>
          </a:xfrm>
          <a:prstGeom prst="roundRect">
            <a:avLst/>
          </a:prstGeom>
          <a:solidFill>
            <a:srgbClr val="35937A"/>
          </a:solidFill>
        </p:spPr>
        <p:style>
          <a:lnRef idx="2">
            <a:schemeClr val="lt1">
              <a:hueOff val="0"/>
              <a:satOff val="0"/>
              <a:lumOff val="0"/>
              <a:alphaOff val="0"/>
            </a:schemeClr>
          </a:lnRef>
          <a:fillRef idx="1">
            <a:schemeClr val="accent1">
              <a:alpha val="90000"/>
              <a:hueOff val="0"/>
              <a:satOff val="0"/>
              <a:lumOff val="0"/>
              <a:alphaOff val="0"/>
            </a:schemeClr>
          </a:fillRef>
          <a:effectRef idx="0">
            <a:schemeClr val="accent1">
              <a:alpha val="90000"/>
              <a:hueOff val="0"/>
              <a:satOff val="0"/>
              <a:lumOff val="0"/>
              <a:alphaOff val="0"/>
            </a:schemeClr>
          </a:effectRef>
          <a:fontRef idx="minor">
            <a:schemeClr val="lt1"/>
          </a:fontRef>
        </p:style>
        <p:txBody>
          <a:bodyPr/>
          <a:lstStyle/>
          <a:p>
            <a:endParaRPr lang="en-IE"/>
          </a:p>
        </p:txBody>
      </p:sp>
      <p:grpSp>
        <p:nvGrpSpPr>
          <p:cNvPr id="5" name="Group 4"/>
          <p:cNvGrpSpPr/>
          <p:nvPr/>
        </p:nvGrpSpPr>
        <p:grpSpPr>
          <a:xfrm>
            <a:off x="410207" y="2474458"/>
            <a:ext cx="2508943" cy="895314"/>
            <a:chOff x="447351" y="1797927"/>
            <a:chExt cx="2508943" cy="895314"/>
          </a:xfrm>
        </p:grpSpPr>
        <p:sp>
          <p:nvSpPr>
            <p:cNvPr id="6" name="Rectangle 5"/>
            <p:cNvSpPr/>
            <p:nvPr/>
          </p:nvSpPr>
          <p:spPr>
            <a:xfrm>
              <a:off x="447351" y="1797927"/>
              <a:ext cx="2508943" cy="89531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IE"/>
            </a:p>
          </p:txBody>
        </p:sp>
        <p:sp>
          <p:nvSpPr>
            <p:cNvPr id="7" name="TextBox 6"/>
            <p:cNvSpPr txBox="1"/>
            <p:nvPr/>
          </p:nvSpPr>
          <p:spPr>
            <a:xfrm>
              <a:off x="447351" y="1797927"/>
              <a:ext cx="2508943" cy="89531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56464" tIns="156464" rIns="156464" bIns="0" numCol="1" spcCol="1270" anchor="t" anchorCtr="0">
              <a:noAutofit/>
            </a:bodyPr>
            <a:lstStyle/>
            <a:p>
              <a:pPr lvl="0" defTabSz="977900">
                <a:lnSpc>
                  <a:spcPct val="90000"/>
                </a:lnSpc>
                <a:spcBef>
                  <a:spcPct val="0"/>
                </a:spcBef>
                <a:spcAft>
                  <a:spcPct val="35000"/>
                </a:spcAft>
              </a:pPr>
              <a:r>
                <a:rPr lang="en-IE" sz="2000" kern="1200" dirty="0">
                  <a:latin typeface="Poppins" panose="020B0604020202020204" charset="0"/>
                  <a:cs typeface="Poppins" panose="020B0604020202020204" charset="0"/>
                </a:rPr>
                <a:t>Improved adult health literacy and confidence.</a:t>
              </a:r>
              <a:endParaRPr lang="en-US" sz="2000" kern="1200" dirty="0">
                <a:latin typeface="Poppins" panose="020B0604020202020204" charset="0"/>
                <a:cs typeface="Poppins" panose="020B0604020202020204" charset="0"/>
              </a:endParaRPr>
            </a:p>
          </p:txBody>
        </p:sp>
      </p:grpSp>
      <p:pic>
        <p:nvPicPr>
          <p:cNvPr id="12" name="Picture 11"/>
          <p:cNvPicPr>
            <a:picLocks noChangeAspect="1"/>
          </p:cNvPicPr>
          <p:nvPr/>
        </p:nvPicPr>
        <p:blipFill>
          <a:blip r:embed="rId22"/>
          <a:stretch>
            <a:fillRect/>
          </a:stretch>
        </p:blipFill>
        <p:spPr>
          <a:xfrm>
            <a:off x="663640" y="856134"/>
            <a:ext cx="1271926" cy="1271926"/>
          </a:xfrm>
          <a:prstGeom prst="rect">
            <a:avLst/>
          </a:prstGeom>
        </p:spPr>
      </p:pic>
      <p:pic>
        <p:nvPicPr>
          <p:cNvPr id="13" name="p_15144650_76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2186739" y="1640697"/>
            <a:ext cx="487363" cy="487363"/>
          </a:xfrm>
          <a:prstGeom prst="rect">
            <a:avLst/>
          </a:prstGeom>
        </p:spPr>
      </p:pic>
      <p:pic>
        <p:nvPicPr>
          <p:cNvPr id="14" name="p_15144730_87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3"/>
          <a:stretch>
            <a:fillRect/>
          </a:stretch>
        </p:blipFill>
        <p:spPr>
          <a:xfrm>
            <a:off x="2186739" y="824898"/>
            <a:ext cx="487363" cy="487363"/>
          </a:xfrm>
          <a:prstGeom prst="rect">
            <a:avLst/>
          </a:prstGeom>
        </p:spPr>
      </p:pic>
      <p:sp>
        <p:nvSpPr>
          <p:cNvPr id="15" name="Rounded Rectangle 14"/>
          <p:cNvSpPr/>
          <p:nvPr/>
        </p:nvSpPr>
        <p:spPr>
          <a:xfrm>
            <a:off x="3382299" y="717617"/>
            <a:ext cx="2549842" cy="1756841"/>
          </a:xfrm>
          <a:prstGeom prst="roundRect">
            <a:avLst/>
          </a:prstGeom>
          <a:solidFill>
            <a:srgbClr val="35937A"/>
          </a:solidFill>
        </p:spPr>
        <p:style>
          <a:lnRef idx="2">
            <a:schemeClr val="lt1">
              <a:hueOff val="0"/>
              <a:satOff val="0"/>
              <a:lumOff val="0"/>
              <a:alphaOff val="0"/>
            </a:schemeClr>
          </a:lnRef>
          <a:fillRef idx="1">
            <a:schemeClr val="accent1">
              <a:alpha val="90000"/>
              <a:hueOff val="0"/>
              <a:satOff val="0"/>
              <a:lumOff val="0"/>
              <a:alphaOff val="-8000"/>
            </a:schemeClr>
          </a:fillRef>
          <a:effectRef idx="0">
            <a:schemeClr val="accent1">
              <a:alpha val="90000"/>
              <a:hueOff val="0"/>
              <a:satOff val="0"/>
              <a:lumOff val="0"/>
              <a:alphaOff val="-8000"/>
            </a:schemeClr>
          </a:effectRef>
          <a:fontRef idx="minor">
            <a:schemeClr val="lt1"/>
          </a:fontRef>
        </p:style>
        <p:txBody>
          <a:bodyPr/>
          <a:lstStyle/>
          <a:p>
            <a:endParaRPr lang="en-IE"/>
          </a:p>
        </p:txBody>
      </p:sp>
      <p:grpSp>
        <p:nvGrpSpPr>
          <p:cNvPr id="16" name="Group 15"/>
          <p:cNvGrpSpPr/>
          <p:nvPr/>
        </p:nvGrpSpPr>
        <p:grpSpPr>
          <a:xfrm>
            <a:off x="3382298" y="2474459"/>
            <a:ext cx="2621637" cy="945991"/>
            <a:chOff x="3231834" y="1759920"/>
            <a:chExt cx="2621637" cy="945991"/>
          </a:xfrm>
        </p:grpSpPr>
        <p:sp>
          <p:nvSpPr>
            <p:cNvPr id="17" name="Rectangle 16"/>
            <p:cNvSpPr/>
            <p:nvPr/>
          </p:nvSpPr>
          <p:spPr>
            <a:xfrm>
              <a:off x="3231835" y="1759920"/>
              <a:ext cx="2549842" cy="94599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IE"/>
            </a:p>
          </p:txBody>
        </p:sp>
        <p:sp>
          <p:nvSpPr>
            <p:cNvPr id="18" name="TextBox 17"/>
            <p:cNvSpPr txBox="1"/>
            <p:nvPr/>
          </p:nvSpPr>
          <p:spPr>
            <a:xfrm>
              <a:off x="3231834" y="1759920"/>
              <a:ext cx="2621637" cy="94599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56464" tIns="156464" rIns="156464" bIns="0" numCol="1" spcCol="1270" anchor="t" anchorCtr="0">
              <a:noAutofit/>
            </a:bodyPr>
            <a:lstStyle/>
            <a:p>
              <a:pPr lvl="0" defTabSz="977900">
                <a:lnSpc>
                  <a:spcPct val="90000"/>
                </a:lnSpc>
                <a:spcBef>
                  <a:spcPct val="0"/>
                </a:spcBef>
                <a:spcAft>
                  <a:spcPct val="35000"/>
                </a:spcAft>
              </a:pPr>
              <a:r>
                <a:rPr lang="en-IE" sz="2000" kern="1200" dirty="0">
                  <a:latin typeface="Poppins" panose="020B0604020202020204" charset="0"/>
                  <a:cs typeface="Poppins" panose="020B0604020202020204" charset="0"/>
                </a:rPr>
                <a:t>Enabled informed choices for everyday </a:t>
              </a:r>
              <a:r>
                <a:rPr lang="en-IE" sz="2200" kern="1200" dirty="0">
                  <a:latin typeface="Poppins" panose="020B0604020202020204" charset="0"/>
                  <a:cs typeface="Poppins" panose="020B0604020202020204" charset="0"/>
                </a:rPr>
                <a:t>health.</a:t>
              </a:r>
              <a:endParaRPr lang="en-US" sz="2200" kern="1200" dirty="0">
                <a:latin typeface="Poppins" panose="020B0604020202020204" charset="0"/>
                <a:cs typeface="Poppins" panose="020B0604020202020204" charset="0"/>
              </a:endParaRPr>
            </a:p>
          </p:txBody>
        </p:sp>
      </p:grpSp>
      <p:pic>
        <p:nvPicPr>
          <p:cNvPr id="19" name="Picture 18"/>
          <p:cNvPicPr>
            <a:picLocks noChangeAspect="1"/>
          </p:cNvPicPr>
          <p:nvPr/>
        </p:nvPicPr>
        <p:blipFill>
          <a:blip r:embed="rId24"/>
          <a:stretch>
            <a:fillRect/>
          </a:stretch>
        </p:blipFill>
        <p:spPr>
          <a:xfrm>
            <a:off x="3540928" y="1001848"/>
            <a:ext cx="1473426" cy="980498"/>
          </a:xfrm>
          <a:prstGeom prst="rect">
            <a:avLst/>
          </a:prstGeom>
        </p:spPr>
      </p:pic>
      <p:pic>
        <p:nvPicPr>
          <p:cNvPr id="20" name="p_15144837_16">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3"/>
          <a:stretch>
            <a:fillRect/>
          </a:stretch>
        </p:blipFill>
        <p:spPr>
          <a:xfrm>
            <a:off x="5043954" y="1768435"/>
            <a:ext cx="487363" cy="487363"/>
          </a:xfrm>
          <a:prstGeom prst="rect">
            <a:avLst/>
          </a:prstGeom>
        </p:spPr>
      </p:pic>
      <p:pic>
        <p:nvPicPr>
          <p:cNvPr id="21" name="p_15145208_445">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3"/>
          <a:stretch>
            <a:fillRect/>
          </a:stretch>
        </p:blipFill>
        <p:spPr>
          <a:xfrm>
            <a:off x="5014354" y="841952"/>
            <a:ext cx="487363" cy="487363"/>
          </a:xfrm>
          <a:prstGeom prst="rect">
            <a:avLst/>
          </a:prstGeom>
        </p:spPr>
      </p:pic>
      <p:sp>
        <p:nvSpPr>
          <p:cNvPr id="22" name="Rounded Rectangle 21"/>
          <p:cNvSpPr/>
          <p:nvPr/>
        </p:nvSpPr>
        <p:spPr>
          <a:xfrm>
            <a:off x="6374841" y="692278"/>
            <a:ext cx="2549842" cy="1756841"/>
          </a:xfrm>
          <a:prstGeom prst="roundRect">
            <a:avLst/>
          </a:prstGeom>
          <a:solidFill>
            <a:srgbClr val="35937A"/>
          </a:solidFill>
        </p:spPr>
        <p:style>
          <a:lnRef idx="2">
            <a:schemeClr val="lt1">
              <a:hueOff val="0"/>
              <a:satOff val="0"/>
              <a:lumOff val="0"/>
              <a:alphaOff val="0"/>
            </a:schemeClr>
          </a:lnRef>
          <a:fillRef idx="1">
            <a:schemeClr val="accent1">
              <a:alpha val="90000"/>
              <a:hueOff val="0"/>
              <a:satOff val="0"/>
              <a:lumOff val="0"/>
              <a:alphaOff val="-16000"/>
            </a:schemeClr>
          </a:fillRef>
          <a:effectRef idx="0">
            <a:schemeClr val="accent1">
              <a:alpha val="90000"/>
              <a:hueOff val="0"/>
              <a:satOff val="0"/>
              <a:lumOff val="0"/>
              <a:alphaOff val="-16000"/>
            </a:schemeClr>
          </a:effectRef>
          <a:fontRef idx="minor">
            <a:schemeClr val="lt1"/>
          </a:fontRef>
        </p:style>
        <p:txBody>
          <a:bodyPr/>
          <a:lstStyle/>
          <a:p>
            <a:endParaRPr lang="en-IE"/>
          </a:p>
        </p:txBody>
      </p:sp>
      <p:grpSp>
        <p:nvGrpSpPr>
          <p:cNvPr id="23" name="Group 22"/>
          <p:cNvGrpSpPr/>
          <p:nvPr/>
        </p:nvGrpSpPr>
        <p:grpSpPr>
          <a:xfrm>
            <a:off x="6188064" y="2449120"/>
            <a:ext cx="3296946" cy="971330"/>
            <a:chOff x="5663217" y="1759920"/>
            <a:chExt cx="3296946" cy="971330"/>
          </a:xfrm>
        </p:grpSpPr>
        <p:sp>
          <p:nvSpPr>
            <p:cNvPr id="24" name="Rectangle 23"/>
            <p:cNvSpPr/>
            <p:nvPr/>
          </p:nvSpPr>
          <p:spPr>
            <a:xfrm>
              <a:off x="6036769" y="1759920"/>
              <a:ext cx="2923394" cy="94599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IE"/>
            </a:p>
          </p:txBody>
        </p:sp>
        <p:sp>
          <p:nvSpPr>
            <p:cNvPr id="25" name="TextBox 24"/>
            <p:cNvSpPr txBox="1"/>
            <p:nvPr/>
          </p:nvSpPr>
          <p:spPr>
            <a:xfrm>
              <a:off x="5663217" y="1785259"/>
              <a:ext cx="3088309" cy="94599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56464" tIns="156464" rIns="156464" bIns="0" numCol="1" spcCol="1270" anchor="t" anchorCtr="0">
              <a:noAutofit/>
            </a:bodyPr>
            <a:lstStyle/>
            <a:p>
              <a:pPr lvl="0" defTabSz="977900">
                <a:lnSpc>
                  <a:spcPct val="90000"/>
                </a:lnSpc>
                <a:spcBef>
                  <a:spcPct val="0"/>
                </a:spcBef>
                <a:spcAft>
                  <a:spcPct val="35000"/>
                </a:spcAft>
              </a:pPr>
              <a:r>
                <a:rPr lang="en-IE" sz="2000" kern="1200" dirty="0">
                  <a:latin typeface="Poppins" panose="020B0604020202020204" charset="0"/>
                  <a:cs typeface="Poppins" panose="020B0604020202020204" charset="0"/>
                </a:rPr>
                <a:t>Supporting family and friends to make healthier choices</a:t>
              </a:r>
              <a:endParaRPr lang="en-US" sz="2000" kern="1200" dirty="0">
                <a:latin typeface="Poppins" panose="020B0604020202020204" charset="0"/>
                <a:cs typeface="Poppins" panose="020B0604020202020204" charset="0"/>
              </a:endParaRPr>
            </a:p>
          </p:txBody>
        </p:sp>
      </p:grpSp>
      <p:pic>
        <p:nvPicPr>
          <p:cNvPr id="26" name="Picture 25"/>
          <p:cNvPicPr>
            <a:picLocks noChangeAspect="1"/>
          </p:cNvPicPr>
          <p:nvPr/>
        </p:nvPicPr>
        <p:blipFill rotWithShape="1">
          <a:blip r:embed="rId25"/>
          <a:srcRect r="67704" b="47737"/>
          <a:stretch/>
        </p:blipFill>
        <p:spPr>
          <a:xfrm>
            <a:off x="6594875" y="919540"/>
            <a:ext cx="1343263" cy="1217317"/>
          </a:xfrm>
          <a:prstGeom prst="rect">
            <a:avLst/>
          </a:prstGeom>
        </p:spPr>
      </p:pic>
      <p:pic>
        <p:nvPicPr>
          <p:cNvPr id="28" name="p_15145360_621">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23"/>
          <a:stretch>
            <a:fillRect/>
          </a:stretch>
        </p:blipFill>
        <p:spPr>
          <a:xfrm>
            <a:off x="8137156" y="1271486"/>
            <a:ext cx="487363" cy="487363"/>
          </a:xfrm>
          <a:prstGeom prst="rect">
            <a:avLst/>
          </a:prstGeom>
        </p:spPr>
      </p:pic>
      <p:sp>
        <p:nvSpPr>
          <p:cNvPr id="29" name="Rounded Rectangle 28"/>
          <p:cNvSpPr/>
          <p:nvPr/>
        </p:nvSpPr>
        <p:spPr>
          <a:xfrm>
            <a:off x="9367383" y="692278"/>
            <a:ext cx="2549842" cy="1756841"/>
          </a:xfrm>
          <a:prstGeom prst="roundRect">
            <a:avLst/>
          </a:prstGeom>
          <a:solidFill>
            <a:srgbClr val="35937A"/>
          </a:solidFill>
        </p:spPr>
        <p:style>
          <a:lnRef idx="2">
            <a:schemeClr val="lt1">
              <a:hueOff val="0"/>
              <a:satOff val="0"/>
              <a:lumOff val="0"/>
              <a:alphaOff val="0"/>
            </a:schemeClr>
          </a:lnRef>
          <a:fillRef idx="1">
            <a:schemeClr val="accent1">
              <a:alpha val="90000"/>
              <a:hueOff val="0"/>
              <a:satOff val="0"/>
              <a:lumOff val="0"/>
              <a:alphaOff val="-24000"/>
            </a:schemeClr>
          </a:fillRef>
          <a:effectRef idx="0">
            <a:schemeClr val="accent1">
              <a:alpha val="90000"/>
              <a:hueOff val="0"/>
              <a:satOff val="0"/>
              <a:lumOff val="0"/>
              <a:alphaOff val="-24000"/>
            </a:schemeClr>
          </a:effectRef>
          <a:fontRef idx="minor">
            <a:schemeClr val="lt1"/>
          </a:fontRef>
        </p:style>
        <p:txBody>
          <a:bodyPr/>
          <a:lstStyle/>
          <a:p>
            <a:endParaRPr lang="en-IE"/>
          </a:p>
        </p:txBody>
      </p:sp>
      <p:grpSp>
        <p:nvGrpSpPr>
          <p:cNvPr id="30" name="Group 29"/>
          <p:cNvGrpSpPr/>
          <p:nvPr/>
        </p:nvGrpSpPr>
        <p:grpSpPr>
          <a:xfrm>
            <a:off x="9367383" y="2449120"/>
            <a:ext cx="2549842" cy="945991"/>
            <a:chOff x="9215255" y="1759920"/>
            <a:chExt cx="2549842" cy="945991"/>
          </a:xfrm>
        </p:grpSpPr>
        <p:sp>
          <p:nvSpPr>
            <p:cNvPr id="31" name="Rectangle 30"/>
            <p:cNvSpPr/>
            <p:nvPr/>
          </p:nvSpPr>
          <p:spPr>
            <a:xfrm>
              <a:off x="9215255" y="1759920"/>
              <a:ext cx="2549842" cy="94599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IE"/>
            </a:p>
          </p:txBody>
        </p:sp>
        <p:sp>
          <p:nvSpPr>
            <p:cNvPr id="32" name="TextBox 31"/>
            <p:cNvSpPr txBox="1"/>
            <p:nvPr/>
          </p:nvSpPr>
          <p:spPr>
            <a:xfrm>
              <a:off x="9215255" y="1759920"/>
              <a:ext cx="2549842" cy="94599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56464" tIns="156464" rIns="156464" bIns="0" numCol="1" spcCol="1270" anchor="t" anchorCtr="0">
              <a:noAutofit/>
            </a:bodyPr>
            <a:lstStyle/>
            <a:p>
              <a:pPr lvl="0" defTabSz="977900">
                <a:lnSpc>
                  <a:spcPct val="90000"/>
                </a:lnSpc>
                <a:spcBef>
                  <a:spcPct val="0"/>
                </a:spcBef>
                <a:spcAft>
                  <a:spcPct val="35000"/>
                </a:spcAft>
              </a:pPr>
              <a:r>
                <a:rPr lang="en-IE" sz="2000" kern="1200" dirty="0">
                  <a:latin typeface="Poppins" panose="020B0604020202020204" charset="0"/>
                  <a:cs typeface="Poppins" panose="020B0604020202020204" charset="0"/>
                </a:rPr>
                <a:t>More awareness of supports available </a:t>
              </a:r>
              <a:endParaRPr lang="en-US" sz="2000" kern="1200" dirty="0">
                <a:latin typeface="Poppins" panose="020B0604020202020204" charset="0"/>
                <a:cs typeface="Poppins" panose="020B0604020202020204" charset="0"/>
              </a:endParaRPr>
            </a:p>
          </p:txBody>
        </p:sp>
      </p:grpSp>
      <p:pic>
        <p:nvPicPr>
          <p:cNvPr id="33" name="Picture 32"/>
          <p:cNvPicPr>
            <a:picLocks noChangeAspect="1"/>
          </p:cNvPicPr>
          <p:nvPr/>
        </p:nvPicPr>
        <p:blipFill>
          <a:blip r:embed="rId26"/>
          <a:stretch>
            <a:fillRect/>
          </a:stretch>
        </p:blipFill>
        <p:spPr>
          <a:xfrm>
            <a:off x="9741637" y="795151"/>
            <a:ext cx="1016417" cy="1527402"/>
          </a:xfrm>
          <a:prstGeom prst="rect">
            <a:avLst/>
          </a:prstGeom>
        </p:spPr>
      </p:pic>
      <p:pic>
        <p:nvPicPr>
          <p:cNvPr id="34" name="p_15145454_744">
            <a:hlinkClick r:id="" action="ppaction://media"/>
          </p:cNvPr>
          <p:cNvPicPr>
            <a:picLocks noChangeAspect="1"/>
          </p:cNvPicPr>
          <p:nvPr>
            <a:audioFile r:link="rId12"/>
            <p:extLst>
              <p:ext uri="{DAA4B4D4-6D71-4841-9C94-3DE7FCFB9230}">
                <p14:media xmlns:p14="http://schemas.microsoft.com/office/powerpoint/2010/main" r:embed="rId11"/>
              </p:ext>
            </p:extLst>
          </p:nvPr>
        </p:nvPicPr>
        <p:blipFill>
          <a:blip r:embed="rId23"/>
          <a:stretch>
            <a:fillRect/>
          </a:stretch>
        </p:blipFill>
        <p:spPr>
          <a:xfrm>
            <a:off x="10974476" y="856134"/>
            <a:ext cx="487363" cy="487363"/>
          </a:xfrm>
          <a:prstGeom prst="rect">
            <a:avLst/>
          </a:prstGeom>
        </p:spPr>
      </p:pic>
      <p:pic>
        <p:nvPicPr>
          <p:cNvPr id="35" name="p_15145514_848">
            <a:hlinkClick r:id="" action="ppaction://media"/>
          </p:cNvPr>
          <p:cNvPicPr>
            <a:picLocks noChangeAspect="1"/>
          </p:cNvPicPr>
          <p:nvPr>
            <a:audioFile r:link="rId14"/>
            <p:extLst>
              <p:ext uri="{DAA4B4D4-6D71-4841-9C94-3DE7FCFB9230}">
                <p14:media xmlns:p14="http://schemas.microsoft.com/office/powerpoint/2010/main" r:embed="rId13"/>
              </p:ext>
            </p:extLst>
          </p:nvPr>
        </p:nvPicPr>
        <p:blipFill>
          <a:blip r:embed="rId23"/>
          <a:stretch>
            <a:fillRect/>
          </a:stretch>
        </p:blipFill>
        <p:spPr>
          <a:xfrm>
            <a:off x="10936896" y="1738664"/>
            <a:ext cx="487363" cy="487363"/>
          </a:xfrm>
          <a:prstGeom prst="rect">
            <a:avLst/>
          </a:prstGeom>
        </p:spPr>
      </p:pic>
      <p:sp>
        <p:nvSpPr>
          <p:cNvPr id="36" name="Rectangle 35"/>
          <p:cNvSpPr/>
          <p:nvPr/>
        </p:nvSpPr>
        <p:spPr>
          <a:xfrm>
            <a:off x="382003" y="96688"/>
            <a:ext cx="6239247" cy="646331"/>
          </a:xfrm>
          <a:prstGeom prst="rect">
            <a:avLst/>
          </a:prstGeom>
        </p:spPr>
        <p:txBody>
          <a:bodyPr wrap="square">
            <a:spAutoFit/>
          </a:bodyPr>
          <a:lstStyle/>
          <a:p>
            <a:r>
              <a:rPr lang="en-IE" sz="3600" b="1" dirty="0">
                <a:solidFill>
                  <a:srgbClr val="1C5042"/>
                </a:solidFill>
                <a:latin typeface="Poppins" panose="020B0604020202020204" charset="0"/>
                <a:cs typeface="Poppins" panose="020B0604020202020204" charset="0"/>
              </a:rPr>
              <a:t>Programme Outcomes </a:t>
            </a:r>
            <a:endParaRPr lang="en-IE" sz="3600" dirty="0">
              <a:solidFill>
                <a:srgbClr val="1C5042"/>
              </a:solidFill>
            </a:endParaRPr>
          </a:p>
        </p:txBody>
      </p:sp>
      <p:sp>
        <p:nvSpPr>
          <p:cNvPr id="37" name="Rounded Rectangle 36"/>
          <p:cNvSpPr/>
          <p:nvPr/>
        </p:nvSpPr>
        <p:spPr>
          <a:xfrm>
            <a:off x="2642852" y="3687960"/>
            <a:ext cx="2549842" cy="1756841"/>
          </a:xfrm>
          <a:prstGeom prst="roundRect">
            <a:avLst/>
          </a:prstGeom>
          <a:solidFill>
            <a:srgbClr val="35937A"/>
          </a:solidFill>
        </p:spPr>
        <p:style>
          <a:lnRef idx="2">
            <a:schemeClr val="lt1">
              <a:hueOff val="0"/>
              <a:satOff val="0"/>
              <a:lumOff val="0"/>
              <a:alphaOff val="0"/>
            </a:schemeClr>
          </a:lnRef>
          <a:fillRef idx="1">
            <a:schemeClr val="accent1">
              <a:alpha val="90000"/>
              <a:hueOff val="0"/>
              <a:satOff val="0"/>
              <a:lumOff val="0"/>
              <a:alphaOff val="-32000"/>
            </a:schemeClr>
          </a:fillRef>
          <a:effectRef idx="0">
            <a:schemeClr val="accent1">
              <a:alpha val="90000"/>
              <a:hueOff val="0"/>
              <a:satOff val="0"/>
              <a:lumOff val="0"/>
              <a:alphaOff val="-32000"/>
            </a:schemeClr>
          </a:effectRef>
          <a:fontRef idx="minor">
            <a:schemeClr val="lt1"/>
          </a:fontRef>
        </p:style>
        <p:txBody>
          <a:bodyPr/>
          <a:lstStyle/>
          <a:p>
            <a:endParaRPr lang="en-IE"/>
          </a:p>
        </p:txBody>
      </p:sp>
      <p:grpSp>
        <p:nvGrpSpPr>
          <p:cNvPr id="38" name="Group 37"/>
          <p:cNvGrpSpPr/>
          <p:nvPr/>
        </p:nvGrpSpPr>
        <p:grpSpPr>
          <a:xfrm>
            <a:off x="2066192" y="5444801"/>
            <a:ext cx="4053557" cy="945991"/>
            <a:chOff x="2156150" y="4717737"/>
            <a:chExt cx="4053557" cy="945991"/>
          </a:xfrm>
        </p:grpSpPr>
        <p:sp>
          <p:nvSpPr>
            <p:cNvPr id="43" name="Rectangle 42"/>
            <p:cNvSpPr/>
            <p:nvPr/>
          </p:nvSpPr>
          <p:spPr>
            <a:xfrm>
              <a:off x="3177358" y="4717737"/>
              <a:ext cx="3032349" cy="94599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IE"/>
            </a:p>
          </p:txBody>
        </p:sp>
        <p:sp>
          <p:nvSpPr>
            <p:cNvPr id="44" name="TextBox 43"/>
            <p:cNvSpPr txBox="1"/>
            <p:nvPr/>
          </p:nvSpPr>
          <p:spPr>
            <a:xfrm>
              <a:off x="2156150" y="4717737"/>
              <a:ext cx="3937743" cy="94599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56464" tIns="156464" rIns="156464" bIns="0" numCol="1" spcCol="1270" anchor="t" anchorCtr="0">
              <a:noAutofit/>
            </a:bodyPr>
            <a:lstStyle/>
            <a:p>
              <a:pPr lvl="0" defTabSz="977900">
                <a:lnSpc>
                  <a:spcPct val="90000"/>
                </a:lnSpc>
                <a:spcBef>
                  <a:spcPct val="0"/>
                </a:spcBef>
                <a:spcAft>
                  <a:spcPct val="35000"/>
                </a:spcAft>
              </a:pPr>
              <a:r>
                <a:rPr lang="en-IE" sz="2000" kern="1200" dirty="0">
                  <a:latin typeface="Poppins" panose="020B0604020202020204" charset="0"/>
                  <a:cs typeface="Poppins" panose="020B0604020202020204" charset="0"/>
                </a:rPr>
                <a:t>Built professional capacity in literacy-friendly delivery</a:t>
              </a:r>
              <a:r>
                <a:rPr lang="en-IE" sz="2200" kern="1200" dirty="0">
                  <a:latin typeface="Poppins" panose="020B0604020202020204" charset="0"/>
                  <a:cs typeface="Poppins" panose="020B0604020202020204" charset="0"/>
                </a:rPr>
                <a:t>.</a:t>
              </a:r>
              <a:endParaRPr lang="en-US" sz="2200" kern="1200" dirty="0">
                <a:latin typeface="Poppins" panose="020B0604020202020204" charset="0"/>
                <a:cs typeface="Poppins" panose="020B0604020202020204" charset="0"/>
              </a:endParaRPr>
            </a:p>
          </p:txBody>
        </p:sp>
      </p:grpSp>
      <p:sp>
        <p:nvSpPr>
          <p:cNvPr id="39" name="Rounded Rectangle 38"/>
          <p:cNvSpPr/>
          <p:nvPr/>
        </p:nvSpPr>
        <p:spPr>
          <a:xfrm>
            <a:off x="6726532" y="3687960"/>
            <a:ext cx="2549842" cy="1756841"/>
          </a:xfrm>
          <a:prstGeom prst="roundRect">
            <a:avLst/>
          </a:prstGeom>
          <a:solidFill>
            <a:srgbClr val="35937A"/>
          </a:solidFill>
        </p:spPr>
        <p:style>
          <a:lnRef idx="2">
            <a:schemeClr val="lt1">
              <a:hueOff val="0"/>
              <a:satOff val="0"/>
              <a:lumOff val="0"/>
              <a:alphaOff val="0"/>
            </a:schemeClr>
          </a:lnRef>
          <a:fillRef idx="1">
            <a:schemeClr val="accent1">
              <a:alpha val="90000"/>
              <a:hueOff val="0"/>
              <a:satOff val="0"/>
              <a:lumOff val="0"/>
              <a:alphaOff val="-40000"/>
            </a:schemeClr>
          </a:fillRef>
          <a:effectRef idx="0">
            <a:schemeClr val="accent1">
              <a:alpha val="90000"/>
              <a:hueOff val="0"/>
              <a:satOff val="0"/>
              <a:lumOff val="0"/>
              <a:alphaOff val="-40000"/>
            </a:schemeClr>
          </a:effectRef>
          <a:fontRef idx="minor">
            <a:schemeClr val="lt1"/>
          </a:fontRef>
        </p:style>
        <p:txBody>
          <a:bodyPr/>
          <a:lstStyle/>
          <a:p>
            <a:endParaRPr lang="en-IE"/>
          </a:p>
        </p:txBody>
      </p:sp>
      <p:grpSp>
        <p:nvGrpSpPr>
          <p:cNvPr id="40" name="Group 39"/>
          <p:cNvGrpSpPr/>
          <p:nvPr/>
        </p:nvGrpSpPr>
        <p:grpSpPr>
          <a:xfrm>
            <a:off x="6374841" y="5444801"/>
            <a:ext cx="3938536" cy="948895"/>
            <a:chOff x="6464799" y="4717737"/>
            <a:chExt cx="2549842" cy="948895"/>
          </a:xfrm>
        </p:grpSpPr>
        <p:sp>
          <p:nvSpPr>
            <p:cNvPr id="41" name="Rectangle 40"/>
            <p:cNvSpPr/>
            <p:nvPr/>
          </p:nvSpPr>
          <p:spPr>
            <a:xfrm>
              <a:off x="6464799" y="4717737"/>
              <a:ext cx="2549842" cy="94599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IE"/>
            </a:p>
          </p:txBody>
        </p:sp>
        <p:sp>
          <p:nvSpPr>
            <p:cNvPr id="42" name="TextBox 41"/>
            <p:cNvSpPr txBox="1"/>
            <p:nvPr/>
          </p:nvSpPr>
          <p:spPr>
            <a:xfrm>
              <a:off x="6633989" y="4720641"/>
              <a:ext cx="2124735" cy="94599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56464" tIns="156464" rIns="156464" bIns="0" numCol="1" spcCol="1270" anchor="t" anchorCtr="0">
              <a:noAutofit/>
            </a:bodyPr>
            <a:lstStyle/>
            <a:p>
              <a:pPr lvl="0" defTabSz="977900">
                <a:lnSpc>
                  <a:spcPct val="90000"/>
                </a:lnSpc>
                <a:spcBef>
                  <a:spcPct val="0"/>
                </a:spcBef>
                <a:spcAft>
                  <a:spcPct val="35000"/>
                </a:spcAft>
              </a:pPr>
              <a:r>
                <a:rPr lang="en-US" sz="2000" kern="1200" dirty="0">
                  <a:latin typeface="Poppins" panose="020B0604020202020204" charset="0"/>
                  <a:cs typeface="Poppins" panose="020B0604020202020204" charset="0"/>
                </a:rPr>
                <a:t>Strengthened cross- sector collaboration.</a:t>
              </a:r>
            </a:p>
          </p:txBody>
        </p:sp>
      </p:grpSp>
      <p:pic>
        <p:nvPicPr>
          <p:cNvPr id="45" name="Picture 44"/>
          <p:cNvPicPr>
            <a:picLocks noChangeAspect="1"/>
          </p:cNvPicPr>
          <p:nvPr/>
        </p:nvPicPr>
        <p:blipFill>
          <a:blip r:embed="rId27"/>
          <a:stretch>
            <a:fillRect/>
          </a:stretch>
        </p:blipFill>
        <p:spPr>
          <a:xfrm>
            <a:off x="6997890" y="3817319"/>
            <a:ext cx="939029" cy="1411109"/>
          </a:xfrm>
          <a:prstGeom prst="rect">
            <a:avLst/>
          </a:prstGeom>
        </p:spPr>
      </p:pic>
      <p:pic>
        <p:nvPicPr>
          <p:cNvPr id="46" name="Picture 45"/>
          <p:cNvPicPr>
            <a:picLocks noChangeAspect="1"/>
          </p:cNvPicPr>
          <p:nvPr/>
        </p:nvPicPr>
        <p:blipFill>
          <a:blip r:embed="rId28"/>
          <a:stretch>
            <a:fillRect/>
          </a:stretch>
        </p:blipFill>
        <p:spPr>
          <a:xfrm>
            <a:off x="2863077" y="4010729"/>
            <a:ext cx="1539231" cy="1024288"/>
          </a:xfrm>
          <a:prstGeom prst="rect">
            <a:avLst/>
          </a:prstGeom>
        </p:spPr>
      </p:pic>
      <p:pic>
        <p:nvPicPr>
          <p:cNvPr id="47" name="p_15145647_38">
            <a:hlinkClick r:id="" action="ppaction://media"/>
          </p:cNvPr>
          <p:cNvPicPr>
            <a:picLocks noChangeAspect="1"/>
          </p:cNvPicPr>
          <p:nvPr>
            <a:audioFile r:link="rId16"/>
            <p:extLst>
              <p:ext uri="{DAA4B4D4-6D71-4841-9C94-3DE7FCFB9230}">
                <p14:media xmlns:p14="http://schemas.microsoft.com/office/powerpoint/2010/main" r:embed="rId15"/>
              </p:ext>
            </p:extLst>
          </p:nvPr>
        </p:nvPicPr>
        <p:blipFill>
          <a:blip r:embed="rId23"/>
          <a:stretch>
            <a:fillRect/>
          </a:stretch>
        </p:blipFill>
        <p:spPr>
          <a:xfrm>
            <a:off x="4759982" y="4279191"/>
            <a:ext cx="487363" cy="487363"/>
          </a:xfrm>
          <a:prstGeom prst="rect">
            <a:avLst/>
          </a:prstGeom>
        </p:spPr>
      </p:pic>
      <p:pic>
        <p:nvPicPr>
          <p:cNvPr id="48" name="p_15145793_258">
            <a:hlinkClick r:id="" action="ppaction://media"/>
          </p:cNvPr>
          <p:cNvPicPr>
            <a:picLocks noChangeAspect="1"/>
          </p:cNvPicPr>
          <p:nvPr>
            <a:audioFile r:link="rId18"/>
            <p:extLst>
              <p:ext uri="{DAA4B4D4-6D71-4841-9C94-3DE7FCFB9230}">
                <p14:media xmlns:p14="http://schemas.microsoft.com/office/powerpoint/2010/main" r:embed="rId17"/>
              </p:ext>
            </p:extLst>
          </p:nvPr>
        </p:nvPicPr>
        <p:blipFill>
          <a:blip r:embed="rId23"/>
          <a:stretch>
            <a:fillRect/>
          </a:stretch>
        </p:blipFill>
        <p:spPr>
          <a:xfrm>
            <a:off x="8448024" y="4547654"/>
            <a:ext cx="487363" cy="487363"/>
          </a:xfrm>
          <a:prstGeom prst="rect">
            <a:avLst/>
          </a:prstGeom>
        </p:spPr>
      </p:pic>
      <p:pic>
        <p:nvPicPr>
          <p:cNvPr id="49" name="p_15145847_333">
            <a:hlinkClick r:id="" action="ppaction://media"/>
          </p:cNvPr>
          <p:cNvPicPr>
            <a:picLocks noChangeAspect="1"/>
          </p:cNvPicPr>
          <p:nvPr>
            <a:audioFile r:link="rId20"/>
            <p:extLst>
              <p:ext uri="{DAA4B4D4-6D71-4841-9C94-3DE7FCFB9230}">
                <p14:media xmlns:p14="http://schemas.microsoft.com/office/powerpoint/2010/main" r:embed="rId19"/>
              </p:ext>
            </p:extLst>
          </p:nvPr>
        </p:nvPicPr>
        <p:blipFill>
          <a:blip r:embed="rId23"/>
          <a:stretch>
            <a:fillRect/>
          </a:stretch>
        </p:blipFill>
        <p:spPr>
          <a:xfrm>
            <a:off x="8428996" y="3705569"/>
            <a:ext cx="487363" cy="487363"/>
          </a:xfrm>
          <a:prstGeom prst="rect">
            <a:avLst/>
          </a:prstGeom>
        </p:spPr>
      </p:pic>
      <p:pic>
        <p:nvPicPr>
          <p:cNvPr id="50" name="Picture 49"/>
          <p:cNvPicPr>
            <a:picLocks noChangeAspect="1"/>
          </p:cNvPicPr>
          <p:nvPr/>
        </p:nvPicPr>
        <p:blipFill>
          <a:blip r:embed="rId29"/>
          <a:stretch>
            <a:fillRect/>
          </a:stretch>
        </p:blipFill>
        <p:spPr>
          <a:xfrm>
            <a:off x="0" y="6192026"/>
            <a:ext cx="12192000" cy="640135"/>
          </a:xfrm>
          <a:prstGeom prst="rect">
            <a:avLst/>
          </a:prstGeom>
        </p:spPr>
      </p:pic>
    </p:spTree>
    <p:extLst>
      <p:ext uri="{BB962C8B-B14F-4D97-AF65-F5344CB8AC3E}">
        <p14:creationId xmlns:p14="http://schemas.microsoft.com/office/powerpoint/2010/main" val="2959571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p:stCondLst>
                              <p:cond delay="0"/>
                            </p:stCondLst>
                            <p:childTnLst>
                              <p:par>
                                <p:cTn id="12" presetID="1" presetClass="mediacall" presetSubtype="0" fill="hold" nodeType="afterEffect">
                                  <p:stCondLst>
                                    <p:cond delay="0"/>
                                  </p:stCondLst>
                                  <p:childTnLst>
                                    <p:cmd type="call" cmd="playFrom(0.0)">
                                      <p:cBhvr>
                                        <p:cTn id="13" dur="6168" fill="hold"/>
                                        <p:tgtEl>
                                          <p:spTgt spid="14"/>
                                        </p:tgtEl>
                                      </p:cBhvr>
                                    </p:cmd>
                                  </p:childTnLst>
                                </p:cTn>
                              </p:par>
                            </p:childTnLst>
                          </p:cTn>
                        </p:par>
                        <p:par>
                          <p:cTn id="14" fill="hold">
                            <p:stCondLst>
                              <p:cond delay="6168"/>
                            </p:stCondLst>
                            <p:childTnLst>
                              <p:par>
                                <p:cTn id="15" presetID="1" presetClass="mediacall" presetSubtype="0" fill="hold" nodeType="afterEffect">
                                  <p:stCondLst>
                                    <p:cond delay="0"/>
                                  </p:stCondLst>
                                  <p:childTnLst>
                                    <p:cmd type="call" cmd="playFrom(0.0)">
                                      <p:cBhvr>
                                        <p:cTn id="16" dur="5472" fill="hold"/>
                                        <p:tgtEl>
                                          <p:spTgt spid="13"/>
                                        </p:tgtEl>
                                      </p:cBhvr>
                                    </p:cmd>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par>
                          <p:cTn id="25" fill="hold">
                            <p:stCondLst>
                              <p:cond delay="0"/>
                            </p:stCondLst>
                            <p:childTnLst>
                              <p:par>
                                <p:cTn id="26" presetID="1" presetClass="mediacall" presetSubtype="0" fill="hold" nodeType="afterEffect">
                                  <p:stCondLst>
                                    <p:cond delay="0"/>
                                  </p:stCondLst>
                                  <p:childTnLst>
                                    <p:cmd type="call" cmd="playFrom(0.0)">
                                      <p:cBhvr>
                                        <p:cTn id="27" dur="3816" fill="hold"/>
                                        <p:tgtEl>
                                          <p:spTgt spid="21"/>
                                        </p:tgtEl>
                                      </p:cBhvr>
                                    </p:cmd>
                                  </p:childTnLst>
                                </p:cTn>
                              </p:par>
                            </p:childTnLst>
                          </p:cTn>
                        </p:par>
                        <p:par>
                          <p:cTn id="28" fill="hold">
                            <p:stCondLst>
                              <p:cond delay="3816"/>
                            </p:stCondLst>
                            <p:childTnLst>
                              <p:par>
                                <p:cTn id="29" presetID="1" presetClass="mediacall" presetSubtype="0" fill="hold" nodeType="afterEffect">
                                  <p:stCondLst>
                                    <p:cond delay="0"/>
                                  </p:stCondLst>
                                  <p:childTnLst>
                                    <p:cmd type="call" cmd="playFrom(0.0)">
                                      <p:cBhvr>
                                        <p:cTn id="30" dur="4968" fill="hold"/>
                                        <p:tgtEl>
                                          <p:spTgt spid="20"/>
                                        </p:tgtEl>
                                      </p:cBhvr>
                                    </p:cmd>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par>
                          <p:cTn id="39" fill="hold">
                            <p:stCondLst>
                              <p:cond delay="0"/>
                            </p:stCondLst>
                            <p:childTnLst>
                              <p:par>
                                <p:cTn id="40" presetID="1" presetClass="mediacall" presetSubtype="0" fill="hold" nodeType="afterEffect">
                                  <p:stCondLst>
                                    <p:cond delay="0"/>
                                  </p:stCondLst>
                                  <p:childTnLst>
                                    <p:cmd type="call" cmd="playFrom(0.0)">
                                      <p:cBhvr>
                                        <p:cTn id="41" dur="5136" fill="hold"/>
                                        <p:tgtEl>
                                          <p:spTgt spid="28"/>
                                        </p:tgtEl>
                                      </p:cBhvr>
                                    </p:cmd>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29"/>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33"/>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30"/>
                                        </p:tgtEl>
                                        <p:attrNameLst>
                                          <p:attrName>style.visibility</p:attrName>
                                        </p:attrNameLst>
                                      </p:cBhvr>
                                      <p:to>
                                        <p:strVal val="visible"/>
                                      </p:to>
                                    </p:set>
                                  </p:childTnLst>
                                </p:cTn>
                              </p:par>
                            </p:childTnLst>
                          </p:cTn>
                        </p:par>
                        <p:par>
                          <p:cTn id="50" fill="hold">
                            <p:stCondLst>
                              <p:cond delay="0"/>
                            </p:stCondLst>
                            <p:childTnLst>
                              <p:par>
                                <p:cTn id="51" presetID="1" presetClass="mediacall" presetSubtype="0" fill="hold" nodeType="afterEffect">
                                  <p:stCondLst>
                                    <p:cond delay="0"/>
                                  </p:stCondLst>
                                  <p:childTnLst>
                                    <p:cmd type="call" cmd="playFrom(0.0)">
                                      <p:cBhvr>
                                        <p:cTn id="52" dur="3336" fill="hold"/>
                                        <p:tgtEl>
                                          <p:spTgt spid="34"/>
                                        </p:tgtEl>
                                      </p:cBhvr>
                                    </p:cmd>
                                  </p:childTnLst>
                                </p:cTn>
                              </p:par>
                            </p:childTnLst>
                          </p:cTn>
                        </p:par>
                        <p:par>
                          <p:cTn id="53" fill="hold">
                            <p:stCondLst>
                              <p:cond delay="3336"/>
                            </p:stCondLst>
                            <p:childTnLst>
                              <p:par>
                                <p:cTn id="54" presetID="1" presetClass="mediacall" presetSubtype="0" fill="hold" nodeType="afterEffect">
                                  <p:stCondLst>
                                    <p:cond delay="0"/>
                                  </p:stCondLst>
                                  <p:childTnLst>
                                    <p:cmd type="call" cmd="playFrom(0.0)">
                                      <p:cBhvr>
                                        <p:cTn id="55" dur="4224" fill="hold"/>
                                        <p:tgtEl>
                                          <p:spTgt spid="35"/>
                                        </p:tgtEl>
                                      </p:cBhvr>
                                    </p:cmd>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37"/>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46"/>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38"/>
                                        </p:tgtEl>
                                        <p:attrNameLst>
                                          <p:attrName>style.visibility</p:attrName>
                                        </p:attrNameLst>
                                      </p:cBhvr>
                                      <p:to>
                                        <p:strVal val="visible"/>
                                      </p:to>
                                    </p:set>
                                  </p:childTnLst>
                                </p:cTn>
                              </p:par>
                            </p:childTnLst>
                          </p:cTn>
                        </p:par>
                        <p:par>
                          <p:cTn id="64" fill="hold">
                            <p:stCondLst>
                              <p:cond delay="0"/>
                            </p:stCondLst>
                            <p:childTnLst>
                              <p:par>
                                <p:cTn id="65" presetID="1" presetClass="mediacall" presetSubtype="0" fill="hold" nodeType="afterEffect">
                                  <p:stCondLst>
                                    <p:cond delay="0"/>
                                  </p:stCondLst>
                                  <p:childTnLst>
                                    <p:cmd type="call" cmd="playFrom(0.0)">
                                      <p:cBhvr>
                                        <p:cTn id="66" dur="15888" fill="hold"/>
                                        <p:tgtEl>
                                          <p:spTgt spid="47"/>
                                        </p:tgtEl>
                                      </p:cBhvr>
                                    </p:cmd>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45"/>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9"/>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0"/>
                                        </p:tgtEl>
                                        <p:attrNameLst>
                                          <p:attrName>style.visibility</p:attrName>
                                        </p:attrNameLst>
                                      </p:cBhvr>
                                      <p:to>
                                        <p:strVal val="visible"/>
                                      </p:to>
                                    </p:set>
                                  </p:childTnLst>
                                </p:cTn>
                              </p:par>
                            </p:childTnLst>
                          </p:cTn>
                        </p:par>
                        <p:par>
                          <p:cTn id="75" fill="hold">
                            <p:stCondLst>
                              <p:cond delay="0"/>
                            </p:stCondLst>
                            <p:childTnLst>
                              <p:par>
                                <p:cTn id="76" presetID="1" presetClass="mediacall" presetSubtype="0" fill="hold" nodeType="afterEffect">
                                  <p:stCondLst>
                                    <p:cond delay="0"/>
                                  </p:stCondLst>
                                  <p:childTnLst>
                                    <p:cmd type="call" cmd="playFrom(0.0)">
                                      <p:cBhvr>
                                        <p:cTn id="77" dur="6024" fill="hold"/>
                                        <p:tgtEl>
                                          <p:spTgt spid="49"/>
                                        </p:tgtEl>
                                      </p:cBhvr>
                                    </p:cmd>
                                  </p:childTnLst>
                                </p:cTn>
                              </p:par>
                            </p:childTnLst>
                          </p:cTn>
                        </p:par>
                        <p:par>
                          <p:cTn id="78" fill="hold">
                            <p:stCondLst>
                              <p:cond delay="6024"/>
                            </p:stCondLst>
                            <p:childTnLst>
                              <p:par>
                                <p:cTn id="79" presetID="1" presetClass="mediacall" presetSubtype="0" fill="hold" nodeType="afterEffect">
                                  <p:stCondLst>
                                    <p:cond delay="0"/>
                                  </p:stCondLst>
                                  <p:childTnLst>
                                    <p:cmd type="call" cmd="playFrom(0.0)">
                                      <p:cBhvr>
                                        <p:cTn id="80" dur="5280" fill="hold"/>
                                        <p:tgtEl>
                                          <p:spTgt spid="4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81" fill="hold" display="0">
                  <p:stCondLst>
                    <p:cond delay="indefinite"/>
                  </p:stCondLst>
                  <p:endCondLst>
                    <p:cond evt="onStopAudio" delay="0">
                      <p:tgtEl>
                        <p:sldTgt/>
                      </p:tgtEl>
                    </p:cond>
                  </p:endCondLst>
                </p:cTn>
                <p:tgtEl>
                  <p:spTgt spid="14"/>
                </p:tgtEl>
              </p:cMediaNode>
            </p:audio>
            <p:audio>
              <p:cMediaNode vol="80000">
                <p:cTn id="82" fill="hold" display="0">
                  <p:stCondLst>
                    <p:cond delay="indefinite"/>
                  </p:stCondLst>
                  <p:endCondLst>
                    <p:cond evt="onStopAudio" delay="0">
                      <p:tgtEl>
                        <p:sldTgt/>
                      </p:tgtEl>
                    </p:cond>
                  </p:endCondLst>
                </p:cTn>
                <p:tgtEl>
                  <p:spTgt spid="13"/>
                </p:tgtEl>
              </p:cMediaNode>
            </p:audio>
            <p:audio>
              <p:cMediaNode vol="80000">
                <p:cTn id="83" fill="hold" display="0">
                  <p:stCondLst>
                    <p:cond delay="indefinite"/>
                  </p:stCondLst>
                  <p:endCondLst>
                    <p:cond evt="onStopAudio" delay="0">
                      <p:tgtEl>
                        <p:sldTgt/>
                      </p:tgtEl>
                    </p:cond>
                  </p:endCondLst>
                </p:cTn>
                <p:tgtEl>
                  <p:spTgt spid="21"/>
                </p:tgtEl>
              </p:cMediaNode>
            </p:audio>
            <p:audio>
              <p:cMediaNode vol="80000">
                <p:cTn id="84" fill="hold" display="0">
                  <p:stCondLst>
                    <p:cond delay="indefinite"/>
                  </p:stCondLst>
                  <p:endCondLst>
                    <p:cond evt="onStopAudio" delay="0">
                      <p:tgtEl>
                        <p:sldTgt/>
                      </p:tgtEl>
                    </p:cond>
                  </p:endCondLst>
                </p:cTn>
                <p:tgtEl>
                  <p:spTgt spid="20"/>
                </p:tgtEl>
              </p:cMediaNode>
            </p:audio>
            <p:audio>
              <p:cMediaNode vol="80000">
                <p:cTn id="85" fill="hold" display="0">
                  <p:stCondLst>
                    <p:cond delay="indefinite"/>
                  </p:stCondLst>
                  <p:endCondLst>
                    <p:cond evt="onStopAudio" delay="0">
                      <p:tgtEl>
                        <p:sldTgt/>
                      </p:tgtEl>
                    </p:cond>
                  </p:endCondLst>
                </p:cTn>
                <p:tgtEl>
                  <p:spTgt spid="28"/>
                </p:tgtEl>
              </p:cMediaNode>
            </p:audio>
            <p:audio>
              <p:cMediaNode vol="80000">
                <p:cTn id="86" fill="hold" display="0">
                  <p:stCondLst>
                    <p:cond delay="indefinite"/>
                  </p:stCondLst>
                  <p:endCondLst>
                    <p:cond evt="onStopAudio" delay="0">
                      <p:tgtEl>
                        <p:sldTgt/>
                      </p:tgtEl>
                    </p:cond>
                  </p:endCondLst>
                </p:cTn>
                <p:tgtEl>
                  <p:spTgt spid="34"/>
                </p:tgtEl>
              </p:cMediaNode>
            </p:audio>
            <p:audio>
              <p:cMediaNode vol="80000">
                <p:cTn id="87" fill="hold" display="0">
                  <p:stCondLst>
                    <p:cond delay="indefinite"/>
                  </p:stCondLst>
                  <p:endCondLst>
                    <p:cond evt="onStopAudio" delay="0">
                      <p:tgtEl>
                        <p:sldTgt/>
                      </p:tgtEl>
                    </p:cond>
                  </p:endCondLst>
                </p:cTn>
                <p:tgtEl>
                  <p:spTgt spid="35"/>
                </p:tgtEl>
              </p:cMediaNode>
            </p:audio>
            <p:audio>
              <p:cMediaNode vol="80000">
                <p:cTn id="88" fill="hold" display="0">
                  <p:stCondLst>
                    <p:cond delay="indefinite"/>
                  </p:stCondLst>
                  <p:endCondLst>
                    <p:cond evt="onStopAudio" delay="0">
                      <p:tgtEl>
                        <p:sldTgt/>
                      </p:tgtEl>
                    </p:cond>
                  </p:endCondLst>
                </p:cTn>
                <p:tgtEl>
                  <p:spTgt spid="47"/>
                </p:tgtEl>
              </p:cMediaNode>
            </p:audio>
            <p:audio>
              <p:cMediaNode vol="80000">
                <p:cTn id="89" fill="hold" display="0">
                  <p:stCondLst>
                    <p:cond delay="indefinite"/>
                  </p:stCondLst>
                  <p:endCondLst>
                    <p:cond evt="onStopAudio" delay="0">
                      <p:tgtEl>
                        <p:sldTgt/>
                      </p:tgtEl>
                    </p:cond>
                  </p:endCondLst>
                </p:cTn>
                <p:tgtEl>
                  <p:spTgt spid="49"/>
                </p:tgtEl>
              </p:cMediaNode>
            </p:audio>
            <p:audio>
              <p:cMediaNode vol="80000">
                <p:cTn id="90" fill="hold" display="0">
                  <p:stCondLst>
                    <p:cond delay="indefinite"/>
                  </p:stCondLst>
                  <p:endCondLst>
                    <p:cond evt="onStopAudio" delay="0">
                      <p:tgtEl>
                        <p:sldTgt/>
                      </p:tgtEl>
                    </p:cond>
                  </p:endCondLst>
                </p:cTn>
                <p:tgtEl>
                  <p:spTgt spid="4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a:solidFill>
                  <a:srgbClr val="1C5042"/>
                </a:solidFill>
                <a:latin typeface="Poppins" panose="020B0604020202020204"/>
              </a:rPr>
              <a:t>Next Steps  </a:t>
            </a:r>
          </a:p>
        </p:txBody>
      </p:sp>
      <p:sp>
        <p:nvSpPr>
          <p:cNvPr id="3" name="Content Placeholder 2"/>
          <p:cNvSpPr>
            <a:spLocks noGrp="1"/>
          </p:cNvSpPr>
          <p:nvPr>
            <p:ph idx="1"/>
          </p:nvPr>
        </p:nvSpPr>
        <p:spPr/>
        <p:txBody>
          <a:bodyPr>
            <a:normAutofit fontScale="85000" lnSpcReduction="10000"/>
          </a:bodyPr>
          <a:lstStyle/>
          <a:p>
            <a:pPr>
              <a:lnSpc>
                <a:spcPct val="120000"/>
              </a:lnSpc>
            </a:pPr>
            <a:r>
              <a:rPr lang="en-IE" dirty="0">
                <a:solidFill>
                  <a:srgbClr val="1C5042"/>
                </a:solidFill>
                <a:latin typeface="Poppins" panose="020B0604020202020204"/>
                <a:cs typeface="Poppins" panose="020B0604020202020204" charset="0"/>
              </a:rPr>
              <a:t>Develop programme booklet which can be published and shared with other organisations looking to implement the programme.</a:t>
            </a:r>
          </a:p>
          <a:p>
            <a:endParaRPr lang="en-IE" dirty="0">
              <a:solidFill>
                <a:srgbClr val="1C5042"/>
              </a:solidFill>
              <a:latin typeface="Poppins" panose="020B0604020202020204"/>
              <a:cs typeface="Poppins" panose="020B0604020202020204" charset="0"/>
            </a:endParaRPr>
          </a:p>
          <a:p>
            <a:r>
              <a:rPr lang="en-IE" dirty="0">
                <a:solidFill>
                  <a:srgbClr val="1C5042"/>
                </a:solidFill>
                <a:latin typeface="Poppins" panose="020B0604020202020204"/>
                <a:cs typeface="Poppins" panose="020B0604020202020204" charset="0"/>
              </a:rPr>
              <a:t>Scoping exercise with steering committee partners</a:t>
            </a:r>
          </a:p>
          <a:p>
            <a:pPr marL="0" indent="0">
              <a:buNone/>
            </a:pPr>
            <a:endParaRPr lang="en-IE" dirty="0">
              <a:solidFill>
                <a:srgbClr val="1C5042"/>
              </a:solidFill>
              <a:latin typeface="Poppins" panose="020B0604020202020204"/>
              <a:cs typeface="Poppins" panose="020B0604020202020204" charset="0"/>
            </a:endParaRPr>
          </a:p>
          <a:p>
            <a:pPr>
              <a:lnSpc>
                <a:spcPct val="120000"/>
              </a:lnSpc>
            </a:pPr>
            <a:r>
              <a:rPr lang="en-IE" dirty="0">
                <a:solidFill>
                  <a:srgbClr val="1C5042"/>
                </a:solidFill>
                <a:latin typeface="Poppins" panose="020B0604020202020204"/>
                <a:cs typeface="Poppins" panose="020B0604020202020204" charset="0"/>
              </a:rPr>
              <a:t>Potential upskilling/train the trainer for additional facilitators to deliver workshops locally</a:t>
            </a:r>
          </a:p>
          <a:p>
            <a:pPr marL="0" indent="0">
              <a:buNone/>
            </a:pPr>
            <a:endParaRPr lang="en-IE" dirty="0">
              <a:solidFill>
                <a:srgbClr val="1C5042"/>
              </a:solidFill>
              <a:latin typeface="Poppins" panose="020B0604020202020204"/>
              <a:cs typeface="Poppins" panose="020B0604020202020204" charset="0"/>
            </a:endParaRPr>
          </a:p>
          <a:p>
            <a:r>
              <a:rPr lang="en-IE" dirty="0">
                <a:solidFill>
                  <a:srgbClr val="1C5042"/>
                </a:solidFill>
                <a:latin typeface="Poppins" panose="020B0604020202020204"/>
                <a:cs typeface="Poppins" panose="020B0604020202020204" charset="0"/>
              </a:rPr>
              <a:t>Support other counties interested in delivering the programme  </a:t>
            </a:r>
          </a:p>
        </p:txBody>
      </p:sp>
    </p:spTree>
    <p:extLst>
      <p:ext uri="{BB962C8B-B14F-4D97-AF65-F5344CB8AC3E}">
        <p14:creationId xmlns:p14="http://schemas.microsoft.com/office/powerpoint/2010/main" val="636105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a:solidFill>
                  <a:srgbClr val="1C5042"/>
                </a:solidFill>
                <a:latin typeface="Poppins"/>
              </a:rPr>
              <a:t>Contact Details 	</a:t>
            </a:r>
          </a:p>
        </p:txBody>
      </p:sp>
      <p:sp>
        <p:nvSpPr>
          <p:cNvPr id="3" name="Content Placeholder 2"/>
          <p:cNvSpPr>
            <a:spLocks noGrp="1"/>
          </p:cNvSpPr>
          <p:nvPr>
            <p:ph idx="1"/>
          </p:nvPr>
        </p:nvSpPr>
        <p:spPr/>
        <p:txBody>
          <a:bodyPr>
            <a:normAutofit fontScale="92500" lnSpcReduction="10000"/>
          </a:bodyPr>
          <a:lstStyle/>
          <a:p>
            <a:pPr marL="0" indent="0">
              <a:buNone/>
            </a:pPr>
            <a:r>
              <a:rPr lang="en-IE" dirty="0">
                <a:solidFill>
                  <a:srgbClr val="1C5042"/>
                </a:solidFill>
                <a:latin typeface="Poppins"/>
              </a:rPr>
              <a:t>Elaine Banville </a:t>
            </a:r>
          </a:p>
          <a:p>
            <a:pPr marL="0" indent="0">
              <a:buNone/>
            </a:pPr>
            <a:r>
              <a:rPr lang="en-IE" b="1" dirty="0">
                <a:solidFill>
                  <a:srgbClr val="1C5042"/>
                </a:solidFill>
                <a:latin typeface="Poppins"/>
              </a:rPr>
              <a:t>HSE </a:t>
            </a:r>
            <a:r>
              <a:rPr lang="en-IE" dirty="0">
                <a:solidFill>
                  <a:srgbClr val="1C5042"/>
                </a:solidFill>
                <a:latin typeface="Poppins"/>
              </a:rPr>
              <a:t>Health Promotion and Improvement Officer</a:t>
            </a:r>
          </a:p>
          <a:p>
            <a:pPr marL="0" indent="0">
              <a:buNone/>
            </a:pPr>
            <a:r>
              <a:rPr lang="en-IE" dirty="0">
                <a:solidFill>
                  <a:srgbClr val="1C5042"/>
                </a:solidFill>
                <a:latin typeface="Poppins"/>
                <a:hlinkClick r:id="rId2"/>
              </a:rPr>
              <a:t>Elaine.Banville@hse.ie</a:t>
            </a:r>
            <a:r>
              <a:rPr lang="en-IE" dirty="0">
                <a:solidFill>
                  <a:srgbClr val="1C5042"/>
                </a:solidFill>
                <a:latin typeface="Poppins"/>
              </a:rPr>
              <a:t> </a:t>
            </a:r>
          </a:p>
          <a:p>
            <a:pPr marL="0" indent="0">
              <a:buNone/>
            </a:pPr>
            <a:r>
              <a:rPr lang="en-IE" dirty="0">
                <a:solidFill>
                  <a:srgbClr val="1C5042"/>
                </a:solidFill>
                <a:latin typeface="Poppins"/>
              </a:rPr>
              <a:t>0871880033</a:t>
            </a:r>
          </a:p>
          <a:p>
            <a:pPr marL="0" indent="0">
              <a:buNone/>
            </a:pPr>
            <a:endParaRPr lang="en-IE" dirty="0">
              <a:solidFill>
                <a:srgbClr val="1C5042"/>
              </a:solidFill>
              <a:latin typeface="Poppins"/>
            </a:endParaRPr>
          </a:p>
          <a:p>
            <a:pPr marL="0" indent="0">
              <a:buNone/>
            </a:pPr>
            <a:r>
              <a:rPr lang="en-IE" dirty="0">
                <a:solidFill>
                  <a:srgbClr val="1C5042"/>
                </a:solidFill>
                <a:latin typeface="Poppins"/>
              </a:rPr>
              <a:t>Edel Finan</a:t>
            </a:r>
          </a:p>
          <a:p>
            <a:pPr marL="0" indent="0">
              <a:buNone/>
            </a:pPr>
            <a:r>
              <a:rPr lang="en-IE" dirty="0">
                <a:solidFill>
                  <a:srgbClr val="1C5042"/>
                </a:solidFill>
                <a:latin typeface="Poppins"/>
              </a:rPr>
              <a:t>Regional Literacy Coordinator, </a:t>
            </a:r>
            <a:r>
              <a:rPr lang="en-IE" b="1" dirty="0">
                <a:solidFill>
                  <a:srgbClr val="1C5042"/>
                </a:solidFill>
                <a:latin typeface="Poppins"/>
              </a:rPr>
              <a:t>WWETB and</a:t>
            </a:r>
            <a:r>
              <a:rPr lang="en-IE" dirty="0">
                <a:solidFill>
                  <a:srgbClr val="1C5042"/>
                </a:solidFill>
                <a:latin typeface="Poppins"/>
              </a:rPr>
              <a:t> </a:t>
            </a:r>
            <a:r>
              <a:rPr lang="en-IE" b="1" dirty="0">
                <a:solidFill>
                  <a:srgbClr val="1C5042"/>
                </a:solidFill>
                <a:latin typeface="Poppins"/>
              </a:rPr>
              <a:t>Adult Literacy for Life</a:t>
            </a:r>
          </a:p>
          <a:p>
            <a:pPr marL="0" indent="0">
              <a:buNone/>
            </a:pPr>
            <a:r>
              <a:rPr lang="en-IE" dirty="0">
                <a:solidFill>
                  <a:srgbClr val="1C5042"/>
                </a:solidFill>
                <a:latin typeface="Poppins"/>
                <a:hlinkClick r:id="rId3"/>
              </a:rPr>
              <a:t>EdelFinan@wwetb.ie</a:t>
            </a:r>
            <a:r>
              <a:rPr lang="en-IE" dirty="0">
                <a:solidFill>
                  <a:srgbClr val="1C5042"/>
                </a:solidFill>
                <a:latin typeface="Poppins"/>
              </a:rPr>
              <a:t> </a:t>
            </a:r>
          </a:p>
          <a:p>
            <a:pPr marL="0" indent="0">
              <a:buNone/>
            </a:pPr>
            <a:r>
              <a:rPr lang="en-IE" dirty="0">
                <a:solidFill>
                  <a:srgbClr val="1C5042"/>
                </a:solidFill>
                <a:latin typeface="Poppins"/>
              </a:rPr>
              <a:t>086 084 5354 </a:t>
            </a:r>
          </a:p>
        </p:txBody>
      </p:sp>
    </p:spTree>
    <p:extLst>
      <p:ext uri="{BB962C8B-B14F-4D97-AF65-F5344CB8AC3E}">
        <p14:creationId xmlns:p14="http://schemas.microsoft.com/office/powerpoint/2010/main" val="17010101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4F4FF87B061F5488F46A2999AEF3659" ma:contentTypeVersion="16" ma:contentTypeDescription="Create a new document." ma:contentTypeScope="" ma:versionID="ee018a1f5d6f1e215d17cfa0a7f03644">
  <xsd:schema xmlns:xsd="http://www.w3.org/2001/XMLSchema" xmlns:xs="http://www.w3.org/2001/XMLSchema" xmlns:p="http://schemas.microsoft.com/office/2006/metadata/properties" xmlns:ns2="3b49049d-9106-4796-8b67-09d4cf6b77c3" xmlns:ns3="717321f4-6913-4c74-90df-7be1870c6566" targetNamespace="http://schemas.microsoft.com/office/2006/metadata/properties" ma:root="true" ma:fieldsID="4fb4dd19aa6fe68f73afe0531b3efeb8" ns2:_="" ns3:_="">
    <xsd:import namespace="3b49049d-9106-4796-8b67-09d4cf6b77c3"/>
    <xsd:import namespace="717321f4-6913-4c74-90df-7be1870c656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49049d-9106-4796-8b67-09d4cf6b77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6b9d50a-ecb1-4ccb-beb1-591aa5a5dc2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7321f4-6913-4c74-90df-7be1870c656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4beccfe-7ad0-4a45-9dbc-86b8395adb08}" ma:internalName="TaxCatchAll" ma:showField="CatchAllData" ma:web="717321f4-6913-4c74-90df-7be1870c6566">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17321f4-6913-4c74-90df-7be1870c6566" xsi:nil="true"/>
    <lcf76f155ced4ddcb4097134ff3c332f xmlns="3b49049d-9106-4796-8b67-09d4cf6b77c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173A0D9-B18B-4DE8-A16C-D2A7F21F7D36}"/>
</file>

<file path=customXml/itemProps2.xml><?xml version="1.0" encoding="utf-8"?>
<ds:datastoreItem xmlns:ds="http://schemas.openxmlformats.org/officeDocument/2006/customXml" ds:itemID="{D853B681-6158-4C8B-A5DE-4F9ECD8B7B3B}"/>
</file>

<file path=customXml/itemProps3.xml><?xml version="1.0" encoding="utf-8"?>
<ds:datastoreItem xmlns:ds="http://schemas.openxmlformats.org/officeDocument/2006/customXml" ds:itemID="{11B9C78A-4089-464C-B570-7025EC47761A}"/>
</file>

<file path=docProps/app.xml><?xml version="1.0" encoding="utf-8"?>
<Properties xmlns="http://schemas.openxmlformats.org/officeDocument/2006/extended-properties" xmlns:vt="http://schemas.openxmlformats.org/officeDocument/2006/docPropsVTypes">
  <Template/>
  <TotalTime>1956</TotalTime>
  <Words>1058</Words>
  <Application>Microsoft Office PowerPoint</Application>
  <PresentationFormat>Widescreen</PresentationFormat>
  <Paragraphs>166</Paragraphs>
  <Slides>19</Slides>
  <Notes>7</Notes>
  <HiddenSlides>0</HiddenSlides>
  <MMClips>12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Calibri Light</vt:lpstr>
      <vt:lpstr>Canva Sans</vt:lpstr>
      <vt:lpstr>Canva Sans Bold</vt:lpstr>
      <vt:lpstr>Poppins</vt:lpstr>
      <vt:lpstr>Poppins Bold</vt:lpstr>
      <vt:lpstr>Office Theme</vt:lpstr>
      <vt:lpstr>PowerPoint Presentation</vt:lpstr>
      <vt:lpstr>Programme Rationale</vt:lpstr>
      <vt:lpstr> Aims of Programme </vt:lpstr>
      <vt:lpstr>Programme Proposal</vt:lpstr>
      <vt:lpstr>Target Population and Universal Design</vt:lpstr>
      <vt:lpstr>Programme  Implementation  </vt:lpstr>
      <vt:lpstr>PowerPoint Presentation</vt:lpstr>
      <vt:lpstr>PowerPoint Presentation</vt:lpstr>
      <vt:lpstr>PowerPoint Presentation</vt:lpstr>
      <vt:lpstr>Stages of Change</vt:lpstr>
      <vt:lpstr>Case study</vt:lpstr>
      <vt:lpstr>PowerPoint Presentation</vt:lpstr>
      <vt:lpstr>PowerPoint Presentation</vt:lpstr>
      <vt:lpstr>Evaluation Methods</vt:lpstr>
      <vt:lpstr>PowerPoint Presentation</vt:lpstr>
      <vt:lpstr>PowerPoint Presentation</vt:lpstr>
      <vt:lpstr>PowerPoint Presentation</vt:lpstr>
      <vt:lpstr>Next Steps  </vt:lpstr>
      <vt:lpstr>Contact Details  </vt:lpstr>
    </vt:vector>
  </TitlesOfParts>
  <Company>HSE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Elaine Banville</dc:creator>
  <cp:lastModifiedBy>Edel Finan</cp:lastModifiedBy>
  <cp:revision>59</cp:revision>
  <dcterms:created xsi:type="dcterms:W3CDTF">2026-06-15T10:17:12Z</dcterms:created>
  <dcterms:modified xsi:type="dcterms:W3CDTF">2026-07-08T15:15:17Z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0x010100E4F4FF87B061F5488F46A2999AEF3659</vt:lpwstr>
  </property>
</Properties>
</file>