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5.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7.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diagrams/quickStyle1.xml" ContentType="application/vnd.openxmlformats-officedocument.drawingml.diagramStyle+xml"/>
  <Override PartName="/ppt/diagrams/layout1.xml" ContentType="application/vnd.openxmlformats-officedocument.drawingml.diagramLayout+xml"/>
  <Override PartName="/ppt/diagrams/colors1.xml" ContentType="application/vnd.openxmlformats-officedocument.drawingml.diagramColors+xml"/>
  <Override PartName="/ppt/notesMasters/notesMaster1.xml" ContentType="application/vnd.openxmlformats-officedocument.presentationml.notesMaster+xml"/>
  <Override PartName="/ppt/diagrams/layout2.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drawing1.xml" ContentType="application/vnd.ms-office.drawingml.diagramDrawing+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63" r:id="rId2"/>
    <p:sldId id="257" r:id="rId3"/>
    <p:sldId id="258" r:id="rId4"/>
    <p:sldId id="260" r:id="rId5"/>
    <p:sldId id="281" r:id="rId6"/>
    <p:sldId id="282" r:id="rId7"/>
    <p:sldId id="264" r:id="rId8"/>
    <p:sldId id="273" r:id="rId9"/>
    <p:sldId id="280" r:id="rId10"/>
    <p:sldId id="274" r:id="rId11"/>
    <p:sldId id="292" r:id="rId12"/>
    <p:sldId id="283" r:id="rId13"/>
    <p:sldId id="296" r:id="rId14"/>
    <p:sldId id="287" r:id="rId15"/>
    <p:sldId id="277" r:id="rId16"/>
    <p:sldId id="289" r:id="rId17"/>
    <p:sldId id="286" r:id="rId18"/>
    <p:sldId id="293" r:id="rId19"/>
    <p:sldId id="294" r:id="rId20"/>
    <p:sldId id="295" r:id="rId21"/>
    <p:sldId id="265" r:id="rId22"/>
    <p:sldId id="266" r:id="rId23"/>
    <p:sldId id="267" r:id="rId24"/>
    <p:sldId id="272" r:id="rId25"/>
    <p:sldId id="284" r:id="rId26"/>
    <p:sldId id="271" r:id="rId27"/>
    <p:sldId id="270"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a:srgbClr val="FFFFCC"/>
    <a:srgbClr val="28646A"/>
    <a:srgbClr val="FF6699"/>
    <a:srgbClr val="0E3946"/>
    <a:srgbClr val="104954"/>
    <a:srgbClr val="0D3447"/>
    <a:srgbClr val="0E3D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0751" autoAdjust="0"/>
  </p:normalViewPr>
  <p:slideViewPr>
    <p:cSldViewPr snapToGrid="0">
      <p:cViewPr varScale="1">
        <p:scale>
          <a:sx n="92" d="100"/>
          <a:sy n="92" d="100"/>
        </p:scale>
        <p:origin x="125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82AFCA-7608-4094-91BE-90EDAB60B777}" type="doc">
      <dgm:prSet loTypeId="urn:microsoft.com/office/officeart/2005/8/layout/chart3" loCatId="relationship" qsTypeId="urn:microsoft.com/office/officeart/2005/8/quickstyle/simple1" qsCatId="simple" csTypeId="urn:microsoft.com/office/officeart/2005/8/colors/accent1_2" csCatId="accent1" phldr="1"/>
      <dgm:spPr/>
    </dgm:pt>
    <dgm:pt modelId="{5C930A54-05EE-4E60-B599-FAD017075E2C}">
      <dgm:prSet phldrT="[Text]" custT="1"/>
      <dgm:spPr>
        <a:solidFill>
          <a:srgbClr val="F21EBA"/>
        </a:solidFill>
      </dgm:spPr>
      <dgm:t>
        <a:bodyPr/>
        <a:lstStyle/>
        <a:p>
          <a:r>
            <a:rPr lang="en-US" sz="2000" b="1" dirty="0" smtClean="0">
              <a:latin typeface="Arial" panose="020B0604020202020204" pitchFamily="34" charset="0"/>
              <a:cs typeface="Arial" panose="020B0604020202020204" pitchFamily="34" charset="0"/>
            </a:rPr>
            <a:t>Lung Cancer</a:t>
          </a:r>
        </a:p>
        <a:p>
          <a:r>
            <a:rPr lang="en-US" sz="2000" b="1" dirty="0" smtClean="0">
              <a:latin typeface="Arial" panose="020B0604020202020204" pitchFamily="34" charset="0"/>
              <a:cs typeface="Arial" panose="020B0604020202020204" pitchFamily="34" charset="0"/>
            </a:rPr>
            <a:t> 19%</a:t>
          </a:r>
          <a:endParaRPr lang="en-US" sz="2000" b="1" dirty="0">
            <a:latin typeface="Arial" panose="020B0604020202020204" pitchFamily="34" charset="0"/>
            <a:cs typeface="Arial" panose="020B0604020202020204" pitchFamily="34" charset="0"/>
          </a:endParaRPr>
        </a:p>
      </dgm:t>
    </dgm:pt>
    <dgm:pt modelId="{24BB5D47-F2E8-4528-82FB-BD11726A8C86}" type="parTrans" cxnId="{785ED1B4-AC59-4C4B-94BD-80EBD7D73EAE}">
      <dgm:prSet/>
      <dgm:spPr/>
      <dgm:t>
        <a:bodyPr/>
        <a:lstStyle/>
        <a:p>
          <a:endParaRPr lang="en-US"/>
        </a:p>
      </dgm:t>
    </dgm:pt>
    <dgm:pt modelId="{CAD0A120-9570-461C-A1C2-25C1344AEE62}" type="sibTrans" cxnId="{785ED1B4-AC59-4C4B-94BD-80EBD7D73EAE}">
      <dgm:prSet/>
      <dgm:spPr/>
      <dgm:t>
        <a:bodyPr/>
        <a:lstStyle/>
        <a:p>
          <a:endParaRPr lang="en-US"/>
        </a:p>
      </dgm:t>
    </dgm:pt>
    <dgm:pt modelId="{6082C68C-E013-4A34-8235-F48DAEAE05C8}">
      <dgm:prSet phldrT="[Text]" custT="1"/>
      <dgm:spPr>
        <a:solidFill>
          <a:srgbClr val="F21EBA"/>
        </a:solidFill>
      </dgm:spPr>
      <dgm:t>
        <a:bodyPr/>
        <a:lstStyle/>
        <a:p>
          <a:r>
            <a:rPr lang="en-US" sz="2000" b="1" dirty="0" smtClean="0">
              <a:latin typeface="Arial" panose="020B0604020202020204" pitchFamily="34" charset="0"/>
              <a:cs typeface="Arial" panose="020B0604020202020204" pitchFamily="34" charset="0"/>
            </a:rPr>
            <a:t>Bowel Cancer</a:t>
          </a:r>
        </a:p>
        <a:p>
          <a:r>
            <a:rPr lang="en-US" sz="2000" b="1" dirty="0" smtClean="0">
              <a:latin typeface="Arial" panose="020B0604020202020204" pitchFamily="34" charset="0"/>
              <a:cs typeface="Arial" panose="020B0604020202020204" pitchFamily="34" charset="0"/>
            </a:rPr>
            <a:t> 10%</a:t>
          </a:r>
          <a:endParaRPr lang="en-US" sz="2000" b="1" dirty="0">
            <a:latin typeface="Arial" panose="020B0604020202020204" pitchFamily="34" charset="0"/>
            <a:cs typeface="Arial" panose="020B0604020202020204" pitchFamily="34" charset="0"/>
          </a:endParaRPr>
        </a:p>
      </dgm:t>
    </dgm:pt>
    <dgm:pt modelId="{8A4F1DCF-5A5A-43D0-AA37-F4784523F88F}" type="parTrans" cxnId="{D1DEA1AB-35EC-43FE-A1B7-B85A6242D4E7}">
      <dgm:prSet/>
      <dgm:spPr/>
      <dgm:t>
        <a:bodyPr/>
        <a:lstStyle/>
        <a:p>
          <a:endParaRPr lang="en-US"/>
        </a:p>
      </dgm:t>
    </dgm:pt>
    <dgm:pt modelId="{A6B74E3A-0741-4195-9268-168C3D403650}" type="sibTrans" cxnId="{D1DEA1AB-35EC-43FE-A1B7-B85A6242D4E7}">
      <dgm:prSet/>
      <dgm:spPr/>
      <dgm:t>
        <a:bodyPr/>
        <a:lstStyle/>
        <a:p>
          <a:endParaRPr lang="en-US"/>
        </a:p>
      </dgm:t>
    </dgm:pt>
    <dgm:pt modelId="{FC47A052-D081-498F-A13D-73927AA63901}">
      <dgm:prSet phldrT="[Text]" custT="1"/>
      <dgm:spPr>
        <a:solidFill>
          <a:srgbClr val="F21EBA"/>
        </a:solidFill>
      </dgm:spPr>
      <dgm:t>
        <a:bodyPr/>
        <a:lstStyle/>
        <a:p>
          <a:r>
            <a:rPr lang="en-US" sz="2000" b="1" dirty="0" smtClean="0">
              <a:latin typeface="Arial" panose="020B0604020202020204" pitchFamily="34" charset="0"/>
              <a:cs typeface="Arial" panose="020B0604020202020204" pitchFamily="34" charset="0"/>
            </a:rPr>
            <a:t>Breast Cancer</a:t>
          </a:r>
        </a:p>
        <a:p>
          <a:r>
            <a:rPr lang="en-US" sz="2000" b="1" dirty="0" smtClean="0">
              <a:latin typeface="Arial" panose="020B0604020202020204" pitchFamily="34" charset="0"/>
              <a:cs typeface="Arial" panose="020B0604020202020204" pitchFamily="34" charset="0"/>
            </a:rPr>
            <a:t> 16%</a:t>
          </a:r>
          <a:endParaRPr lang="en-US" sz="2000" b="1" dirty="0">
            <a:latin typeface="Arial" panose="020B0604020202020204" pitchFamily="34" charset="0"/>
            <a:cs typeface="Arial" panose="020B0604020202020204" pitchFamily="34" charset="0"/>
          </a:endParaRPr>
        </a:p>
      </dgm:t>
    </dgm:pt>
    <dgm:pt modelId="{1BEB6902-E9A3-4E2C-8750-F3C8357C20CF}" type="parTrans" cxnId="{63DF75EF-3B93-417D-A072-45D5595486AB}">
      <dgm:prSet/>
      <dgm:spPr/>
      <dgm:t>
        <a:bodyPr/>
        <a:lstStyle/>
        <a:p>
          <a:endParaRPr lang="en-US"/>
        </a:p>
      </dgm:t>
    </dgm:pt>
    <dgm:pt modelId="{781011D5-C165-4B96-95A5-6457BC8CAEE7}" type="sibTrans" cxnId="{63DF75EF-3B93-417D-A072-45D5595486AB}">
      <dgm:prSet/>
      <dgm:spPr/>
      <dgm:t>
        <a:bodyPr/>
        <a:lstStyle/>
        <a:p>
          <a:endParaRPr lang="en-US"/>
        </a:p>
      </dgm:t>
    </dgm:pt>
    <dgm:pt modelId="{E79749AE-92D8-4ABB-9912-217E058F440E}" type="pres">
      <dgm:prSet presAssocID="{D082AFCA-7608-4094-91BE-90EDAB60B777}" presName="compositeShape" presStyleCnt="0">
        <dgm:presLayoutVars>
          <dgm:chMax val="7"/>
          <dgm:dir/>
          <dgm:resizeHandles val="exact"/>
        </dgm:presLayoutVars>
      </dgm:prSet>
      <dgm:spPr/>
    </dgm:pt>
    <dgm:pt modelId="{8B1BA8D9-76AB-4221-8AF9-E96C2AC57B46}" type="pres">
      <dgm:prSet presAssocID="{D082AFCA-7608-4094-91BE-90EDAB60B777}" presName="wedge1" presStyleLbl="node1" presStyleIdx="0" presStyleCnt="3" custScaleX="115197" custScaleY="107763"/>
      <dgm:spPr/>
      <dgm:t>
        <a:bodyPr/>
        <a:lstStyle/>
        <a:p>
          <a:endParaRPr lang="en-US"/>
        </a:p>
      </dgm:t>
    </dgm:pt>
    <dgm:pt modelId="{F455F679-870D-41A2-9A8F-FAB137826CCD}" type="pres">
      <dgm:prSet presAssocID="{D082AFCA-7608-4094-91BE-90EDAB60B777}" presName="wedge1Tx" presStyleLbl="node1" presStyleIdx="0" presStyleCnt="3">
        <dgm:presLayoutVars>
          <dgm:chMax val="0"/>
          <dgm:chPref val="0"/>
          <dgm:bulletEnabled val="1"/>
        </dgm:presLayoutVars>
      </dgm:prSet>
      <dgm:spPr/>
      <dgm:t>
        <a:bodyPr/>
        <a:lstStyle/>
        <a:p>
          <a:endParaRPr lang="en-US"/>
        </a:p>
      </dgm:t>
    </dgm:pt>
    <dgm:pt modelId="{03616E3E-7196-4063-A37C-7B20DD92D461}" type="pres">
      <dgm:prSet presAssocID="{D082AFCA-7608-4094-91BE-90EDAB60B777}" presName="wedge2" presStyleLbl="node1" presStyleIdx="1" presStyleCnt="3"/>
      <dgm:spPr/>
      <dgm:t>
        <a:bodyPr/>
        <a:lstStyle/>
        <a:p>
          <a:endParaRPr lang="en-US"/>
        </a:p>
      </dgm:t>
    </dgm:pt>
    <dgm:pt modelId="{D6F148E7-427A-462B-969D-7A01BB3C42D8}" type="pres">
      <dgm:prSet presAssocID="{D082AFCA-7608-4094-91BE-90EDAB60B777}" presName="wedge2Tx" presStyleLbl="node1" presStyleIdx="1" presStyleCnt="3">
        <dgm:presLayoutVars>
          <dgm:chMax val="0"/>
          <dgm:chPref val="0"/>
          <dgm:bulletEnabled val="1"/>
        </dgm:presLayoutVars>
      </dgm:prSet>
      <dgm:spPr/>
      <dgm:t>
        <a:bodyPr/>
        <a:lstStyle/>
        <a:p>
          <a:endParaRPr lang="en-US"/>
        </a:p>
      </dgm:t>
    </dgm:pt>
    <dgm:pt modelId="{3E6AD45E-66F8-4884-A535-6BEB1349DCE2}" type="pres">
      <dgm:prSet presAssocID="{D082AFCA-7608-4094-91BE-90EDAB60B777}" presName="wedge3" presStyleLbl="node1" presStyleIdx="2" presStyleCnt="3" custLinFactNeighborX="-194" custLinFactNeighborY="-820"/>
      <dgm:spPr/>
      <dgm:t>
        <a:bodyPr/>
        <a:lstStyle/>
        <a:p>
          <a:endParaRPr lang="en-US"/>
        </a:p>
      </dgm:t>
    </dgm:pt>
    <dgm:pt modelId="{B8DF7B07-C7C4-4AB9-BB00-18C8E30C8688}" type="pres">
      <dgm:prSet presAssocID="{D082AFCA-7608-4094-91BE-90EDAB60B777}" presName="wedge3Tx" presStyleLbl="node1" presStyleIdx="2" presStyleCnt="3">
        <dgm:presLayoutVars>
          <dgm:chMax val="0"/>
          <dgm:chPref val="0"/>
          <dgm:bulletEnabled val="1"/>
        </dgm:presLayoutVars>
      </dgm:prSet>
      <dgm:spPr/>
      <dgm:t>
        <a:bodyPr/>
        <a:lstStyle/>
        <a:p>
          <a:endParaRPr lang="en-US"/>
        </a:p>
      </dgm:t>
    </dgm:pt>
  </dgm:ptLst>
  <dgm:cxnLst>
    <dgm:cxn modelId="{FFAE5BEF-80EE-4194-AA28-4317570A0EE1}" type="presOf" srcId="{5C930A54-05EE-4E60-B599-FAD017075E2C}" destId="{F455F679-870D-41A2-9A8F-FAB137826CCD}" srcOrd="1" destOrd="0" presId="urn:microsoft.com/office/officeart/2005/8/layout/chart3"/>
    <dgm:cxn modelId="{4959C5C3-D06C-4E86-873C-84B9CE01679B}" type="presOf" srcId="{D082AFCA-7608-4094-91BE-90EDAB60B777}" destId="{E79749AE-92D8-4ABB-9912-217E058F440E}" srcOrd="0" destOrd="0" presId="urn:microsoft.com/office/officeart/2005/8/layout/chart3"/>
    <dgm:cxn modelId="{5227574B-A667-4AD9-B6B1-7B7E3E0D7A96}" type="presOf" srcId="{FC47A052-D081-498F-A13D-73927AA63901}" destId="{B8DF7B07-C7C4-4AB9-BB00-18C8E30C8688}" srcOrd="1" destOrd="0" presId="urn:microsoft.com/office/officeart/2005/8/layout/chart3"/>
    <dgm:cxn modelId="{4D7087BE-D3FA-401B-B3EB-09EAAEB23C70}" type="presOf" srcId="{5C930A54-05EE-4E60-B599-FAD017075E2C}" destId="{8B1BA8D9-76AB-4221-8AF9-E96C2AC57B46}" srcOrd="0" destOrd="0" presId="urn:microsoft.com/office/officeart/2005/8/layout/chart3"/>
    <dgm:cxn modelId="{D1DEA1AB-35EC-43FE-A1B7-B85A6242D4E7}" srcId="{D082AFCA-7608-4094-91BE-90EDAB60B777}" destId="{6082C68C-E013-4A34-8235-F48DAEAE05C8}" srcOrd="1" destOrd="0" parTransId="{8A4F1DCF-5A5A-43D0-AA37-F4784523F88F}" sibTransId="{A6B74E3A-0741-4195-9268-168C3D403650}"/>
    <dgm:cxn modelId="{63DF75EF-3B93-417D-A072-45D5595486AB}" srcId="{D082AFCA-7608-4094-91BE-90EDAB60B777}" destId="{FC47A052-D081-498F-A13D-73927AA63901}" srcOrd="2" destOrd="0" parTransId="{1BEB6902-E9A3-4E2C-8750-F3C8357C20CF}" sibTransId="{781011D5-C165-4B96-95A5-6457BC8CAEE7}"/>
    <dgm:cxn modelId="{15014069-634C-4C15-8001-EF74E4241E87}" type="presOf" srcId="{FC47A052-D081-498F-A13D-73927AA63901}" destId="{3E6AD45E-66F8-4884-A535-6BEB1349DCE2}" srcOrd="0" destOrd="0" presId="urn:microsoft.com/office/officeart/2005/8/layout/chart3"/>
    <dgm:cxn modelId="{39D7F49C-3A06-448C-BAAA-C1B494052F32}" type="presOf" srcId="{6082C68C-E013-4A34-8235-F48DAEAE05C8}" destId="{03616E3E-7196-4063-A37C-7B20DD92D461}" srcOrd="0" destOrd="0" presId="urn:microsoft.com/office/officeart/2005/8/layout/chart3"/>
    <dgm:cxn modelId="{5CF0ECF3-092A-46A1-9342-E03A57D99D04}" type="presOf" srcId="{6082C68C-E013-4A34-8235-F48DAEAE05C8}" destId="{D6F148E7-427A-462B-969D-7A01BB3C42D8}" srcOrd="1" destOrd="0" presId="urn:microsoft.com/office/officeart/2005/8/layout/chart3"/>
    <dgm:cxn modelId="{785ED1B4-AC59-4C4B-94BD-80EBD7D73EAE}" srcId="{D082AFCA-7608-4094-91BE-90EDAB60B777}" destId="{5C930A54-05EE-4E60-B599-FAD017075E2C}" srcOrd="0" destOrd="0" parTransId="{24BB5D47-F2E8-4528-82FB-BD11726A8C86}" sibTransId="{CAD0A120-9570-461C-A1C2-25C1344AEE62}"/>
    <dgm:cxn modelId="{F3D4BD09-DD58-422D-AA68-307F8B27290E}" type="presParOf" srcId="{E79749AE-92D8-4ABB-9912-217E058F440E}" destId="{8B1BA8D9-76AB-4221-8AF9-E96C2AC57B46}" srcOrd="0" destOrd="0" presId="urn:microsoft.com/office/officeart/2005/8/layout/chart3"/>
    <dgm:cxn modelId="{708C1343-5FB3-478F-B81A-C50C4C69DB03}" type="presParOf" srcId="{E79749AE-92D8-4ABB-9912-217E058F440E}" destId="{F455F679-870D-41A2-9A8F-FAB137826CCD}" srcOrd="1" destOrd="0" presId="urn:microsoft.com/office/officeart/2005/8/layout/chart3"/>
    <dgm:cxn modelId="{46EEDC9F-B497-4A5B-921D-E177C4CC04DD}" type="presParOf" srcId="{E79749AE-92D8-4ABB-9912-217E058F440E}" destId="{03616E3E-7196-4063-A37C-7B20DD92D461}" srcOrd="2" destOrd="0" presId="urn:microsoft.com/office/officeart/2005/8/layout/chart3"/>
    <dgm:cxn modelId="{4F884C65-4D42-44AB-A096-26E02637979C}" type="presParOf" srcId="{E79749AE-92D8-4ABB-9912-217E058F440E}" destId="{D6F148E7-427A-462B-969D-7A01BB3C42D8}" srcOrd="3" destOrd="0" presId="urn:microsoft.com/office/officeart/2005/8/layout/chart3"/>
    <dgm:cxn modelId="{636961E4-1695-42A0-8F87-FAD4E7EE4768}" type="presParOf" srcId="{E79749AE-92D8-4ABB-9912-217E058F440E}" destId="{3E6AD45E-66F8-4884-A535-6BEB1349DCE2}" srcOrd="4" destOrd="0" presId="urn:microsoft.com/office/officeart/2005/8/layout/chart3"/>
    <dgm:cxn modelId="{19C08118-1E32-469E-A744-D56CD38E06F3}" type="presParOf" srcId="{E79749AE-92D8-4ABB-9912-217E058F440E}" destId="{B8DF7B07-C7C4-4AB9-BB00-18C8E30C8688}"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F30699-C039-4523-967D-25D1C6775890}" type="doc">
      <dgm:prSet loTypeId="urn:microsoft.com/office/officeart/2005/8/layout/chart3" loCatId="relationship" qsTypeId="urn:microsoft.com/office/officeart/2005/8/quickstyle/simple1" qsCatId="simple" csTypeId="urn:microsoft.com/office/officeart/2005/8/colors/accent1_2" csCatId="accent1" phldr="1"/>
      <dgm:spPr/>
    </dgm:pt>
    <dgm:pt modelId="{F255D92F-8505-4FF7-81DD-4AB412F69BE0}">
      <dgm:prSet phldrT="[Text]" custT="1"/>
      <dgm:spPr>
        <a:solidFill>
          <a:schemeClr val="accent6"/>
        </a:solidFill>
      </dgm:spPr>
      <dgm:t>
        <a:bodyPr/>
        <a:lstStyle/>
        <a:p>
          <a:r>
            <a:rPr lang="en-US" sz="2000" b="1" dirty="0" smtClean="0">
              <a:latin typeface="Arial" panose="020B0604020202020204" pitchFamily="34" charset="0"/>
              <a:cs typeface="Arial" panose="020B0604020202020204" pitchFamily="34" charset="0"/>
            </a:rPr>
            <a:t>Lung Cancer </a:t>
          </a:r>
        </a:p>
        <a:p>
          <a:r>
            <a:rPr lang="en-US" sz="2000" b="1" dirty="0" smtClean="0">
              <a:latin typeface="Arial" panose="020B0604020202020204" pitchFamily="34" charset="0"/>
              <a:cs typeface="Arial" panose="020B0604020202020204" pitchFamily="34" charset="0"/>
            </a:rPr>
            <a:t>21%</a:t>
          </a:r>
          <a:endParaRPr lang="en-US" sz="2000" b="1" dirty="0">
            <a:latin typeface="Arial" panose="020B0604020202020204" pitchFamily="34" charset="0"/>
            <a:cs typeface="Arial" panose="020B0604020202020204" pitchFamily="34" charset="0"/>
          </a:endParaRPr>
        </a:p>
      </dgm:t>
    </dgm:pt>
    <dgm:pt modelId="{E3C95B29-AC62-4B98-9E36-ECC846603429}" type="parTrans" cxnId="{B16121C4-4617-4C8B-B20F-3B861D9BC287}">
      <dgm:prSet/>
      <dgm:spPr/>
      <dgm:t>
        <a:bodyPr/>
        <a:lstStyle/>
        <a:p>
          <a:endParaRPr lang="en-US"/>
        </a:p>
      </dgm:t>
    </dgm:pt>
    <dgm:pt modelId="{F692D0B3-EE03-411F-A684-7A8F56F619B5}" type="sibTrans" cxnId="{B16121C4-4617-4C8B-B20F-3B861D9BC287}">
      <dgm:prSet/>
      <dgm:spPr/>
      <dgm:t>
        <a:bodyPr/>
        <a:lstStyle/>
        <a:p>
          <a:endParaRPr lang="en-US"/>
        </a:p>
      </dgm:t>
    </dgm:pt>
    <dgm:pt modelId="{D1F252B3-13D1-40F0-8850-9DC8821E432D}">
      <dgm:prSet phldrT="[Text]" custT="1"/>
      <dgm:spPr>
        <a:solidFill>
          <a:schemeClr val="accent6"/>
        </a:solidFill>
      </dgm:spPr>
      <dgm:t>
        <a:bodyPr/>
        <a:lstStyle/>
        <a:p>
          <a:r>
            <a:rPr lang="en-US" sz="2000" b="1" dirty="0" smtClean="0">
              <a:latin typeface="Arial" panose="020B0604020202020204" pitchFamily="34" charset="0"/>
              <a:cs typeface="Arial" panose="020B0604020202020204" pitchFamily="34" charset="0"/>
            </a:rPr>
            <a:t>Bowel Cancer</a:t>
          </a:r>
        </a:p>
        <a:p>
          <a:r>
            <a:rPr lang="en-US" sz="2000" b="1" dirty="0" smtClean="0">
              <a:latin typeface="Arial" panose="020B0604020202020204" pitchFamily="34" charset="0"/>
              <a:cs typeface="Arial" panose="020B0604020202020204" pitchFamily="34" charset="0"/>
            </a:rPr>
            <a:t> 11%</a:t>
          </a:r>
          <a:endParaRPr lang="en-US" sz="2000" b="1" dirty="0">
            <a:latin typeface="Arial" panose="020B0604020202020204" pitchFamily="34" charset="0"/>
            <a:cs typeface="Arial" panose="020B0604020202020204" pitchFamily="34" charset="0"/>
          </a:endParaRPr>
        </a:p>
      </dgm:t>
    </dgm:pt>
    <dgm:pt modelId="{D14AAFEC-3673-4FBD-BAFA-6E05ABA8494B}" type="parTrans" cxnId="{80690557-0DFD-4BB3-8590-06F82B1A20DB}">
      <dgm:prSet/>
      <dgm:spPr/>
      <dgm:t>
        <a:bodyPr/>
        <a:lstStyle/>
        <a:p>
          <a:endParaRPr lang="en-US"/>
        </a:p>
      </dgm:t>
    </dgm:pt>
    <dgm:pt modelId="{8E66A7C2-5079-4261-BC65-AB45C175EBE3}" type="sibTrans" cxnId="{80690557-0DFD-4BB3-8590-06F82B1A20DB}">
      <dgm:prSet/>
      <dgm:spPr/>
      <dgm:t>
        <a:bodyPr/>
        <a:lstStyle/>
        <a:p>
          <a:endParaRPr lang="en-US"/>
        </a:p>
      </dgm:t>
    </dgm:pt>
    <dgm:pt modelId="{17975D32-918E-43E0-B2E0-16919EB30173}">
      <dgm:prSet phldrT="[Text]" custT="1"/>
      <dgm:spPr>
        <a:solidFill>
          <a:schemeClr val="accent6"/>
        </a:solidFill>
      </dgm:spPr>
      <dgm:t>
        <a:bodyPr/>
        <a:lstStyle/>
        <a:p>
          <a:r>
            <a:rPr lang="en-US" sz="2000" b="1" dirty="0" smtClean="0">
              <a:latin typeface="Arial" panose="020B0604020202020204" pitchFamily="34" charset="0"/>
              <a:cs typeface="Arial" panose="020B0604020202020204" pitchFamily="34" charset="0"/>
            </a:rPr>
            <a:t>Prostate cancer </a:t>
          </a:r>
        </a:p>
        <a:p>
          <a:r>
            <a:rPr lang="en-US" sz="2000" b="1" dirty="0" smtClean="0">
              <a:latin typeface="Arial" panose="020B0604020202020204" pitchFamily="34" charset="0"/>
              <a:cs typeface="Arial" panose="020B0604020202020204" pitchFamily="34" charset="0"/>
            </a:rPr>
            <a:t>12%</a:t>
          </a:r>
          <a:endParaRPr lang="en-US" sz="2000" b="1" dirty="0">
            <a:latin typeface="Arial" panose="020B0604020202020204" pitchFamily="34" charset="0"/>
            <a:cs typeface="Arial" panose="020B0604020202020204" pitchFamily="34" charset="0"/>
          </a:endParaRPr>
        </a:p>
      </dgm:t>
    </dgm:pt>
    <dgm:pt modelId="{438E2316-3CC6-467D-9C07-3303646D8F17}" type="parTrans" cxnId="{F095F5EF-A0D9-42E2-B978-502BB7BA685E}">
      <dgm:prSet/>
      <dgm:spPr/>
      <dgm:t>
        <a:bodyPr/>
        <a:lstStyle/>
        <a:p>
          <a:endParaRPr lang="en-US"/>
        </a:p>
      </dgm:t>
    </dgm:pt>
    <dgm:pt modelId="{14F59C49-FD7B-4720-8E78-ABDD59867C41}" type="sibTrans" cxnId="{F095F5EF-A0D9-42E2-B978-502BB7BA685E}">
      <dgm:prSet/>
      <dgm:spPr/>
      <dgm:t>
        <a:bodyPr/>
        <a:lstStyle/>
        <a:p>
          <a:endParaRPr lang="en-US"/>
        </a:p>
      </dgm:t>
    </dgm:pt>
    <dgm:pt modelId="{0761356C-DAB1-4832-AEFE-FB734D13333E}" type="pres">
      <dgm:prSet presAssocID="{D1F30699-C039-4523-967D-25D1C6775890}" presName="compositeShape" presStyleCnt="0">
        <dgm:presLayoutVars>
          <dgm:chMax val="7"/>
          <dgm:dir/>
          <dgm:resizeHandles val="exact"/>
        </dgm:presLayoutVars>
      </dgm:prSet>
      <dgm:spPr/>
    </dgm:pt>
    <dgm:pt modelId="{AE2F6138-0520-4921-9AD1-0DCDC554D1E3}" type="pres">
      <dgm:prSet presAssocID="{D1F30699-C039-4523-967D-25D1C6775890}" presName="wedge1" presStyleLbl="node1" presStyleIdx="0" presStyleCnt="3" custScaleX="116919" custScaleY="109878"/>
      <dgm:spPr/>
      <dgm:t>
        <a:bodyPr/>
        <a:lstStyle/>
        <a:p>
          <a:endParaRPr lang="en-US"/>
        </a:p>
      </dgm:t>
    </dgm:pt>
    <dgm:pt modelId="{456E774A-0B8F-45AA-BD47-7A430C6F1ABE}" type="pres">
      <dgm:prSet presAssocID="{D1F30699-C039-4523-967D-25D1C6775890}" presName="wedge1Tx" presStyleLbl="node1" presStyleIdx="0" presStyleCnt="3">
        <dgm:presLayoutVars>
          <dgm:chMax val="0"/>
          <dgm:chPref val="0"/>
          <dgm:bulletEnabled val="1"/>
        </dgm:presLayoutVars>
      </dgm:prSet>
      <dgm:spPr/>
      <dgm:t>
        <a:bodyPr/>
        <a:lstStyle/>
        <a:p>
          <a:endParaRPr lang="en-US"/>
        </a:p>
      </dgm:t>
    </dgm:pt>
    <dgm:pt modelId="{FF6ED349-A42B-4F6E-A576-10C689023AB1}" type="pres">
      <dgm:prSet presAssocID="{D1F30699-C039-4523-967D-25D1C6775890}" presName="wedge2" presStyleLbl="node1" presStyleIdx="1" presStyleCnt="3" custScaleX="100916" custScaleY="96382" custLinFactNeighborX="141" custLinFactNeighborY="1041"/>
      <dgm:spPr/>
      <dgm:t>
        <a:bodyPr/>
        <a:lstStyle/>
        <a:p>
          <a:endParaRPr lang="en-US"/>
        </a:p>
      </dgm:t>
    </dgm:pt>
    <dgm:pt modelId="{E26E45DA-323F-4586-87F1-9A56E7901682}" type="pres">
      <dgm:prSet presAssocID="{D1F30699-C039-4523-967D-25D1C6775890}" presName="wedge2Tx" presStyleLbl="node1" presStyleIdx="1" presStyleCnt="3">
        <dgm:presLayoutVars>
          <dgm:chMax val="0"/>
          <dgm:chPref val="0"/>
          <dgm:bulletEnabled val="1"/>
        </dgm:presLayoutVars>
      </dgm:prSet>
      <dgm:spPr/>
      <dgm:t>
        <a:bodyPr/>
        <a:lstStyle/>
        <a:p>
          <a:endParaRPr lang="en-US"/>
        </a:p>
      </dgm:t>
    </dgm:pt>
    <dgm:pt modelId="{CE1E8F66-296A-40DA-8F6F-0B29255344BB}" type="pres">
      <dgm:prSet presAssocID="{D1F30699-C039-4523-967D-25D1C6775890}" presName="wedge3" presStyleLbl="node1" presStyleIdx="2" presStyleCnt="3" custLinFactNeighborX="-1261" custLinFactNeighborY="480"/>
      <dgm:spPr/>
      <dgm:t>
        <a:bodyPr/>
        <a:lstStyle/>
        <a:p>
          <a:endParaRPr lang="en-US"/>
        </a:p>
      </dgm:t>
    </dgm:pt>
    <dgm:pt modelId="{5295C037-6D2F-4CF7-9E67-481B2F0A828B}" type="pres">
      <dgm:prSet presAssocID="{D1F30699-C039-4523-967D-25D1C6775890}" presName="wedge3Tx" presStyleLbl="node1" presStyleIdx="2" presStyleCnt="3">
        <dgm:presLayoutVars>
          <dgm:chMax val="0"/>
          <dgm:chPref val="0"/>
          <dgm:bulletEnabled val="1"/>
        </dgm:presLayoutVars>
      </dgm:prSet>
      <dgm:spPr/>
      <dgm:t>
        <a:bodyPr/>
        <a:lstStyle/>
        <a:p>
          <a:endParaRPr lang="en-US"/>
        </a:p>
      </dgm:t>
    </dgm:pt>
  </dgm:ptLst>
  <dgm:cxnLst>
    <dgm:cxn modelId="{2468B196-63DE-4ACC-B00A-04CBDDECEA9A}" type="presOf" srcId="{F255D92F-8505-4FF7-81DD-4AB412F69BE0}" destId="{456E774A-0B8F-45AA-BD47-7A430C6F1ABE}" srcOrd="1" destOrd="0" presId="urn:microsoft.com/office/officeart/2005/8/layout/chart3"/>
    <dgm:cxn modelId="{43B52905-3B2B-497A-83CA-5E49C98AC4FF}" type="presOf" srcId="{D1F252B3-13D1-40F0-8850-9DC8821E432D}" destId="{FF6ED349-A42B-4F6E-A576-10C689023AB1}" srcOrd="0" destOrd="0" presId="urn:microsoft.com/office/officeart/2005/8/layout/chart3"/>
    <dgm:cxn modelId="{34725EDB-D244-41E6-90E7-F63F8B886F4A}" type="presOf" srcId="{F255D92F-8505-4FF7-81DD-4AB412F69BE0}" destId="{AE2F6138-0520-4921-9AD1-0DCDC554D1E3}" srcOrd="0" destOrd="0" presId="urn:microsoft.com/office/officeart/2005/8/layout/chart3"/>
    <dgm:cxn modelId="{D3AD41B2-D252-408A-9047-2896AE6BAC63}" type="presOf" srcId="{17975D32-918E-43E0-B2E0-16919EB30173}" destId="{5295C037-6D2F-4CF7-9E67-481B2F0A828B}" srcOrd="1" destOrd="0" presId="urn:microsoft.com/office/officeart/2005/8/layout/chart3"/>
    <dgm:cxn modelId="{6D9ABAAB-B88B-4799-9A2F-72ACAB5FF580}" type="presOf" srcId="{17975D32-918E-43E0-B2E0-16919EB30173}" destId="{CE1E8F66-296A-40DA-8F6F-0B29255344BB}" srcOrd="0" destOrd="0" presId="urn:microsoft.com/office/officeart/2005/8/layout/chart3"/>
    <dgm:cxn modelId="{B16121C4-4617-4C8B-B20F-3B861D9BC287}" srcId="{D1F30699-C039-4523-967D-25D1C6775890}" destId="{F255D92F-8505-4FF7-81DD-4AB412F69BE0}" srcOrd="0" destOrd="0" parTransId="{E3C95B29-AC62-4B98-9E36-ECC846603429}" sibTransId="{F692D0B3-EE03-411F-A684-7A8F56F619B5}"/>
    <dgm:cxn modelId="{787FBCAD-39C5-497A-BBE7-698DC0C886F1}" type="presOf" srcId="{D1F252B3-13D1-40F0-8850-9DC8821E432D}" destId="{E26E45DA-323F-4586-87F1-9A56E7901682}" srcOrd="1" destOrd="0" presId="urn:microsoft.com/office/officeart/2005/8/layout/chart3"/>
    <dgm:cxn modelId="{4C3C1977-5206-48E4-9ED3-265E864407C4}" type="presOf" srcId="{D1F30699-C039-4523-967D-25D1C6775890}" destId="{0761356C-DAB1-4832-AEFE-FB734D13333E}" srcOrd="0" destOrd="0" presId="urn:microsoft.com/office/officeart/2005/8/layout/chart3"/>
    <dgm:cxn modelId="{80690557-0DFD-4BB3-8590-06F82B1A20DB}" srcId="{D1F30699-C039-4523-967D-25D1C6775890}" destId="{D1F252B3-13D1-40F0-8850-9DC8821E432D}" srcOrd="1" destOrd="0" parTransId="{D14AAFEC-3673-4FBD-BAFA-6E05ABA8494B}" sibTransId="{8E66A7C2-5079-4261-BC65-AB45C175EBE3}"/>
    <dgm:cxn modelId="{F095F5EF-A0D9-42E2-B978-502BB7BA685E}" srcId="{D1F30699-C039-4523-967D-25D1C6775890}" destId="{17975D32-918E-43E0-B2E0-16919EB30173}" srcOrd="2" destOrd="0" parTransId="{438E2316-3CC6-467D-9C07-3303646D8F17}" sibTransId="{14F59C49-FD7B-4720-8E78-ABDD59867C41}"/>
    <dgm:cxn modelId="{76C183DF-CCB4-4F23-9F90-E72CB8EF6422}" type="presParOf" srcId="{0761356C-DAB1-4832-AEFE-FB734D13333E}" destId="{AE2F6138-0520-4921-9AD1-0DCDC554D1E3}" srcOrd="0" destOrd="0" presId="urn:microsoft.com/office/officeart/2005/8/layout/chart3"/>
    <dgm:cxn modelId="{5CC81C17-9BC2-4C73-8F00-21985FE15621}" type="presParOf" srcId="{0761356C-DAB1-4832-AEFE-FB734D13333E}" destId="{456E774A-0B8F-45AA-BD47-7A430C6F1ABE}" srcOrd="1" destOrd="0" presId="urn:microsoft.com/office/officeart/2005/8/layout/chart3"/>
    <dgm:cxn modelId="{72868968-165A-4322-948A-3D5C1F638A62}" type="presParOf" srcId="{0761356C-DAB1-4832-AEFE-FB734D13333E}" destId="{FF6ED349-A42B-4F6E-A576-10C689023AB1}" srcOrd="2" destOrd="0" presId="urn:microsoft.com/office/officeart/2005/8/layout/chart3"/>
    <dgm:cxn modelId="{9A3F25C8-264E-4BF9-AE9A-12012B7D2D46}" type="presParOf" srcId="{0761356C-DAB1-4832-AEFE-FB734D13333E}" destId="{E26E45DA-323F-4586-87F1-9A56E7901682}" srcOrd="3" destOrd="0" presId="urn:microsoft.com/office/officeart/2005/8/layout/chart3"/>
    <dgm:cxn modelId="{DD68E4AB-E2FC-4CFA-8BCE-615DBF231136}" type="presParOf" srcId="{0761356C-DAB1-4832-AEFE-FB734D13333E}" destId="{CE1E8F66-296A-40DA-8F6F-0B29255344BB}" srcOrd="4" destOrd="0" presId="urn:microsoft.com/office/officeart/2005/8/layout/chart3"/>
    <dgm:cxn modelId="{638526F2-162B-4C47-A82D-ACBFC0881E87}" type="presParOf" srcId="{0761356C-DAB1-4832-AEFE-FB734D13333E}" destId="{5295C037-6D2F-4CF7-9E67-481B2F0A828B}" srcOrd="5" destOrd="0" presId="urn:microsoft.com/office/officeart/2005/8/layout/char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BA8D9-76AB-4221-8AF9-E96C2AC57B46}">
      <dsp:nvSpPr>
        <dsp:cNvPr id="0" name=""/>
        <dsp:cNvSpPr/>
      </dsp:nvSpPr>
      <dsp:spPr>
        <a:xfrm>
          <a:off x="691333" y="191346"/>
          <a:ext cx="3906659" cy="3654551"/>
        </a:xfrm>
        <a:prstGeom prst="pie">
          <a:avLst>
            <a:gd name="adj1" fmla="val 16200000"/>
            <a:gd name="adj2" fmla="val 1800000"/>
          </a:avLst>
        </a:prstGeom>
        <a:solidFill>
          <a:srgbClr val="F21EBA"/>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Lung Cancer</a:t>
          </a:r>
        </a:p>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 19%</a:t>
          </a:r>
          <a:endParaRPr lang="en-US" sz="2000" b="1" kern="1200" dirty="0">
            <a:latin typeface="Arial" panose="020B0604020202020204" pitchFamily="34" charset="0"/>
            <a:cs typeface="Arial" panose="020B0604020202020204" pitchFamily="34" charset="0"/>
          </a:endParaRPr>
        </a:p>
      </dsp:txBody>
      <dsp:txXfrm>
        <a:off x="2815347" y="865698"/>
        <a:ext cx="1325473" cy="1218183"/>
      </dsp:txXfrm>
    </dsp:sp>
    <dsp:sp modelId="{03616E3E-7196-4063-A37C-7B20DD92D461}">
      <dsp:nvSpPr>
        <dsp:cNvPr id="0" name=""/>
        <dsp:cNvSpPr/>
      </dsp:nvSpPr>
      <dsp:spPr>
        <a:xfrm>
          <a:off x="774207" y="423910"/>
          <a:ext cx="3391285" cy="3391285"/>
        </a:xfrm>
        <a:prstGeom prst="pie">
          <a:avLst>
            <a:gd name="adj1" fmla="val 1800000"/>
            <a:gd name="adj2" fmla="val 9000000"/>
          </a:avLst>
        </a:prstGeom>
        <a:solidFill>
          <a:srgbClr val="F21EBA"/>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Bowel Cancer</a:t>
          </a:r>
        </a:p>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 10%</a:t>
          </a:r>
          <a:endParaRPr lang="en-US" sz="2000" b="1" kern="1200" dirty="0">
            <a:latin typeface="Arial" panose="020B0604020202020204" pitchFamily="34" charset="0"/>
            <a:cs typeface="Arial" panose="020B0604020202020204" pitchFamily="34" charset="0"/>
          </a:endParaRPr>
        </a:p>
      </dsp:txBody>
      <dsp:txXfrm>
        <a:off x="1702774" y="2563650"/>
        <a:ext cx="1534153" cy="1049683"/>
      </dsp:txXfrm>
    </dsp:sp>
    <dsp:sp modelId="{3E6AD45E-66F8-4884-A535-6BEB1349DCE2}">
      <dsp:nvSpPr>
        <dsp:cNvPr id="0" name=""/>
        <dsp:cNvSpPr/>
      </dsp:nvSpPr>
      <dsp:spPr>
        <a:xfrm>
          <a:off x="767628" y="396102"/>
          <a:ext cx="3391285" cy="3391285"/>
        </a:xfrm>
        <a:prstGeom prst="pie">
          <a:avLst>
            <a:gd name="adj1" fmla="val 9000000"/>
            <a:gd name="adj2" fmla="val 16200000"/>
          </a:avLst>
        </a:prstGeom>
        <a:solidFill>
          <a:srgbClr val="F21EBA"/>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Breast Cancer</a:t>
          </a:r>
        </a:p>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 16%</a:t>
          </a:r>
          <a:endParaRPr lang="en-US" sz="2000" b="1" kern="1200" dirty="0">
            <a:latin typeface="Arial" panose="020B0604020202020204" pitchFamily="34" charset="0"/>
            <a:cs typeface="Arial" panose="020B0604020202020204" pitchFamily="34" charset="0"/>
          </a:endParaRPr>
        </a:p>
      </dsp:txBody>
      <dsp:txXfrm>
        <a:off x="1130980" y="1062247"/>
        <a:ext cx="1150614" cy="11304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F6138-0520-4921-9AD1-0DCDC554D1E3}">
      <dsp:nvSpPr>
        <dsp:cNvPr id="0" name=""/>
        <dsp:cNvSpPr/>
      </dsp:nvSpPr>
      <dsp:spPr>
        <a:xfrm>
          <a:off x="1131902" y="155483"/>
          <a:ext cx="3965057" cy="3726277"/>
        </a:xfrm>
        <a:prstGeom prst="pie">
          <a:avLst>
            <a:gd name="adj1" fmla="val 16200000"/>
            <a:gd name="adj2" fmla="val 1800000"/>
          </a:avLst>
        </a:prstGeom>
        <a:solidFill>
          <a:schemeClr val="accent6"/>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Lung Cancer </a:t>
          </a:r>
        </a:p>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21%</a:t>
          </a:r>
          <a:endParaRPr lang="en-US" sz="2000" b="1" kern="1200" dirty="0">
            <a:latin typeface="Arial" panose="020B0604020202020204" pitchFamily="34" charset="0"/>
            <a:cs typeface="Arial" panose="020B0604020202020204" pitchFamily="34" charset="0"/>
          </a:endParaRPr>
        </a:p>
      </dsp:txBody>
      <dsp:txXfrm>
        <a:off x="3287666" y="843070"/>
        <a:ext cx="1345287" cy="1242092"/>
      </dsp:txXfrm>
    </dsp:sp>
    <dsp:sp modelId="{FF6ED349-A42B-4F6E-A576-10C689023AB1}">
      <dsp:nvSpPr>
        <dsp:cNvPr id="0" name=""/>
        <dsp:cNvSpPr/>
      </dsp:nvSpPr>
      <dsp:spPr>
        <a:xfrm>
          <a:off x="1233225" y="520562"/>
          <a:ext cx="3422349" cy="3268589"/>
        </a:xfrm>
        <a:prstGeom prst="pie">
          <a:avLst>
            <a:gd name="adj1" fmla="val 1800000"/>
            <a:gd name="adj2" fmla="val 9000000"/>
          </a:avLst>
        </a:prstGeom>
        <a:solidFill>
          <a:schemeClr val="accent6"/>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Bowel Cancer</a:t>
          </a:r>
        </a:p>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 11%</a:t>
          </a:r>
          <a:endParaRPr lang="en-US" sz="2000" b="1" kern="1200" dirty="0">
            <a:latin typeface="Arial" panose="020B0604020202020204" pitchFamily="34" charset="0"/>
            <a:cs typeface="Arial" panose="020B0604020202020204" pitchFamily="34" charset="0"/>
          </a:endParaRPr>
        </a:p>
      </dsp:txBody>
      <dsp:txXfrm>
        <a:off x="2170297" y="2582886"/>
        <a:ext cx="1548205" cy="1011706"/>
      </dsp:txXfrm>
    </dsp:sp>
    <dsp:sp modelId="{CE1E8F66-296A-40DA-8F6F-0B29255344BB}">
      <dsp:nvSpPr>
        <dsp:cNvPr id="0" name=""/>
        <dsp:cNvSpPr/>
      </dsp:nvSpPr>
      <dsp:spPr>
        <a:xfrm>
          <a:off x="1201211" y="440188"/>
          <a:ext cx="3391285" cy="3391285"/>
        </a:xfrm>
        <a:prstGeom prst="pie">
          <a:avLst>
            <a:gd name="adj1" fmla="val 9000000"/>
            <a:gd name="adj2" fmla="val 16200000"/>
          </a:avLst>
        </a:prstGeom>
        <a:solidFill>
          <a:schemeClr val="accent6"/>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Prostate cancer </a:t>
          </a:r>
        </a:p>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12%</a:t>
          </a:r>
          <a:endParaRPr lang="en-US" sz="2000" b="1" kern="1200" dirty="0">
            <a:latin typeface="Arial" panose="020B0604020202020204" pitchFamily="34" charset="0"/>
            <a:cs typeface="Arial" panose="020B0604020202020204" pitchFamily="34" charset="0"/>
          </a:endParaRPr>
        </a:p>
      </dsp:txBody>
      <dsp:txXfrm>
        <a:off x="1564563" y="1106334"/>
        <a:ext cx="1150614" cy="1130428"/>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D600E5-6A7F-4FD8-B0CF-5C7123F28AC1}" type="datetimeFigureOut">
              <a:rPr lang="en-IE" smtClean="0"/>
              <a:t>26/11/2025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57CD85-B555-49D8-9349-B356DA9DCBB7}" type="slidenum">
              <a:rPr lang="en-IE" smtClean="0"/>
              <a:t>‹#›</a:t>
            </a:fld>
            <a:endParaRPr lang="en-IE"/>
          </a:p>
        </p:txBody>
      </p:sp>
    </p:spTree>
    <p:extLst>
      <p:ext uri="{BB962C8B-B14F-4D97-AF65-F5344CB8AC3E}">
        <p14:creationId xmlns:p14="http://schemas.microsoft.com/office/powerpoint/2010/main" val="4286644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How to reduce your risk of cancer</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11</a:t>
            </a:fld>
            <a:endParaRPr lang="en-IE"/>
          </a:p>
        </p:txBody>
      </p:sp>
    </p:spTree>
    <p:extLst>
      <p:ext uri="{BB962C8B-B14F-4D97-AF65-F5344CB8AC3E}">
        <p14:creationId xmlns:p14="http://schemas.microsoft.com/office/powerpoint/2010/main" val="2581686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Inspect your skin Melanomas can occur anywhere on the body, including areas that are protected from the sun. It is important to be familiar with your own skin so that you will notice any changes. The majority of melanomas are detected by the person affected themselves, or their partners. Ideally you should inspect your skin once a month. Check the whole of your body from head to toe. Undress completely. </a:t>
            </a:r>
            <a:endParaRPr lang="en-IE" dirty="0"/>
          </a:p>
        </p:txBody>
      </p:sp>
      <p:sp>
        <p:nvSpPr>
          <p:cNvPr id="4" name="Slide Number Placeholder 3"/>
          <p:cNvSpPr>
            <a:spLocks noGrp="1"/>
          </p:cNvSpPr>
          <p:nvPr>
            <p:ph type="sldNum" sz="quarter" idx="10"/>
          </p:nvPr>
        </p:nvSpPr>
        <p:spPr/>
        <p:txBody>
          <a:bodyPr/>
          <a:lstStyle/>
          <a:p>
            <a:fld id="{FCF55994-F7D6-4DA8-A36F-211AE8FC91CB}" type="slidenum">
              <a:rPr lang="en-IE" smtClean="0"/>
              <a:t>19</a:t>
            </a:fld>
            <a:endParaRPr lang="en-IE"/>
          </a:p>
        </p:txBody>
      </p:sp>
    </p:spTree>
    <p:extLst>
      <p:ext uri="{BB962C8B-B14F-4D97-AF65-F5344CB8AC3E}">
        <p14:creationId xmlns:p14="http://schemas.microsoft.com/office/powerpoint/2010/main" val="3511001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7FC6EBB8-13D5-4F6C-A79D-A5632374FC80}" type="datetimeFigureOut">
              <a:rPr lang="en-IE" smtClean="0"/>
              <a:t>26/11/2025</a:t>
            </a:fld>
            <a:endParaRPr lang="en-IE"/>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IE"/>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EED31FF-07C1-4DB8-94A5-3C2D881F8FA9}" type="slidenum">
              <a:rPr lang="en-IE" smtClean="0"/>
              <a:t>‹#›</a:t>
            </a:fld>
            <a:endParaRPr lang="en-IE"/>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7754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FC6EBB8-13D5-4F6C-A79D-A5632374FC80}" type="datetimeFigureOut">
              <a:rPr lang="en-IE" smtClean="0"/>
              <a:t>26/11/2025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1239216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FC6EBB8-13D5-4F6C-A79D-A5632374FC80}" type="datetimeFigureOut">
              <a:rPr lang="en-IE" smtClean="0"/>
              <a:t>26/11/2025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2235933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FC6EBB8-13D5-4F6C-A79D-A5632374FC80}" type="datetimeFigureOut">
              <a:rPr lang="en-IE" smtClean="0"/>
              <a:t>26/11/2025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2983752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FC6EBB8-13D5-4F6C-A79D-A5632374FC80}" type="datetimeFigureOut">
              <a:rPr lang="en-IE" smtClean="0"/>
              <a:t>26/11/2025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ED31FF-07C1-4DB8-94A5-3C2D881F8FA9}" type="slidenum">
              <a:rPr lang="en-IE" smtClean="0"/>
              <a:t>‹#›</a:t>
            </a:fld>
            <a:endParaRPr lang="en-IE"/>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328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FC6EBB8-13D5-4F6C-A79D-A5632374FC80}" type="datetimeFigureOut">
              <a:rPr lang="en-IE" smtClean="0"/>
              <a:t>26/11/2025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3772315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FC6EBB8-13D5-4F6C-A79D-A5632374FC80}" type="datetimeFigureOut">
              <a:rPr lang="en-IE" smtClean="0"/>
              <a:t>26/11/2025</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424956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FC6EBB8-13D5-4F6C-A79D-A5632374FC80}" type="datetimeFigureOut">
              <a:rPr lang="en-IE" smtClean="0"/>
              <a:t>26/11/2025</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3245326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C6EBB8-13D5-4F6C-A79D-A5632374FC80}" type="datetimeFigureOut">
              <a:rPr lang="en-IE" smtClean="0"/>
              <a:t>26/11/2025</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4162028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FC6EBB8-13D5-4F6C-A79D-A5632374FC80}" type="datetimeFigureOut">
              <a:rPr lang="en-IE" smtClean="0"/>
              <a:t>26/11/2025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2225441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FC6EBB8-13D5-4F6C-A79D-A5632374FC80}" type="datetimeFigureOut">
              <a:rPr lang="en-IE" smtClean="0"/>
              <a:t>26/11/2025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3491322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7FC6EBB8-13D5-4F6C-A79D-A5632374FC80}" type="datetimeFigureOut">
              <a:rPr lang="en-IE" smtClean="0"/>
              <a:t>26/11/2025</a:t>
            </a:fld>
            <a:endParaRPr lang="en-IE"/>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IE"/>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1EED31FF-07C1-4DB8-94A5-3C2D881F8FA9}" type="slidenum">
              <a:rPr lang="en-IE" smtClean="0"/>
              <a:t>‹#›</a:t>
            </a:fld>
            <a:endParaRPr lang="en-IE"/>
          </a:p>
        </p:txBody>
      </p:sp>
    </p:spTree>
    <p:extLst>
      <p:ext uri="{BB962C8B-B14F-4D97-AF65-F5344CB8AC3E}">
        <p14:creationId xmlns:p14="http://schemas.microsoft.com/office/powerpoint/2010/main" val="1744328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hyperlink" Target="http://www.hse.ie/cancerprevention" TargetMode="External"/><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8.png"/></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8.png"/><Relationship Id="rId5" Type="http://schemas.openxmlformats.org/officeDocument/2006/relationships/image" Target="../media/image5.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hyperlink" Target="tel:018659300" TargetMode="External"/><Relationship Id="rId2" Type="http://schemas.openxmlformats.org/officeDocument/2006/relationships/hyperlink" Target="mailto:info@screeningservice.ie" TargetMode="Externa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quit.ie/"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mailto:Annmarie.Lawlor@hse.i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67.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3479" y="3171217"/>
            <a:ext cx="9802862" cy="2602033"/>
          </a:xfrm>
          <a:prstGeom prst="rect">
            <a:avLst/>
          </a:prstGeom>
          <a:solidFill>
            <a:schemeClr val="accent2">
              <a:lumMod val="60000"/>
              <a:lumOff val="40000"/>
            </a:schemeClr>
          </a:solidFill>
          <a:ln w="76200">
            <a:solidFill>
              <a:schemeClr val="accent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IE"/>
          </a:p>
        </p:txBody>
      </p:sp>
      <p:sp>
        <p:nvSpPr>
          <p:cNvPr id="5" name="Title 1"/>
          <p:cNvSpPr txBox="1">
            <a:spLocks/>
          </p:cNvSpPr>
          <p:nvPr/>
        </p:nvSpPr>
        <p:spPr>
          <a:xfrm>
            <a:off x="1043478" y="325423"/>
            <a:ext cx="10507660" cy="29260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IE" sz="8800" dirty="0" smtClean="0">
                <a:latin typeface="Arial" panose="020B0604020202020204" pitchFamily="34" charset="0"/>
                <a:cs typeface="Arial" panose="020B0604020202020204" pitchFamily="34" charset="0"/>
              </a:rPr>
              <a:t>Healthy </a:t>
            </a:r>
            <a:r>
              <a:rPr lang="en-IE" sz="8800" dirty="0">
                <a:latin typeface="Arial" panose="020B0604020202020204" pitchFamily="34" charset="0"/>
                <a:cs typeface="Arial" panose="020B0604020202020204" pitchFamily="34" charset="0"/>
              </a:rPr>
              <a:t>L</a:t>
            </a:r>
            <a:r>
              <a:rPr lang="en-IE" sz="8800" dirty="0" smtClean="0">
                <a:latin typeface="Arial" panose="020B0604020202020204" pitchFamily="34" charset="0"/>
                <a:cs typeface="Arial" panose="020B0604020202020204" pitchFamily="34" charset="0"/>
              </a:rPr>
              <a:t>iving </a:t>
            </a:r>
            <a:br>
              <a:rPr lang="en-IE" sz="8800" dirty="0" smtClean="0">
                <a:latin typeface="Arial" panose="020B0604020202020204" pitchFamily="34" charset="0"/>
                <a:cs typeface="Arial" panose="020B0604020202020204" pitchFamily="34" charset="0"/>
              </a:rPr>
            </a:br>
            <a:r>
              <a:rPr lang="en-IE" dirty="0" smtClean="0">
                <a:latin typeface="Arial" panose="020B0604020202020204" pitchFamily="34" charset="0"/>
                <a:cs typeface="Arial" panose="020B0604020202020204" pitchFamily="34" charset="0"/>
              </a:rPr>
              <a:t>for </a:t>
            </a:r>
            <a:r>
              <a:rPr lang="en-IE" dirty="0">
                <a:latin typeface="Arial" panose="020B0604020202020204" pitchFamily="34" charset="0"/>
                <a:cs typeface="Arial" panose="020B0604020202020204" pitchFamily="34" charset="0"/>
              </a:rPr>
              <a:t>E</a:t>
            </a:r>
            <a:r>
              <a:rPr lang="en-IE" dirty="0" smtClean="0">
                <a:latin typeface="Arial" panose="020B0604020202020204" pitchFamily="34" charset="0"/>
                <a:cs typeface="Arial" panose="020B0604020202020204" pitchFamily="34" charset="0"/>
              </a:rPr>
              <a:t>veryday Life </a:t>
            </a:r>
            <a:endParaRPr lang="en-IE" dirty="0">
              <a:latin typeface="Arial" panose="020B0604020202020204" pitchFamily="34" charset="0"/>
              <a:cs typeface="Arial" panose="020B0604020202020204" pitchFamily="34" charset="0"/>
            </a:endParaRPr>
          </a:p>
        </p:txBody>
      </p:sp>
      <p:sp>
        <p:nvSpPr>
          <p:cNvPr id="6" name="Subtitle 2"/>
          <p:cNvSpPr txBox="1">
            <a:spLocks/>
          </p:cNvSpPr>
          <p:nvPr/>
        </p:nvSpPr>
        <p:spPr>
          <a:xfrm>
            <a:off x="1164491" y="3251503"/>
            <a:ext cx="9542585" cy="2419723"/>
          </a:xfrm>
          <a:prstGeom prst="rect">
            <a:avLst/>
          </a:prstGeom>
          <a:solidFill>
            <a:schemeClr val="accent1">
              <a:lumMod val="75000"/>
            </a:schemeClr>
          </a:solidFill>
        </p:spPr>
        <p:txBody>
          <a:bodyPr vert="horz" lIns="91440" tIns="45720" rIns="91440" bIns="45720" rtlCol="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None/>
            </a:pPr>
            <a:endParaRPr lang="en-IE" sz="4000" dirty="0" smtClean="0">
              <a:solidFill>
                <a:schemeClr val="bg1"/>
              </a:solidFill>
            </a:endParaRPr>
          </a:p>
          <a:p>
            <a:pPr marL="45720" indent="0">
              <a:buNone/>
            </a:pPr>
            <a:r>
              <a:rPr lang="en-IE" sz="4000" dirty="0" smtClean="0">
                <a:solidFill>
                  <a:schemeClr val="bg1"/>
                </a:solidFill>
                <a:latin typeface="Arial" panose="020B0604020202020204" pitchFamily="34" charset="0"/>
                <a:cs typeface="Arial" panose="020B0604020202020204" pitchFamily="34" charset="0"/>
              </a:rPr>
              <a:t>Cancer </a:t>
            </a:r>
            <a:r>
              <a:rPr lang="en-IE" sz="4000" dirty="0">
                <a:solidFill>
                  <a:schemeClr val="bg1"/>
                </a:solidFill>
                <a:latin typeface="Arial" panose="020B0604020202020204" pitchFamily="34" charset="0"/>
                <a:cs typeface="Arial" panose="020B0604020202020204" pitchFamily="34" charset="0"/>
              </a:rPr>
              <a:t>Prevention Awareness </a:t>
            </a:r>
            <a:r>
              <a:rPr lang="en-IE" sz="4000" dirty="0" smtClean="0">
                <a:solidFill>
                  <a:schemeClr val="bg1"/>
                </a:solidFill>
                <a:latin typeface="Arial" panose="020B0604020202020204" pitchFamily="34" charset="0"/>
                <a:cs typeface="Arial" panose="020B0604020202020204" pitchFamily="34" charset="0"/>
              </a:rPr>
              <a:t>Session</a:t>
            </a:r>
            <a:endParaRPr lang="en-IE" sz="4000" dirty="0">
              <a:solidFill>
                <a:schemeClr val="bg1"/>
              </a:solidFill>
              <a:latin typeface="Arial" panose="020B0604020202020204" pitchFamily="34" charset="0"/>
              <a:cs typeface="Arial" panose="020B0604020202020204" pitchFamily="34" charset="0"/>
            </a:endParaRPr>
          </a:p>
          <a:p>
            <a:pPr marL="45720" indent="0">
              <a:buNone/>
            </a:pPr>
            <a:r>
              <a:rPr lang="en-IE" sz="2000" dirty="0" smtClean="0">
                <a:solidFill>
                  <a:schemeClr val="bg1"/>
                </a:solidFill>
                <a:latin typeface="Arial" panose="020B0604020202020204" pitchFamily="34" charset="0"/>
                <a:cs typeface="Arial" panose="020B0604020202020204" pitchFamily="34" charset="0"/>
              </a:rPr>
              <a:t>Ann-Marie Lawlor </a:t>
            </a:r>
          </a:p>
          <a:p>
            <a:pPr marL="45720" indent="0">
              <a:buNone/>
            </a:pPr>
            <a:r>
              <a:rPr lang="en-IE" sz="2000" dirty="0" smtClean="0">
                <a:solidFill>
                  <a:schemeClr val="bg1"/>
                </a:solidFill>
                <a:latin typeface="Arial" panose="020B0604020202020204" pitchFamily="34" charset="0"/>
                <a:cs typeface="Arial" panose="020B0604020202020204" pitchFamily="34" charset="0"/>
              </a:rPr>
              <a:t>HSE Health Promotion Officer – Cancer Prevention,  Dublin &amp; South East</a:t>
            </a:r>
            <a:endParaRPr lang="en-IE" sz="2000" dirty="0">
              <a:solidFill>
                <a:schemeClr val="bg1"/>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2280867" y="5993496"/>
            <a:ext cx="7410210" cy="625751"/>
          </a:xfrm>
          <a:prstGeom prst="rect">
            <a:avLst/>
          </a:prstGeom>
        </p:spPr>
      </p:pic>
    </p:spTree>
    <p:extLst>
      <p:ext uri="{BB962C8B-B14F-4D97-AF65-F5344CB8AC3E}">
        <p14:creationId xmlns:p14="http://schemas.microsoft.com/office/powerpoint/2010/main" val="19169103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724" y="239771"/>
            <a:ext cx="10696904" cy="1356360"/>
          </a:xfrm>
        </p:spPr>
        <p:txBody>
          <a:bodyPr>
            <a:normAutofit/>
          </a:bodyPr>
          <a:lstStyle/>
          <a:p>
            <a:r>
              <a:rPr lang="en-IE" b="1" dirty="0" smtClean="0">
                <a:latin typeface="Arial" panose="020B0604020202020204" pitchFamily="34" charset="0"/>
                <a:cs typeface="Arial" panose="020B0604020202020204" pitchFamily="34" charset="0"/>
              </a:rPr>
              <a:t>Cancer in </a:t>
            </a:r>
            <a:r>
              <a:rPr lang="en-IE" b="1" dirty="0" smtClean="0">
                <a:solidFill>
                  <a:srgbClr val="008080"/>
                </a:solidFill>
                <a:latin typeface="Arial" panose="020B0604020202020204" pitchFamily="34" charset="0"/>
                <a:cs typeface="Arial" panose="020B0604020202020204" pitchFamily="34" charset="0"/>
              </a:rPr>
              <a:t>Ireland</a:t>
            </a:r>
            <a:r>
              <a:rPr lang="en-IE" b="1" dirty="0">
                <a:solidFill>
                  <a:srgbClr val="008080"/>
                </a:solidFill>
                <a:latin typeface="Arial" panose="020B0604020202020204" pitchFamily="34" charset="0"/>
                <a:cs typeface="Arial" panose="020B0604020202020204" pitchFamily="34" charset="0"/>
              </a:rPr>
              <a:t/>
            </a:r>
            <a:br>
              <a:rPr lang="en-IE" b="1" dirty="0">
                <a:solidFill>
                  <a:srgbClr val="008080"/>
                </a:solidFill>
                <a:latin typeface="Arial" panose="020B0604020202020204" pitchFamily="34" charset="0"/>
                <a:cs typeface="Arial" panose="020B0604020202020204" pitchFamily="34" charset="0"/>
              </a:rPr>
            </a:br>
            <a:endParaRPr lang="en-IE" b="1" dirty="0">
              <a:latin typeface="Arial" panose="020B0604020202020204" pitchFamily="34" charset="0"/>
              <a:cs typeface="Arial" panose="020B0604020202020204" pitchFamily="34" charset="0"/>
            </a:endParaRPr>
          </a:p>
        </p:txBody>
      </p:sp>
      <p:pic>
        <p:nvPicPr>
          <p:cNvPr id="5" name="Content Placeholder 3"/>
          <p:cNvPicPr>
            <a:picLocks noGrp="1" noChangeAspect="1"/>
          </p:cNvPicPr>
          <p:nvPr>
            <p:ph idx="1"/>
          </p:nvPr>
        </p:nvPicPr>
        <p:blipFill>
          <a:blip r:embed="rId2"/>
          <a:stretch>
            <a:fillRect/>
          </a:stretch>
        </p:blipFill>
        <p:spPr>
          <a:xfrm>
            <a:off x="1461518" y="1382583"/>
            <a:ext cx="9157342" cy="3147494"/>
          </a:xfrm>
          <a:prstGeom prst="rect">
            <a:avLst/>
          </a:prstGeom>
        </p:spPr>
      </p:pic>
      <p:sp>
        <p:nvSpPr>
          <p:cNvPr id="6" name="TextBox 5"/>
          <p:cNvSpPr txBox="1"/>
          <p:nvPr/>
        </p:nvSpPr>
        <p:spPr>
          <a:xfrm>
            <a:off x="1461518" y="5400714"/>
            <a:ext cx="9409639" cy="461665"/>
          </a:xfrm>
          <a:prstGeom prst="rect">
            <a:avLst/>
          </a:prstGeom>
          <a:noFill/>
        </p:spPr>
        <p:txBody>
          <a:bodyPr wrap="square" rtlCol="0">
            <a:spAutoFit/>
          </a:bodyPr>
          <a:lstStyle/>
          <a:p>
            <a:r>
              <a:rPr lang="en-IE" sz="2400" b="1" dirty="0" smtClean="0">
                <a:solidFill>
                  <a:schemeClr val="accent1"/>
                </a:solidFill>
                <a:latin typeface="Arial" panose="020B0604020202020204" pitchFamily="34" charset="0"/>
                <a:cs typeface="Arial" panose="020B0604020202020204" pitchFamily="34" charset="0"/>
              </a:rPr>
              <a:t>What things in our lifestyles do you think are linked to cancer?</a:t>
            </a:r>
            <a:endParaRPr lang="en-IE" sz="2400" b="1" dirty="0">
              <a:solidFill>
                <a:schemeClr val="accent1"/>
              </a:solidFill>
              <a:latin typeface="Arial" panose="020B0604020202020204" pitchFamily="34" charset="0"/>
              <a:cs typeface="Arial" panose="020B0604020202020204" pitchFamily="34" charset="0"/>
            </a:endParaRPr>
          </a:p>
        </p:txBody>
      </p:sp>
      <p:sp>
        <p:nvSpPr>
          <p:cNvPr id="7" name="Rectangle 6"/>
          <p:cNvSpPr/>
          <p:nvPr/>
        </p:nvSpPr>
        <p:spPr>
          <a:xfrm>
            <a:off x="10871157" y="237366"/>
            <a:ext cx="1079142" cy="307777"/>
          </a:xfrm>
          <a:prstGeom prst="rect">
            <a:avLst/>
          </a:prstGeom>
        </p:spPr>
        <p:txBody>
          <a:bodyPr wrap="none">
            <a:spAutoFit/>
          </a:bodyPr>
          <a:lstStyle/>
          <a:p>
            <a:r>
              <a:rPr lang="en-IE" sz="1400" dirty="0">
                <a:solidFill>
                  <a:schemeClr val="accent1"/>
                </a:solidFill>
                <a:latin typeface="Arial" panose="020B0604020202020204" pitchFamily="34" charset="0"/>
                <a:cs typeface="Arial" panose="020B0604020202020204" pitchFamily="34" charset="0"/>
              </a:rPr>
              <a:t>Ice breaker</a:t>
            </a:r>
            <a:endParaRPr lang="en-IE" sz="1400" dirty="0">
              <a:solidFill>
                <a:schemeClr val="accent1"/>
              </a:solidFill>
            </a:endParaRPr>
          </a:p>
        </p:txBody>
      </p:sp>
    </p:spTree>
    <p:extLst>
      <p:ext uri="{BB962C8B-B14F-4D97-AF65-F5344CB8AC3E}">
        <p14:creationId xmlns:p14="http://schemas.microsoft.com/office/powerpoint/2010/main" val="16818372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9820625" y="497361"/>
            <a:ext cx="2042337" cy="1752752"/>
          </a:xfrm>
          <a:prstGeom prst="rect">
            <a:avLst/>
          </a:prstGeom>
        </p:spPr>
      </p:pic>
      <p:pic>
        <p:nvPicPr>
          <p:cNvPr id="5" name="Picture 4"/>
          <p:cNvPicPr>
            <a:picLocks noChangeAspect="1"/>
          </p:cNvPicPr>
          <p:nvPr/>
        </p:nvPicPr>
        <p:blipFill>
          <a:blip r:embed="rId4"/>
          <a:stretch>
            <a:fillRect/>
          </a:stretch>
        </p:blipFill>
        <p:spPr>
          <a:xfrm>
            <a:off x="9436499" y="4632574"/>
            <a:ext cx="2072820" cy="1760373"/>
          </a:xfrm>
          <a:prstGeom prst="rect">
            <a:avLst/>
          </a:prstGeom>
        </p:spPr>
      </p:pic>
      <p:pic>
        <p:nvPicPr>
          <p:cNvPr id="6" name="Picture 5"/>
          <p:cNvPicPr>
            <a:picLocks noChangeAspect="1"/>
          </p:cNvPicPr>
          <p:nvPr/>
        </p:nvPicPr>
        <p:blipFill>
          <a:blip r:embed="rId5"/>
          <a:stretch>
            <a:fillRect/>
          </a:stretch>
        </p:blipFill>
        <p:spPr>
          <a:xfrm>
            <a:off x="7394599" y="520229"/>
            <a:ext cx="2072820" cy="1737511"/>
          </a:xfrm>
          <a:prstGeom prst="rect">
            <a:avLst/>
          </a:prstGeom>
        </p:spPr>
      </p:pic>
      <p:pic>
        <p:nvPicPr>
          <p:cNvPr id="7" name="Picture 6"/>
          <p:cNvPicPr>
            <a:picLocks noChangeAspect="1"/>
          </p:cNvPicPr>
          <p:nvPr/>
        </p:nvPicPr>
        <p:blipFill>
          <a:blip r:embed="rId6"/>
          <a:stretch>
            <a:fillRect/>
          </a:stretch>
        </p:blipFill>
        <p:spPr>
          <a:xfrm>
            <a:off x="5084939" y="508795"/>
            <a:ext cx="2016168" cy="1737511"/>
          </a:xfrm>
          <a:prstGeom prst="rect">
            <a:avLst/>
          </a:prstGeom>
        </p:spPr>
      </p:pic>
      <p:pic>
        <p:nvPicPr>
          <p:cNvPr id="9" name="Picture 8"/>
          <p:cNvPicPr>
            <a:picLocks noChangeAspect="1"/>
          </p:cNvPicPr>
          <p:nvPr/>
        </p:nvPicPr>
        <p:blipFill>
          <a:blip r:embed="rId7"/>
          <a:stretch>
            <a:fillRect/>
          </a:stretch>
        </p:blipFill>
        <p:spPr>
          <a:xfrm>
            <a:off x="4125037" y="2587854"/>
            <a:ext cx="2137011" cy="1760373"/>
          </a:xfrm>
          <a:prstGeom prst="rect">
            <a:avLst/>
          </a:prstGeom>
        </p:spPr>
      </p:pic>
      <p:pic>
        <p:nvPicPr>
          <p:cNvPr id="10" name="Picture 9"/>
          <p:cNvPicPr>
            <a:picLocks noChangeAspect="1"/>
          </p:cNvPicPr>
          <p:nvPr/>
        </p:nvPicPr>
        <p:blipFill>
          <a:blip r:embed="rId8"/>
          <a:stretch>
            <a:fillRect/>
          </a:stretch>
        </p:blipFill>
        <p:spPr>
          <a:xfrm>
            <a:off x="6770030" y="4632574"/>
            <a:ext cx="2049637" cy="1760375"/>
          </a:xfrm>
          <a:prstGeom prst="rect">
            <a:avLst/>
          </a:prstGeom>
        </p:spPr>
      </p:pic>
      <p:pic>
        <p:nvPicPr>
          <p:cNvPr id="11" name="Picture 10"/>
          <p:cNvPicPr>
            <a:picLocks noChangeAspect="1"/>
          </p:cNvPicPr>
          <p:nvPr/>
        </p:nvPicPr>
        <p:blipFill>
          <a:blip r:embed="rId9"/>
          <a:stretch>
            <a:fillRect/>
          </a:stretch>
        </p:blipFill>
        <p:spPr>
          <a:xfrm>
            <a:off x="370503" y="497363"/>
            <a:ext cx="1994920" cy="1737511"/>
          </a:xfrm>
          <a:prstGeom prst="rect">
            <a:avLst/>
          </a:prstGeom>
        </p:spPr>
      </p:pic>
      <p:pic>
        <p:nvPicPr>
          <p:cNvPr id="12" name="Picture 11"/>
          <p:cNvPicPr>
            <a:picLocks noChangeAspect="1"/>
          </p:cNvPicPr>
          <p:nvPr/>
        </p:nvPicPr>
        <p:blipFill>
          <a:blip r:embed="rId10"/>
          <a:stretch>
            <a:fillRect/>
          </a:stretch>
        </p:blipFill>
        <p:spPr>
          <a:xfrm>
            <a:off x="2714692" y="497363"/>
            <a:ext cx="2076757" cy="1760376"/>
          </a:xfrm>
          <a:prstGeom prst="rect">
            <a:avLst/>
          </a:prstGeom>
        </p:spPr>
      </p:pic>
      <p:pic>
        <p:nvPicPr>
          <p:cNvPr id="14" name="Picture 13"/>
          <p:cNvPicPr>
            <a:picLocks noChangeAspect="1"/>
          </p:cNvPicPr>
          <p:nvPr/>
        </p:nvPicPr>
        <p:blipFill>
          <a:blip r:embed="rId11"/>
          <a:stretch>
            <a:fillRect/>
          </a:stretch>
        </p:blipFill>
        <p:spPr>
          <a:xfrm>
            <a:off x="9467419" y="2587854"/>
            <a:ext cx="2010981" cy="1734167"/>
          </a:xfrm>
          <a:prstGeom prst="rect">
            <a:avLst/>
          </a:prstGeom>
        </p:spPr>
      </p:pic>
      <p:pic>
        <p:nvPicPr>
          <p:cNvPr id="15" name="Picture 14"/>
          <p:cNvPicPr>
            <a:picLocks noChangeAspect="1"/>
          </p:cNvPicPr>
          <p:nvPr/>
        </p:nvPicPr>
        <p:blipFill>
          <a:blip r:embed="rId12"/>
          <a:stretch>
            <a:fillRect/>
          </a:stretch>
        </p:blipFill>
        <p:spPr>
          <a:xfrm>
            <a:off x="6807380" y="2614060"/>
            <a:ext cx="2012287" cy="1734167"/>
          </a:xfrm>
          <a:prstGeom prst="rect">
            <a:avLst/>
          </a:prstGeom>
        </p:spPr>
      </p:pic>
      <p:sp>
        <p:nvSpPr>
          <p:cNvPr id="2" name="Rectangle 1"/>
          <p:cNvSpPr/>
          <p:nvPr/>
        </p:nvSpPr>
        <p:spPr>
          <a:xfrm>
            <a:off x="402561" y="2920129"/>
            <a:ext cx="2656433" cy="2062103"/>
          </a:xfrm>
          <a:prstGeom prst="rect">
            <a:avLst/>
          </a:prstGeom>
        </p:spPr>
        <p:txBody>
          <a:bodyPr wrap="square">
            <a:spAutoFit/>
          </a:bodyPr>
          <a:lstStyle/>
          <a:p>
            <a:pPr algn="ctr"/>
            <a:r>
              <a:rPr lang="en-IE" sz="3200" b="1" dirty="0">
                <a:solidFill>
                  <a:srgbClr val="339966"/>
                </a:solidFill>
              </a:rPr>
              <a:t>Things we can all do to reduce our risk of cancer</a:t>
            </a:r>
          </a:p>
        </p:txBody>
      </p:sp>
      <p:sp>
        <p:nvSpPr>
          <p:cNvPr id="3" name="Rectangle 2"/>
          <p:cNvSpPr/>
          <p:nvPr/>
        </p:nvSpPr>
        <p:spPr>
          <a:xfrm>
            <a:off x="402561" y="5874904"/>
            <a:ext cx="3231548" cy="666977"/>
          </a:xfrm>
          <a:prstGeom prst="rect">
            <a:avLst/>
          </a:prstGeom>
        </p:spPr>
        <p:txBody>
          <a:bodyPr wrap="square">
            <a:spAutoFit/>
          </a:bodyPr>
          <a:lstStyle/>
          <a:p>
            <a:pPr algn="ctr"/>
            <a:r>
              <a:rPr lang="en-IE" sz="1867" dirty="0">
                <a:solidFill>
                  <a:srgbClr val="339966"/>
                </a:solidFill>
              </a:rPr>
              <a:t>For more information visit:</a:t>
            </a:r>
          </a:p>
          <a:p>
            <a:pPr algn="ctr"/>
            <a:r>
              <a:rPr lang="en-IE" sz="1867" dirty="0">
                <a:solidFill>
                  <a:srgbClr val="339966"/>
                </a:solidFill>
                <a:hlinkClick r:id="rId13"/>
              </a:rPr>
              <a:t>www.hse.ie/cancerprevention</a:t>
            </a:r>
            <a:endParaRPr lang="en-IE" sz="1867" dirty="0">
              <a:solidFill>
                <a:srgbClr val="339966"/>
              </a:solidFill>
            </a:endParaRPr>
          </a:p>
        </p:txBody>
      </p:sp>
      <p:pic>
        <p:nvPicPr>
          <p:cNvPr id="8" name="Picture 7"/>
          <p:cNvPicPr>
            <a:picLocks noChangeAspect="1"/>
          </p:cNvPicPr>
          <p:nvPr/>
        </p:nvPicPr>
        <p:blipFill>
          <a:blip r:embed="rId14"/>
          <a:stretch>
            <a:fillRect/>
          </a:stretch>
        </p:blipFill>
        <p:spPr>
          <a:xfrm>
            <a:off x="4140526" y="4678342"/>
            <a:ext cx="2121522" cy="1760373"/>
          </a:xfrm>
          <a:prstGeom prst="rect">
            <a:avLst/>
          </a:prstGeom>
        </p:spPr>
      </p:pic>
    </p:spTree>
    <p:extLst>
      <p:ext uri="{BB962C8B-B14F-4D97-AF65-F5344CB8AC3E}">
        <p14:creationId xmlns:p14="http://schemas.microsoft.com/office/powerpoint/2010/main" val="209123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846" y="414968"/>
            <a:ext cx="9875520" cy="658319"/>
          </a:xfrm>
        </p:spPr>
        <p:txBody>
          <a:bodyPr>
            <a:normAutofit/>
          </a:bodyPr>
          <a:lstStyle/>
          <a:p>
            <a:r>
              <a:rPr lang="en-IE" sz="3600" b="1" dirty="0">
                <a:latin typeface="Arial" panose="020B0604020202020204" pitchFamily="34" charset="0"/>
                <a:cs typeface="Arial" panose="020B0604020202020204" pitchFamily="34" charset="0"/>
              </a:rPr>
              <a:t>Why find cancer early?</a:t>
            </a:r>
            <a:endParaRPr lang="en-IE" sz="3600" dirty="0"/>
          </a:p>
        </p:txBody>
      </p:sp>
      <p:pic>
        <p:nvPicPr>
          <p:cNvPr id="5" name="Content Placeholder 4"/>
          <p:cNvPicPr>
            <a:picLocks noGrp="1" noChangeAspect="1"/>
          </p:cNvPicPr>
          <p:nvPr>
            <p:ph sz="half" idx="2"/>
          </p:nvPr>
        </p:nvPicPr>
        <p:blipFill>
          <a:blip r:embed="rId2"/>
          <a:stretch>
            <a:fillRect/>
          </a:stretch>
        </p:blipFill>
        <p:spPr>
          <a:xfrm>
            <a:off x="1388863" y="1531815"/>
            <a:ext cx="9138505" cy="4836772"/>
          </a:xfrm>
          <a:prstGeom prst="rect">
            <a:avLst/>
          </a:prstGeom>
        </p:spPr>
      </p:pic>
      <p:sp>
        <p:nvSpPr>
          <p:cNvPr id="6" name="Rectangle 5"/>
          <p:cNvSpPr/>
          <p:nvPr/>
        </p:nvSpPr>
        <p:spPr>
          <a:xfrm>
            <a:off x="9528093" y="1722771"/>
            <a:ext cx="2249334" cy="369332"/>
          </a:xfrm>
          <a:prstGeom prst="rect">
            <a:avLst/>
          </a:prstGeom>
        </p:spPr>
        <p:txBody>
          <a:bodyPr wrap="none">
            <a:spAutoFit/>
          </a:bodyPr>
          <a:lstStyle/>
          <a:p>
            <a:r>
              <a:rPr lang="en-IE" dirty="0">
                <a:solidFill>
                  <a:schemeClr val="accent1"/>
                </a:solidFill>
                <a:latin typeface="Arial" panose="020B0604020202020204" pitchFamily="34" charset="0"/>
                <a:cs typeface="Arial" panose="020B0604020202020204" pitchFamily="34" charset="0"/>
              </a:rPr>
              <a:t>5 year survival rates</a:t>
            </a:r>
          </a:p>
        </p:txBody>
      </p:sp>
      <p:sp>
        <p:nvSpPr>
          <p:cNvPr id="7" name="TextBox 6"/>
          <p:cNvSpPr txBox="1"/>
          <p:nvPr/>
        </p:nvSpPr>
        <p:spPr>
          <a:xfrm>
            <a:off x="914400" y="2002837"/>
            <a:ext cx="640862" cy="307777"/>
          </a:xfrm>
          <a:prstGeom prst="rect">
            <a:avLst/>
          </a:prstGeom>
          <a:noFill/>
        </p:spPr>
        <p:txBody>
          <a:bodyPr wrap="square" rtlCol="0">
            <a:spAutoFit/>
          </a:bodyPr>
          <a:lstStyle/>
          <a:p>
            <a:r>
              <a:rPr lang="en-IE" sz="1400" dirty="0" smtClean="0">
                <a:solidFill>
                  <a:schemeClr val="accent2">
                    <a:lumMod val="75000"/>
                  </a:schemeClr>
                </a:solidFill>
                <a:latin typeface="Arial" panose="020B0604020202020204" pitchFamily="34" charset="0"/>
                <a:cs typeface="Arial" panose="020B0604020202020204" pitchFamily="34" charset="0"/>
              </a:rPr>
              <a:t>100%</a:t>
            </a:r>
            <a:endParaRPr lang="en-IE" sz="1400" dirty="0">
              <a:solidFill>
                <a:schemeClr val="accent2">
                  <a:lumMod val="75000"/>
                </a:schemeClr>
              </a:solidFill>
              <a:latin typeface="Arial" panose="020B0604020202020204" pitchFamily="34" charset="0"/>
              <a:cs typeface="Arial" panose="020B0604020202020204" pitchFamily="34" charset="0"/>
            </a:endParaRPr>
          </a:p>
        </p:txBody>
      </p:sp>
      <p:sp>
        <p:nvSpPr>
          <p:cNvPr id="9" name="Rectangle 8"/>
          <p:cNvSpPr/>
          <p:nvPr/>
        </p:nvSpPr>
        <p:spPr>
          <a:xfrm>
            <a:off x="1126541" y="5495164"/>
            <a:ext cx="444352" cy="307777"/>
          </a:xfrm>
          <a:prstGeom prst="rect">
            <a:avLst/>
          </a:prstGeom>
        </p:spPr>
        <p:txBody>
          <a:bodyPr wrap="none">
            <a:spAutoFit/>
          </a:bodyPr>
          <a:lstStyle/>
          <a:p>
            <a:r>
              <a:rPr lang="en-IE" sz="1400" dirty="0" smtClean="0">
                <a:solidFill>
                  <a:schemeClr val="accent2">
                    <a:lumMod val="75000"/>
                  </a:schemeClr>
                </a:solidFill>
                <a:latin typeface="Arial" panose="020B0604020202020204" pitchFamily="34" charset="0"/>
                <a:cs typeface="Arial" panose="020B0604020202020204" pitchFamily="34" charset="0"/>
              </a:rPr>
              <a:t>0</a:t>
            </a:r>
            <a:r>
              <a:rPr lang="en-IE" sz="1400" dirty="0">
                <a:solidFill>
                  <a:schemeClr val="accent2">
                    <a:lumMod val="75000"/>
                  </a:schemeClr>
                </a:solidFill>
                <a:latin typeface="Arial" panose="020B0604020202020204" pitchFamily="34" charset="0"/>
                <a:cs typeface="Arial" panose="020B0604020202020204" pitchFamily="34" charset="0"/>
              </a:rPr>
              <a:t>%</a:t>
            </a:r>
          </a:p>
        </p:txBody>
      </p:sp>
      <p:sp>
        <p:nvSpPr>
          <p:cNvPr id="10" name="Rectangle 9"/>
          <p:cNvSpPr/>
          <p:nvPr/>
        </p:nvSpPr>
        <p:spPr>
          <a:xfrm>
            <a:off x="1011523" y="3393316"/>
            <a:ext cx="543739" cy="307777"/>
          </a:xfrm>
          <a:prstGeom prst="rect">
            <a:avLst/>
          </a:prstGeom>
        </p:spPr>
        <p:txBody>
          <a:bodyPr wrap="none">
            <a:spAutoFit/>
          </a:bodyPr>
          <a:lstStyle/>
          <a:p>
            <a:r>
              <a:rPr lang="en-IE" sz="1400" dirty="0">
                <a:solidFill>
                  <a:schemeClr val="accent2">
                    <a:lumMod val="75000"/>
                  </a:schemeClr>
                </a:solidFill>
                <a:latin typeface="Arial" panose="020B0604020202020204" pitchFamily="34" charset="0"/>
                <a:cs typeface="Arial" panose="020B0604020202020204" pitchFamily="34" charset="0"/>
              </a:rPr>
              <a:t>6</a:t>
            </a:r>
            <a:r>
              <a:rPr lang="en-IE" sz="1400" dirty="0" smtClean="0">
                <a:solidFill>
                  <a:schemeClr val="accent2">
                    <a:lumMod val="75000"/>
                  </a:schemeClr>
                </a:solidFill>
                <a:latin typeface="Arial" panose="020B0604020202020204" pitchFamily="34" charset="0"/>
                <a:cs typeface="Arial" panose="020B0604020202020204" pitchFamily="34" charset="0"/>
              </a:rPr>
              <a:t>0</a:t>
            </a:r>
            <a:r>
              <a:rPr lang="en-IE" sz="1400" dirty="0">
                <a:solidFill>
                  <a:schemeClr val="accent2">
                    <a:lumMod val="7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675373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579" y="398584"/>
            <a:ext cx="11387468" cy="656493"/>
          </a:xfrm>
        </p:spPr>
        <p:txBody>
          <a:bodyPr>
            <a:normAutofit/>
          </a:bodyPr>
          <a:lstStyle/>
          <a:p>
            <a:r>
              <a:rPr lang="en-IE" sz="3600" b="1" dirty="0">
                <a:solidFill>
                  <a:srgbClr val="009999"/>
                </a:solidFill>
                <a:latin typeface="Arial" panose="020B0604020202020204" pitchFamily="34" charset="0"/>
                <a:cs typeface="Arial" panose="020B0604020202020204" pitchFamily="34" charset="0"/>
              </a:rPr>
              <a:t>Know the signs and find cancer early</a:t>
            </a:r>
            <a:endParaRPr lang="en-IE" sz="3600" dirty="0">
              <a:solidFill>
                <a:srgbClr val="009999"/>
              </a:solidFill>
            </a:endParaRPr>
          </a:p>
        </p:txBody>
      </p:sp>
      <p:pic>
        <p:nvPicPr>
          <p:cNvPr id="7" name="Picture 6"/>
          <p:cNvPicPr>
            <a:picLocks noChangeAspect="1"/>
          </p:cNvPicPr>
          <p:nvPr/>
        </p:nvPicPr>
        <p:blipFill>
          <a:blip r:embed="rId2"/>
          <a:stretch>
            <a:fillRect/>
          </a:stretch>
        </p:blipFill>
        <p:spPr>
          <a:xfrm>
            <a:off x="10195344" y="389987"/>
            <a:ext cx="1676545" cy="414564"/>
          </a:xfrm>
          <a:prstGeom prst="rect">
            <a:avLst/>
          </a:prstGeom>
        </p:spPr>
      </p:pic>
      <p:pic>
        <p:nvPicPr>
          <p:cNvPr id="3" name="Picture 2"/>
          <p:cNvPicPr>
            <a:picLocks noChangeAspect="1"/>
          </p:cNvPicPr>
          <p:nvPr/>
        </p:nvPicPr>
        <p:blipFill>
          <a:blip r:embed="rId3"/>
          <a:stretch>
            <a:fillRect/>
          </a:stretch>
        </p:blipFill>
        <p:spPr>
          <a:xfrm>
            <a:off x="1363012" y="1262361"/>
            <a:ext cx="1824121" cy="2277007"/>
          </a:xfrm>
          <a:prstGeom prst="rect">
            <a:avLst/>
          </a:prstGeom>
        </p:spPr>
      </p:pic>
      <p:pic>
        <p:nvPicPr>
          <p:cNvPr id="8" name="Picture 7"/>
          <p:cNvPicPr>
            <a:picLocks noChangeAspect="1"/>
          </p:cNvPicPr>
          <p:nvPr/>
        </p:nvPicPr>
        <p:blipFill>
          <a:blip r:embed="rId4"/>
          <a:stretch>
            <a:fillRect/>
          </a:stretch>
        </p:blipFill>
        <p:spPr>
          <a:xfrm>
            <a:off x="3500742" y="1287115"/>
            <a:ext cx="2012823" cy="2277007"/>
          </a:xfrm>
          <a:prstGeom prst="rect">
            <a:avLst/>
          </a:prstGeom>
        </p:spPr>
      </p:pic>
      <p:pic>
        <p:nvPicPr>
          <p:cNvPr id="9" name="Picture 8"/>
          <p:cNvPicPr>
            <a:picLocks noChangeAspect="1"/>
          </p:cNvPicPr>
          <p:nvPr/>
        </p:nvPicPr>
        <p:blipFill>
          <a:blip r:embed="rId5"/>
          <a:stretch>
            <a:fillRect/>
          </a:stretch>
        </p:blipFill>
        <p:spPr>
          <a:xfrm>
            <a:off x="421579" y="4070299"/>
            <a:ext cx="1882864" cy="2318357"/>
          </a:xfrm>
          <a:prstGeom prst="rect">
            <a:avLst/>
          </a:prstGeom>
        </p:spPr>
      </p:pic>
      <p:pic>
        <p:nvPicPr>
          <p:cNvPr id="11" name="Picture 10"/>
          <p:cNvPicPr>
            <a:picLocks noChangeAspect="1"/>
          </p:cNvPicPr>
          <p:nvPr/>
        </p:nvPicPr>
        <p:blipFill>
          <a:blip r:embed="rId6"/>
          <a:stretch>
            <a:fillRect/>
          </a:stretch>
        </p:blipFill>
        <p:spPr>
          <a:xfrm>
            <a:off x="5818827" y="1278821"/>
            <a:ext cx="2217139" cy="2293592"/>
          </a:xfrm>
          <a:prstGeom prst="rect">
            <a:avLst/>
          </a:prstGeom>
        </p:spPr>
      </p:pic>
      <p:pic>
        <p:nvPicPr>
          <p:cNvPr id="12" name="Picture 11"/>
          <p:cNvPicPr>
            <a:picLocks noChangeAspect="1"/>
          </p:cNvPicPr>
          <p:nvPr/>
        </p:nvPicPr>
        <p:blipFill>
          <a:blip r:embed="rId7"/>
          <a:stretch>
            <a:fillRect/>
          </a:stretch>
        </p:blipFill>
        <p:spPr>
          <a:xfrm>
            <a:off x="5015020" y="4070299"/>
            <a:ext cx="1863541" cy="2293592"/>
          </a:xfrm>
          <a:prstGeom prst="rect">
            <a:avLst/>
          </a:prstGeom>
        </p:spPr>
      </p:pic>
      <p:pic>
        <p:nvPicPr>
          <p:cNvPr id="13" name="Picture 12"/>
          <p:cNvPicPr>
            <a:picLocks noChangeAspect="1"/>
          </p:cNvPicPr>
          <p:nvPr/>
        </p:nvPicPr>
        <p:blipFill>
          <a:blip r:embed="rId8"/>
          <a:stretch>
            <a:fillRect/>
          </a:stretch>
        </p:blipFill>
        <p:spPr>
          <a:xfrm>
            <a:off x="7126731" y="4070299"/>
            <a:ext cx="2379343" cy="2277007"/>
          </a:xfrm>
          <a:prstGeom prst="rect">
            <a:avLst/>
          </a:prstGeom>
        </p:spPr>
      </p:pic>
      <p:pic>
        <p:nvPicPr>
          <p:cNvPr id="14" name="Picture 13"/>
          <p:cNvPicPr>
            <a:picLocks noChangeAspect="1"/>
          </p:cNvPicPr>
          <p:nvPr/>
        </p:nvPicPr>
        <p:blipFill>
          <a:blip r:embed="rId9"/>
          <a:stretch>
            <a:fillRect/>
          </a:stretch>
        </p:blipFill>
        <p:spPr>
          <a:xfrm>
            <a:off x="9813148" y="4053713"/>
            <a:ext cx="1948321" cy="2293592"/>
          </a:xfrm>
          <a:prstGeom prst="rect">
            <a:avLst/>
          </a:prstGeom>
        </p:spPr>
      </p:pic>
      <p:pic>
        <p:nvPicPr>
          <p:cNvPr id="15" name="Picture 14"/>
          <p:cNvPicPr>
            <a:picLocks noChangeAspect="1"/>
          </p:cNvPicPr>
          <p:nvPr/>
        </p:nvPicPr>
        <p:blipFill>
          <a:blip r:embed="rId10"/>
          <a:stretch>
            <a:fillRect/>
          </a:stretch>
        </p:blipFill>
        <p:spPr>
          <a:xfrm>
            <a:off x="8341228" y="1290629"/>
            <a:ext cx="2943837" cy="2293592"/>
          </a:xfrm>
          <a:prstGeom prst="rect">
            <a:avLst/>
          </a:prstGeom>
        </p:spPr>
      </p:pic>
      <p:pic>
        <p:nvPicPr>
          <p:cNvPr id="16" name="Picture 15"/>
          <p:cNvPicPr>
            <a:picLocks noChangeAspect="1"/>
          </p:cNvPicPr>
          <p:nvPr/>
        </p:nvPicPr>
        <p:blipFill>
          <a:blip r:embed="rId11"/>
          <a:stretch>
            <a:fillRect/>
          </a:stretch>
        </p:blipFill>
        <p:spPr>
          <a:xfrm>
            <a:off x="2739367" y="4070299"/>
            <a:ext cx="2027484" cy="2293592"/>
          </a:xfrm>
          <a:prstGeom prst="rect">
            <a:avLst/>
          </a:prstGeom>
        </p:spPr>
      </p:pic>
    </p:spTree>
    <p:extLst>
      <p:ext uri="{BB962C8B-B14F-4D97-AF65-F5344CB8AC3E}">
        <p14:creationId xmlns:p14="http://schemas.microsoft.com/office/powerpoint/2010/main" val="2717945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a:t>Case Study</a:t>
            </a:r>
          </a:p>
        </p:txBody>
      </p:sp>
      <p:pic>
        <p:nvPicPr>
          <p:cNvPr id="5" name="Content Placeholder 4"/>
          <p:cNvPicPr>
            <a:picLocks noGrp="1" noChangeAspect="1"/>
          </p:cNvPicPr>
          <p:nvPr>
            <p:ph sz="half" idx="1"/>
          </p:nvPr>
        </p:nvPicPr>
        <p:blipFill>
          <a:blip r:embed="rId4"/>
          <a:stretch>
            <a:fillRect/>
          </a:stretch>
        </p:blipFill>
        <p:spPr>
          <a:xfrm>
            <a:off x="953477" y="2375822"/>
            <a:ext cx="3624886" cy="3089164"/>
          </a:xfrm>
          <a:prstGeom prst="rect">
            <a:avLst/>
          </a:prstGeom>
        </p:spPr>
      </p:pic>
      <p:sp>
        <p:nvSpPr>
          <p:cNvPr id="4" name="Content Placeholder 3"/>
          <p:cNvSpPr>
            <a:spLocks noGrp="1"/>
          </p:cNvSpPr>
          <p:nvPr>
            <p:ph sz="half" idx="2"/>
          </p:nvPr>
        </p:nvSpPr>
        <p:spPr>
          <a:xfrm>
            <a:off x="5999599" y="1908723"/>
            <a:ext cx="4754880" cy="4023360"/>
          </a:xfrm>
        </p:spPr>
        <p:txBody>
          <a:bodyPr>
            <a:normAutofit/>
          </a:bodyPr>
          <a:lstStyle/>
          <a:p>
            <a:pPr marL="45720" indent="0">
              <a:buNone/>
            </a:pPr>
            <a:r>
              <a:rPr lang="en-IE" sz="2400" b="1" dirty="0">
                <a:latin typeface="Arial" panose="020B0604020202020204" pitchFamily="34" charset="0"/>
                <a:cs typeface="Arial" panose="020B0604020202020204" pitchFamily="34" charset="0"/>
              </a:rPr>
              <a:t>Lets meet Michael</a:t>
            </a:r>
          </a:p>
          <a:p>
            <a:pPr marL="45720" indent="0">
              <a:buNone/>
            </a:pPr>
            <a:endParaRPr lang="en-IE" sz="2400" b="1" dirty="0">
              <a:latin typeface="Arial" panose="020B0604020202020204" pitchFamily="34" charset="0"/>
              <a:cs typeface="Arial" panose="020B0604020202020204" pitchFamily="34" charset="0"/>
            </a:endParaRPr>
          </a:p>
          <a:p>
            <a:pPr marL="45720" indent="0">
              <a:buNone/>
            </a:pPr>
            <a:endParaRPr lang="en-IE" sz="2400" b="1" dirty="0">
              <a:latin typeface="Arial" panose="020B0604020202020204" pitchFamily="34" charset="0"/>
              <a:cs typeface="Arial" panose="020B0604020202020204" pitchFamily="34" charset="0"/>
            </a:endParaRPr>
          </a:p>
          <a:p>
            <a:pPr marL="45720" indent="0">
              <a:buNone/>
            </a:pPr>
            <a:endParaRPr lang="en-IE" sz="2400" b="1"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5"/>
          <a:stretch>
            <a:fillRect/>
          </a:stretch>
        </p:blipFill>
        <p:spPr>
          <a:xfrm>
            <a:off x="1143000" y="2592431"/>
            <a:ext cx="3158287" cy="2610949"/>
          </a:xfrm>
          <a:prstGeom prst="rect">
            <a:avLst/>
          </a:prstGeom>
        </p:spPr>
      </p:pic>
      <p:pic>
        <p:nvPicPr>
          <p:cNvPr id="3" name="Case Study Michael">
            <a:hlinkClick r:id="" action="ppaction://media"/>
            <a:extLst>
              <a:ext uri="{FF2B5EF4-FFF2-40B4-BE49-F238E27FC236}">
                <a16:creationId xmlns:a16="http://schemas.microsoft.com/office/drawing/2014/main" id="{6BC55B1D-7EC3-300F-EF0E-DB7E7A3CFD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29452" y="2888321"/>
            <a:ext cx="1759179" cy="1759179"/>
          </a:xfrm>
          <a:prstGeom prst="rect">
            <a:avLst/>
          </a:prstGeom>
        </p:spPr>
      </p:pic>
    </p:spTree>
    <p:extLst>
      <p:ext uri="{BB962C8B-B14F-4D97-AF65-F5344CB8AC3E}">
        <p14:creationId xmlns:p14="http://schemas.microsoft.com/office/powerpoint/2010/main" val="101667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4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5303" y="545528"/>
            <a:ext cx="6542691" cy="714703"/>
          </a:xfrm>
        </p:spPr>
        <p:txBody>
          <a:bodyPr/>
          <a:lstStyle/>
          <a:p>
            <a:r>
              <a:rPr lang="en-IE" b="1" dirty="0" smtClean="0"/>
              <a:t>Cancer Screening Services</a:t>
            </a:r>
            <a:endParaRPr lang="en-IE" b="1" dirty="0"/>
          </a:p>
        </p:txBody>
      </p:sp>
      <p:pic>
        <p:nvPicPr>
          <p:cNvPr id="4" name="Picture 3"/>
          <p:cNvPicPr>
            <a:picLocks noChangeAspect="1"/>
          </p:cNvPicPr>
          <p:nvPr/>
        </p:nvPicPr>
        <p:blipFill>
          <a:blip r:embed="rId2"/>
          <a:stretch>
            <a:fillRect/>
          </a:stretch>
        </p:blipFill>
        <p:spPr>
          <a:xfrm>
            <a:off x="396800" y="2054518"/>
            <a:ext cx="3906072" cy="2903120"/>
          </a:xfrm>
          <a:prstGeom prst="rect">
            <a:avLst/>
          </a:prstGeom>
        </p:spPr>
      </p:pic>
      <p:pic>
        <p:nvPicPr>
          <p:cNvPr id="5" name="Picture 4"/>
          <p:cNvPicPr>
            <a:picLocks noChangeAspect="1"/>
          </p:cNvPicPr>
          <p:nvPr/>
        </p:nvPicPr>
        <p:blipFill>
          <a:blip r:embed="rId3"/>
          <a:stretch>
            <a:fillRect/>
          </a:stretch>
        </p:blipFill>
        <p:spPr>
          <a:xfrm>
            <a:off x="396800" y="353646"/>
            <a:ext cx="3286029" cy="1255885"/>
          </a:xfrm>
          <a:prstGeom prst="rect">
            <a:avLst/>
          </a:prstGeom>
        </p:spPr>
      </p:pic>
      <p:pic>
        <p:nvPicPr>
          <p:cNvPr id="6" name="Picture 5"/>
          <p:cNvPicPr>
            <a:picLocks noChangeAspect="1"/>
          </p:cNvPicPr>
          <p:nvPr/>
        </p:nvPicPr>
        <p:blipFill>
          <a:blip r:embed="rId4"/>
          <a:stretch>
            <a:fillRect/>
          </a:stretch>
        </p:blipFill>
        <p:spPr>
          <a:xfrm>
            <a:off x="4247121" y="2112006"/>
            <a:ext cx="3872700" cy="2845632"/>
          </a:xfrm>
          <a:prstGeom prst="rect">
            <a:avLst/>
          </a:prstGeom>
        </p:spPr>
      </p:pic>
      <p:pic>
        <p:nvPicPr>
          <p:cNvPr id="7" name="Picture 6"/>
          <p:cNvPicPr>
            <a:picLocks noChangeAspect="1"/>
          </p:cNvPicPr>
          <p:nvPr/>
        </p:nvPicPr>
        <p:blipFill>
          <a:blip r:embed="rId5"/>
          <a:stretch>
            <a:fillRect/>
          </a:stretch>
        </p:blipFill>
        <p:spPr>
          <a:xfrm>
            <a:off x="7926649" y="2112006"/>
            <a:ext cx="3904233" cy="2845632"/>
          </a:xfrm>
          <a:prstGeom prst="rect">
            <a:avLst/>
          </a:prstGeom>
        </p:spPr>
      </p:pic>
      <p:sp>
        <p:nvSpPr>
          <p:cNvPr id="8" name="TextBox 7"/>
          <p:cNvSpPr txBox="1"/>
          <p:nvPr/>
        </p:nvSpPr>
        <p:spPr>
          <a:xfrm>
            <a:off x="1912689" y="3624046"/>
            <a:ext cx="394283" cy="307777"/>
          </a:xfrm>
          <a:prstGeom prst="rect">
            <a:avLst/>
          </a:prstGeom>
          <a:solidFill>
            <a:srgbClr val="FFFFCC"/>
          </a:solidFill>
        </p:spPr>
        <p:txBody>
          <a:bodyPr wrap="square" rtlCol="0">
            <a:spAutoFit/>
          </a:bodyPr>
          <a:lstStyle/>
          <a:p>
            <a:r>
              <a:rPr lang="en-IE" sz="1400" b="1" dirty="0" smtClean="0">
                <a:solidFill>
                  <a:srgbClr val="28646A"/>
                </a:solidFill>
                <a:latin typeface="Arial" panose="020B0604020202020204" pitchFamily="34" charset="0"/>
                <a:cs typeface="Arial" panose="020B0604020202020204" pitchFamily="34" charset="0"/>
              </a:rPr>
              <a:t>70</a:t>
            </a:r>
            <a:endParaRPr lang="en-IE" sz="1400" b="1" dirty="0">
              <a:solidFill>
                <a:srgbClr val="28646A"/>
              </a:solidFill>
              <a:latin typeface="Arial" panose="020B0604020202020204" pitchFamily="34" charset="0"/>
              <a:cs typeface="Arial" panose="020B0604020202020204" pitchFamily="34" charset="0"/>
            </a:endParaRPr>
          </a:p>
        </p:txBody>
      </p:sp>
      <p:sp>
        <p:nvSpPr>
          <p:cNvPr id="11" name="Rectangle 10"/>
          <p:cNvSpPr/>
          <p:nvPr/>
        </p:nvSpPr>
        <p:spPr>
          <a:xfrm>
            <a:off x="1561467" y="5402625"/>
            <a:ext cx="8440615" cy="369332"/>
          </a:xfrm>
          <a:prstGeom prst="rect">
            <a:avLst/>
          </a:prstGeom>
        </p:spPr>
        <p:txBody>
          <a:bodyPr wrap="square">
            <a:spAutoFit/>
          </a:bodyPr>
          <a:lstStyle/>
          <a:p>
            <a:r>
              <a:rPr lang="en-IE" dirty="0">
                <a:solidFill>
                  <a:srgbClr val="28646A"/>
                </a:solidFill>
                <a:latin typeface="Arial" panose="020B0604020202020204" pitchFamily="34" charset="0"/>
                <a:cs typeface="Arial" panose="020B0604020202020204" pitchFamily="34" charset="0"/>
              </a:rPr>
              <a:t>Check that you are on the register, and keep your details updated on the register!</a:t>
            </a:r>
          </a:p>
        </p:txBody>
      </p:sp>
      <p:sp>
        <p:nvSpPr>
          <p:cNvPr id="14" name="Rectangle 13"/>
          <p:cNvSpPr/>
          <p:nvPr/>
        </p:nvSpPr>
        <p:spPr>
          <a:xfrm>
            <a:off x="5406786" y="4621847"/>
            <a:ext cx="1736373" cy="307777"/>
          </a:xfrm>
          <a:prstGeom prst="rect">
            <a:avLst/>
          </a:prstGeom>
        </p:spPr>
        <p:txBody>
          <a:bodyPr wrap="none">
            <a:spAutoFit/>
          </a:bodyPr>
          <a:lstStyle/>
          <a:p>
            <a:r>
              <a:rPr lang="en-IE" sz="1400" dirty="0">
                <a:solidFill>
                  <a:schemeClr val="tx2"/>
                </a:solidFill>
              </a:rPr>
              <a:t>info@breastcheck.ie</a:t>
            </a:r>
          </a:p>
        </p:txBody>
      </p:sp>
    </p:spTree>
    <p:extLst>
      <p:ext uri="{BB962C8B-B14F-4D97-AF65-F5344CB8AC3E}">
        <p14:creationId xmlns:p14="http://schemas.microsoft.com/office/powerpoint/2010/main" val="3734171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owelscree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914165" y="268799"/>
            <a:ext cx="10007547" cy="5628662"/>
          </a:xfrm>
        </p:spPr>
      </p:pic>
      <p:pic>
        <p:nvPicPr>
          <p:cNvPr id="5" name="Picture 4"/>
          <p:cNvPicPr>
            <a:picLocks noChangeAspect="1"/>
          </p:cNvPicPr>
          <p:nvPr/>
        </p:nvPicPr>
        <p:blipFill>
          <a:blip r:embed="rId5"/>
          <a:stretch>
            <a:fillRect/>
          </a:stretch>
        </p:blipFill>
        <p:spPr>
          <a:xfrm>
            <a:off x="343803" y="6034372"/>
            <a:ext cx="566977" cy="560881"/>
          </a:xfrm>
          <a:prstGeom prst="rect">
            <a:avLst/>
          </a:prstGeom>
        </p:spPr>
      </p:pic>
      <p:pic>
        <p:nvPicPr>
          <p:cNvPr id="6" name="Picture 5"/>
          <p:cNvPicPr>
            <a:picLocks noChangeAspect="1"/>
          </p:cNvPicPr>
          <p:nvPr/>
        </p:nvPicPr>
        <p:blipFill>
          <a:blip r:embed="rId6"/>
          <a:stretch>
            <a:fillRect/>
          </a:stretch>
        </p:blipFill>
        <p:spPr>
          <a:xfrm>
            <a:off x="277456" y="5675082"/>
            <a:ext cx="1606523" cy="444757"/>
          </a:xfrm>
          <a:prstGeom prst="rect">
            <a:avLst/>
          </a:prstGeom>
        </p:spPr>
      </p:pic>
    </p:spTree>
    <p:extLst>
      <p:ext uri="{BB962C8B-B14F-4D97-AF65-F5344CB8AC3E}">
        <p14:creationId xmlns:p14="http://schemas.microsoft.com/office/powerpoint/2010/main" val="6381806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11061" y="4118708"/>
            <a:ext cx="5148385" cy="1180124"/>
          </a:xfrm>
        </p:spPr>
        <p:txBody>
          <a:bodyPr>
            <a:normAutofit fontScale="92500" lnSpcReduction="10000"/>
          </a:bodyPr>
          <a:lstStyle/>
          <a:p>
            <a:r>
              <a:rPr lang="en-IE" dirty="0">
                <a:solidFill>
                  <a:srgbClr val="008080"/>
                </a:solidFill>
                <a:latin typeface="Arial" panose="020B0604020202020204" pitchFamily="34" charset="0"/>
                <a:cs typeface="Arial" panose="020B0604020202020204" pitchFamily="34" charset="0"/>
              </a:rPr>
              <a:t>Emailing: </a:t>
            </a:r>
            <a:r>
              <a:rPr lang="en-IE" u="sng" dirty="0" smtClean="0">
                <a:solidFill>
                  <a:srgbClr val="0048A8"/>
                </a:solidFill>
                <a:latin typeface="Arial" panose="020B0604020202020204" pitchFamily="34" charset="0"/>
                <a:cs typeface="Arial" panose="020B0604020202020204" pitchFamily="34" charset="0"/>
                <a:hlinkClick r:id="rId2"/>
              </a:rPr>
              <a:t>info@screeningservice.ie</a:t>
            </a:r>
            <a:endParaRPr lang="en-IE" u="sng" dirty="0" smtClean="0">
              <a:solidFill>
                <a:srgbClr val="0048A8"/>
              </a:solidFill>
              <a:latin typeface="Arial" panose="020B0604020202020204" pitchFamily="34" charset="0"/>
              <a:cs typeface="Arial" panose="020B0604020202020204" pitchFamily="34" charset="0"/>
            </a:endParaRPr>
          </a:p>
          <a:p>
            <a:pPr marL="45720" indent="0">
              <a:buNone/>
            </a:pPr>
            <a:r>
              <a:rPr lang="en-IE" dirty="0">
                <a:solidFill>
                  <a:srgbClr val="000000"/>
                </a:solidFill>
                <a:latin typeface="Arial" panose="020B0604020202020204" pitchFamily="34" charset="0"/>
                <a:cs typeface="Arial" panose="020B0604020202020204" pitchFamily="34" charset="0"/>
              </a:rPr>
              <a:t>  </a:t>
            </a:r>
            <a:endParaRPr lang="en-IE" dirty="0" smtClean="0">
              <a:solidFill>
                <a:srgbClr val="000000"/>
              </a:solidFill>
              <a:latin typeface="Arial" panose="020B0604020202020204" pitchFamily="34" charset="0"/>
              <a:cs typeface="Arial" panose="020B0604020202020204" pitchFamily="34" charset="0"/>
            </a:endParaRPr>
          </a:p>
          <a:p>
            <a:r>
              <a:rPr lang="en-IE" dirty="0" smtClean="0">
                <a:solidFill>
                  <a:srgbClr val="008080"/>
                </a:solidFill>
                <a:latin typeface="Arial" panose="020B0604020202020204" pitchFamily="34" charset="0"/>
                <a:cs typeface="Arial" panose="020B0604020202020204" pitchFamily="34" charset="0"/>
              </a:rPr>
              <a:t>NSS </a:t>
            </a:r>
            <a:r>
              <a:rPr lang="en-IE" dirty="0">
                <a:solidFill>
                  <a:srgbClr val="008080"/>
                </a:solidFill>
                <a:latin typeface="Arial" panose="020B0604020202020204" pitchFamily="34" charset="0"/>
                <a:cs typeface="Arial" panose="020B0604020202020204" pitchFamily="34" charset="0"/>
              </a:rPr>
              <a:t>Freephone:</a:t>
            </a:r>
            <a:r>
              <a:rPr lang="en-IE" dirty="0">
                <a:latin typeface="Arial" panose="020B0604020202020204" pitchFamily="34" charset="0"/>
                <a:cs typeface="Arial" panose="020B0604020202020204" pitchFamily="34" charset="0"/>
              </a:rPr>
              <a:t> </a:t>
            </a:r>
            <a:r>
              <a:rPr lang="en-IE" dirty="0">
                <a:latin typeface="Arial" panose="020B0604020202020204" pitchFamily="34" charset="0"/>
                <a:cs typeface="Arial" panose="020B0604020202020204" pitchFamily="34" charset="0"/>
                <a:hlinkClick r:id="rId3"/>
              </a:rPr>
              <a:t>01 865 9300</a:t>
            </a:r>
            <a:r>
              <a:rPr lang="en-IE" dirty="0">
                <a:solidFill>
                  <a:srgbClr val="000000"/>
                </a:solidFill>
                <a:latin typeface="Arial" panose="020B0604020202020204" pitchFamily="34" charset="0"/>
                <a:cs typeface="Arial" panose="020B0604020202020204" pitchFamily="34" charset="0"/>
              </a:rPr>
              <a:t> </a:t>
            </a:r>
            <a:endParaRPr lang="en-IE" dirty="0" smtClean="0">
              <a:solidFill>
                <a:srgbClr val="000000"/>
              </a:solidFill>
              <a:latin typeface="Arial" panose="020B0604020202020204" pitchFamily="34" charset="0"/>
              <a:cs typeface="Arial" panose="020B0604020202020204" pitchFamily="34" charset="0"/>
            </a:endParaRPr>
          </a:p>
          <a:p>
            <a:endParaRPr lang="en-IE" dirty="0"/>
          </a:p>
          <a:p>
            <a:endParaRPr lang="en-IE" dirty="0"/>
          </a:p>
        </p:txBody>
      </p:sp>
      <p:pic>
        <p:nvPicPr>
          <p:cNvPr id="4" name="Picture 3"/>
          <p:cNvPicPr>
            <a:picLocks noChangeAspect="1"/>
          </p:cNvPicPr>
          <p:nvPr/>
        </p:nvPicPr>
        <p:blipFill>
          <a:blip r:embed="rId4"/>
          <a:stretch>
            <a:fillRect/>
          </a:stretch>
        </p:blipFill>
        <p:spPr>
          <a:xfrm>
            <a:off x="707821" y="581399"/>
            <a:ext cx="3770394" cy="1441004"/>
          </a:xfrm>
          <a:prstGeom prst="rect">
            <a:avLst/>
          </a:prstGeom>
        </p:spPr>
      </p:pic>
      <p:pic>
        <p:nvPicPr>
          <p:cNvPr id="5" name="Picture 4"/>
          <p:cNvPicPr>
            <a:picLocks noChangeAspect="1"/>
          </p:cNvPicPr>
          <p:nvPr/>
        </p:nvPicPr>
        <p:blipFill>
          <a:blip r:embed="rId5"/>
          <a:stretch>
            <a:fillRect/>
          </a:stretch>
        </p:blipFill>
        <p:spPr>
          <a:xfrm>
            <a:off x="3620371" y="3250571"/>
            <a:ext cx="3904233" cy="556150"/>
          </a:xfrm>
          <a:prstGeom prst="rect">
            <a:avLst/>
          </a:prstGeom>
        </p:spPr>
      </p:pic>
      <p:sp>
        <p:nvSpPr>
          <p:cNvPr id="6" name="Title 5"/>
          <p:cNvSpPr>
            <a:spLocks noGrp="1"/>
          </p:cNvSpPr>
          <p:nvPr>
            <p:ph type="title"/>
          </p:nvPr>
        </p:nvSpPr>
        <p:spPr>
          <a:xfrm>
            <a:off x="781539" y="2368061"/>
            <a:ext cx="10847753" cy="570523"/>
          </a:xfrm>
        </p:spPr>
        <p:txBody>
          <a:bodyPr>
            <a:noAutofit/>
          </a:bodyPr>
          <a:lstStyle/>
          <a:p>
            <a:r>
              <a:rPr lang="en-IE" sz="2800" dirty="0" smtClean="0">
                <a:latin typeface="Arial" panose="020B0604020202020204" pitchFamily="34" charset="0"/>
                <a:cs typeface="Arial" panose="020B0604020202020204" pitchFamily="34" charset="0"/>
              </a:rPr>
              <a:t>Check you are on the register &amp; that you contact details are correct</a:t>
            </a:r>
            <a:endParaRPr lang="en-I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87944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418" y="420450"/>
            <a:ext cx="3500021" cy="483701"/>
          </a:xfrm>
        </p:spPr>
        <p:txBody>
          <a:bodyPr>
            <a:noAutofit/>
          </a:bodyPr>
          <a:lstStyle/>
          <a:p>
            <a:r>
              <a:rPr lang="en-IE" sz="3200" b="1" dirty="0">
                <a:solidFill>
                  <a:srgbClr val="008080"/>
                </a:solidFill>
              </a:rPr>
              <a:t>Minding your Skin</a:t>
            </a:r>
          </a:p>
        </p:txBody>
      </p:sp>
      <p:pic>
        <p:nvPicPr>
          <p:cNvPr id="7" name="Picture 6"/>
          <p:cNvPicPr>
            <a:picLocks noChangeAspect="1"/>
          </p:cNvPicPr>
          <p:nvPr/>
        </p:nvPicPr>
        <p:blipFill>
          <a:blip r:embed="rId2"/>
          <a:stretch>
            <a:fillRect/>
          </a:stretch>
        </p:blipFill>
        <p:spPr>
          <a:xfrm>
            <a:off x="4631177" y="352379"/>
            <a:ext cx="5819843" cy="6243731"/>
          </a:xfrm>
          <a:prstGeom prst="rect">
            <a:avLst/>
          </a:prstGeom>
        </p:spPr>
      </p:pic>
      <p:pic>
        <p:nvPicPr>
          <p:cNvPr id="9" name="Picture 8"/>
          <p:cNvPicPr>
            <a:picLocks noChangeAspect="1"/>
          </p:cNvPicPr>
          <p:nvPr/>
        </p:nvPicPr>
        <p:blipFill>
          <a:blip r:embed="rId3"/>
          <a:stretch>
            <a:fillRect/>
          </a:stretch>
        </p:blipFill>
        <p:spPr>
          <a:xfrm>
            <a:off x="1621832" y="3491700"/>
            <a:ext cx="1771897" cy="819264"/>
          </a:xfrm>
          <a:prstGeom prst="rect">
            <a:avLst/>
          </a:prstGeom>
        </p:spPr>
      </p:pic>
      <p:pic>
        <p:nvPicPr>
          <p:cNvPr id="11" name="Content Placeholder 10"/>
          <p:cNvPicPr>
            <a:picLocks noGrp="1" noChangeAspect="1"/>
          </p:cNvPicPr>
          <p:nvPr>
            <p:ph idx="1"/>
          </p:nvPr>
        </p:nvPicPr>
        <p:blipFill>
          <a:blip r:embed="rId4"/>
          <a:stretch>
            <a:fillRect/>
          </a:stretch>
        </p:blipFill>
        <p:spPr>
          <a:xfrm>
            <a:off x="880635" y="2121765"/>
            <a:ext cx="3254288" cy="1163044"/>
          </a:xfrm>
          <a:prstGeom prst="rect">
            <a:avLst/>
          </a:prstGeom>
        </p:spPr>
      </p:pic>
      <p:sp>
        <p:nvSpPr>
          <p:cNvPr id="12" name="5-Point Star 11"/>
          <p:cNvSpPr/>
          <p:nvPr/>
        </p:nvSpPr>
        <p:spPr>
          <a:xfrm>
            <a:off x="11575771" y="6214027"/>
            <a:ext cx="285751" cy="27486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2080847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071" y="312739"/>
            <a:ext cx="11101592" cy="696735"/>
          </a:xfrm>
        </p:spPr>
        <p:txBody>
          <a:bodyPr>
            <a:normAutofit/>
          </a:bodyPr>
          <a:lstStyle/>
          <a:p>
            <a:r>
              <a:rPr lang="en-IE" sz="3600" b="1" dirty="0">
                <a:solidFill>
                  <a:srgbClr val="005E52"/>
                </a:solidFill>
                <a:latin typeface="Arial" panose="020B0604020202020204" pitchFamily="34" charset="0"/>
                <a:cs typeface="Arial" panose="020B0604020202020204" pitchFamily="34" charset="0"/>
              </a:rPr>
              <a:t>Know the signs – get checked out by your doctor</a:t>
            </a:r>
          </a:p>
        </p:txBody>
      </p:sp>
      <p:pic>
        <p:nvPicPr>
          <p:cNvPr id="4" name="Content Placeholder 3"/>
          <p:cNvPicPr>
            <a:picLocks noGrp="1" noChangeAspect="1"/>
          </p:cNvPicPr>
          <p:nvPr>
            <p:ph idx="1"/>
          </p:nvPr>
        </p:nvPicPr>
        <p:blipFill>
          <a:blip r:embed="rId3"/>
          <a:stretch>
            <a:fillRect/>
          </a:stretch>
        </p:blipFill>
        <p:spPr>
          <a:xfrm>
            <a:off x="525079" y="4016239"/>
            <a:ext cx="2544016" cy="2401960"/>
          </a:xfrm>
          <a:prstGeom prst="rect">
            <a:avLst/>
          </a:prstGeom>
        </p:spPr>
      </p:pic>
      <p:sp>
        <p:nvSpPr>
          <p:cNvPr id="6" name="AutoShape 2" descr="Check for signs of skin cancer | Cancer ..."/>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7" name="Picture 6"/>
          <p:cNvPicPr>
            <a:picLocks noChangeAspect="1"/>
          </p:cNvPicPr>
          <p:nvPr/>
        </p:nvPicPr>
        <p:blipFill>
          <a:blip r:embed="rId4"/>
          <a:stretch>
            <a:fillRect/>
          </a:stretch>
        </p:blipFill>
        <p:spPr>
          <a:xfrm>
            <a:off x="3499187" y="1107758"/>
            <a:ext cx="3130215" cy="2490287"/>
          </a:xfrm>
          <a:prstGeom prst="rect">
            <a:avLst/>
          </a:prstGeom>
        </p:spPr>
      </p:pic>
      <p:pic>
        <p:nvPicPr>
          <p:cNvPr id="9" name="Picture 8"/>
          <p:cNvPicPr>
            <a:picLocks noChangeAspect="1"/>
          </p:cNvPicPr>
          <p:nvPr/>
        </p:nvPicPr>
        <p:blipFill>
          <a:blip r:embed="rId5"/>
          <a:stretch>
            <a:fillRect/>
          </a:stretch>
        </p:blipFill>
        <p:spPr>
          <a:xfrm>
            <a:off x="612775" y="1107757"/>
            <a:ext cx="2657811" cy="2560403"/>
          </a:xfrm>
          <a:prstGeom prst="rect">
            <a:avLst/>
          </a:prstGeom>
        </p:spPr>
      </p:pic>
      <p:sp>
        <p:nvSpPr>
          <p:cNvPr id="10" name="AutoShape 4" descr="Superficial squamous cell carcinoma - Stock Image - C056/2661 - Science  Photo Library"/>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1" name="Picture 10"/>
          <p:cNvPicPr>
            <a:picLocks noChangeAspect="1"/>
          </p:cNvPicPr>
          <p:nvPr/>
        </p:nvPicPr>
        <p:blipFill>
          <a:blip r:embed="rId6"/>
          <a:stretch>
            <a:fillRect/>
          </a:stretch>
        </p:blipFill>
        <p:spPr>
          <a:xfrm>
            <a:off x="3575547" y="3967036"/>
            <a:ext cx="2400711" cy="2595805"/>
          </a:xfrm>
          <a:prstGeom prst="rect">
            <a:avLst/>
          </a:prstGeom>
        </p:spPr>
      </p:pic>
      <p:cxnSp>
        <p:nvCxnSpPr>
          <p:cNvPr id="13" name="Straight Arrow Connector 12"/>
          <p:cNvCxnSpPr/>
          <p:nvPr/>
        </p:nvCxnSpPr>
        <p:spPr>
          <a:xfrm flipH="1">
            <a:off x="4960862" y="4637315"/>
            <a:ext cx="762303" cy="389124"/>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2929244" y="4702822"/>
            <a:ext cx="500992" cy="240641"/>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7"/>
          <a:stretch>
            <a:fillRect/>
          </a:stretch>
        </p:blipFill>
        <p:spPr>
          <a:xfrm>
            <a:off x="7671990" y="3573606"/>
            <a:ext cx="4024737" cy="2905665"/>
          </a:xfrm>
          <a:prstGeom prst="rect">
            <a:avLst/>
          </a:prstGeom>
        </p:spPr>
      </p:pic>
      <p:pic>
        <p:nvPicPr>
          <p:cNvPr id="5" name="Picture 4"/>
          <p:cNvPicPr>
            <a:picLocks noChangeAspect="1"/>
          </p:cNvPicPr>
          <p:nvPr/>
        </p:nvPicPr>
        <p:blipFill>
          <a:blip r:embed="rId8"/>
          <a:stretch>
            <a:fillRect/>
          </a:stretch>
        </p:blipFill>
        <p:spPr>
          <a:xfrm>
            <a:off x="8286751" y="1107757"/>
            <a:ext cx="1523075" cy="2058923"/>
          </a:xfrm>
          <a:prstGeom prst="rect">
            <a:avLst/>
          </a:prstGeom>
        </p:spPr>
      </p:pic>
    </p:spTree>
    <p:extLst>
      <p:ext uri="{BB962C8B-B14F-4D97-AF65-F5344CB8AC3E}">
        <p14:creationId xmlns:p14="http://schemas.microsoft.com/office/powerpoint/2010/main" val="36429602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1874" y="332764"/>
            <a:ext cx="9875520" cy="1356360"/>
          </a:xfrm>
        </p:spPr>
        <p:txBody>
          <a:bodyPr>
            <a:normAutofit/>
          </a:bodyPr>
          <a:lstStyle/>
          <a:p>
            <a:r>
              <a:rPr lang="en-IE" sz="4000" b="1" dirty="0" smtClean="0">
                <a:latin typeface="Arial" panose="020B0604020202020204" pitchFamily="34" charset="0"/>
                <a:cs typeface="Arial" panose="020B0604020202020204" pitchFamily="34" charset="0"/>
              </a:rPr>
              <a:t>Introduction and Housekeeping </a:t>
            </a:r>
            <a:endParaRPr lang="en-IE" sz="4000" b="1" dirty="0">
              <a:latin typeface="Arial" panose="020B0604020202020204" pitchFamily="34" charset="0"/>
              <a:cs typeface="Arial" panose="020B0604020202020204" pitchFamily="34" charset="0"/>
            </a:endParaRPr>
          </a:p>
        </p:txBody>
      </p:sp>
      <p:sp>
        <p:nvSpPr>
          <p:cNvPr id="8" name="Content Placeholder 7"/>
          <p:cNvSpPr>
            <a:spLocks noGrp="1"/>
          </p:cNvSpPr>
          <p:nvPr>
            <p:ph idx="1"/>
          </p:nvPr>
        </p:nvSpPr>
        <p:spPr>
          <a:xfrm>
            <a:off x="519400" y="1539075"/>
            <a:ext cx="10830905" cy="4038600"/>
          </a:xfrm>
        </p:spPr>
        <p:txBody>
          <a:bodyPr>
            <a:normAutofit/>
          </a:bodyPr>
          <a:lstStyle/>
          <a:p>
            <a:pPr marL="45720" indent="0">
              <a:buNone/>
            </a:pPr>
            <a:endParaRPr lang="en-IE" sz="2000" b="1" dirty="0" smtClean="0">
              <a:latin typeface="Arial" panose="020B0604020202020204" pitchFamily="34" charset="0"/>
              <a:cs typeface="Arial" panose="020B0604020202020204" pitchFamily="34" charset="0"/>
            </a:endParaRPr>
          </a:p>
          <a:p>
            <a:pPr marL="45720" indent="0">
              <a:buNone/>
            </a:pPr>
            <a:r>
              <a:rPr lang="en-IE" sz="2000" b="1" dirty="0" smtClean="0">
                <a:latin typeface="Arial" panose="020B0604020202020204" pitchFamily="34" charset="0"/>
                <a:cs typeface="Arial" panose="020B0604020202020204" pitchFamily="34" charset="0"/>
              </a:rPr>
              <a:t>Ann-Marie Lawlor, </a:t>
            </a:r>
            <a:r>
              <a:rPr lang="en-IE" sz="2000" dirty="0" smtClean="0">
                <a:latin typeface="Arial" panose="020B0604020202020204" pitchFamily="34" charset="0"/>
                <a:cs typeface="Arial" panose="020B0604020202020204" pitchFamily="34" charset="0"/>
              </a:rPr>
              <a:t>Health Promotion Officer – Cancer Prevention Dublin and South East </a:t>
            </a:r>
          </a:p>
          <a:p>
            <a:pPr marL="45720" indent="0">
              <a:buNone/>
            </a:pPr>
            <a:endParaRPr lang="en-IE" sz="2000" dirty="0">
              <a:latin typeface="Arial" panose="020B0604020202020204" pitchFamily="34" charset="0"/>
              <a:cs typeface="Arial" panose="020B0604020202020204" pitchFamily="34" charset="0"/>
            </a:endParaRPr>
          </a:p>
          <a:p>
            <a:r>
              <a:rPr lang="en-IE" sz="1800" dirty="0" smtClean="0">
                <a:latin typeface="Arial" panose="020B0604020202020204" pitchFamily="34" charset="0"/>
                <a:cs typeface="Arial" panose="020B0604020202020204" pitchFamily="34" charset="0"/>
              </a:rPr>
              <a:t>I work with the Health Promotion Team locally &amp; National Cancer Control Programme</a:t>
            </a:r>
          </a:p>
          <a:p>
            <a:pPr marL="45720" indent="0">
              <a:buNone/>
            </a:pPr>
            <a:endParaRPr lang="en-IE" sz="1800" dirty="0" smtClean="0">
              <a:latin typeface="Arial" panose="020B0604020202020204" pitchFamily="34" charset="0"/>
              <a:cs typeface="Arial" panose="020B0604020202020204" pitchFamily="34" charset="0"/>
            </a:endParaRPr>
          </a:p>
          <a:p>
            <a:r>
              <a:rPr lang="en-IE" sz="1800" dirty="0" smtClean="0">
                <a:latin typeface="Arial" panose="020B0604020202020204" pitchFamily="34" charset="0"/>
                <a:cs typeface="Arial" panose="020B0604020202020204" pitchFamily="34" charset="0"/>
              </a:rPr>
              <a:t>I am not a cancer specialist/clinician so cannot answer questions about treatments or specific cases. My focus today is on prevention and early diagnosis of cancer</a:t>
            </a:r>
          </a:p>
          <a:p>
            <a:pPr marL="45720" indent="0">
              <a:buNone/>
            </a:pPr>
            <a:endParaRPr lang="en-IE" sz="1800" dirty="0" smtClean="0">
              <a:latin typeface="Arial" panose="020B0604020202020204" pitchFamily="34" charset="0"/>
              <a:cs typeface="Arial" panose="020B0604020202020204" pitchFamily="34" charset="0"/>
            </a:endParaRPr>
          </a:p>
          <a:p>
            <a:r>
              <a:rPr lang="en-IE" sz="1800" dirty="0" smtClean="0">
                <a:latin typeface="Arial" panose="020B0604020202020204" pitchFamily="34" charset="0"/>
                <a:cs typeface="Arial" panose="020B0604020202020204" pitchFamily="34" charset="0"/>
              </a:rPr>
              <a:t>If anyone in the room needs to leave and take some time please feel free to do so. I will be around after todays session for 15 minutes if anyone needs to ask me a question</a:t>
            </a:r>
            <a:endParaRPr lang="en-IE" sz="18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2656006" y="5924103"/>
            <a:ext cx="7027256" cy="593413"/>
          </a:xfrm>
          <a:prstGeom prst="rect">
            <a:avLst/>
          </a:prstGeom>
        </p:spPr>
      </p:pic>
    </p:spTree>
    <p:extLst>
      <p:ext uri="{BB962C8B-B14F-4D97-AF65-F5344CB8AC3E}">
        <p14:creationId xmlns:p14="http://schemas.microsoft.com/office/powerpoint/2010/main" val="4475977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9699" y="248577"/>
            <a:ext cx="11709648" cy="6382783"/>
          </a:xfrm>
          <a:prstGeom prst="rect">
            <a:avLst/>
          </a:prstGeom>
        </p:spPr>
      </p:pic>
    </p:spTree>
    <p:extLst>
      <p:ext uri="{BB962C8B-B14F-4D97-AF65-F5344CB8AC3E}">
        <p14:creationId xmlns:p14="http://schemas.microsoft.com/office/powerpoint/2010/main" val="9780953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latin typeface="Arial" panose="020B0604020202020204" pitchFamily="34" charset="0"/>
                <a:cs typeface="Arial" panose="020B0604020202020204" pitchFamily="34" charset="0"/>
              </a:rPr>
              <a:t>Where to get more support/information</a:t>
            </a:r>
            <a:endParaRPr lang="en-IE"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3329170" y="1965960"/>
            <a:ext cx="6778305" cy="3420612"/>
          </a:xfrm>
        </p:spPr>
        <p:txBody>
          <a:bodyPr>
            <a:normAutofit/>
          </a:bodyPr>
          <a:lstStyle/>
          <a:p>
            <a:pPr marL="45720" indent="0">
              <a:buNone/>
            </a:pPr>
            <a:endParaRPr lang="en-IE" dirty="0" smtClean="0">
              <a:latin typeface="Arial" panose="020B0604020202020204" pitchFamily="34" charset="0"/>
              <a:cs typeface="Arial" panose="020B0604020202020204" pitchFamily="34" charset="0"/>
              <a:hlinkClick r:id="rId2"/>
            </a:endParaRPr>
          </a:p>
          <a:p>
            <a:pPr marL="45720" indent="0">
              <a:lnSpc>
                <a:spcPct val="150000"/>
              </a:lnSpc>
              <a:buNone/>
            </a:pPr>
            <a:r>
              <a:rPr lang="en-IE" sz="3600" dirty="0" smtClean="0">
                <a:latin typeface="Arial" panose="020B0604020202020204" pitchFamily="34" charset="0"/>
                <a:cs typeface="Arial" panose="020B0604020202020204" pitchFamily="34" charset="0"/>
                <a:hlinkClick r:id="rId2"/>
              </a:rPr>
              <a:t>www.hse.ie/preventcancer</a:t>
            </a:r>
          </a:p>
          <a:p>
            <a:pPr marL="45720" indent="0">
              <a:lnSpc>
                <a:spcPct val="150000"/>
              </a:lnSpc>
              <a:buNone/>
            </a:pPr>
            <a:r>
              <a:rPr lang="en-IE" sz="3600" dirty="0" smtClean="0">
                <a:latin typeface="Arial" panose="020B0604020202020204" pitchFamily="34" charset="0"/>
                <a:cs typeface="Arial" panose="020B0604020202020204" pitchFamily="34" charset="0"/>
                <a:hlinkClick r:id="rId2"/>
              </a:rPr>
              <a:t>www.hse.ie/findcancerearly</a:t>
            </a:r>
          </a:p>
          <a:p>
            <a:pPr marL="45720" indent="0">
              <a:lnSpc>
                <a:spcPct val="150000"/>
              </a:lnSpc>
              <a:buNone/>
            </a:pPr>
            <a:r>
              <a:rPr lang="en-IE" sz="3600" dirty="0" smtClean="0">
                <a:latin typeface="Arial" panose="020B0604020202020204" pitchFamily="34" charset="0"/>
                <a:cs typeface="Arial" panose="020B0604020202020204" pitchFamily="34" charset="0"/>
                <a:hlinkClick r:id="rId2"/>
              </a:rPr>
              <a:t>www.hse.ie/sunsmart</a:t>
            </a:r>
            <a:endParaRPr lang="en-IE" sz="3600" dirty="0">
              <a:latin typeface="Arial" panose="020B0604020202020204" pitchFamily="34" charset="0"/>
              <a:cs typeface="Arial" panose="020B0604020202020204" pitchFamily="34" charset="0"/>
              <a:hlinkClick r:id="rId2"/>
            </a:endParaRPr>
          </a:p>
          <a:p>
            <a:pPr marL="45720" indent="0">
              <a:buNone/>
            </a:pPr>
            <a:endParaRPr lang="en-IE" dirty="0" smtClean="0">
              <a:latin typeface="Arial" panose="020B0604020202020204" pitchFamily="34" charset="0"/>
              <a:cs typeface="Arial" panose="020B0604020202020204" pitchFamily="34" charset="0"/>
              <a:hlinkClick r:id="rId2"/>
            </a:endParaRPr>
          </a:p>
          <a:p>
            <a:pPr marL="45720" indent="0">
              <a:buNone/>
            </a:pPr>
            <a:endParaRPr lang="en-IE" dirty="0" smtClean="0">
              <a:latin typeface="Arial" panose="020B0604020202020204" pitchFamily="34" charset="0"/>
              <a:cs typeface="Arial" panose="020B0604020202020204" pitchFamily="34" charset="0"/>
            </a:endParaRPr>
          </a:p>
          <a:p>
            <a:endParaRPr lang="en-IE" dirty="0" smtClean="0">
              <a:solidFill>
                <a:srgbClr val="0E3946"/>
              </a:solidFill>
              <a:latin typeface="Arial" panose="020B0604020202020204" pitchFamily="34" charset="0"/>
              <a:cs typeface="Arial" panose="020B0604020202020204" pitchFamily="34" charset="0"/>
            </a:endParaRPr>
          </a:p>
          <a:p>
            <a:endParaRPr lang="en-IE" dirty="0">
              <a:solidFill>
                <a:srgbClr val="0E3946"/>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3890836" y="6172198"/>
            <a:ext cx="4682641" cy="395423"/>
          </a:xfrm>
          <a:prstGeom prst="rect">
            <a:avLst/>
          </a:prstGeom>
        </p:spPr>
      </p:pic>
    </p:spTree>
    <p:extLst>
      <p:ext uri="{BB962C8B-B14F-4D97-AF65-F5344CB8AC3E}">
        <p14:creationId xmlns:p14="http://schemas.microsoft.com/office/powerpoint/2010/main" val="29434442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9985" y="2186346"/>
            <a:ext cx="6910431" cy="1356360"/>
          </a:xfrm>
        </p:spPr>
        <p:txBody>
          <a:bodyPr>
            <a:noAutofit/>
          </a:bodyPr>
          <a:lstStyle/>
          <a:p>
            <a:r>
              <a:rPr lang="en-IE" sz="9600" dirty="0" smtClean="0">
                <a:latin typeface="Arial" panose="020B0604020202020204" pitchFamily="34" charset="0"/>
                <a:cs typeface="Arial" panose="020B0604020202020204" pitchFamily="34" charset="0"/>
              </a:rPr>
              <a:t>Thank you</a:t>
            </a:r>
            <a:endParaRPr lang="en-IE" sz="9600" dirty="0">
              <a:latin typeface="Arial" panose="020B0604020202020204" pitchFamily="34" charset="0"/>
              <a:cs typeface="Arial" panose="020B0604020202020204" pitchFamily="34" charset="0"/>
            </a:endParaRPr>
          </a:p>
        </p:txBody>
      </p:sp>
      <p:sp>
        <p:nvSpPr>
          <p:cNvPr id="8" name="Content Placeholder 7"/>
          <p:cNvSpPr>
            <a:spLocks noGrp="1"/>
          </p:cNvSpPr>
          <p:nvPr>
            <p:ph idx="1"/>
          </p:nvPr>
        </p:nvSpPr>
        <p:spPr>
          <a:xfrm>
            <a:off x="461988" y="4268952"/>
            <a:ext cx="7398498" cy="2259435"/>
          </a:xfrm>
        </p:spPr>
        <p:txBody>
          <a:bodyPr>
            <a:normAutofit fontScale="92500" lnSpcReduction="20000"/>
          </a:bodyPr>
          <a:lstStyle/>
          <a:p>
            <a:pPr marL="45720" indent="0">
              <a:buNone/>
            </a:pPr>
            <a:endParaRPr lang="en-IE" dirty="0" smtClean="0">
              <a:latin typeface="Arial" panose="020B0604020202020204" pitchFamily="34" charset="0"/>
              <a:cs typeface="Arial" panose="020B0604020202020204" pitchFamily="34" charset="0"/>
            </a:endParaRPr>
          </a:p>
          <a:p>
            <a:pPr marL="45720" indent="0">
              <a:buNone/>
            </a:pPr>
            <a:r>
              <a:rPr lang="en-IE" sz="1900" dirty="0" smtClean="0">
                <a:latin typeface="Arial" panose="020B0604020202020204" pitchFamily="34" charset="0"/>
                <a:cs typeface="Arial" panose="020B0604020202020204" pitchFamily="34" charset="0"/>
              </a:rPr>
              <a:t>Ann-Marie Lawlor</a:t>
            </a:r>
          </a:p>
          <a:p>
            <a:pPr marL="45720" indent="0">
              <a:buNone/>
            </a:pPr>
            <a:r>
              <a:rPr lang="en-IE" sz="1900" dirty="0" smtClean="0">
                <a:latin typeface="Arial" panose="020B0604020202020204" pitchFamily="34" charset="0"/>
                <a:cs typeface="Arial" panose="020B0604020202020204" pitchFamily="34" charset="0"/>
              </a:rPr>
              <a:t>HSE Health Promotion Officer – Cancer Prevention &amp; Early Diagnosis</a:t>
            </a:r>
          </a:p>
          <a:p>
            <a:pPr marL="45720" indent="0">
              <a:buNone/>
            </a:pPr>
            <a:r>
              <a:rPr lang="en-IE" sz="1900" dirty="0" smtClean="0">
                <a:latin typeface="Arial" panose="020B0604020202020204" pitchFamily="34" charset="0"/>
                <a:cs typeface="Arial" panose="020B0604020202020204" pitchFamily="34" charset="0"/>
              </a:rPr>
              <a:t>Dublin &amp; South East</a:t>
            </a:r>
          </a:p>
          <a:p>
            <a:pPr marL="45720" indent="0">
              <a:buNone/>
            </a:pPr>
            <a:r>
              <a:rPr lang="en-IE" sz="1900" dirty="0" smtClean="0">
                <a:solidFill>
                  <a:srgbClr val="0E3946"/>
                </a:solidFill>
                <a:latin typeface="Arial" panose="020B0604020202020204" pitchFamily="34" charset="0"/>
                <a:cs typeface="Arial" panose="020B0604020202020204" pitchFamily="34" charset="0"/>
                <a:hlinkClick r:id="rId2"/>
              </a:rPr>
              <a:t>Annmarie.Lawlor@hse.ie</a:t>
            </a:r>
            <a:r>
              <a:rPr lang="en-IE" sz="1900" dirty="0" smtClean="0">
                <a:solidFill>
                  <a:srgbClr val="0E3946"/>
                </a:solidFill>
                <a:latin typeface="Arial" panose="020B0604020202020204" pitchFamily="34" charset="0"/>
                <a:cs typeface="Arial" panose="020B0604020202020204" pitchFamily="34" charset="0"/>
              </a:rPr>
              <a:t> </a:t>
            </a:r>
          </a:p>
          <a:p>
            <a:pPr marL="45720" indent="0">
              <a:buNone/>
            </a:pPr>
            <a:r>
              <a:rPr lang="en-IE" sz="1900" dirty="0" smtClean="0">
                <a:latin typeface="Arial" panose="020B0604020202020204" pitchFamily="34" charset="0"/>
                <a:cs typeface="Arial" panose="020B0604020202020204" pitchFamily="34" charset="0"/>
              </a:rPr>
              <a:t>087 66 27 377</a:t>
            </a:r>
          </a:p>
          <a:p>
            <a:pPr marL="45720" indent="0">
              <a:buNone/>
            </a:pPr>
            <a:endParaRPr lang="en-IE" dirty="0">
              <a:solidFill>
                <a:srgbClr val="0E3946"/>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10008659" y="6113823"/>
            <a:ext cx="1676545" cy="414564"/>
          </a:xfrm>
          <a:prstGeom prst="rect">
            <a:avLst/>
          </a:prstGeom>
        </p:spPr>
      </p:pic>
    </p:spTree>
    <p:extLst>
      <p:ext uri="{BB962C8B-B14F-4D97-AF65-F5344CB8AC3E}">
        <p14:creationId xmlns:p14="http://schemas.microsoft.com/office/powerpoint/2010/main" val="6640601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015144" y="5871902"/>
            <a:ext cx="8572500" cy="723900"/>
          </a:xfrm>
          <a:prstGeom prst="rect">
            <a:avLst/>
          </a:prstGeom>
        </p:spPr>
      </p:pic>
      <p:pic>
        <p:nvPicPr>
          <p:cNvPr id="3" name="Picture 2"/>
          <p:cNvPicPr>
            <a:picLocks noChangeAspect="1"/>
          </p:cNvPicPr>
          <p:nvPr/>
        </p:nvPicPr>
        <p:blipFill>
          <a:blip r:embed="rId3"/>
          <a:stretch>
            <a:fillRect/>
          </a:stretch>
        </p:blipFill>
        <p:spPr>
          <a:xfrm>
            <a:off x="396800" y="2054518"/>
            <a:ext cx="3906072" cy="2903120"/>
          </a:xfrm>
          <a:prstGeom prst="rect">
            <a:avLst/>
          </a:prstGeom>
        </p:spPr>
      </p:pic>
      <p:sp>
        <p:nvSpPr>
          <p:cNvPr id="2" name="TextBox 1"/>
          <p:cNvSpPr txBox="1"/>
          <p:nvPr/>
        </p:nvSpPr>
        <p:spPr>
          <a:xfrm>
            <a:off x="1944781" y="3624046"/>
            <a:ext cx="362191" cy="276999"/>
          </a:xfrm>
          <a:prstGeom prst="rect">
            <a:avLst/>
          </a:prstGeom>
          <a:solidFill>
            <a:srgbClr val="FFFFCC"/>
          </a:solidFill>
        </p:spPr>
        <p:txBody>
          <a:bodyPr wrap="square" rtlCol="0">
            <a:spAutoFit/>
          </a:bodyPr>
          <a:lstStyle/>
          <a:p>
            <a:r>
              <a:rPr lang="en-IE" sz="1200" b="1" dirty="0">
                <a:solidFill>
                  <a:schemeClr val="accent3">
                    <a:lumMod val="75000"/>
                  </a:schemeClr>
                </a:solidFill>
                <a:latin typeface="Arial" panose="020B0604020202020204" pitchFamily="34" charset="0"/>
                <a:cs typeface="Arial" panose="020B0604020202020204" pitchFamily="34" charset="0"/>
              </a:rPr>
              <a:t>70</a:t>
            </a:r>
          </a:p>
        </p:txBody>
      </p:sp>
    </p:spTree>
    <p:extLst>
      <p:ext uri="{BB962C8B-B14F-4D97-AF65-F5344CB8AC3E}">
        <p14:creationId xmlns:p14="http://schemas.microsoft.com/office/powerpoint/2010/main" val="8820260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687" y="1508369"/>
            <a:ext cx="2340635" cy="3595077"/>
          </a:xfrm>
        </p:spPr>
        <p:txBody>
          <a:bodyPr>
            <a:normAutofit fontScale="90000"/>
          </a:bodyPr>
          <a:lstStyle/>
          <a:p>
            <a:pPr>
              <a:lnSpc>
                <a:spcPct val="100000"/>
              </a:lnSpc>
            </a:pPr>
            <a:r>
              <a:rPr lang="en-IE" sz="4000" dirty="0">
                <a:latin typeface="Arial" panose="020B0604020202020204" pitchFamily="34" charset="0"/>
                <a:cs typeface="Arial" panose="020B0604020202020204" pitchFamily="34" charset="0"/>
              </a:rPr>
              <a:t>How to reduce your risk of getting cancer </a:t>
            </a:r>
            <a:r>
              <a:rPr lang="en-IE" dirty="0"/>
              <a:t/>
            </a:r>
            <a:br>
              <a:rPr lang="en-IE" dirty="0"/>
            </a:br>
            <a:endParaRPr lang="en-IE" dirty="0"/>
          </a:p>
        </p:txBody>
      </p:sp>
      <p:pic>
        <p:nvPicPr>
          <p:cNvPr id="4" name="Content Placeholder 3"/>
          <p:cNvPicPr>
            <a:picLocks noGrp="1" noChangeAspect="1"/>
          </p:cNvPicPr>
          <p:nvPr>
            <p:ph idx="1"/>
          </p:nvPr>
        </p:nvPicPr>
        <p:blipFill>
          <a:blip r:embed="rId2"/>
          <a:stretch>
            <a:fillRect/>
          </a:stretch>
        </p:blipFill>
        <p:spPr>
          <a:xfrm>
            <a:off x="3095779" y="218830"/>
            <a:ext cx="8869575" cy="6439878"/>
          </a:xfrm>
          <a:prstGeom prst="rect">
            <a:avLst/>
          </a:prstGeom>
        </p:spPr>
      </p:pic>
      <p:pic>
        <p:nvPicPr>
          <p:cNvPr id="6" name="Picture 5"/>
          <p:cNvPicPr>
            <a:picLocks noChangeAspect="1"/>
          </p:cNvPicPr>
          <p:nvPr/>
        </p:nvPicPr>
        <p:blipFill>
          <a:blip r:embed="rId3"/>
          <a:stretch>
            <a:fillRect/>
          </a:stretch>
        </p:blipFill>
        <p:spPr>
          <a:xfrm>
            <a:off x="1" y="5673969"/>
            <a:ext cx="3302478" cy="984739"/>
          </a:xfrm>
          <a:prstGeom prst="rect">
            <a:avLst/>
          </a:prstGeom>
        </p:spPr>
      </p:pic>
    </p:spTree>
    <p:extLst>
      <p:ext uri="{BB962C8B-B14F-4D97-AF65-F5344CB8AC3E}">
        <p14:creationId xmlns:p14="http://schemas.microsoft.com/office/powerpoint/2010/main" val="21229082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578" y="398584"/>
            <a:ext cx="11387468" cy="656493"/>
          </a:xfrm>
        </p:spPr>
        <p:txBody>
          <a:bodyPr>
            <a:normAutofit/>
          </a:bodyPr>
          <a:lstStyle/>
          <a:p>
            <a:r>
              <a:rPr lang="en-IE" sz="3600" b="1" dirty="0">
                <a:latin typeface="Arial" panose="020B0604020202020204" pitchFamily="34" charset="0"/>
                <a:cs typeface="Arial" panose="020B0604020202020204" pitchFamily="34" charset="0"/>
              </a:rPr>
              <a:t>Know the signs and find cancer early</a:t>
            </a:r>
            <a:endParaRPr lang="en-IE" sz="3600" dirty="0"/>
          </a:p>
        </p:txBody>
      </p:sp>
      <p:pic>
        <p:nvPicPr>
          <p:cNvPr id="4" name="Content Placeholder 3"/>
          <p:cNvPicPr>
            <a:picLocks noGrp="1" noChangeAspect="1"/>
          </p:cNvPicPr>
          <p:nvPr>
            <p:ph idx="1"/>
          </p:nvPr>
        </p:nvPicPr>
        <p:blipFill>
          <a:blip r:embed="rId2"/>
          <a:stretch>
            <a:fillRect/>
          </a:stretch>
        </p:blipFill>
        <p:spPr>
          <a:xfrm>
            <a:off x="553570" y="1224555"/>
            <a:ext cx="5756312" cy="1649373"/>
          </a:xfrm>
          <a:prstGeom prst="rect">
            <a:avLst/>
          </a:prstGeom>
        </p:spPr>
      </p:pic>
      <p:pic>
        <p:nvPicPr>
          <p:cNvPr id="5" name="Picture 4"/>
          <p:cNvPicPr>
            <a:picLocks noChangeAspect="1"/>
          </p:cNvPicPr>
          <p:nvPr/>
        </p:nvPicPr>
        <p:blipFill>
          <a:blip r:embed="rId3"/>
          <a:stretch>
            <a:fillRect/>
          </a:stretch>
        </p:blipFill>
        <p:spPr>
          <a:xfrm>
            <a:off x="2700708" y="3008511"/>
            <a:ext cx="5756312" cy="1650355"/>
          </a:xfrm>
          <a:prstGeom prst="rect">
            <a:avLst/>
          </a:prstGeom>
        </p:spPr>
      </p:pic>
      <p:pic>
        <p:nvPicPr>
          <p:cNvPr id="6" name="Picture 5"/>
          <p:cNvPicPr>
            <a:picLocks noChangeAspect="1"/>
          </p:cNvPicPr>
          <p:nvPr/>
        </p:nvPicPr>
        <p:blipFill>
          <a:blip r:embed="rId4"/>
          <a:stretch>
            <a:fillRect/>
          </a:stretch>
        </p:blipFill>
        <p:spPr>
          <a:xfrm>
            <a:off x="4841349" y="4759893"/>
            <a:ext cx="5756312" cy="1798847"/>
          </a:xfrm>
          <a:prstGeom prst="rect">
            <a:avLst/>
          </a:prstGeom>
        </p:spPr>
      </p:pic>
      <p:pic>
        <p:nvPicPr>
          <p:cNvPr id="7" name="Picture 6"/>
          <p:cNvPicPr>
            <a:picLocks noChangeAspect="1"/>
          </p:cNvPicPr>
          <p:nvPr/>
        </p:nvPicPr>
        <p:blipFill>
          <a:blip r:embed="rId5"/>
          <a:stretch>
            <a:fillRect/>
          </a:stretch>
        </p:blipFill>
        <p:spPr>
          <a:xfrm>
            <a:off x="465889" y="6144176"/>
            <a:ext cx="1676545" cy="414564"/>
          </a:xfrm>
          <a:prstGeom prst="rect">
            <a:avLst/>
          </a:prstGeom>
        </p:spPr>
      </p:pic>
    </p:spTree>
    <p:extLst>
      <p:ext uri="{BB962C8B-B14F-4D97-AF65-F5344CB8AC3E}">
        <p14:creationId xmlns:p14="http://schemas.microsoft.com/office/powerpoint/2010/main" val="3027144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8" y="378360"/>
            <a:ext cx="9875520" cy="678180"/>
          </a:xfrm>
        </p:spPr>
        <p:txBody>
          <a:bodyPr>
            <a:normAutofit fontScale="90000"/>
          </a:bodyPr>
          <a:lstStyle/>
          <a:p>
            <a:r>
              <a:rPr lang="en-IE" dirty="0"/>
              <a:t/>
            </a:r>
            <a:br>
              <a:rPr lang="en-IE" dirty="0"/>
            </a:br>
            <a:endParaRPr lang="en-IE" dirty="0"/>
          </a:p>
        </p:txBody>
      </p:sp>
      <p:pic>
        <p:nvPicPr>
          <p:cNvPr id="4" name="Content Placeholder 3"/>
          <p:cNvPicPr>
            <a:picLocks noGrp="1" noChangeAspect="1"/>
          </p:cNvPicPr>
          <p:nvPr>
            <p:ph idx="1"/>
          </p:nvPr>
        </p:nvPicPr>
        <p:blipFill>
          <a:blip r:embed="rId2"/>
          <a:stretch>
            <a:fillRect/>
          </a:stretch>
        </p:blipFill>
        <p:spPr>
          <a:xfrm>
            <a:off x="395792" y="378360"/>
            <a:ext cx="1597131" cy="780184"/>
          </a:xfrm>
          <a:prstGeom prst="rect">
            <a:avLst/>
          </a:prstGeom>
        </p:spPr>
      </p:pic>
      <p:sp>
        <p:nvSpPr>
          <p:cNvPr id="5" name="Rectangle 4"/>
          <p:cNvSpPr/>
          <p:nvPr/>
        </p:nvSpPr>
        <p:spPr>
          <a:xfrm>
            <a:off x="2644663" y="633982"/>
            <a:ext cx="8241359" cy="523220"/>
          </a:xfrm>
          <a:prstGeom prst="rect">
            <a:avLst/>
          </a:prstGeom>
        </p:spPr>
        <p:txBody>
          <a:bodyPr wrap="none">
            <a:spAutoFit/>
          </a:bodyPr>
          <a:lstStyle/>
          <a:p>
            <a:r>
              <a:rPr lang="en-IE" sz="2800" dirty="0">
                <a:solidFill>
                  <a:schemeClr val="accent1"/>
                </a:solidFill>
                <a:latin typeface="Arial" panose="020B0604020202020204" pitchFamily="34" charset="0"/>
                <a:cs typeface="Arial" panose="020B0604020202020204" pitchFamily="34" charset="0"/>
              </a:rPr>
              <a:t>Biggest </a:t>
            </a:r>
            <a:r>
              <a:rPr lang="en-IE" sz="2800" b="1" dirty="0">
                <a:solidFill>
                  <a:schemeClr val="accent1"/>
                </a:solidFill>
                <a:latin typeface="Arial" panose="020B0604020202020204" pitchFamily="34" charset="0"/>
                <a:cs typeface="Arial" panose="020B0604020202020204" pitchFamily="34" charset="0"/>
              </a:rPr>
              <a:t>cause of cancer deaths </a:t>
            </a:r>
            <a:r>
              <a:rPr lang="en-IE" sz="2800" dirty="0">
                <a:solidFill>
                  <a:schemeClr val="accent1"/>
                </a:solidFill>
                <a:latin typeface="Arial" panose="020B0604020202020204" pitchFamily="34" charset="0"/>
                <a:cs typeface="Arial" panose="020B0604020202020204" pitchFamily="34" charset="0"/>
              </a:rPr>
              <a:t>in women &amp; men</a:t>
            </a:r>
          </a:p>
        </p:txBody>
      </p:sp>
      <p:graphicFrame>
        <p:nvGraphicFramePr>
          <p:cNvPr id="6" name="Diagram 5"/>
          <p:cNvGraphicFramePr/>
          <p:nvPr>
            <p:extLst>
              <p:ext uri="{D42A27DB-BD31-4B8C-83A1-F6EECF244321}">
                <p14:modId xmlns:p14="http://schemas.microsoft.com/office/powerpoint/2010/main" val="663539203"/>
              </p:ext>
            </p:extLst>
          </p:nvPr>
        </p:nvGraphicFramePr>
        <p:xfrm>
          <a:off x="0" y="1745807"/>
          <a:ext cx="5289327" cy="4037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p:cNvGraphicFramePr/>
          <p:nvPr>
            <p:extLst>
              <p:ext uri="{D42A27DB-BD31-4B8C-83A1-F6EECF244321}">
                <p14:modId xmlns:p14="http://schemas.microsoft.com/office/powerpoint/2010/main" val="382456249"/>
              </p:ext>
            </p:extLst>
          </p:nvPr>
        </p:nvGraphicFramePr>
        <p:xfrm>
          <a:off x="5683774" y="1933229"/>
          <a:ext cx="6228862" cy="40372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1" name="Picture 10"/>
          <p:cNvPicPr>
            <a:picLocks noChangeAspect="1"/>
          </p:cNvPicPr>
          <p:nvPr/>
        </p:nvPicPr>
        <p:blipFill>
          <a:blip r:embed="rId13"/>
          <a:stretch>
            <a:fillRect/>
          </a:stretch>
        </p:blipFill>
        <p:spPr>
          <a:xfrm>
            <a:off x="10971764" y="1745807"/>
            <a:ext cx="525258" cy="1294383"/>
          </a:xfrm>
          <a:prstGeom prst="rect">
            <a:avLst/>
          </a:prstGeom>
        </p:spPr>
      </p:pic>
      <p:pic>
        <p:nvPicPr>
          <p:cNvPr id="12" name="Picture 11"/>
          <p:cNvPicPr>
            <a:picLocks noChangeAspect="1"/>
          </p:cNvPicPr>
          <p:nvPr/>
        </p:nvPicPr>
        <p:blipFill>
          <a:blip r:embed="rId14"/>
          <a:stretch>
            <a:fillRect/>
          </a:stretch>
        </p:blipFill>
        <p:spPr>
          <a:xfrm>
            <a:off x="4666498" y="1857156"/>
            <a:ext cx="678236" cy="1393130"/>
          </a:xfrm>
          <a:prstGeom prst="rect">
            <a:avLst/>
          </a:prstGeom>
        </p:spPr>
      </p:pic>
      <p:sp>
        <p:nvSpPr>
          <p:cNvPr id="3" name="TextBox 2"/>
          <p:cNvSpPr txBox="1"/>
          <p:nvPr/>
        </p:nvSpPr>
        <p:spPr>
          <a:xfrm>
            <a:off x="5532118" y="6299201"/>
            <a:ext cx="1071881" cy="307777"/>
          </a:xfrm>
          <a:prstGeom prst="rect">
            <a:avLst/>
          </a:prstGeom>
          <a:noFill/>
        </p:spPr>
        <p:txBody>
          <a:bodyPr wrap="square" rtlCol="0">
            <a:spAutoFit/>
          </a:bodyPr>
          <a:lstStyle/>
          <a:p>
            <a:r>
              <a:rPr lang="en-IE" sz="1400" dirty="0" smtClean="0">
                <a:solidFill>
                  <a:schemeClr val="accent2">
                    <a:lumMod val="75000"/>
                  </a:schemeClr>
                </a:solidFill>
                <a:latin typeface="Arial" panose="020B0604020202020204" pitchFamily="34" charset="0"/>
                <a:cs typeface="Arial" panose="020B0604020202020204" pitchFamily="34" charset="0"/>
              </a:rPr>
              <a:t>NCRI 2023</a:t>
            </a:r>
            <a:endParaRPr lang="en-IE" sz="1400" dirty="0">
              <a:solidFill>
                <a:schemeClr val="accent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21456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779" y="1426369"/>
            <a:ext cx="4272511" cy="1356360"/>
          </a:xfrm>
        </p:spPr>
        <p:txBody>
          <a:bodyPr/>
          <a:lstStyle/>
          <a:p>
            <a:r>
              <a:rPr lang="en-IE" b="1" dirty="0" smtClean="0"/>
              <a:t>Cancer in Ireland</a:t>
            </a:r>
            <a:endParaRPr lang="en-IE" b="1" dirty="0"/>
          </a:p>
        </p:txBody>
      </p:sp>
      <p:pic>
        <p:nvPicPr>
          <p:cNvPr id="4" name="Content Placeholder 3"/>
          <p:cNvPicPr>
            <a:picLocks noGrp="1" noChangeAspect="1"/>
          </p:cNvPicPr>
          <p:nvPr>
            <p:ph idx="1"/>
          </p:nvPr>
        </p:nvPicPr>
        <p:blipFill>
          <a:blip r:embed="rId2"/>
          <a:stretch>
            <a:fillRect/>
          </a:stretch>
        </p:blipFill>
        <p:spPr>
          <a:xfrm>
            <a:off x="718687" y="2839827"/>
            <a:ext cx="3355288" cy="999326"/>
          </a:xfrm>
          <a:prstGeom prst="rect">
            <a:avLst/>
          </a:prstGeom>
        </p:spPr>
      </p:pic>
      <p:pic>
        <p:nvPicPr>
          <p:cNvPr id="5" name="Picture 4"/>
          <p:cNvPicPr>
            <a:picLocks noChangeAspect="1"/>
          </p:cNvPicPr>
          <p:nvPr/>
        </p:nvPicPr>
        <p:blipFill>
          <a:blip r:embed="rId3"/>
          <a:stretch>
            <a:fillRect/>
          </a:stretch>
        </p:blipFill>
        <p:spPr>
          <a:xfrm>
            <a:off x="4485290" y="259997"/>
            <a:ext cx="7487879" cy="6351817"/>
          </a:xfrm>
          <a:prstGeom prst="rect">
            <a:avLst/>
          </a:prstGeom>
        </p:spPr>
      </p:pic>
      <p:sp>
        <p:nvSpPr>
          <p:cNvPr id="6" name="Rectangle 5"/>
          <p:cNvSpPr/>
          <p:nvPr/>
        </p:nvSpPr>
        <p:spPr>
          <a:xfrm>
            <a:off x="4485290" y="6127428"/>
            <a:ext cx="1062072" cy="484386"/>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p:cNvPicPr>
            <a:picLocks noChangeAspect="1"/>
          </p:cNvPicPr>
          <p:nvPr/>
        </p:nvPicPr>
        <p:blipFill>
          <a:blip r:embed="rId4"/>
          <a:stretch>
            <a:fillRect/>
          </a:stretch>
        </p:blipFill>
        <p:spPr>
          <a:xfrm>
            <a:off x="4485290" y="5323807"/>
            <a:ext cx="1234784" cy="1288007"/>
          </a:xfrm>
          <a:prstGeom prst="rect">
            <a:avLst/>
          </a:prstGeom>
        </p:spPr>
      </p:pic>
      <p:pic>
        <p:nvPicPr>
          <p:cNvPr id="8" name="Picture 7"/>
          <p:cNvPicPr>
            <a:picLocks noChangeAspect="1"/>
          </p:cNvPicPr>
          <p:nvPr/>
        </p:nvPicPr>
        <p:blipFill>
          <a:blip r:embed="rId5"/>
          <a:stretch>
            <a:fillRect/>
          </a:stretch>
        </p:blipFill>
        <p:spPr>
          <a:xfrm>
            <a:off x="10731133" y="1464676"/>
            <a:ext cx="1038225" cy="752475"/>
          </a:xfrm>
          <a:prstGeom prst="rect">
            <a:avLst/>
          </a:prstGeom>
        </p:spPr>
      </p:pic>
      <p:sp>
        <p:nvSpPr>
          <p:cNvPr id="9" name="TextBox 8"/>
          <p:cNvSpPr txBox="1"/>
          <p:nvPr/>
        </p:nvSpPr>
        <p:spPr>
          <a:xfrm>
            <a:off x="10691445" y="2217151"/>
            <a:ext cx="1117600" cy="430887"/>
          </a:xfrm>
          <a:prstGeom prst="rect">
            <a:avLst/>
          </a:prstGeom>
          <a:noFill/>
        </p:spPr>
        <p:txBody>
          <a:bodyPr wrap="square" rtlCol="0">
            <a:spAutoFit/>
          </a:bodyPr>
          <a:lstStyle/>
          <a:p>
            <a:r>
              <a:rPr lang="en-IE" sz="1100" b="1" dirty="0" smtClean="0">
                <a:solidFill>
                  <a:srgbClr val="28646A"/>
                </a:solidFill>
              </a:rPr>
              <a:t>Environmental exposure</a:t>
            </a:r>
            <a:endParaRPr lang="en-IE" sz="1100" b="1" dirty="0">
              <a:solidFill>
                <a:srgbClr val="28646A"/>
              </a:solidFill>
            </a:endParaRPr>
          </a:p>
        </p:txBody>
      </p:sp>
      <p:sp>
        <p:nvSpPr>
          <p:cNvPr id="3" name="Rectangle 2"/>
          <p:cNvSpPr/>
          <p:nvPr/>
        </p:nvSpPr>
        <p:spPr>
          <a:xfrm>
            <a:off x="221540" y="259997"/>
            <a:ext cx="1079142" cy="307777"/>
          </a:xfrm>
          <a:prstGeom prst="rect">
            <a:avLst/>
          </a:prstGeom>
        </p:spPr>
        <p:txBody>
          <a:bodyPr wrap="none">
            <a:spAutoFit/>
          </a:bodyPr>
          <a:lstStyle/>
          <a:p>
            <a:r>
              <a:rPr lang="en-IE" sz="1400" dirty="0">
                <a:solidFill>
                  <a:schemeClr val="accent1"/>
                </a:solidFill>
                <a:latin typeface="Arial" panose="020B0604020202020204" pitchFamily="34" charset="0"/>
                <a:cs typeface="Arial" panose="020B0604020202020204" pitchFamily="34" charset="0"/>
              </a:rPr>
              <a:t>Ice breaker</a:t>
            </a:r>
            <a:endParaRPr lang="en-IE" sz="1400" dirty="0">
              <a:solidFill>
                <a:schemeClr val="accent1"/>
              </a:solidFill>
            </a:endParaRPr>
          </a:p>
        </p:txBody>
      </p:sp>
    </p:spTree>
    <p:extLst>
      <p:ext uri="{BB962C8B-B14F-4D97-AF65-F5344CB8AC3E}">
        <p14:creationId xmlns:p14="http://schemas.microsoft.com/office/powerpoint/2010/main" val="3746447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96556" y="709247"/>
            <a:ext cx="10637351" cy="5167922"/>
          </a:xfrm>
        </p:spPr>
        <p:txBody>
          <a:bodyPr/>
          <a:lstStyle/>
          <a:p>
            <a:pPr marL="45720" indent="0">
              <a:buNone/>
            </a:pPr>
            <a:endParaRPr lang="en-IE" sz="3200" dirty="0" smtClean="0"/>
          </a:p>
          <a:p>
            <a:pPr marL="45720" indent="0">
              <a:lnSpc>
                <a:spcPct val="100000"/>
              </a:lnSpc>
              <a:buNone/>
            </a:pPr>
            <a:r>
              <a:rPr lang="en-IE" sz="3200" dirty="0" smtClean="0">
                <a:latin typeface="Arial" panose="020B0604020202020204" pitchFamily="34" charset="0"/>
                <a:cs typeface="Arial" panose="020B0604020202020204" pitchFamily="34" charset="0"/>
              </a:rPr>
              <a:t>One </a:t>
            </a:r>
            <a:r>
              <a:rPr lang="en-IE" sz="3200" dirty="0">
                <a:latin typeface="Arial" panose="020B0604020202020204" pitchFamily="34" charset="0"/>
                <a:cs typeface="Arial" panose="020B0604020202020204" pitchFamily="34" charset="0"/>
              </a:rPr>
              <a:t>word that you think of when you hear the </a:t>
            </a:r>
            <a:r>
              <a:rPr lang="en-IE" sz="3200" dirty="0" smtClean="0">
                <a:latin typeface="Arial" panose="020B0604020202020204" pitchFamily="34" charset="0"/>
                <a:cs typeface="Arial" panose="020B0604020202020204" pitchFamily="34" charset="0"/>
              </a:rPr>
              <a:t>word</a:t>
            </a:r>
            <a:r>
              <a:rPr lang="en-IE" sz="3200" dirty="0" smtClean="0"/>
              <a:t> </a:t>
            </a:r>
          </a:p>
          <a:p>
            <a:pPr marL="45720" indent="0">
              <a:lnSpc>
                <a:spcPct val="100000"/>
              </a:lnSpc>
              <a:buNone/>
            </a:pPr>
            <a:r>
              <a:rPr lang="en-IE" sz="3200" dirty="0" smtClean="0"/>
              <a:t> </a:t>
            </a:r>
          </a:p>
          <a:p>
            <a:pPr marL="45720" indent="0" algn="ctr">
              <a:lnSpc>
                <a:spcPct val="100000"/>
              </a:lnSpc>
              <a:buNone/>
            </a:pPr>
            <a:r>
              <a:rPr lang="en-IE" sz="9600" b="1" dirty="0" smtClean="0">
                <a:latin typeface="Arial" panose="020B0604020202020204" pitchFamily="34" charset="0"/>
                <a:cs typeface="Arial" panose="020B0604020202020204" pitchFamily="34" charset="0"/>
              </a:rPr>
              <a:t>Cancer</a:t>
            </a:r>
            <a:endParaRPr lang="en-IE" sz="9600" b="1"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8988983" y="3971302"/>
            <a:ext cx="2543668" cy="2543668"/>
          </a:xfrm>
          <a:prstGeom prst="rect">
            <a:avLst/>
          </a:prstGeom>
        </p:spPr>
      </p:pic>
    </p:spTree>
    <p:extLst>
      <p:ext uri="{BB962C8B-B14F-4D97-AF65-F5344CB8AC3E}">
        <p14:creationId xmlns:p14="http://schemas.microsoft.com/office/powerpoint/2010/main" val="3748985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a:latin typeface="Arial" panose="020B0604020202020204" pitchFamily="34" charset="0"/>
                <a:cs typeface="Arial" panose="020B0604020202020204" pitchFamily="34" charset="0"/>
              </a:rPr>
              <a:t>What we will talk about today ….</a:t>
            </a:r>
            <a:r>
              <a:rPr lang="en-IE" dirty="0"/>
              <a:t/>
            </a:r>
            <a:br>
              <a:rPr lang="en-IE" dirty="0"/>
            </a:br>
            <a:endParaRPr lang="en-IE" dirty="0">
              <a:solidFill>
                <a:srgbClr val="104954"/>
              </a:solidFill>
              <a:latin typeface="Arial" panose="020B0604020202020204" pitchFamily="34" charset="0"/>
              <a:cs typeface="Arial" panose="020B0604020202020204" pitchFamily="34" charset="0"/>
            </a:endParaRPr>
          </a:p>
        </p:txBody>
      </p:sp>
      <p:sp>
        <p:nvSpPr>
          <p:cNvPr id="7" name="TextBox 6"/>
          <p:cNvSpPr txBox="1"/>
          <p:nvPr/>
        </p:nvSpPr>
        <p:spPr>
          <a:xfrm>
            <a:off x="8425804" y="4624352"/>
            <a:ext cx="1765069" cy="369332"/>
          </a:xfrm>
          <a:prstGeom prst="rect">
            <a:avLst/>
          </a:prstGeom>
          <a:noFill/>
        </p:spPr>
        <p:txBody>
          <a:bodyPr wrap="square" rtlCol="0">
            <a:spAutoFit/>
          </a:bodyPr>
          <a:lstStyle/>
          <a:p>
            <a:r>
              <a:rPr lang="en-IE" b="1" dirty="0" smtClean="0">
                <a:solidFill>
                  <a:schemeClr val="bg1"/>
                </a:solidFill>
                <a:latin typeface="Arial" panose="020B0604020202020204" pitchFamily="34" charset="0"/>
                <a:cs typeface="Arial" panose="020B0604020202020204" pitchFamily="34" charset="0"/>
              </a:rPr>
              <a:t>Link to video </a:t>
            </a:r>
            <a:endParaRPr lang="en-IE" b="1" dirty="0">
              <a:solidFill>
                <a:schemeClr val="bg1"/>
              </a:solidFill>
              <a:latin typeface="Arial" panose="020B0604020202020204" pitchFamily="34" charset="0"/>
              <a:cs typeface="Arial" panose="020B0604020202020204" pitchFamily="34" charset="0"/>
            </a:endParaRPr>
          </a:p>
        </p:txBody>
      </p:sp>
      <p:sp>
        <p:nvSpPr>
          <p:cNvPr id="4" name="Rectangle 3"/>
          <p:cNvSpPr/>
          <p:nvPr/>
        </p:nvSpPr>
        <p:spPr>
          <a:xfrm>
            <a:off x="1143000" y="941613"/>
            <a:ext cx="9571892" cy="4052071"/>
          </a:xfrm>
          <a:prstGeom prst="rect">
            <a:avLst/>
          </a:prstGeom>
        </p:spPr>
        <p:txBody>
          <a:bodyPr wrap="square">
            <a:spAutoFit/>
          </a:bodyPr>
          <a:lstStyle/>
          <a:p>
            <a:pPr>
              <a:lnSpc>
                <a:spcPct val="150000"/>
              </a:lnSpc>
            </a:pPr>
            <a:endParaRPr lang="en-IE" sz="2800" dirty="0" smtClean="0">
              <a:solidFill>
                <a:schemeClr val="accent1"/>
              </a:solidFill>
              <a:latin typeface="Arial" panose="020B0604020202020204" pitchFamily="34" charset="0"/>
              <a:cs typeface="Arial" panose="020B0604020202020204" pitchFamily="34" charset="0"/>
            </a:endParaRPr>
          </a:p>
          <a:p>
            <a:pPr marL="457200" indent="-457200">
              <a:lnSpc>
                <a:spcPct val="200000"/>
              </a:lnSpc>
              <a:buFont typeface="Arial" panose="020B0604020202020204" pitchFamily="34" charset="0"/>
              <a:buChar char="•"/>
            </a:pPr>
            <a:r>
              <a:rPr lang="en-IE" sz="2800" dirty="0">
                <a:solidFill>
                  <a:schemeClr val="accent1"/>
                </a:solidFill>
                <a:latin typeface="Arial" panose="020B0604020202020204" pitchFamily="34" charset="0"/>
                <a:cs typeface="Arial" panose="020B0604020202020204" pitchFamily="34" charset="0"/>
              </a:rPr>
              <a:t>What is Cancer?</a:t>
            </a:r>
          </a:p>
          <a:p>
            <a:pPr marL="457200" indent="-457200">
              <a:lnSpc>
                <a:spcPct val="200000"/>
              </a:lnSpc>
              <a:buFont typeface="Arial" panose="020B0604020202020204" pitchFamily="34" charset="0"/>
              <a:buChar char="•"/>
            </a:pPr>
            <a:r>
              <a:rPr lang="en-IE" sz="2800" dirty="0" smtClean="0">
                <a:solidFill>
                  <a:schemeClr val="accent1"/>
                </a:solidFill>
                <a:latin typeface="Arial" panose="020B0604020202020204" pitchFamily="34" charset="0"/>
                <a:cs typeface="Arial" panose="020B0604020202020204" pitchFamily="34" charset="0"/>
              </a:rPr>
              <a:t>Cancer </a:t>
            </a:r>
            <a:r>
              <a:rPr lang="en-IE" sz="2800" dirty="0">
                <a:solidFill>
                  <a:schemeClr val="accent1"/>
                </a:solidFill>
                <a:latin typeface="Arial" panose="020B0604020202020204" pitchFamily="34" charset="0"/>
                <a:cs typeface="Arial" panose="020B0604020202020204" pitchFamily="34" charset="0"/>
              </a:rPr>
              <a:t>in </a:t>
            </a:r>
            <a:r>
              <a:rPr lang="en-IE" sz="2800" dirty="0" smtClean="0">
                <a:solidFill>
                  <a:schemeClr val="accent1"/>
                </a:solidFill>
                <a:latin typeface="Arial" panose="020B0604020202020204" pitchFamily="34" charset="0"/>
                <a:cs typeface="Arial" panose="020B0604020202020204" pitchFamily="34" charset="0"/>
              </a:rPr>
              <a:t>Ireland</a:t>
            </a:r>
          </a:p>
          <a:p>
            <a:pPr marL="457200" indent="-457200">
              <a:lnSpc>
                <a:spcPct val="200000"/>
              </a:lnSpc>
              <a:buFont typeface="Arial" panose="020B0604020202020204" pitchFamily="34" charset="0"/>
              <a:buChar char="•"/>
            </a:pPr>
            <a:r>
              <a:rPr lang="en-IE" sz="2800" dirty="0" smtClean="0">
                <a:solidFill>
                  <a:schemeClr val="accent1"/>
                </a:solidFill>
                <a:latin typeface="Arial" panose="020B0604020202020204" pitchFamily="34" charset="0"/>
                <a:cs typeface="Arial" panose="020B0604020202020204" pitchFamily="34" charset="0"/>
              </a:rPr>
              <a:t>How </a:t>
            </a:r>
            <a:r>
              <a:rPr lang="en-IE" sz="2800" dirty="0">
                <a:solidFill>
                  <a:schemeClr val="accent1"/>
                </a:solidFill>
                <a:latin typeface="Arial" panose="020B0604020202020204" pitchFamily="34" charset="0"/>
                <a:cs typeface="Arial" panose="020B0604020202020204" pitchFamily="34" charset="0"/>
              </a:rPr>
              <a:t>to reduce your risk of getting cancer </a:t>
            </a:r>
          </a:p>
          <a:p>
            <a:pPr marL="457200" indent="-457200">
              <a:lnSpc>
                <a:spcPct val="200000"/>
              </a:lnSpc>
              <a:buFont typeface="Arial" panose="020B0604020202020204" pitchFamily="34" charset="0"/>
              <a:buChar char="•"/>
            </a:pPr>
            <a:r>
              <a:rPr lang="en-IE" sz="2800" dirty="0">
                <a:solidFill>
                  <a:schemeClr val="accent1"/>
                </a:solidFill>
                <a:latin typeface="Arial" panose="020B0604020202020204" pitchFamily="34" charset="0"/>
                <a:cs typeface="Arial" panose="020B0604020202020204" pitchFamily="34" charset="0"/>
              </a:rPr>
              <a:t>Know the </a:t>
            </a:r>
            <a:r>
              <a:rPr lang="en-IE" sz="2800" dirty="0" smtClean="0">
                <a:solidFill>
                  <a:schemeClr val="accent1"/>
                </a:solidFill>
                <a:latin typeface="Arial" panose="020B0604020202020204" pitchFamily="34" charset="0"/>
                <a:cs typeface="Arial" panose="020B0604020202020204" pitchFamily="34" charset="0"/>
              </a:rPr>
              <a:t>signs and </a:t>
            </a:r>
            <a:r>
              <a:rPr lang="en-IE" sz="2800" dirty="0">
                <a:solidFill>
                  <a:schemeClr val="accent1"/>
                </a:solidFill>
                <a:latin typeface="Arial" panose="020B0604020202020204" pitchFamily="34" charset="0"/>
                <a:cs typeface="Arial" panose="020B0604020202020204" pitchFamily="34" charset="0"/>
              </a:rPr>
              <a:t>find cancer </a:t>
            </a:r>
            <a:r>
              <a:rPr lang="en-IE" sz="2800" dirty="0" smtClean="0">
                <a:solidFill>
                  <a:schemeClr val="accent1"/>
                </a:solidFill>
                <a:latin typeface="Arial" panose="020B0604020202020204" pitchFamily="34" charset="0"/>
                <a:cs typeface="Arial" panose="020B0604020202020204" pitchFamily="34" charset="0"/>
              </a:rPr>
              <a:t>early</a:t>
            </a:r>
            <a:endParaRPr lang="en-IE" sz="28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16430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955" y="273539"/>
            <a:ext cx="9875520" cy="646514"/>
          </a:xfrm>
        </p:spPr>
        <p:txBody>
          <a:bodyPr>
            <a:normAutofit/>
          </a:bodyPr>
          <a:lstStyle/>
          <a:p>
            <a:r>
              <a:rPr lang="en-IE" sz="3600" b="1" dirty="0" smtClean="0">
                <a:latin typeface="Arial" panose="020B0604020202020204" pitchFamily="34" charset="0"/>
                <a:cs typeface="Arial" panose="020B0604020202020204" pitchFamily="34" charset="0"/>
              </a:rPr>
              <a:t>What is Cancer?</a:t>
            </a:r>
            <a:endParaRPr lang="en-IE" sz="3600" b="1" dirty="0">
              <a:latin typeface="Arial" panose="020B0604020202020204" pitchFamily="34" charset="0"/>
              <a:cs typeface="Arial" panose="020B0604020202020204" pitchFamily="34" charset="0"/>
            </a:endParaRPr>
          </a:p>
        </p:txBody>
      </p:sp>
      <p:pic>
        <p:nvPicPr>
          <p:cNvPr id="5" name="Content Placeholder 4"/>
          <p:cNvPicPr>
            <a:picLocks noGrp="1" noChangeAspect="1"/>
          </p:cNvPicPr>
          <p:nvPr>
            <p:ph idx="1"/>
          </p:nvPr>
        </p:nvPicPr>
        <p:blipFill>
          <a:blip r:embed="rId2"/>
          <a:stretch>
            <a:fillRect/>
          </a:stretch>
        </p:blipFill>
        <p:spPr>
          <a:xfrm>
            <a:off x="711751" y="2633328"/>
            <a:ext cx="10501675" cy="3910085"/>
          </a:xfrm>
          <a:prstGeom prst="rect">
            <a:avLst/>
          </a:prstGeom>
        </p:spPr>
      </p:pic>
      <p:sp>
        <p:nvSpPr>
          <p:cNvPr id="3" name="Rectangle 2"/>
          <p:cNvSpPr/>
          <p:nvPr/>
        </p:nvSpPr>
        <p:spPr>
          <a:xfrm>
            <a:off x="241131" y="804962"/>
            <a:ext cx="11623430" cy="1524007"/>
          </a:xfrm>
          <a:prstGeom prst="rect">
            <a:avLst/>
          </a:prstGeom>
        </p:spPr>
        <p:txBody>
          <a:bodyPr wrap="square">
            <a:spAutoFit/>
          </a:bodyPr>
          <a:lstStyle/>
          <a:p>
            <a:pPr marL="285750" indent="-285750">
              <a:lnSpc>
                <a:spcPct val="150000"/>
              </a:lnSpc>
              <a:buFont typeface="Arial" panose="020B0604020202020204" pitchFamily="34" charset="0"/>
              <a:buChar char="•"/>
            </a:pPr>
            <a:r>
              <a:rPr lang="en-IE" sz="1600" dirty="0">
                <a:solidFill>
                  <a:srgbClr val="008080"/>
                </a:solidFill>
                <a:latin typeface="Arial" panose="020B0604020202020204" pitchFamily="34" charset="0"/>
                <a:cs typeface="Arial" panose="020B0604020202020204" pitchFamily="34" charset="0"/>
              </a:rPr>
              <a:t>All the cells in our body are constantly </a:t>
            </a:r>
            <a:r>
              <a:rPr lang="en-IE" sz="1600" b="1" dirty="0">
                <a:solidFill>
                  <a:srgbClr val="008080"/>
                </a:solidFill>
                <a:latin typeface="Arial" panose="020B0604020202020204" pitchFamily="34" charset="0"/>
                <a:cs typeface="Arial" panose="020B0604020202020204" pitchFamily="34" charset="0"/>
              </a:rPr>
              <a:t>growing, dividing, dying and being replaced in a controlled way</a:t>
            </a:r>
          </a:p>
          <a:p>
            <a:pPr marL="285750" indent="-285750">
              <a:lnSpc>
                <a:spcPct val="150000"/>
              </a:lnSpc>
              <a:buFont typeface="Arial" panose="020B0604020202020204" pitchFamily="34" charset="0"/>
              <a:buChar char="•"/>
            </a:pPr>
            <a:r>
              <a:rPr lang="en-IE" sz="1600" dirty="0">
                <a:solidFill>
                  <a:srgbClr val="008080"/>
                </a:solidFill>
                <a:latin typeface="Arial" panose="020B0604020202020204" pitchFamily="34" charset="0"/>
                <a:cs typeface="Arial" panose="020B0604020202020204" pitchFamily="34" charset="0"/>
              </a:rPr>
              <a:t>Cancer occurs when normal cells grow and change in an abnormal and uncontrolled way</a:t>
            </a:r>
          </a:p>
          <a:p>
            <a:pPr marL="285750" indent="-285750">
              <a:lnSpc>
                <a:spcPct val="150000"/>
              </a:lnSpc>
              <a:buFont typeface="Arial" panose="020B0604020202020204" pitchFamily="34" charset="0"/>
              <a:buChar char="•"/>
            </a:pPr>
            <a:r>
              <a:rPr lang="en-IE" sz="1600" dirty="0">
                <a:solidFill>
                  <a:srgbClr val="008080"/>
                </a:solidFill>
                <a:latin typeface="Arial" panose="020B0604020202020204" pitchFamily="34" charset="0"/>
                <a:cs typeface="Arial" panose="020B0604020202020204" pitchFamily="34" charset="0"/>
              </a:rPr>
              <a:t>When groups of these cancer cells continue to grow, they can form a lump called a tumour</a:t>
            </a:r>
          </a:p>
          <a:p>
            <a:pPr marL="285750" indent="-285750">
              <a:lnSpc>
                <a:spcPct val="150000"/>
              </a:lnSpc>
              <a:buFont typeface="Arial" panose="020B0604020202020204" pitchFamily="34" charset="0"/>
              <a:buChar char="•"/>
            </a:pPr>
            <a:r>
              <a:rPr lang="en-IE" sz="1600" dirty="0">
                <a:solidFill>
                  <a:srgbClr val="008080"/>
                </a:solidFill>
                <a:latin typeface="Arial" panose="020B0604020202020204" pitchFamily="34" charset="0"/>
                <a:cs typeface="Arial" panose="020B0604020202020204" pitchFamily="34" charset="0"/>
              </a:rPr>
              <a:t>Not all cancers cause a tumour. In blood cancers, such as leukaemia, abnormal blood cells grow out of control</a:t>
            </a:r>
            <a:endParaRPr lang="en-IE" sz="1600" dirty="0">
              <a:solidFill>
                <a:srgbClr val="005E5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51502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What is cancer and how does it start_ _ Cancer Research UK">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74459" y="247196"/>
            <a:ext cx="10675183" cy="6004790"/>
          </a:xfrm>
          <a:prstGeom prst="rect">
            <a:avLst/>
          </a:prstGeom>
        </p:spPr>
      </p:pic>
      <p:pic>
        <p:nvPicPr>
          <p:cNvPr id="2" name="Picture 1"/>
          <p:cNvPicPr>
            <a:picLocks noChangeAspect="1"/>
          </p:cNvPicPr>
          <p:nvPr/>
        </p:nvPicPr>
        <p:blipFill>
          <a:blip r:embed="rId5"/>
          <a:stretch>
            <a:fillRect/>
          </a:stretch>
        </p:blipFill>
        <p:spPr>
          <a:xfrm>
            <a:off x="242221" y="5955198"/>
            <a:ext cx="647012" cy="640055"/>
          </a:xfrm>
          <a:prstGeom prst="rect">
            <a:avLst/>
          </a:prstGeom>
        </p:spPr>
      </p:pic>
    </p:spTree>
    <p:extLst>
      <p:ext uri="{BB962C8B-B14F-4D97-AF65-F5344CB8AC3E}">
        <p14:creationId xmlns:p14="http://schemas.microsoft.com/office/powerpoint/2010/main" val="29749373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100000">
                <p:cTn id="7"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353" y="256325"/>
            <a:ext cx="11433907" cy="722738"/>
          </a:xfrm>
        </p:spPr>
        <p:txBody>
          <a:bodyPr>
            <a:normAutofit/>
          </a:bodyPr>
          <a:lstStyle/>
          <a:p>
            <a:r>
              <a:rPr lang="en-IE" sz="2800" b="1" dirty="0">
                <a:latin typeface="Arial" panose="020B0604020202020204" pitchFamily="34" charset="0"/>
                <a:cs typeface="Arial" panose="020B0604020202020204" pitchFamily="34" charset="0"/>
              </a:rPr>
              <a:t>Most common </a:t>
            </a:r>
            <a:r>
              <a:rPr lang="en-IE" sz="2800" dirty="0">
                <a:latin typeface="Arial" panose="020B0604020202020204" pitchFamily="34" charset="0"/>
                <a:cs typeface="Arial" panose="020B0604020202020204" pitchFamily="34" charset="0"/>
              </a:rPr>
              <a:t>cancers in </a:t>
            </a:r>
            <a:r>
              <a:rPr lang="en-IE" sz="2800" dirty="0" smtClean="0">
                <a:latin typeface="Arial" panose="020B0604020202020204" pitchFamily="34" charset="0"/>
                <a:cs typeface="Arial" panose="020B0604020202020204" pitchFamily="34" charset="0"/>
              </a:rPr>
              <a:t>women 2019-2021                               </a:t>
            </a:r>
            <a:r>
              <a:rPr lang="en-IE" sz="1600" dirty="0" smtClean="0">
                <a:latin typeface="Arial" panose="020B0604020202020204" pitchFamily="34" charset="0"/>
                <a:cs typeface="Arial" panose="020B0604020202020204" pitchFamily="34" charset="0"/>
              </a:rPr>
              <a:t>NCRI 2023</a:t>
            </a:r>
            <a:endParaRPr lang="en-IE" dirty="0">
              <a:solidFill>
                <a:srgbClr val="104954"/>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4473701" y="922215"/>
            <a:ext cx="1985347" cy="5673970"/>
          </a:xfrm>
          <a:prstGeom prst="rect">
            <a:avLst/>
          </a:prstGeom>
        </p:spPr>
      </p:pic>
      <p:pic>
        <p:nvPicPr>
          <p:cNvPr id="6" name="Picture 5"/>
          <p:cNvPicPr>
            <a:picLocks noChangeAspect="1"/>
          </p:cNvPicPr>
          <p:nvPr/>
        </p:nvPicPr>
        <p:blipFill>
          <a:blip r:embed="rId3"/>
          <a:stretch>
            <a:fillRect/>
          </a:stretch>
        </p:blipFill>
        <p:spPr>
          <a:xfrm>
            <a:off x="1098108" y="1820985"/>
            <a:ext cx="2023860" cy="1163375"/>
          </a:xfrm>
          <a:prstGeom prst="rect">
            <a:avLst/>
          </a:prstGeom>
        </p:spPr>
      </p:pic>
      <p:pic>
        <p:nvPicPr>
          <p:cNvPr id="7" name="Picture 6"/>
          <p:cNvPicPr>
            <a:picLocks noChangeAspect="1"/>
          </p:cNvPicPr>
          <p:nvPr/>
        </p:nvPicPr>
        <p:blipFill>
          <a:blip r:embed="rId4"/>
          <a:stretch>
            <a:fillRect/>
          </a:stretch>
        </p:blipFill>
        <p:spPr>
          <a:xfrm>
            <a:off x="708492" y="4008583"/>
            <a:ext cx="2233261" cy="1558089"/>
          </a:xfrm>
          <a:prstGeom prst="rect">
            <a:avLst/>
          </a:prstGeom>
        </p:spPr>
      </p:pic>
      <p:pic>
        <p:nvPicPr>
          <p:cNvPr id="9" name="Picture 8"/>
          <p:cNvPicPr>
            <a:picLocks noChangeAspect="1"/>
          </p:cNvPicPr>
          <p:nvPr/>
        </p:nvPicPr>
        <p:blipFill>
          <a:blip r:embed="rId5"/>
          <a:stretch>
            <a:fillRect/>
          </a:stretch>
        </p:blipFill>
        <p:spPr>
          <a:xfrm>
            <a:off x="8004875" y="1512167"/>
            <a:ext cx="2007367" cy="1943976"/>
          </a:xfrm>
          <a:prstGeom prst="rect">
            <a:avLst/>
          </a:prstGeom>
        </p:spPr>
      </p:pic>
      <p:pic>
        <p:nvPicPr>
          <p:cNvPr id="10" name="Picture 9"/>
          <p:cNvPicPr>
            <a:picLocks noChangeAspect="1"/>
          </p:cNvPicPr>
          <p:nvPr/>
        </p:nvPicPr>
        <p:blipFill>
          <a:blip r:embed="rId6"/>
          <a:stretch>
            <a:fillRect/>
          </a:stretch>
        </p:blipFill>
        <p:spPr>
          <a:xfrm>
            <a:off x="8048186" y="4172439"/>
            <a:ext cx="2302882" cy="1679821"/>
          </a:xfrm>
          <a:prstGeom prst="rect">
            <a:avLst/>
          </a:prstGeom>
        </p:spPr>
      </p:pic>
      <p:sp>
        <p:nvSpPr>
          <p:cNvPr id="3" name="Rectangle 2"/>
          <p:cNvSpPr/>
          <p:nvPr/>
        </p:nvSpPr>
        <p:spPr>
          <a:xfrm>
            <a:off x="1395740" y="2984360"/>
            <a:ext cx="1428596" cy="369332"/>
          </a:xfrm>
          <a:prstGeom prst="rect">
            <a:avLst/>
          </a:prstGeom>
        </p:spPr>
        <p:txBody>
          <a:bodyPr wrap="none">
            <a:spAutoFit/>
          </a:bodyPr>
          <a:lstStyle/>
          <a:p>
            <a:r>
              <a:rPr lang="en-IE" b="1" dirty="0">
                <a:solidFill>
                  <a:schemeClr val="accent1"/>
                </a:solidFill>
                <a:latin typeface="Arial" panose="020B0604020202020204" pitchFamily="34" charset="0"/>
                <a:cs typeface="Arial" panose="020B0604020202020204" pitchFamily="34" charset="0"/>
              </a:rPr>
              <a:t>Breast 30%</a:t>
            </a:r>
          </a:p>
        </p:txBody>
      </p:sp>
      <p:sp>
        <p:nvSpPr>
          <p:cNvPr id="11" name="Rectangle 10"/>
          <p:cNvSpPr/>
          <p:nvPr/>
        </p:nvSpPr>
        <p:spPr>
          <a:xfrm>
            <a:off x="1203518" y="5557345"/>
            <a:ext cx="1377365" cy="456535"/>
          </a:xfrm>
          <a:prstGeom prst="rect">
            <a:avLst/>
          </a:prstGeom>
        </p:spPr>
        <p:txBody>
          <a:bodyPr wrap="none">
            <a:spAutoFit/>
          </a:bodyPr>
          <a:lstStyle/>
          <a:p>
            <a:pPr>
              <a:lnSpc>
                <a:spcPct val="150000"/>
              </a:lnSpc>
            </a:pPr>
            <a:r>
              <a:rPr lang="en-IE" b="1" dirty="0">
                <a:solidFill>
                  <a:schemeClr val="accent1"/>
                </a:solidFill>
                <a:latin typeface="Arial" panose="020B0604020202020204" pitchFamily="34" charset="0"/>
                <a:cs typeface="Arial" panose="020B0604020202020204" pitchFamily="34" charset="0"/>
              </a:rPr>
              <a:t>Bowel 11%</a:t>
            </a:r>
          </a:p>
        </p:txBody>
      </p:sp>
      <p:sp>
        <p:nvSpPr>
          <p:cNvPr id="12" name="Rectangle 11"/>
          <p:cNvSpPr/>
          <p:nvPr/>
        </p:nvSpPr>
        <p:spPr>
          <a:xfrm>
            <a:off x="8371204" y="3270003"/>
            <a:ext cx="1274708" cy="369332"/>
          </a:xfrm>
          <a:prstGeom prst="rect">
            <a:avLst/>
          </a:prstGeom>
        </p:spPr>
        <p:txBody>
          <a:bodyPr wrap="none">
            <a:spAutoFit/>
          </a:bodyPr>
          <a:lstStyle/>
          <a:p>
            <a:r>
              <a:rPr lang="en-IE" b="1" dirty="0">
                <a:solidFill>
                  <a:schemeClr val="accent1"/>
                </a:solidFill>
                <a:latin typeface="Arial" panose="020B0604020202020204" pitchFamily="34" charset="0"/>
                <a:cs typeface="Arial" panose="020B0604020202020204" pitchFamily="34" charset="0"/>
              </a:rPr>
              <a:t>Lung 10%</a:t>
            </a:r>
          </a:p>
        </p:txBody>
      </p:sp>
      <p:sp>
        <p:nvSpPr>
          <p:cNvPr id="13" name="Rectangle 12"/>
          <p:cNvSpPr/>
          <p:nvPr/>
        </p:nvSpPr>
        <p:spPr>
          <a:xfrm>
            <a:off x="7836442" y="5397171"/>
            <a:ext cx="1069524" cy="456535"/>
          </a:xfrm>
          <a:prstGeom prst="rect">
            <a:avLst/>
          </a:prstGeom>
        </p:spPr>
        <p:txBody>
          <a:bodyPr wrap="none">
            <a:spAutoFit/>
          </a:bodyPr>
          <a:lstStyle/>
          <a:p>
            <a:pPr>
              <a:lnSpc>
                <a:spcPct val="150000"/>
              </a:lnSpc>
            </a:pPr>
            <a:r>
              <a:rPr lang="en-IE" b="1" dirty="0">
                <a:solidFill>
                  <a:schemeClr val="accent1"/>
                </a:solidFill>
                <a:latin typeface="Arial" panose="020B0604020202020204" pitchFamily="34" charset="0"/>
                <a:cs typeface="Arial" panose="020B0604020202020204" pitchFamily="34" charset="0"/>
              </a:rPr>
              <a:t>Skin 5%</a:t>
            </a:r>
          </a:p>
        </p:txBody>
      </p:sp>
      <p:sp>
        <p:nvSpPr>
          <p:cNvPr id="14" name="Left Brace 13"/>
          <p:cNvSpPr/>
          <p:nvPr/>
        </p:nvSpPr>
        <p:spPr>
          <a:xfrm rot="1562069">
            <a:off x="7456861" y="3929261"/>
            <a:ext cx="677635" cy="1703669"/>
          </a:xfrm>
          <a:prstGeom prst="leftBrace">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cxnSp>
        <p:nvCxnSpPr>
          <p:cNvPr id="15" name="Straight Arrow Connector 14"/>
          <p:cNvCxnSpPr/>
          <p:nvPr/>
        </p:nvCxnSpPr>
        <p:spPr>
          <a:xfrm flipV="1">
            <a:off x="2847906" y="2500923"/>
            <a:ext cx="2419663" cy="59014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5689600" y="2844800"/>
            <a:ext cx="2681604" cy="60986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2664585" y="3454669"/>
            <a:ext cx="2743661" cy="165659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37635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72764" y="1069790"/>
            <a:ext cx="3284278" cy="5453073"/>
          </a:xfrm>
          <a:prstGeom prst="rect">
            <a:avLst/>
          </a:prstGeom>
        </p:spPr>
      </p:pic>
      <p:sp>
        <p:nvSpPr>
          <p:cNvPr id="5" name="Title 1"/>
          <p:cNvSpPr>
            <a:spLocks noGrp="1"/>
          </p:cNvSpPr>
          <p:nvPr>
            <p:ph type="title"/>
          </p:nvPr>
        </p:nvSpPr>
        <p:spPr>
          <a:xfrm>
            <a:off x="345857" y="176877"/>
            <a:ext cx="11484556" cy="851877"/>
          </a:xfrm>
        </p:spPr>
        <p:txBody>
          <a:bodyPr>
            <a:normAutofit/>
          </a:bodyPr>
          <a:lstStyle/>
          <a:p>
            <a:r>
              <a:rPr lang="en-IE" sz="2800" b="1" dirty="0">
                <a:latin typeface="Arial" panose="020B0604020202020204" pitchFamily="34" charset="0"/>
                <a:cs typeface="Arial" panose="020B0604020202020204" pitchFamily="34" charset="0"/>
              </a:rPr>
              <a:t>Most common </a:t>
            </a:r>
            <a:r>
              <a:rPr lang="en-IE" sz="2800" dirty="0">
                <a:latin typeface="Arial" panose="020B0604020202020204" pitchFamily="34" charset="0"/>
                <a:cs typeface="Arial" panose="020B0604020202020204" pitchFamily="34" charset="0"/>
              </a:rPr>
              <a:t>cancers in </a:t>
            </a:r>
            <a:r>
              <a:rPr lang="en-IE" sz="2800" dirty="0" smtClean="0">
                <a:latin typeface="Arial" panose="020B0604020202020204" pitchFamily="34" charset="0"/>
                <a:cs typeface="Arial" panose="020B0604020202020204" pitchFamily="34" charset="0"/>
              </a:rPr>
              <a:t>men 2019-2021                                  </a:t>
            </a:r>
            <a:r>
              <a:rPr lang="en-IE" sz="1600" dirty="0" smtClean="0">
                <a:latin typeface="Arial" panose="020B0604020202020204" pitchFamily="34" charset="0"/>
                <a:cs typeface="Arial" panose="020B0604020202020204" pitchFamily="34" charset="0"/>
              </a:rPr>
              <a:t>(NCRI 2023) </a:t>
            </a:r>
            <a:endParaRPr lang="en-IE" sz="1600" dirty="0">
              <a:solidFill>
                <a:srgbClr val="104954"/>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431825" y="4267200"/>
            <a:ext cx="2535725" cy="1765801"/>
          </a:xfrm>
          <a:prstGeom prst="rect">
            <a:avLst/>
          </a:prstGeom>
        </p:spPr>
      </p:pic>
      <p:pic>
        <p:nvPicPr>
          <p:cNvPr id="7" name="Picture 6"/>
          <p:cNvPicPr>
            <a:picLocks noChangeAspect="1"/>
          </p:cNvPicPr>
          <p:nvPr/>
        </p:nvPicPr>
        <p:blipFill>
          <a:blip r:embed="rId4"/>
          <a:stretch>
            <a:fillRect/>
          </a:stretch>
        </p:blipFill>
        <p:spPr>
          <a:xfrm>
            <a:off x="8762967" y="1581688"/>
            <a:ext cx="2007367" cy="1943976"/>
          </a:xfrm>
          <a:prstGeom prst="rect">
            <a:avLst/>
          </a:prstGeom>
        </p:spPr>
      </p:pic>
      <p:pic>
        <p:nvPicPr>
          <p:cNvPr id="8" name="Picture 7"/>
          <p:cNvPicPr>
            <a:picLocks noChangeAspect="1"/>
          </p:cNvPicPr>
          <p:nvPr/>
        </p:nvPicPr>
        <p:blipFill>
          <a:blip r:embed="rId5"/>
          <a:stretch>
            <a:fillRect/>
          </a:stretch>
        </p:blipFill>
        <p:spPr>
          <a:xfrm>
            <a:off x="8249664" y="4384935"/>
            <a:ext cx="2304488" cy="1682642"/>
          </a:xfrm>
          <a:prstGeom prst="rect">
            <a:avLst/>
          </a:prstGeom>
        </p:spPr>
      </p:pic>
      <p:pic>
        <p:nvPicPr>
          <p:cNvPr id="9" name="Picture 8"/>
          <p:cNvPicPr>
            <a:picLocks noChangeAspect="1"/>
          </p:cNvPicPr>
          <p:nvPr/>
        </p:nvPicPr>
        <p:blipFill>
          <a:blip r:embed="rId6"/>
          <a:stretch>
            <a:fillRect/>
          </a:stretch>
        </p:blipFill>
        <p:spPr>
          <a:xfrm>
            <a:off x="889233" y="780977"/>
            <a:ext cx="2690909" cy="2633328"/>
          </a:xfrm>
          <a:prstGeom prst="rect">
            <a:avLst/>
          </a:prstGeom>
        </p:spPr>
      </p:pic>
      <p:sp>
        <p:nvSpPr>
          <p:cNvPr id="10" name="Left Brace 9"/>
          <p:cNvSpPr/>
          <p:nvPr/>
        </p:nvSpPr>
        <p:spPr>
          <a:xfrm rot="1562069">
            <a:off x="7839797" y="4226246"/>
            <a:ext cx="677635" cy="1703669"/>
          </a:xfrm>
          <a:prstGeom prst="leftBrace">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cxnSp>
        <p:nvCxnSpPr>
          <p:cNvPr id="11" name="Straight Arrow Connector 10"/>
          <p:cNvCxnSpPr/>
          <p:nvPr/>
        </p:nvCxnSpPr>
        <p:spPr>
          <a:xfrm flipV="1">
            <a:off x="2665843" y="3324849"/>
            <a:ext cx="3218110" cy="213810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369569" y="3414431"/>
            <a:ext cx="1633781" cy="369332"/>
          </a:xfrm>
          <a:prstGeom prst="rect">
            <a:avLst/>
          </a:prstGeom>
        </p:spPr>
        <p:txBody>
          <a:bodyPr wrap="none">
            <a:spAutoFit/>
          </a:bodyPr>
          <a:lstStyle/>
          <a:p>
            <a:r>
              <a:rPr lang="en-IE" b="1" dirty="0">
                <a:solidFill>
                  <a:schemeClr val="accent1"/>
                </a:solidFill>
                <a:latin typeface="Arial" panose="020B0604020202020204" pitchFamily="34" charset="0"/>
                <a:cs typeface="Arial" panose="020B0604020202020204" pitchFamily="34" charset="0"/>
              </a:rPr>
              <a:t>Prostate 30%</a:t>
            </a:r>
          </a:p>
        </p:txBody>
      </p:sp>
      <p:sp>
        <p:nvSpPr>
          <p:cNvPr id="14" name="Rectangle 13"/>
          <p:cNvSpPr/>
          <p:nvPr/>
        </p:nvSpPr>
        <p:spPr>
          <a:xfrm>
            <a:off x="9163963" y="3186219"/>
            <a:ext cx="1390189" cy="560410"/>
          </a:xfrm>
          <a:prstGeom prst="rect">
            <a:avLst/>
          </a:prstGeom>
        </p:spPr>
        <p:txBody>
          <a:bodyPr wrap="none">
            <a:spAutoFit/>
          </a:bodyPr>
          <a:lstStyle/>
          <a:p>
            <a:pPr>
              <a:lnSpc>
                <a:spcPct val="200000"/>
              </a:lnSpc>
            </a:pPr>
            <a:r>
              <a:rPr lang="en-IE" b="1" dirty="0">
                <a:solidFill>
                  <a:schemeClr val="accent1"/>
                </a:solidFill>
                <a:latin typeface="Arial" panose="020B0604020202020204" pitchFamily="34" charset="0"/>
                <a:cs typeface="Arial" panose="020B0604020202020204" pitchFamily="34" charset="0"/>
              </a:rPr>
              <a:t>Lung   11%</a:t>
            </a:r>
          </a:p>
        </p:txBody>
      </p:sp>
      <p:sp>
        <p:nvSpPr>
          <p:cNvPr id="15" name="Rectangle 14"/>
          <p:cNvSpPr/>
          <p:nvPr/>
        </p:nvSpPr>
        <p:spPr>
          <a:xfrm>
            <a:off x="1323873" y="5845464"/>
            <a:ext cx="1505605" cy="560410"/>
          </a:xfrm>
          <a:prstGeom prst="rect">
            <a:avLst/>
          </a:prstGeom>
        </p:spPr>
        <p:txBody>
          <a:bodyPr wrap="none">
            <a:spAutoFit/>
          </a:bodyPr>
          <a:lstStyle/>
          <a:p>
            <a:pPr lvl="0">
              <a:lnSpc>
                <a:spcPct val="200000"/>
              </a:lnSpc>
            </a:pPr>
            <a:r>
              <a:rPr lang="en-IE" b="1" dirty="0" smtClean="0">
                <a:solidFill>
                  <a:schemeClr val="accent1"/>
                </a:solidFill>
                <a:latin typeface="Arial" panose="020B0604020202020204" pitchFamily="34" charset="0"/>
                <a:cs typeface="Arial" panose="020B0604020202020204" pitchFamily="34" charset="0"/>
              </a:rPr>
              <a:t>Bowel   </a:t>
            </a:r>
            <a:r>
              <a:rPr lang="en-IE" b="1" dirty="0">
                <a:solidFill>
                  <a:schemeClr val="accent1"/>
                </a:solidFill>
                <a:latin typeface="Arial" panose="020B0604020202020204" pitchFamily="34" charset="0"/>
                <a:cs typeface="Arial" panose="020B0604020202020204" pitchFamily="34" charset="0"/>
              </a:rPr>
              <a:t>11%</a:t>
            </a:r>
          </a:p>
        </p:txBody>
      </p:sp>
      <p:cxnSp>
        <p:nvCxnSpPr>
          <p:cNvPr id="16" name="Straight Arrow Connector 15"/>
          <p:cNvCxnSpPr>
            <a:stCxn id="13" idx="3"/>
          </p:cNvCxnSpPr>
          <p:nvPr/>
        </p:nvCxnSpPr>
        <p:spPr>
          <a:xfrm>
            <a:off x="3003350" y="3599097"/>
            <a:ext cx="2956665" cy="12460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6181969" y="2622891"/>
            <a:ext cx="2889588" cy="85939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8177824" y="5652746"/>
            <a:ext cx="1133644" cy="560410"/>
          </a:xfrm>
          <a:prstGeom prst="rect">
            <a:avLst/>
          </a:prstGeom>
        </p:spPr>
        <p:txBody>
          <a:bodyPr wrap="none">
            <a:spAutoFit/>
          </a:bodyPr>
          <a:lstStyle/>
          <a:p>
            <a:pPr>
              <a:lnSpc>
                <a:spcPct val="200000"/>
              </a:lnSpc>
            </a:pPr>
            <a:r>
              <a:rPr lang="en-IE" b="1" dirty="0">
                <a:solidFill>
                  <a:schemeClr val="accent1"/>
                </a:solidFill>
                <a:latin typeface="Arial" panose="020B0604020202020204" pitchFamily="34" charset="0"/>
                <a:cs typeface="Arial" panose="020B0604020202020204" pitchFamily="34" charset="0"/>
              </a:rPr>
              <a:t>Skin  5%</a:t>
            </a:r>
          </a:p>
        </p:txBody>
      </p:sp>
    </p:spTree>
    <p:extLst>
      <p:ext uri="{BB962C8B-B14F-4D97-AF65-F5344CB8AC3E}">
        <p14:creationId xmlns:p14="http://schemas.microsoft.com/office/powerpoint/2010/main" val="41333606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58592" y="1007831"/>
            <a:ext cx="4345354" cy="4345354"/>
          </a:xfrm>
          <a:prstGeom prst="rect">
            <a:avLst/>
          </a:prstGeom>
        </p:spPr>
      </p:pic>
      <p:pic>
        <p:nvPicPr>
          <p:cNvPr id="5" name="Picture 4"/>
          <p:cNvPicPr>
            <a:picLocks noChangeAspect="1"/>
          </p:cNvPicPr>
          <p:nvPr/>
        </p:nvPicPr>
        <p:blipFill>
          <a:blip r:embed="rId3"/>
          <a:stretch>
            <a:fillRect/>
          </a:stretch>
        </p:blipFill>
        <p:spPr>
          <a:xfrm>
            <a:off x="9134712" y="1193921"/>
            <a:ext cx="1483121" cy="3855328"/>
          </a:xfrm>
          <a:prstGeom prst="rect">
            <a:avLst/>
          </a:prstGeom>
        </p:spPr>
      </p:pic>
      <p:sp>
        <p:nvSpPr>
          <p:cNvPr id="6" name="Rectangle 5"/>
          <p:cNvSpPr/>
          <p:nvPr/>
        </p:nvSpPr>
        <p:spPr>
          <a:xfrm>
            <a:off x="4441238" y="1007831"/>
            <a:ext cx="3391877" cy="2446824"/>
          </a:xfrm>
          <a:prstGeom prst="rect">
            <a:avLst/>
          </a:prstGeom>
        </p:spPr>
        <p:txBody>
          <a:bodyPr wrap="square">
            <a:spAutoFit/>
          </a:bodyPr>
          <a:lstStyle/>
          <a:p>
            <a:pPr algn="ctr">
              <a:lnSpc>
                <a:spcPct val="150000"/>
              </a:lnSpc>
            </a:pPr>
            <a:r>
              <a:rPr lang="en-IE" sz="5400" b="1" dirty="0">
                <a:solidFill>
                  <a:schemeClr val="accent2">
                    <a:lumMod val="75000"/>
                  </a:schemeClr>
                </a:solidFill>
                <a:latin typeface="Arial" panose="020B0604020202020204" pitchFamily="34" charset="0"/>
                <a:cs typeface="Arial" panose="020B0604020202020204" pitchFamily="34" charset="0"/>
              </a:rPr>
              <a:t>Age</a:t>
            </a:r>
          </a:p>
          <a:p>
            <a:pPr algn="ctr">
              <a:lnSpc>
                <a:spcPct val="150000"/>
              </a:lnSpc>
            </a:pPr>
            <a:r>
              <a:rPr lang="en-IE" sz="2400" b="1" dirty="0">
                <a:solidFill>
                  <a:schemeClr val="accent2">
                    <a:lumMod val="75000"/>
                  </a:schemeClr>
                </a:solidFill>
                <a:latin typeface="Arial" panose="020B0604020202020204" pitchFamily="34" charset="0"/>
                <a:cs typeface="Arial" panose="020B0604020202020204" pitchFamily="34" charset="0"/>
              </a:rPr>
              <a:t>is your biggest risk factor for cancer</a:t>
            </a:r>
            <a:endParaRPr lang="en-IE" sz="2400" dirty="0">
              <a:solidFill>
                <a:schemeClr val="accent2">
                  <a:lumMod val="75000"/>
                </a:schemeClr>
              </a:solidFill>
              <a:latin typeface="Arial" panose="020B0604020202020204" pitchFamily="34" charset="0"/>
              <a:cs typeface="Arial" panose="020B0604020202020204" pitchFamily="34" charset="0"/>
            </a:endParaRPr>
          </a:p>
        </p:txBody>
      </p:sp>
      <p:sp>
        <p:nvSpPr>
          <p:cNvPr id="7" name="Rectangle 6"/>
          <p:cNvSpPr/>
          <p:nvPr/>
        </p:nvSpPr>
        <p:spPr>
          <a:xfrm>
            <a:off x="1503088" y="5220685"/>
            <a:ext cx="3092358" cy="1261884"/>
          </a:xfrm>
          <a:prstGeom prst="rect">
            <a:avLst/>
          </a:prstGeom>
        </p:spPr>
        <p:txBody>
          <a:bodyPr wrap="square">
            <a:spAutoFit/>
          </a:bodyPr>
          <a:lstStyle/>
          <a:p>
            <a:pPr algn="ctr"/>
            <a:r>
              <a:rPr lang="en-IE" sz="4400" b="1" dirty="0">
                <a:solidFill>
                  <a:srgbClr val="FF6699"/>
                </a:solidFill>
                <a:latin typeface="Arial" panose="020B0604020202020204" pitchFamily="34" charset="0"/>
                <a:cs typeface="Arial" panose="020B0604020202020204" pitchFamily="34" charset="0"/>
              </a:rPr>
              <a:t>82% </a:t>
            </a:r>
            <a:r>
              <a:rPr lang="en-IE" dirty="0">
                <a:solidFill>
                  <a:srgbClr val="FF6699"/>
                </a:solidFill>
                <a:latin typeface="Arial" panose="020B0604020202020204" pitchFamily="34" charset="0"/>
                <a:cs typeface="Arial" panose="020B0604020202020204" pitchFamily="34" charset="0"/>
              </a:rPr>
              <a:t>woman </a:t>
            </a:r>
            <a:r>
              <a:rPr lang="en-IE" dirty="0" smtClean="0">
                <a:solidFill>
                  <a:srgbClr val="FF6699"/>
                </a:solidFill>
                <a:latin typeface="Arial" panose="020B0604020202020204" pitchFamily="34" charset="0"/>
                <a:cs typeface="Arial" panose="020B0604020202020204" pitchFamily="34" charset="0"/>
              </a:rPr>
              <a:t>aged </a:t>
            </a:r>
            <a:r>
              <a:rPr lang="en-IE" sz="3200" b="1" dirty="0">
                <a:solidFill>
                  <a:srgbClr val="FF6699"/>
                </a:solidFill>
                <a:latin typeface="Arial" panose="020B0604020202020204" pitchFamily="34" charset="0"/>
                <a:cs typeface="Arial" panose="020B0604020202020204" pitchFamily="34" charset="0"/>
              </a:rPr>
              <a:t>50+ </a:t>
            </a:r>
            <a:r>
              <a:rPr lang="en-IE" dirty="0">
                <a:solidFill>
                  <a:srgbClr val="FF6699"/>
                </a:solidFill>
                <a:latin typeface="Arial" panose="020B0604020202020204" pitchFamily="34" charset="0"/>
                <a:cs typeface="Arial" panose="020B0604020202020204" pitchFamily="34" charset="0"/>
              </a:rPr>
              <a:t>when diagnosed</a:t>
            </a:r>
          </a:p>
        </p:txBody>
      </p:sp>
      <p:sp>
        <p:nvSpPr>
          <p:cNvPr id="8" name="Rectangle 7"/>
          <p:cNvSpPr/>
          <p:nvPr/>
        </p:nvSpPr>
        <p:spPr>
          <a:xfrm>
            <a:off x="8529655" y="5220685"/>
            <a:ext cx="2693237" cy="1323439"/>
          </a:xfrm>
          <a:prstGeom prst="rect">
            <a:avLst/>
          </a:prstGeom>
        </p:spPr>
        <p:txBody>
          <a:bodyPr wrap="square">
            <a:spAutoFit/>
          </a:bodyPr>
          <a:lstStyle/>
          <a:p>
            <a:pPr algn="ctr"/>
            <a:r>
              <a:rPr lang="en-IE" sz="4800" b="1" dirty="0">
                <a:solidFill>
                  <a:srgbClr val="00B0F0"/>
                </a:solidFill>
                <a:latin typeface="Arial" panose="020B0604020202020204" pitchFamily="34" charset="0"/>
                <a:cs typeface="Arial" panose="020B0604020202020204" pitchFamily="34" charset="0"/>
              </a:rPr>
              <a:t>90% </a:t>
            </a:r>
            <a:r>
              <a:rPr lang="en-IE" dirty="0">
                <a:solidFill>
                  <a:srgbClr val="00B0F0"/>
                </a:solidFill>
                <a:latin typeface="Arial" panose="020B0604020202020204" pitchFamily="34" charset="0"/>
                <a:cs typeface="Arial" panose="020B0604020202020204" pitchFamily="34" charset="0"/>
              </a:rPr>
              <a:t>men aged </a:t>
            </a:r>
            <a:r>
              <a:rPr lang="en-IE" sz="3200" b="1" dirty="0">
                <a:solidFill>
                  <a:srgbClr val="00B0F0"/>
                </a:solidFill>
                <a:latin typeface="Arial" panose="020B0604020202020204" pitchFamily="34" charset="0"/>
                <a:cs typeface="Arial" panose="020B0604020202020204" pitchFamily="34" charset="0"/>
              </a:rPr>
              <a:t>50+ </a:t>
            </a:r>
            <a:r>
              <a:rPr lang="en-IE" dirty="0">
                <a:solidFill>
                  <a:srgbClr val="00B0F0"/>
                </a:solidFill>
                <a:latin typeface="Arial" panose="020B0604020202020204" pitchFamily="34" charset="0"/>
                <a:cs typeface="Arial" panose="020B0604020202020204" pitchFamily="34" charset="0"/>
              </a:rPr>
              <a:t>when diagnosed</a:t>
            </a:r>
          </a:p>
        </p:txBody>
      </p:sp>
      <p:sp>
        <p:nvSpPr>
          <p:cNvPr id="2" name="TextBox 1"/>
          <p:cNvSpPr txBox="1"/>
          <p:nvPr/>
        </p:nvSpPr>
        <p:spPr>
          <a:xfrm>
            <a:off x="331077" y="346841"/>
            <a:ext cx="3578772" cy="461665"/>
          </a:xfrm>
          <a:prstGeom prst="rect">
            <a:avLst/>
          </a:prstGeom>
          <a:noFill/>
        </p:spPr>
        <p:txBody>
          <a:bodyPr wrap="square" rtlCol="0">
            <a:spAutoFit/>
          </a:bodyPr>
          <a:lstStyle/>
          <a:p>
            <a:r>
              <a:rPr lang="en-IE" sz="2400" b="1" dirty="0" smtClean="0">
                <a:solidFill>
                  <a:schemeClr val="accent2">
                    <a:lumMod val="75000"/>
                  </a:schemeClr>
                </a:solidFill>
                <a:latin typeface="Arial" panose="020B0604020202020204" pitchFamily="34" charset="0"/>
                <a:cs typeface="Arial" panose="020B0604020202020204" pitchFamily="34" charset="0"/>
              </a:rPr>
              <a:t>Risk factors for cancer</a:t>
            </a:r>
            <a:endParaRPr lang="en-IE" sz="2400" b="1" dirty="0">
              <a:solidFill>
                <a:schemeClr val="accent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1043306"/>
      </p:ext>
    </p:extLst>
  </p:cSld>
  <p:clrMapOvr>
    <a:masterClrMapping/>
  </p:clrMapOvr>
  <p:timing>
    <p:tnLst>
      <p:par>
        <p:cTn id="1" dur="indefinite" restart="never" nodeType="tmRoot"/>
      </p:par>
    </p:tnLst>
  </p:timing>
</p:sld>
</file>

<file path=ppt/theme/theme1.xml><?xml version="1.0" encoding="utf-8"?>
<a:theme xmlns:a="http://schemas.openxmlformats.org/drawingml/2006/main" name="Basis">
  <a:themeElements>
    <a:clrScheme name="Custom 3">
      <a:dk1>
        <a:sysClr val="windowText" lastClr="000000"/>
      </a:dk1>
      <a:lt1>
        <a:sysClr val="window" lastClr="FFFFFF"/>
      </a:lt1>
      <a:dk2>
        <a:srgbClr val="373545"/>
      </a:dk2>
      <a:lt2>
        <a:srgbClr val="CEDBE6"/>
      </a:lt2>
      <a:accent1>
        <a:srgbClr val="398F98"/>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DD18C94477AD4F82EA7CB87295AB89" ma:contentTypeVersion="9" ma:contentTypeDescription="Create a new document." ma:contentTypeScope="" ma:versionID="1b58cd0031e52cbadcf9dc9e8987ca48">
  <xsd:schema xmlns:xsd="http://www.w3.org/2001/XMLSchema" xmlns:xs="http://www.w3.org/2001/XMLSchema" xmlns:p="http://schemas.microsoft.com/office/2006/metadata/properties" xmlns:ns1="http://schemas.microsoft.com/sharepoint/v3" xmlns:ns2="6f06dca0-8529-4c5b-818d-07f1901acd75" targetNamespace="http://schemas.microsoft.com/office/2006/metadata/properties" ma:root="true" ma:fieldsID="fb7404629baac620febe60c4256aa065" ns1:_="" ns2:_="">
    <xsd:import namespace="http://schemas.microsoft.com/sharepoint/v3"/>
    <xsd:import namespace="6f06dca0-8529-4c5b-818d-07f1901acd75"/>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06dca0-8529-4c5b-818d-07f1901acd7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6b9d50a-ecb1-4ccb-beb1-591aa5a5dc25"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f06dca0-8529-4c5b-818d-07f1901acd7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BF65769-4B8F-4A18-9AC4-E38E13C5555E}"/>
</file>

<file path=customXml/itemProps2.xml><?xml version="1.0" encoding="utf-8"?>
<ds:datastoreItem xmlns:ds="http://schemas.openxmlformats.org/officeDocument/2006/customXml" ds:itemID="{BCDE8257-2DEF-4A98-A31B-69112D79E4E8}"/>
</file>

<file path=customXml/itemProps3.xml><?xml version="1.0" encoding="utf-8"?>
<ds:datastoreItem xmlns:ds="http://schemas.openxmlformats.org/officeDocument/2006/customXml" ds:itemID="{CEBEBE16-2242-42CE-AF57-1C93EE531634}"/>
</file>

<file path=docProps/app.xml><?xml version="1.0" encoding="utf-8"?>
<Properties xmlns="http://schemas.openxmlformats.org/officeDocument/2006/extended-properties" xmlns:vt="http://schemas.openxmlformats.org/officeDocument/2006/docPropsVTypes">
  <Template/>
  <TotalTime>1707</TotalTime>
  <Words>616</Words>
  <Application>Microsoft Office PowerPoint</Application>
  <PresentationFormat>Widescreen</PresentationFormat>
  <Paragraphs>109</Paragraphs>
  <Slides>27</Slides>
  <Notes>2</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Corbel</vt:lpstr>
      <vt:lpstr>Basis</vt:lpstr>
      <vt:lpstr>PowerPoint Presentation</vt:lpstr>
      <vt:lpstr>Introduction and Housekeeping </vt:lpstr>
      <vt:lpstr>PowerPoint Presentation</vt:lpstr>
      <vt:lpstr>What we will talk about today …. </vt:lpstr>
      <vt:lpstr>What is Cancer?</vt:lpstr>
      <vt:lpstr>PowerPoint Presentation</vt:lpstr>
      <vt:lpstr>Most common cancers in women 2019-2021                               NCRI 2023</vt:lpstr>
      <vt:lpstr>Most common cancers in men 2019-2021                                  (NCRI 2023) </vt:lpstr>
      <vt:lpstr>PowerPoint Presentation</vt:lpstr>
      <vt:lpstr>Cancer in Ireland </vt:lpstr>
      <vt:lpstr>PowerPoint Presentation</vt:lpstr>
      <vt:lpstr>Why find cancer early?</vt:lpstr>
      <vt:lpstr>Know the signs and find cancer early</vt:lpstr>
      <vt:lpstr>Case Study</vt:lpstr>
      <vt:lpstr>Cancer Screening Services</vt:lpstr>
      <vt:lpstr>PowerPoint Presentation</vt:lpstr>
      <vt:lpstr>Check you are on the register &amp; that you contact details are correct</vt:lpstr>
      <vt:lpstr>Minding your Skin</vt:lpstr>
      <vt:lpstr>Know the signs – get checked out by your doctor</vt:lpstr>
      <vt:lpstr>PowerPoint Presentation</vt:lpstr>
      <vt:lpstr>Where to get more support/information</vt:lpstr>
      <vt:lpstr>Thank you</vt:lpstr>
      <vt:lpstr>PowerPoint Presentation</vt:lpstr>
      <vt:lpstr>How to reduce your risk of getting cancer  </vt:lpstr>
      <vt:lpstr>Know the signs and find cancer early</vt:lpstr>
      <vt:lpstr> </vt:lpstr>
      <vt:lpstr>Cancer in Ireland</vt:lpstr>
    </vt:vector>
  </TitlesOfParts>
  <Company>HSE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Healthy Living  for Everyday Life</dc:title>
  <dc:creator>Elaine Banville</dc:creator>
  <cp:lastModifiedBy>Elaine Banville</cp:lastModifiedBy>
  <cp:revision>149</cp:revision>
  <dcterms:created xsi:type="dcterms:W3CDTF">2025-08-26T17:57:20Z</dcterms:created>
  <dcterms:modified xsi:type="dcterms:W3CDTF">2025-11-26T15:51:01Z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0x01010049DD18C94477AD4F82EA7CB87295AB89</vt:lpwstr>
  </property>
  <property fmtid="{D5CDD505-2E9C-101B-9397-08002B2CF9AE}" pid="3" name="Order">
    <vt:lpwstr>3087800.00000000</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