
<file path=[Content_Types].xml><?xml version="1.0" encoding="utf-8"?>
<Types xmlns="http://schemas.openxmlformats.org/package/2006/content-types">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2"/>
  </p:notesMasterIdLst>
  <p:sldIdLst>
    <p:sldId id="256" r:id="rId2"/>
    <p:sldId id="257" r:id="rId3"/>
    <p:sldId id="258" r:id="rId4"/>
    <p:sldId id="259" r:id="rId5"/>
    <p:sldId id="260" r:id="rId6"/>
    <p:sldId id="261" r:id="rId7"/>
    <p:sldId id="306" r:id="rId8"/>
    <p:sldId id="308" r:id="rId9"/>
    <p:sldId id="307" r:id="rId10"/>
    <p:sldId id="265" r:id="rId11"/>
    <p:sldId id="266" r:id="rId12"/>
    <p:sldId id="267" r:id="rId13"/>
    <p:sldId id="268" r:id="rId14"/>
    <p:sldId id="269" r:id="rId15"/>
    <p:sldId id="309" r:id="rId16"/>
    <p:sldId id="271" r:id="rId17"/>
    <p:sldId id="272" r:id="rId18"/>
    <p:sldId id="273" r:id="rId19"/>
    <p:sldId id="274" r:id="rId20"/>
    <p:sldId id="275" r:id="rId21"/>
    <p:sldId id="276" r:id="rId22"/>
    <p:sldId id="277" r:id="rId23"/>
    <p:sldId id="278" r:id="rId24"/>
    <p:sldId id="310" r:id="rId25"/>
    <p:sldId id="280" r:id="rId26"/>
    <p:sldId id="281" r:id="rId27"/>
    <p:sldId id="282" r:id="rId28"/>
    <p:sldId id="283" r:id="rId29"/>
    <p:sldId id="284" r:id="rId30"/>
    <p:sldId id="285" r:id="rId31"/>
    <p:sldId id="286" r:id="rId32"/>
    <p:sldId id="311" r:id="rId33"/>
    <p:sldId id="288" r:id="rId34"/>
    <p:sldId id="289" r:id="rId35"/>
    <p:sldId id="290" r:id="rId36"/>
    <p:sldId id="291" r:id="rId37"/>
    <p:sldId id="312" r:id="rId38"/>
    <p:sldId id="293" r:id="rId39"/>
    <p:sldId id="294" r:id="rId40"/>
    <p:sldId id="295" r:id="rId41"/>
    <p:sldId id="296" r:id="rId42"/>
    <p:sldId id="297" r:id="rId43"/>
    <p:sldId id="313" r:id="rId44"/>
    <p:sldId id="299" r:id="rId45"/>
    <p:sldId id="300" r:id="rId46"/>
    <p:sldId id="301" r:id="rId47"/>
    <p:sldId id="302" r:id="rId48"/>
    <p:sldId id="303" r:id="rId49"/>
    <p:sldId id="304" r:id="rId50"/>
    <p:sldId id="305" r:id="rId51"/>
  </p:sldIdLst>
  <p:sldSz cx="12192000" cy="6858000"/>
  <p:notesSz cx="6858000" cy="9144000"/>
  <p:embeddedFontLst>
    <p:embeddedFont>
      <p:font typeface="Corbel" panose="020B0503020204020204" pitchFamily="34" charset="0"/>
      <p:regular r:id="rId53"/>
      <p:bold r:id="rId54"/>
      <p:italic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9" roundtripDataSignature="AMtx7mimisbqct4bJdwZ4LX2NLk6mHApq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7F8BF1-AE81-4AF0-BD1B-443692831156}" v="8" dt="2026-10-15T09:54:58.1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63" Type="http://schemas.openxmlformats.org/officeDocument/2006/relationships/tableStyles" Target="tableStyles.xml"/><Relationship Id="rId68"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66" Type="http://schemas.openxmlformats.org/officeDocument/2006/relationships/customXml" Target="../customXml/item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64"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customschemas.google.com/relationships/presentationmetadata" Target="metadata"/><Relationship Id="rId67"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2.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el Finan" userId="7dfb8e64-41f2-47f0-a55c-456ab63299fe" providerId="ADAL" clId="{3EAE0ABE-9399-41BD-9301-D0C6FD1E1277}"/>
    <pc:docChg chg="custSel addSld delSld modSld">
      <pc:chgData name="Edel Finan" userId="7dfb8e64-41f2-47f0-a55c-456ab63299fe" providerId="ADAL" clId="{3EAE0ABE-9399-41BD-9301-D0C6FD1E1277}" dt="2026-10-15T09:55:04.213" v="17" actId="47"/>
      <pc:docMkLst>
        <pc:docMk/>
      </pc:docMkLst>
      <pc:sldChg chg="del">
        <pc:chgData name="Edel Finan" userId="7dfb8e64-41f2-47f0-a55c-456ab63299fe" providerId="ADAL" clId="{3EAE0ABE-9399-41BD-9301-D0C6FD1E1277}" dt="2026-10-15T09:50:38.603" v="3" actId="47"/>
        <pc:sldMkLst>
          <pc:docMk/>
          <pc:sldMk cId="0" sldId="262"/>
        </pc:sldMkLst>
      </pc:sldChg>
      <pc:sldChg chg="del">
        <pc:chgData name="Edel Finan" userId="7dfb8e64-41f2-47f0-a55c-456ab63299fe" providerId="ADAL" clId="{3EAE0ABE-9399-41BD-9301-D0C6FD1E1277}" dt="2026-10-15T09:52:09.187" v="5" actId="47"/>
        <pc:sldMkLst>
          <pc:docMk/>
          <pc:sldMk cId="0" sldId="263"/>
        </pc:sldMkLst>
      </pc:sldChg>
      <pc:sldChg chg="del">
        <pc:chgData name="Edel Finan" userId="7dfb8e64-41f2-47f0-a55c-456ab63299fe" providerId="ADAL" clId="{3EAE0ABE-9399-41BD-9301-D0C6FD1E1277}" dt="2026-10-15T09:52:55.474" v="7" actId="47"/>
        <pc:sldMkLst>
          <pc:docMk/>
          <pc:sldMk cId="0" sldId="264"/>
        </pc:sldMkLst>
      </pc:sldChg>
      <pc:sldChg chg="del">
        <pc:chgData name="Edel Finan" userId="7dfb8e64-41f2-47f0-a55c-456ab63299fe" providerId="ADAL" clId="{3EAE0ABE-9399-41BD-9301-D0C6FD1E1277}" dt="2026-10-15T09:53:26.530" v="9" actId="47"/>
        <pc:sldMkLst>
          <pc:docMk/>
          <pc:sldMk cId="0" sldId="270"/>
        </pc:sldMkLst>
      </pc:sldChg>
      <pc:sldChg chg="del">
        <pc:chgData name="Edel Finan" userId="7dfb8e64-41f2-47f0-a55c-456ab63299fe" providerId="ADAL" clId="{3EAE0ABE-9399-41BD-9301-D0C6FD1E1277}" dt="2026-10-15T09:53:47.771" v="11" actId="47"/>
        <pc:sldMkLst>
          <pc:docMk/>
          <pc:sldMk cId="0" sldId="279"/>
        </pc:sldMkLst>
      </pc:sldChg>
      <pc:sldChg chg="modSp mod">
        <pc:chgData name="Edel Finan" userId="7dfb8e64-41f2-47f0-a55c-456ab63299fe" providerId="ADAL" clId="{3EAE0ABE-9399-41BD-9301-D0C6FD1E1277}" dt="2026-10-15T09:50:35.566" v="1" actId="27636"/>
        <pc:sldMkLst>
          <pc:docMk/>
          <pc:sldMk cId="0" sldId="281"/>
        </pc:sldMkLst>
        <pc:spChg chg="mod">
          <ac:chgData name="Edel Finan" userId="7dfb8e64-41f2-47f0-a55c-456ab63299fe" providerId="ADAL" clId="{3EAE0ABE-9399-41BD-9301-D0C6FD1E1277}" dt="2026-10-15T09:50:35.566" v="1" actId="27636"/>
          <ac:spMkLst>
            <pc:docMk/>
            <pc:sldMk cId="0" sldId="281"/>
            <ac:spMk id="420" creationId="{00000000-0000-0000-0000-000000000000}"/>
          </ac:spMkLst>
        </pc:spChg>
      </pc:sldChg>
      <pc:sldChg chg="del">
        <pc:chgData name="Edel Finan" userId="7dfb8e64-41f2-47f0-a55c-456ab63299fe" providerId="ADAL" clId="{3EAE0ABE-9399-41BD-9301-D0C6FD1E1277}" dt="2026-10-15T09:54:14.104" v="13" actId="47"/>
        <pc:sldMkLst>
          <pc:docMk/>
          <pc:sldMk cId="0" sldId="287"/>
        </pc:sldMkLst>
      </pc:sldChg>
      <pc:sldChg chg="del">
        <pc:chgData name="Edel Finan" userId="7dfb8e64-41f2-47f0-a55c-456ab63299fe" providerId="ADAL" clId="{3EAE0ABE-9399-41BD-9301-D0C6FD1E1277}" dt="2026-10-15T09:54:43.577" v="15" actId="47"/>
        <pc:sldMkLst>
          <pc:docMk/>
          <pc:sldMk cId="0" sldId="292"/>
        </pc:sldMkLst>
      </pc:sldChg>
      <pc:sldChg chg="del">
        <pc:chgData name="Edel Finan" userId="7dfb8e64-41f2-47f0-a55c-456ab63299fe" providerId="ADAL" clId="{3EAE0ABE-9399-41BD-9301-D0C6FD1E1277}" dt="2026-10-15T09:55:04.213" v="17" actId="47"/>
        <pc:sldMkLst>
          <pc:docMk/>
          <pc:sldMk cId="0" sldId="298"/>
        </pc:sldMkLst>
      </pc:sldChg>
      <pc:sldChg chg="modSp mod">
        <pc:chgData name="Edel Finan" userId="7dfb8e64-41f2-47f0-a55c-456ab63299fe" providerId="ADAL" clId="{3EAE0ABE-9399-41BD-9301-D0C6FD1E1277}" dt="2026-10-15T09:50:35.621" v="2" actId="27636"/>
        <pc:sldMkLst>
          <pc:docMk/>
          <pc:sldMk cId="0" sldId="303"/>
        </pc:sldMkLst>
        <pc:spChg chg="mod">
          <ac:chgData name="Edel Finan" userId="7dfb8e64-41f2-47f0-a55c-456ab63299fe" providerId="ADAL" clId="{3EAE0ABE-9399-41BD-9301-D0C6FD1E1277}" dt="2026-10-15T09:50:35.621" v="2" actId="27636"/>
          <ac:spMkLst>
            <pc:docMk/>
            <pc:sldMk cId="0" sldId="303"/>
            <ac:spMk id="633" creationId="{00000000-0000-0000-0000-000000000000}"/>
          </ac:spMkLst>
        </pc:spChg>
      </pc:sldChg>
      <pc:sldChg chg="add">
        <pc:chgData name="Edel Finan" userId="7dfb8e64-41f2-47f0-a55c-456ab63299fe" providerId="ADAL" clId="{3EAE0ABE-9399-41BD-9301-D0C6FD1E1277}" dt="2026-10-15T09:50:35.379" v="0"/>
        <pc:sldMkLst>
          <pc:docMk/>
          <pc:sldMk cId="0" sldId="306"/>
        </pc:sldMkLst>
      </pc:sldChg>
      <pc:sldChg chg="add">
        <pc:chgData name="Edel Finan" userId="7dfb8e64-41f2-47f0-a55c-456ab63299fe" providerId="ADAL" clId="{3EAE0ABE-9399-41BD-9301-D0C6FD1E1277}" dt="2026-10-15T09:52:05.413" v="4"/>
        <pc:sldMkLst>
          <pc:docMk/>
          <pc:sldMk cId="1978407453" sldId="307"/>
        </pc:sldMkLst>
      </pc:sldChg>
      <pc:sldChg chg="add">
        <pc:chgData name="Edel Finan" userId="7dfb8e64-41f2-47f0-a55c-456ab63299fe" providerId="ADAL" clId="{3EAE0ABE-9399-41BD-9301-D0C6FD1E1277}" dt="2026-10-15T09:52:41.530" v="6"/>
        <pc:sldMkLst>
          <pc:docMk/>
          <pc:sldMk cId="480451834" sldId="308"/>
        </pc:sldMkLst>
      </pc:sldChg>
      <pc:sldChg chg="add">
        <pc:chgData name="Edel Finan" userId="7dfb8e64-41f2-47f0-a55c-456ab63299fe" providerId="ADAL" clId="{3EAE0ABE-9399-41BD-9301-D0C6FD1E1277}" dt="2026-10-15T09:53:22.278" v="8"/>
        <pc:sldMkLst>
          <pc:docMk/>
          <pc:sldMk cId="1828129303" sldId="309"/>
        </pc:sldMkLst>
      </pc:sldChg>
      <pc:sldChg chg="add">
        <pc:chgData name="Edel Finan" userId="7dfb8e64-41f2-47f0-a55c-456ab63299fe" providerId="ADAL" clId="{3EAE0ABE-9399-41BD-9301-D0C6FD1E1277}" dt="2026-10-15T09:53:43.415" v="10"/>
        <pc:sldMkLst>
          <pc:docMk/>
          <pc:sldMk cId="248369653" sldId="310"/>
        </pc:sldMkLst>
      </pc:sldChg>
      <pc:sldChg chg="add">
        <pc:chgData name="Edel Finan" userId="7dfb8e64-41f2-47f0-a55c-456ab63299fe" providerId="ADAL" clId="{3EAE0ABE-9399-41BD-9301-D0C6FD1E1277}" dt="2026-10-15T09:54:10.654" v="12"/>
        <pc:sldMkLst>
          <pc:docMk/>
          <pc:sldMk cId="4212902453" sldId="311"/>
        </pc:sldMkLst>
      </pc:sldChg>
      <pc:sldChg chg="add">
        <pc:chgData name="Edel Finan" userId="7dfb8e64-41f2-47f0-a55c-456ab63299fe" providerId="ADAL" clId="{3EAE0ABE-9399-41BD-9301-D0C6FD1E1277}" dt="2026-10-15T09:54:37.903" v="14"/>
        <pc:sldMkLst>
          <pc:docMk/>
          <pc:sldMk cId="4256010365" sldId="312"/>
        </pc:sldMkLst>
      </pc:sldChg>
      <pc:sldChg chg="add">
        <pc:chgData name="Edel Finan" userId="7dfb8e64-41f2-47f0-a55c-456ab63299fe" providerId="ADAL" clId="{3EAE0ABE-9399-41BD-9301-D0C6FD1E1277}" dt="2026-10-15T09:54:58.152" v="16"/>
        <pc:sldMkLst>
          <pc:docMk/>
          <pc:sldMk cId="2401579375" sldId="31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I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a:t>Introduce Facilitator and organisation they work in and then Briefly the workshop and what it will be about  - 1Min </a:t>
            </a:r>
            <a:endParaRPr/>
          </a:p>
        </p:txBody>
      </p:sp>
      <p:sp>
        <p:nvSpPr>
          <p:cNvPr id="91" name="Google Shape;9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i="1"/>
              <a:t>Health Promotion Officers in each town in Wexford and one of our roles is to deliver the Quit Smoking Support Programme</a:t>
            </a:r>
            <a:endParaRPr i="1"/>
          </a:p>
        </p:txBody>
      </p:sp>
      <p:sp>
        <p:nvSpPr>
          <p:cNvPr id="100" name="Google Shape;10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 name="Google Shape;12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a:t>•	focus of workshop will be on a case study example and all conversations will centre around her experiences so no need for anybody to speak personally today,</a:t>
            </a:r>
            <a:endParaRPr/>
          </a:p>
          <a:p>
            <a:pPr marL="0" lvl="0" indent="0" algn="l" rtl="0">
              <a:spcBef>
                <a:spcPts val="0"/>
              </a:spcBef>
              <a:spcAft>
                <a:spcPts val="0"/>
              </a:spcAft>
              <a:buNone/>
            </a:pPr>
            <a:r>
              <a:rPr lang="en-IE"/>
              <a:t>•	 all conversations will be in small groups/partners and can feedback to larger group if wanted-nobody to feel worried about being asked direct questions </a:t>
            </a:r>
            <a:endParaRPr/>
          </a:p>
          <a:p>
            <a:pPr marL="0" lvl="0" indent="0" algn="l" rtl="0">
              <a:spcBef>
                <a:spcPts val="0"/>
              </a:spcBef>
              <a:spcAft>
                <a:spcPts val="0"/>
              </a:spcAft>
              <a:buNone/>
            </a:pPr>
            <a:r>
              <a:rPr lang="en-IE"/>
              <a:t>•	No requests for forms etc to be filled in, pens/paper available if desired. One exception is evaluation, it will be anonymous and if anybody would like assistance with that just pop the hand up to me at the end. </a:t>
            </a:r>
            <a:endParaRPr/>
          </a:p>
          <a:p>
            <a:pPr marL="0" lvl="0" indent="0" algn="l" rtl="0">
              <a:spcBef>
                <a:spcPts val="0"/>
              </a:spcBef>
              <a:spcAft>
                <a:spcPts val="0"/>
              </a:spcAft>
              <a:buNone/>
            </a:pPr>
            <a:r>
              <a:rPr lang="en-IE"/>
              <a:t>•	right to pass on any conversations being had </a:t>
            </a:r>
            <a:endParaRPr/>
          </a:p>
          <a:p>
            <a:pPr marL="0" lvl="0" indent="0" algn="l" rtl="0">
              <a:spcBef>
                <a:spcPts val="0"/>
              </a:spcBef>
              <a:spcAft>
                <a:spcPts val="0"/>
              </a:spcAft>
              <a:buNone/>
            </a:pPr>
            <a:endParaRPr/>
          </a:p>
        </p:txBody>
      </p:sp>
      <p:sp>
        <p:nvSpPr>
          <p:cNvPr id="127" name="Google Shape;127;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sz="1200">
                <a:solidFill>
                  <a:schemeClr val="dk1"/>
                </a:solidFill>
                <a:latin typeface="Calibri"/>
                <a:ea typeface="Calibri"/>
                <a:cs typeface="Calibri"/>
                <a:sym typeface="Calibri"/>
              </a:rPr>
              <a:t>who had toast for breakfast </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who walked here</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who came with someone they know</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who has come to a talk/workshop in the library before</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You are a bit nervous about coming to this group</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who has ever smoked or vaped</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who tried their first cigarette/vape before age 13</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who has a family member or friend that smokes/vapes</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who would consider themselves to be a smoker/vaper at the moment? </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who has ever consider quitting smoking/vaping</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who would really like to give up smoking/vaping</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who would like to support a family or friend to quit smoking/vaping</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who has quit smoking previously</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who thinks they could give up smoking if they wanted to</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who thinks it would be too hard to quit</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IE"/>
              <a:t>After Activity </a:t>
            </a:r>
            <a:r>
              <a:rPr lang="en-IE" sz="1200">
                <a:solidFill>
                  <a:schemeClr val="dk1"/>
                </a:solidFill>
                <a:latin typeface="Calibri"/>
                <a:ea typeface="Calibri"/>
                <a:cs typeface="Calibri"/>
                <a:sym typeface="Calibri"/>
              </a:rPr>
              <a:t>Discuss the purpose of the icebreaker:</a:t>
            </a:r>
            <a:endParaRPr/>
          </a:p>
          <a:p>
            <a:pPr marL="0" lvl="0" indent="0" algn="l" rtl="0">
              <a:spcBef>
                <a:spcPts val="0"/>
              </a:spcBef>
              <a:spcAft>
                <a:spcPts val="0"/>
              </a:spcAft>
              <a:buNone/>
            </a:pPr>
            <a:r>
              <a:rPr lang="en-IE" sz="1200" i="1">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IE" sz="1200" i="1">
                <a:solidFill>
                  <a:schemeClr val="dk1"/>
                </a:solidFill>
                <a:latin typeface="Calibri"/>
                <a:ea typeface="Calibri"/>
                <a:cs typeface="Calibri"/>
                <a:sym typeface="Calibri"/>
              </a:rPr>
              <a:t>“We are all coming here today with different experiences and for different reasons, the aim of the talk today is to for it to be of interest and value to all people this could be for people who currently smoke or vape whether or not they have any plans to quit, and for people who have family members and friends who smoke/vape that they would like to support”</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42" name="Google Shape;14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0"/>
              </a:spcAft>
            </a:pPr>
            <a:r>
              <a:rPr lang="en-IE" sz="1200" dirty="0">
                <a:effectLst/>
                <a:latin typeface="Arial" panose="020B0604020202020204" pitchFamily="34" charset="0"/>
                <a:ea typeface="Calibri" panose="020F0502020204030204" pitchFamily="34" charset="0"/>
                <a:cs typeface="Times New Roman" panose="02020603050405020304" pitchFamily="18" charset="0"/>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sz="1200" dirty="0">
                <a:effectLst/>
                <a:latin typeface="Arial" panose="020B0604020202020204" pitchFamily="34" charset="0"/>
                <a:ea typeface="Calibri" panose="020F0502020204030204" pitchFamily="34" charset="0"/>
                <a:cs typeface="Times New Roman" panose="02020603050405020304" pitchFamily="18" charset="0"/>
              </a:rPr>
              <a:t>Introduce Case study example Sandra (Photo) and Stages of Change Poster</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sz="1200" dirty="0">
                <a:effectLst/>
                <a:latin typeface="Arial" panose="020B0604020202020204" pitchFamily="34" charset="0"/>
                <a:ea typeface="Calibri" panose="020F0502020204030204" pitchFamily="34" charset="0"/>
                <a:cs typeface="Times New Roman" panose="02020603050405020304" pitchFamily="18" charset="0"/>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sz="1200" i="1" dirty="0">
                <a:effectLst/>
                <a:latin typeface="Arial" panose="020B0604020202020204" pitchFamily="34" charset="0"/>
                <a:ea typeface="Calibri" panose="020F0502020204030204" pitchFamily="34" charset="0"/>
                <a:cs typeface="Times New Roman" panose="02020603050405020304" pitchFamily="18" charset="0"/>
              </a:rPr>
              <a:t>“Sandra is going to move with us throughout the whole talk today while we talk about what support people might need at different stages of readiness to quit smoking, any questions or discussions we have during this workshop will all focus on </a:t>
            </a:r>
            <a:r>
              <a:rPr lang="en-IE" sz="1200" i="1" dirty="0" err="1">
                <a:effectLst/>
                <a:latin typeface="Arial" panose="020B0604020202020204" pitchFamily="34" charset="0"/>
                <a:ea typeface="Calibri" panose="020F0502020204030204" pitchFamily="34" charset="0"/>
                <a:cs typeface="Times New Roman" panose="02020603050405020304" pitchFamily="18" charset="0"/>
              </a:rPr>
              <a:t>Sandras</a:t>
            </a:r>
            <a:r>
              <a:rPr lang="en-IE" sz="1200" i="1" dirty="0">
                <a:effectLst/>
                <a:latin typeface="Arial" panose="020B0604020202020204" pitchFamily="34" charset="0"/>
                <a:ea typeface="Calibri" panose="020F0502020204030204" pitchFamily="34" charset="0"/>
                <a:cs typeface="Times New Roman" panose="02020603050405020304" pitchFamily="18" charset="0"/>
              </a:rPr>
              <a:t> story rather than on our own personal stories, but hopefully you will all find something to relate to throughout the morning”</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sz="1200" dirty="0">
                <a:effectLst/>
                <a:latin typeface="Arial" panose="020B0604020202020204" pitchFamily="34" charset="0"/>
                <a:ea typeface="Calibri" panose="020F0502020204030204" pitchFamily="34" charset="0"/>
                <a:cs typeface="Times New Roman" panose="02020603050405020304" pitchFamily="18" charset="0"/>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sz="1200" dirty="0">
                <a:effectLst/>
                <a:latin typeface="Arial" panose="020B0604020202020204" pitchFamily="34" charset="0"/>
                <a:ea typeface="Calibri" panose="020F0502020204030204" pitchFamily="34" charset="0"/>
                <a:cs typeface="Times New Roman" panose="02020603050405020304" pitchFamily="18" charset="0"/>
              </a:rPr>
              <a:t> “</a:t>
            </a:r>
            <a:r>
              <a:rPr lang="en-IE" sz="1200" i="1" dirty="0">
                <a:effectLst/>
                <a:latin typeface="Arial" panose="020B0604020202020204" pitchFamily="34" charset="0"/>
                <a:ea typeface="Calibri" panose="020F0502020204030204" pitchFamily="34" charset="0"/>
                <a:cs typeface="Times New Roman" panose="02020603050405020304" pitchFamily="18" charset="0"/>
              </a:rPr>
              <a:t>Now we will hear from Sandra to begin telling us her story”</a:t>
            </a:r>
            <a:r>
              <a:rPr lang="en-IE" sz="1200" dirty="0">
                <a:effectLst/>
                <a:latin typeface="Arial" panose="020B0604020202020204" pitchFamily="34" charset="0"/>
                <a:ea typeface="Calibri" panose="020F0502020204030204" pitchFamily="34" charset="0"/>
                <a:cs typeface="Times New Roman" panose="02020603050405020304" pitchFamily="18" charset="0"/>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sz="1200" dirty="0">
                <a:effectLst/>
                <a:latin typeface="Arial" panose="020B0604020202020204" pitchFamily="34" charset="0"/>
                <a:ea typeface="Calibri" panose="020F0502020204030204" pitchFamily="34" charset="0"/>
                <a:cs typeface="Times New Roman" panose="02020603050405020304" pitchFamily="18" charset="0"/>
              </a:rPr>
              <a:t>Play audio clip  (if problems with sound read script below)</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n-IE" sz="1200" dirty="0">
                <a:effectLst/>
                <a:latin typeface="Arial" panose="020B0604020202020204" pitchFamily="34" charset="0"/>
                <a:ea typeface="Calibri" panose="020F0502020204030204" pitchFamily="34" charset="0"/>
                <a:cs typeface="Times New Roman" panose="02020603050405020304" pitchFamily="18" charset="0"/>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sz="1200" b="1" dirty="0">
                <a:solidFill>
                  <a:srgbClr val="5B9BD5"/>
                </a:solidFill>
                <a:effectLst/>
                <a:latin typeface="Arial" panose="020B0604020202020204" pitchFamily="34" charset="0"/>
                <a:ea typeface="Calibri" panose="020F0502020204030204" pitchFamily="34" charset="0"/>
                <a:cs typeface="Times New Roman" panose="02020603050405020304" pitchFamily="18" charset="0"/>
              </a:rPr>
              <a:t>Hi, my name is Sandra, I’m 50 and from Wexford. I work part time as a receptionist. I have 2 grown up children, 1 grandchild and I currently care for my Mam who lives with me.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sz="1200" b="1" dirty="0">
                <a:solidFill>
                  <a:srgbClr val="5B9BD5"/>
                </a:solidFill>
                <a:effectLst/>
                <a:latin typeface="Arial" panose="020B0604020202020204" pitchFamily="34" charset="0"/>
                <a:ea typeface="Calibri" panose="020F0502020204030204" pitchFamily="34" charset="0"/>
                <a:cs typeface="Times New Roman" panose="02020603050405020304" pitchFamily="18" charset="0"/>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sz="1200" b="1" dirty="0">
                <a:solidFill>
                  <a:srgbClr val="5B9BD5"/>
                </a:solidFill>
                <a:effectLst/>
                <a:latin typeface="Arial" panose="020B0604020202020204" pitchFamily="34" charset="0"/>
                <a:ea typeface="Calibri" panose="020F0502020204030204" pitchFamily="34" charset="0"/>
                <a:cs typeface="Times New Roman" panose="02020603050405020304" pitchFamily="18" charset="0"/>
              </a:rPr>
              <a:t>I started smoking when I was 12 years old, so it feels like I have always been a smoker really, and I smoke around 20 cigarettes a day.</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sz="1200" b="1" dirty="0">
                <a:solidFill>
                  <a:srgbClr val="5B9BD5"/>
                </a:solidFill>
                <a:effectLst/>
                <a:latin typeface="Arial" panose="020B0604020202020204" pitchFamily="34" charset="0"/>
                <a:ea typeface="Calibri" panose="020F0502020204030204" pitchFamily="34" charset="0"/>
                <a:cs typeface="Times New Roman" panose="02020603050405020304" pitchFamily="18" charset="0"/>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sz="1200" b="1" dirty="0">
                <a:solidFill>
                  <a:srgbClr val="5B9BD5"/>
                </a:solidFill>
                <a:effectLst/>
                <a:latin typeface="Arial" panose="020B0604020202020204" pitchFamily="34" charset="0"/>
                <a:ea typeface="Calibri" panose="020F0502020204030204" pitchFamily="34" charset="0"/>
                <a:cs typeface="Times New Roman" panose="02020603050405020304" pitchFamily="18" charset="0"/>
              </a:rPr>
              <a:t>Lately I have been feeling really tired, stressed out and not able to sleep well. I’ve also noticed I get breathless when I’m doing things like house work or walking.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sz="1200" b="1" dirty="0">
                <a:solidFill>
                  <a:srgbClr val="5B9BD5"/>
                </a:solidFill>
                <a:effectLst/>
                <a:latin typeface="Arial" panose="020B0604020202020204" pitchFamily="34" charset="0"/>
                <a:ea typeface="Calibri" panose="020F0502020204030204" pitchFamily="34" charset="0"/>
                <a:cs typeface="Times New Roman" panose="02020603050405020304" pitchFamily="18" charset="0"/>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sz="1200" b="1" dirty="0">
                <a:solidFill>
                  <a:srgbClr val="5B9BD5"/>
                </a:solidFill>
                <a:effectLst/>
                <a:latin typeface="Arial" panose="020B0604020202020204" pitchFamily="34" charset="0"/>
                <a:ea typeface="Calibri" panose="020F0502020204030204" pitchFamily="34" charset="0"/>
                <a:cs typeface="Times New Roman" panose="02020603050405020304" pitchFamily="18" charset="0"/>
              </a:rPr>
              <a:t>I don’t have any illnesses as such but I do take medicine for high blood pressure and high cholesterol so I go to the doctor every so often to get these checked.</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sz="1200" b="1" dirty="0">
                <a:solidFill>
                  <a:srgbClr val="5B9BD5"/>
                </a:solidFill>
                <a:effectLst/>
                <a:latin typeface="Arial" panose="020B0604020202020204" pitchFamily="34" charset="0"/>
                <a:ea typeface="Calibri" panose="020F0502020204030204" pitchFamily="34" charset="0"/>
                <a:cs typeface="Times New Roman" panose="02020603050405020304" pitchFamily="18" charset="0"/>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sz="1200" dirty="0">
                <a:effectLst/>
                <a:latin typeface="Arial" panose="020B0604020202020204" pitchFamily="34" charset="0"/>
                <a:ea typeface="Calibri" panose="020F0502020204030204" pitchFamily="34" charset="0"/>
                <a:cs typeface="Times New Roman" panose="02020603050405020304" pitchFamily="18" charset="0"/>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10"/>
          </p:nvPr>
        </p:nvSpPr>
        <p:spPr/>
        <p:txBody>
          <a:bodyPr/>
          <a:lstStyle/>
          <a:p>
            <a:fld id="{ED57CD85-B555-49D8-9349-B356DA9DCBB7}" type="slidenum">
              <a:rPr lang="en-IE" smtClean="0"/>
              <a:t>8</a:t>
            </a:fld>
            <a:endParaRPr lang="en-IE"/>
          </a:p>
        </p:txBody>
      </p:sp>
    </p:spTree>
    <p:extLst>
      <p:ext uri="{BB962C8B-B14F-4D97-AF65-F5344CB8AC3E}">
        <p14:creationId xmlns:p14="http://schemas.microsoft.com/office/powerpoint/2010/main" val="1051545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Place Photo of Sandra onto the first Stage: “Not thinking of changing” and briefly mention what this</a:t>
            </a:r>
            <a:r>
              <a:rPr lang="en-IE" baseline="0" dirty="0"/>
              <a:t> stage of change is then </a:t>
            </a:r>
            <a:r>
              <a:rPr lang="en-IE" dirty="0"/>
              <a:t>play audio clip</a:t>
            </a:r>
          </a:p>
          <a:p>
            <a:endParaRPr lang="en-IE" dirty="0"/>
          </a:p>
          <a:p>
            <a:r>
              <a:rPr lang="en-IE" b="1" dirty="0"/>
              <a:t>I went to the doctor yesterday to get my blood pressure and cholesterol checked, and to see if there might be anything going on that would explain how </a:t>
            </a:r>
            <a:r>
              <a:rPr lang="en-IE" b="1" dirty="0" err="1"/>
              <a:t>Ive</a:t>
            </a:r>
            <a:r>
              <a:rPr lang="en-IE" b="1" dirty="0"/>
              <a:t> been feeling lately. The doctor said everything looks fine in the results but he mentioned to me AGAIN about the fact I need to quit smoking. He brings this up every time I come for an appointment which kind of frustrates me because it’s not what I came here to talk about, and I don’t really see how it will help with anything that I have going on at the moment anyway. I was quick to shut down his suggestion that he would refer me for support to quit! He gave me a quit smoking booklet anyway that explains what support is available with phone number and some QR code thing…To be honest, I couldn’t understand much of the information that was in the booklet, it was all big words in small writing, and I didn’t even have my glasses! After I pretended to read it for a while the doctor asked me if I had questions about it but I was too embarrassed to tell him I couldn’t actually really read or understand it, so I just said no. </a:t>
            </a:r>
          </a:p>
          <a:p>
            <a:r>
              <a:rPr lang="en-IE" b="1" dirty="0"/>
              <a:t>I’ve been smoking for more than 30 years, never tried to quit once so what would be the point now at my age! I threw the leaflet in the bin at the pharmacy when I was collecting my usually prescription.  </a:t>
            </a:r>
          </a:p>
          <a:p>
            <a:endParaRPr lang="en-IE" dirty="0"/>
          </a:p>
          <a:p>
            <a:r>
              <a:rPr lang="en-IE" dirty="0"/>
              <a:t>Discuss the stage of change that Sandra is in now briefly using some key terms and some of her examples from the audio clip. </a:t>
            </a:r>
          </a:p>
          <a:p>
            <a:r>
              <a:rPr lang="en-IE" i="1" dirty="0"/>
              <a:t>Not ready or interested in quitting smoking or even in thinking or talking about it. Gets</a:t>
            </a:r>
            <a:r>
              <a:rPr lang="en-IE" i="1" baseline="0" dirty="0"/>
              <a:t> annoyed when doctor brings it up. Cant see the point in discussing it, maybe not aware of what the benefits of quitting would be </a:t>
            </a:r>
            <a:r>
              <a:rPr lang="en-IE" i="1" baseline="0" dirty="0" err="1"/>
              <a:t>etc</a:t>
            </a:r>
            <a:r>
              <a:rPr lang="en-IE" i="1" baseline="0" dirty="0"/>
              <a:t> etc. She mentioned that she couldn’t see how quitting smoking would even relate to her symptoms at the moment etc. </a:t>
            </a:r>
            <a:endParaRPr lang="en-IE" i="1" dirty="0"/>
          </a:p>
          <a:p>
            <a:endParaRPr lang="en-IE" dirty="0"/>
          </a:p>
          <a:p>
            <a:r>
              <a:rPr lang="en-IE" dirty="0"/>
              <a:t>Ask participants to take a minute to think about whether they or a loved one have ever been in this stage of change in relation to smoking or vaping.  </a:t>
            </a:r>
          </a:p>
          <a:p>
            <a:endParaRPr lang="en-IE" dirty="0"/>
          </a:p>
          <a:p>
            <a:endParaRPr lang="en-IE" dirty="0"/>
          </a:p>
        </p:txBody>
      </p:sp>
      <p:sp>
        <p:nvSpPr>
          <p:cNvPr id="4" name="Slide Number Placeholder 3"/>
          <p:cNvSpPr>
            <a:spLocks noGrp="1"/>
          </p:cNvSpPr>
          <p:nvPr>
            <p:ph type="sldNum" sz="quarter" idx="10"/>
          </p:nvPr>
        </p:nvSpPr>
        <p:spPr/>
        <p:txBody>
          <a:bodyPr/>
          <a:lstStyle/>
          <a:p>
            <a:fld id="{ED57CD85-B555-49D8-9349-B356DA9DCBB7}" type="slidenum">
              <a:rPr lang="en-IE" smtClean="0"/>
              <a:t>9</a:t>
            </a:fld>
            <a:endParaRPr lang="en-IE"/>
          </a:p>
        </p:txBody>
      </p:sp>
    </p:spTree>
    <p:extLst>
      <p:ext uri="{BB962C8B-B14F-4D97-AF65-F5344CB8AC3E}">
        <p14:creationId xmlns:p14="http://schemas.microsoft.com/office/powerpoint/2010/main" val="1562161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a:t>Split group in 2 and Ask participants to turn to person beside them. 1 Side of the room discusses Q 1 and other side Q2. Ask for Feedback to larger group and then put up own examples on next 2 slides</a:t>
            </a:r>
            <a:endParaRPr/>
          </a:p>
          <a:p>
            <a:pPr marL="0" lvl="0" indent="0" algn="l" rtl="0">
              <a:spcBef>
                <a:spcPts val="0"/>
              </a:spcBef>
              <a:spcAft>
                <a:spcPts val="0"/>
              </a:spcAft>
              <a:buNone/>
            </a:pPr>
            <a:endParaRPr/>
          </a:p>
          <a:p>
            <a:pPr marL="0" lvl="0" indent="0" algn="l" rtl="0">
              <a:spcBef>
                <a:spcPts val="0"/>
              </a:spcBef>
              <a:spcAft>
                <a:spcPts val="0"/>
              </a:spcAft>
              <a:buNone/>
            </a:pPr>
            <a:r>
              <a:rPr lang="en-IE"/>
              <a:t>Alternatively, if stuck for time or shy group etc, don’t split into groups, just ask to call out feedback from large group and write on clipboard</a:t>
            </a:r>
            <a:endParaRPr/>
          </a:p>
        </p:txBody>
      </p:sp>
      <p:sp>
        <p:nvSpPr>
          <p:cNvPr id="183" name="Google Shape;183;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a:t>Discuss the potential reasons for Sandra based on what we have heard so far and then mention the fact that it is important to understand why people are reluctant to make change to their health behaviours, it is not always as simple as just not wanting to….sometimes they might not even fully know the answers themselves until they are asked to discuss it and think about it</a:t>
            </a:r>
            <a:endParaRPr/>
          </a:p>
        </p:txBody>
      </p:sp>
      <p:sp>
        <p:nvSpPr>
          <p:cNvPr id="192" name="Google Shape;19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IE"/>
              <a:t>Tell participants that for people in this stage of change the most supportive approach is to try and change the persons beliefs around the lifestyle habit (smoking/vaping in this case)…this can be in the form of providing information and creating more awareness and also through “Myth busting” and ensuring that people have clear and accurate facts to support their decision making. </a:t>
            </a:r>
            <a:endParaRPr/>
          </a:p>
          <a:p>
            <a:pPr marL="0" lvl="0" indent="0" algn="l" rtl="0">
              <a:spcBef>
                <a:spcPts val="0"/>
              </a:spcBef>
              <a:spcAft>
                <a:spcPts val="0"/>
              </a:spcAft>
              <a:buNone/>
            </a:pPr>
            <a:endParaRPr/>
          </a:p>
        </p:txBody>
      </p:sp>
      <p:sp>
        <p:nvSpPr>
          <p:cNvPr id="221" name="Google Shape;22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a:t>Myth busting Example</a:t>
            </a:r>
            <a:endParaRPr/>
          </a:p>
          <a:p>
            <a:pPr marL="0" lvl="0" indent="0" algn="l" rtl="0">
              <a:spcBef>
                <a:spcPts val="0"/>
              </a:spcBef>
              <a:spcAft>
                <a:spcPts val="0"/>
              </a:spcAft>
              <a:buNone/>
            </a:pPr>
            <a:r>
              <a:rPr lang="en-IE"/>
              <a:t>Explain how the quiz will work, can be walking debate or sitting quiz depending on group and room. See appendix of session plan template for quiz Qs and answers</a:t>
            </a:r>
            <a:endParaRPr/>
          </a:p>
        </p:txBody>
      </p:sp>
      <p:sp>
        <p:nvSpPr>
          <p:cNvPr id="245" name="Google Shape;24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IE" b="1"/>
              <a:t>Everyone who smokes enjoys it.</a:t>
            </a:r>
            <a:endParaRPr/>
          </a:p>
          <a:p>
            <a:pPr marL="0" lvl="0" indent="0" algn="l" rtl="0">
              <a:spcBef>
                <a:spcPts val="0"/>
              </a:spcBef>
              <a:spcAft>
                <a:spcPts val="0"/>
              </a:spcAft>
              <a:buNone/>
            </a:pPr>
            <a:r>
              <a:rPr lang="en-IE"/>
              <a:t>False</a:t>
            </a:r>
            <a:endParaRPr/>
          </a:p>
          <a:p>
            <a:pPr marL="0" lvl="0" indent="0" algn="l" rtl="0">
              <a:spcBef>
                <a:spcPts val="0"/>
              </a:spcBef>
              <a:spcAft>
                <a:spcPts val="0"/>
              </a:spcAft>
              <a:buNone/>
            </a:pPr>
            <a:r>
              <a:rPr lang="en-IE"/>
              <a:t>7 out of every 10 people that smoke actually want to quit. Most people smoke not because they enjoy it but because they feel miserable if they don’t have a cigarette. Those who want to quit find it</a:t>
            </a:r>
            <a:endParaRPr/>
          </a:p>
          <a:p>
            <a:pPr marL="0" lvl="0" indent="0" algn="l" rtl="0">
              <a:spcBef>
                <a:spcPts val="0"/>
              </a:spcBef>
              <a:spcAft>
                <a:spcPts val="0"/>
              </a:spcAft>
              <a:buNone/>
            </a:pPr>
            <a:r>
              <a:rPr lang="en-IE"/>
              <a:t>really hard to give up because of the nicotine addiction.</a:t>
            </a:r>
            <a:endParaRPr/>
          </a:p>
          <a:p>
            <a:pPr marL="0" lvl="0" indent="0" algn="l" rtl="0">
              <a:lnSpc>
                <a:spcPct val="107000"/>
              </a:lnSpc>
              <a:spcBef>
                <a:spcPts val="0"/>
              </a:spcBef>
              <a:spcAft>
                <a:spcPts val="0"/>
              </a:spcAft>
              <a:buNone/>
            </a:pPr>
            <a:endParaRPr sz="1200" b="1">
              <a:latin typeface="Calibri"/>
              <a:ea typeface="Calibri"/>
              <a:cs typeface="Calibri"/>
              <a:sym typeface="Calibri"/>
            </a:endParaRPr>
          </a:p>
          <a:p>
            <a:pPr marL="0" marR="0" lvl="0" indent="0" algn="l" rtl="0">
              <a:lnSpc>
                <a:spcPct val="107000"/>
              </a:lnSpc>
              <a:spcBef>
                <a:spcPts val="80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lvl="0" indent="0" algn="l" rtl="0">
              <a:spcBef>
                <a:spcPts val="800"/>
              </a:spcBef>
              <a:spcAft>
                <a:spcPts val="0"/>
              </a:spcAft>
              <a:buNone/>
            </a:pPr>
            <a:r>
              <a:rPr lang="en-IE" sz="1200" b="1">
                <a:solidFill>
                  <a:schemeClr val="dk1"/>
                </a:solidFill>
                <a:latin typeface="Calibri"/>
                <a:ea typeface="Calibri"/>
                <a:cs typeface="Calibri"/>
                <a:sym typeface="Calibri"/>
              </a:rPr>
              <a:t>A nicotine addiction has similar chemical characteristics as a heroin addiction</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Answer: True</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Research has shown that the way in which a person addicted to nicotine behaves, is similar</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to that of a person with a heroin addiction. A person grows a nicotine receptor in their brain,</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which they have to feed regularly with a cigarette or e-cigarette because the body will crave the</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nicotine. When a person inhales, it takes 7 seconds for the nicotine to reach the brain. A person</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has withdrawal symptoms when they quit smoking or vaping because the body is craving a hit.</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 </a:t>
            </a:r>
            <a:endParaRPr/>
          </a:p>
          <a:p>
            <a:pPr marL="0" lvl="0" indent="0" algn="l" rtl="0">
              <a:spcBef>
                <a:spcPts val="0"/>
              </a:spcBef>
              <a:spcAft>
                <a:spcPts val="0"/>
              </a:spcAft>
              <a:buNone/>
            </a:pPr>
            <a:r>
              <a:rPr lang="en-IE" sz="1200" b="1">
                <a:solidFill>
                  <a:schemeClr val="dk1"/>
                </a:solidFill>
                <a:latin typeface="Calibri"/>
                <a:ea typeface="Calibri"/>
                <a:cs typeface="Calibri"/>
                <a:sym typeface="Calibri"/>
              </a:rPr>
              <a:t>Cigarette smoking is the leading cause of COPD.</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Answer: True </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smoking causes about 80% of all COPD cases. The more you smoke, the higher your risk of COPD. Other risk factors for COPD include secondhand smoke, pollution, or being exposed to certain fumes and gases at work.</a:t>
            </a:r>
            <a:endParaRPr/>
          </a:p>
          <a:p>
            <a:pPr marL="0" marR="0" lvl="0" indent="0" algn="l" rtl="0">
              <a:lnSpc>
                <a:spcPct val="107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marR="0" lvl="0" indent="0" algn="l" rtl="0">
              <a:lnSpc>
                <a:spcPct val="107000"/>
              </a:lnSpc>
              <a:spcBef>
                <a:spcPts val="800"/>
              </a:spcBef>
              <a:spcAft>
                <a:spcPts val="0"/>
              </a:spcAft>
              <a:buClr>
                <a:schemeClr val="dk1"/>
              </a:buClr>
              <a:buSzPts val="1200"/>
              <a:buFont typeface="Calibri"/>
              <a:buNone/>
            </a:pPr>
            <a:r>
              <a:rPr lang="en-IE" sz="1200" b="1">
                <a:solidFill>
                  <a:schemeClr val="dk1"/>
                </a:solidFill>
                <a:latin typeface="Calibri"/>
                <a:ea typeface="Calibri"/>
                <a:cs typeface="Calibri"/>
                <a:sym typeface="Calibri"/>
              </a:rPr>
              <a:t>Smoking a few cigarettes a day is no big deal.</a:t>
            </a:r>
            <a:br>
              <a:rPr lang="en-IE" sz="1200">
                <a:solidFill>
                  <a:schemeClr val="dk1"/>
                </a:solidFill>
                <a:latin typeface="Calibri"/>
                <a:ea typeface="Calibri"/>
                <a:cs typeface="Calibri"/>
                <a:sym typeface="Calibri"/>
              </a:rPr>
            </a:br>
            <a:r>
              <a:rPr lang="en-IE" sz="1200" b="0">
                <a:solidFill>
                  <a:schemeClr val="dk1"/>
                </a:solidFill>
                <a:latin typeface="Calibri"/>
                <a:ea typeface="Calibri"/>
                <a:cs typeface="Calibri"/>
                <a:sym typeface="Calibri"/>
              </a:rPr>
              <a:t>False</a:t>
            </a:r>
            <a:endParaRPr/>
          </a:p>
          <a:p>
            <a:pPr marL="0" marR="0" lvl="0" indent="0" algn="l" rtl="0">
              <a:lnSpc>
                <a:spcPct val="107000"/>
              </a:lnSpc>
              <a:spcBef>
                <a:spcPts val="800"/>
              </a:spcBef>
              <a:spcAft>
                <a:spcPts val="0"/>
              </a:spcAft>
              <a:buClr>
                <a:schemeClr val="dk1"/>
              </a:buClr>
              <a:buSzPts val="1200"/>
              <a:buFont typeface="Calibri"/>
              <a:buNone/>
            </a:pPr>
            <a:r>
              <a:rPr lang="en-IE" sz="1200">
                <a:solidFill>
                  <a:schemeClr val="dk1"/>
                </a:solidFill>
                <a:latin typeface="Calibri"/>
                <a:ea typeface="Calibri"/>
                <a:cs typeface="Calibri"/>
                <a:sym typeface="Calibri"/>
              </a:rPr>
              <a:t>There is no safe number of cigarettes smoked. Each cigarette contains 4,000 chemicals and poisons, 40 of which cause cancer. Consuming three to five daily can lead to cardiovascular diseases and trigger sudden heart attacks and death.</a:t>
            </a:r>
            <a:endParaRPr/>
          </a:p>
          <a:p>
            <a:pPr marL="0" lvl="0" indent="0" algn="l" rtl="0">
              <a:lnSpc>
                <a:spcPct val="107000"/>
              </a:lnSpc>
              <a:spcBef>
                <a:spcPts val="800"/>
              </a:spcBef>
              <a:spcAft>
                <a:spcPts val="0"/>
              </a:spcAft>
              <a:buNone/>
            </a:pPr>
            <a:endParaRPr sz="1200" b="1">
              <a:latin typeface="Calibri"/>
              <a:ea typeface="Calibri"/>
              <a:cs typeface="Calibri"/>
              <a:sym typeface="Calibri"/>
            </a:endParaRPr>
          </a:p>
          <a:p>
            <a:pPr marL="0" lvl="0" indent="0" algn="l" rtl="0">
              <a:lnSpc>
                <a:spcPct val="107000"/>
              </a:lnSpc>
              <a:spcBef>
                <a:spcPts val="800"/>
              </a:spcBef>
              <a:spcAft>
                <a:spcPts val="0"/>
              </a:spcAft>
              <a:buNone/>
            </a:pPr>
            <a:r>
              <a:rPr lang="en-IE" sz="1200" b="1">
                <a:latin typeface="Calibri"/>
                <a:ea typeface="Calibri"/>
                <a:cs typeface="Calibri"/>
                <a:sym typeface="Calibri"/>
              </a:rPr>
              <a:t>How you smoke can affect how much nicotine gets into your body.</a:t>
            </a:r>
            <a:endParaRPr/>
          </a:p>
          <a:p>
            <a:pPr marL="0" lvl="0" indent="0" algn="l" rtl="0">
              <a:lnSpc>
                <a:spcPct val="107000"/>
              </a:lnSpc>
              <a:spcBef>
                <a:spcPts val="800"/>
              </a:spcBef>
              <a:spcAft>
                <a:spcPts val="0"/>
              </a:spcAft>
              <a:buNone/>
            </a:pPr>
            <a:r>
              <a:rPr lang="en-IE" sz="1200" b="0">
                <a:latin typeface="Calibri"/>
                <a:ea typeface="Calibri"/>
                <a:cs typeface="Calibri"/>
                <a:sym typeface="Calibri"/>
              </a:rPr>
              <a:t>True</a:t>
            </a:r>
            <a:r>
              <a:rPr lang="en-IE" sz="1200" b="1">
                <a:latin typeface="Calibri"/>
                <a:ea typeface="Calibri"/>
                <a:cs typeface="Calibri"/>
                <a:sym typeface="Calibri"/>
              </a:rPr>
              <a:t> </a:t>
            </a:r>
            <a:endParaRPr/>
          </a:p>
          <a:p>
            <a:pPr marL="0" lvl="0" indent="0" algn="l" rtl="0">
              <a:lnSpc>
                <a:spcPct val="107000"/>
              </a:lnSpc>
              <a:spcBef>
                <a:spcPts val="800"/>
              </a:spcBef>
              <a:spcAft>
                <a:spcPts val="0"/>
              </a:spcAft>
              <a:buNone/>
            </a:pPr>
            <a:r>
              <a:rPr lang="en-IE" sz="1200" b="0">
                <a:latin typeface="Calibri"/>
                <a:ea typeface="Calibri"/>
                <a:cs typeface="Calibri"/>
                <a:sym typeface="Calibri"/>
              </a:rPr>
              <a:t>You may take in more nicotine if you inhale deeply into the lungs and take a lot of puffs. This is because nicotine gets absorbed into your body through the lining of your mouth and as well as your lungs.</a:t>
            </a:r>
            <a:endParaRPr sz="1200" b="0">
              <a:latin typeface="Calibri"/>
              <a:ea typeface="Calibri"/>
              <a:cs typeface="Calibri"/>
              <a:sym typeface="Calibri"/>
            </a:endParaRPr>
          </a:p>
          <a:p>
            <a:pPr marL="0" lvl="0" indent="0" algn="l" rtl="0">
              <a:lnSpc>
                <a:spcPct val="107000"/>
              </a:lnSpc>
              <a:spcBef>
                <a:spcPts val="800"/>
              </a:spcBef>
              <a:spcAft>
                <a:spcPts val="0"/>
              </a:spcAft>
              <a:buNone/>
            </a:pPr>
            <a:endParaRPr sz="1200" b="1">
              <a:latin typeface="Calibri"/>
              <a:ea typeface="Calibri"/>
              <a:cs typeface="Calibri"/>
              <a:sym typeface="Calibri"/>
            </a:endParaRPr>
          </a:p>
          <a:p>
            <a:pPr marL="0" lvl="0" indent="0" algn="l" rtl="0">
              <a:spcBef>
                <a:spcPts val="800"/>
              </a:spcBef>
              <a:spcAft>
                <a:spcPts val="0"/>
              </a:spcAft>
              <a:buNone/>
            </a:pPr>
            <a:r>
              <a:rPr lang="en-IE" sz="1200" b="1">
                <a:solidFill>
                  <a:schemeClr val="dk1"/>
                </a:solidFill>
                <a:latin typeface="Calibri"/>
                <a:ea typeface="Calibri"/>
                <a:cs typeface="Calibri"/>
                <a:sym typeface="Calibri"/>
              </a:rPr>
              <a:t>Taking a puff of a cigarette can reduce your craving for more.</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False</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The correct answer is myth. One puff of a cigarette will make your craving stronger. Instead, look for other ways to satisfy your craving, such as chewing sugarless gum or eating a piece of fruit or other low-calorie snack. Take walks or ride a bike. Exercise helps relieve the urge to smoke.</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 </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 </a:t>
            </a:r>
            <a:endParaRPr/>
          </a:p>
          <a:p>
            <a:pPr marL="0" lvl="0" indent="0" algn="l" rtl="0">
              <a:spcBef>
                <a:spcPts val="0"/>
              </a:spcBef>
              <a:spcAft>
                <a:spcPts val="0"/>
              </a:spcAft>
              <a:buNone/>
            </a:pPr>
            <a:r>
              <a:rPr lang="en-IE" sz="1200" b="1">
                <a:solidFill>
                  <a:schemeClr val="dk1"/>
                </a:solidFill>
                <a:latin typeface="Calibri"/>
                <a:ea typeface="Calibri"/>
                <a:cs typeface="Calibri"/>
                <a:sym typeface="Calibri"/>
              </a:rPr>
              <a:t>Vaping is a healthier alternative to cigarettes.</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False</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The danger lies in the heated ingredients that may include a mix of potentially harmful chemicals. And although e-cigarettes don’t contain tobacco, many include nicotine, which is a highly addictive chemical compound that comes from tobacco. Nicotine can change the way the brain works and cause physical and psychological dependence.</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Another risk: There are no testing requirements, which means there’s no way to know how safe products are and what chemicals may be lurking inside.</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Researchers continue to study the long-term health risks of e-cigarettes, what is known is that the aerosols (vapor) created by e-cigarettes and vape products contains harmful chemicals, such as diacetyl, formaldehyde and other volatile organic compounds — the same cancer-causing chemicals found in cigarette smoke.</a:t>
            </a:r>
            <a:endParaRPr/>
          </a:p>
          <a:p>
            <a:pPr marL="0" lvl="0" indent="0" algn="l" rtl="0">
              <a:lnSpc>
                <a:spcPct val="107000"/>
              </a:lnSpc>
              <a:spcBef>
                <a:spcPts val="0"/>
              </a:spcBef>
              <a:spcAft>
                <a:spcPts val="0"/>
              </a:spcAft>
              <a:buNone/>
            </a:pPr>
            <a:endParaRPr sz="1200" b="1">
              <a:latin typeface="Calibri"/>
              <a:ea typeface="Calibri"/>
              <a:cs typeface="Calibri"/>
              <a:sym typeface="Calibri"/>
            </a:endParaRPr>
          </a:p>
          <a:p>
            <a:pPr marL="0" lvl="0" indent="0" algn="l" rtl="0">
              <a:lnSpc>
                <a:spcPct val="107000"/>
              </a:lnSpc>
              <a:spcBef>
                <a:spcPts val="800"/>
              </a:spcBef>
              <a:spcAft>
                <a:spcPts val="0"/>
              </a:spcAft>
              <a:buNone/>
            </a:pPr>
            <a:r>
              <a:rPr lang="en-IE" sz="1200" b="1">
                <a:latin typeface="Calibri"/>
                <a:ea typeface="Calibri"/>
                <a:cs typeface="Calibri"/>
                <a:sym typeface="Calibri"/>
              </a:rPr>
              <a:t>Smoking and vaping helps people to relax</a:t>
            </a:r>
            <a:endParaRPr sz="1200">
              <a:latin typeface="Calibri"/>
              <a:ea typeface="Calibri"/>
              <a:cs typeface="Calibri"/>
              <a:sym typeface="Calibri"/>
            </a:endParaRPr>
          </a:p>
          <a:p>
            <a:pPr marL="0" lvl="0" indent="0" algn="l" rtl="0">
              <a:lnSpc>
                <a:spcPct val="107000"/>
              </a:lnSpc>
              <a:spcBef>
                <a:spcPts val="800"/>
              </a:spcBef>
              <a:spcAft>
                <a:spcPts val="0"/>
              </a:spcAft>
              <a:buNone/>
            </a:pPr>
            <a:r>
              <a:rPr lang="en-IE" sz="1200" b="1">
                <a:latin typeface="Calibri"/>
                <a:ea typeface="Calibri"/>
                <a:cs typeface="Calibri"/>
                <a:sym typeface="Calibri"/>
              </a:rPr>
              <a:t>Answer: Myth</a:t>
            </a:r>
            <a:endParaRPr sz="1200">
              <a:latin typeface="Calibri"/>
              <a:ea typeface="Calibri"/>
              <a:cs typeface="Calibri"/>
              <a:sym typeface="Calibri"/>
            </a:endParaRPr>
          </a:p>
          <a:p>
            <a:pPr marL="0" lvl="0" indent="0" algn="l" rtl="0">
              <a:lnSpc>
                <a:spcPct val="107000"/>
              </a:lnSpc>
              <a:spcBef>
                <a:spcPts val="800"/>
              </a:spcBef>
              <a:spcAft>
                <a:spcPts val="0"/>
              </a:spcAft>
              <a:buNone/>
            </a:pPr>
            <a:r>
              <a:rPr lang="en-IE" sz="1200">
                <a:latin typeface="Calibri"/>
                <a:ea typeface="Calibri"/>
                <a:cs typeface="Calibri"/>
                <a:sym typeface="Calibri"/>
              </a:rPr>
              <a:t>While people feel relaxed when inhale nicotine from tobacco or e-cigarettes, these are actually</a:t>
            </a:r>
            <a:endParaRPr/>
          </a:p>
          <a:p>
            <a:pPr marL="0" lvl="0" indent="0" algn="l" rtl="0">
              <a:lnSpc>
                <a:spcPct val="107000"/>
              </a:lnSpc>
              <a:spcBef>
                <a:spcPts val="800"/>
              </a:spcBef>
              <a:spcAft>
                <a:spcPts val="0"/>
              </a:spcAft>
              <a:buNone/>
            </a:pPr>
            <a:r>
              <a:rPr lang="en-IE" sz="1200">
                <a:latin typeface="Calibri"/>
                <a:ea typeface="Calibri"/>
                <a:cs typeface="Calibri"/>
                <a:sym typeface="Calibri"/>
              </a:rPr>
              <a:t>stimulants. This means that they accelerate the heart rate, raise the blood pressure and suppress</a:t>
            </a:r>
            <a:endParaRPr/>
          </a:p>
          <a:p>
            <a:pPr marL="0" lvl="0" indent="0" algn="l" rtl="0">
              <a:lnSpc>
                <a:spcPct val="107000"/>
              </a:lnSpc>
              <a:spcBef>
                <a:spcPts val="800"/>
              </a:spcBef>
              <a:spcAft>
                <a:spcPts val="0"/>
              </a:spcAft>
              <a:buNone/>
            </a:pPr>
            <a:r>
              <a:rPr lang="en-IE" sz="1200">
                <a:latin typeface="Calibri"/>
                <a:ea typeface="Calibri"/>
                <a:cs typeface="Calibri"/>
                <a:sym typeface="Calibri"/>
              </a:rPr>
              <a:t>appetite. It is thought that the deep breathing when inhaling relaxes the person and getting their</a:t>
            </a:r>
            <a:endParaRPr/>
          </a:p>
          <a:p>
            <a:pPr marL="0" lvl="0" indent="0" algn="l" rtl="0">
              <a:lnSpc>
                <a:spcPct val="107000"/>
              </a:lnSpc>
              <a:spcBef>
                <a:spcPts val="800"/>
              </a:spcBef>
              <a:spcAft>
                <a:spcPts val="0"/>
              </a:spcAft>
              <a:buNone/>
            </a:pPr>
            <a:r>
              <a:rPr lang="en-IE" sz="1200">
                <a:latin typeface="Calibri"/>
                <a:ea typeface="Calibri"/>
                <a:cs typeface="Calibri"/>
                <a:sym typeface="Calibri"/>
              </a:rPr>
              <a:t>nicotine hit prevents them from going into withdrawals. However, there are other ways to relax,</a:t>
            </a:r>
            <a:endParaRPr/>
          </a:p>
          <a:p>
            <a:pPr marL="0" lvl="0" indent="0" algn="l" rtl="0">
              <a:lnSpc>
                <a:spcPct val="107000"/>
              </a:lnSpc>
              <a:spcBef>
                <a:spcPts val="800"/>
              </a:spcBef>
              <a:spcAft>
                <a:spcPts val="0"/>
              </a:spcAft>
              <a:buNone/>
            </a:pPr>
            <a:r>
              <a:rPr lang="en-IE" sz="1200">
                <a:latin typeface="Calibri"/>
                <a:ea typeface="Calibri"/>
                <a:cs typeface="Calibri"/>
                <a:sym typeface="Calibri"/>
              </a:rPr>
              <a:t>which are much healthier than smoking and vaping. Young people who use smoke or vape are</a:t>
            </a:r>
            <a:endParaRPr/>
          </a:p>
          <a:p>
            <a:pPr marL="0" lvl="0" indent="0" algn="l" rtl="0">
              <a:lnSpc>
                <a:spcPct val="107000"/>
              </a:lnSpc>
              <a:spcBef>
                <a:spcPts val="800"/>
              </a:spcBef>
              <a:spcAft>
                <a:spcPts val="0"/>
              </a:spcAft>
              <a:buNone/>
            </a:pPr>
            <a:r>
              <a:rPr lang="en-IE" sz="1200">
                <a:latin typeface="Calibri"/>
                <a:ea typeface="Calibri"/>
                <a:cs typeface="Calibri"/>
                <a:sym typeface="Calibri"/>
              </a:rPr>
              <a:t>more likely to report irritability, bad temper, feeling low and less happiness with life.</a:t>
            </a:r>
            <a:endParaRPr/>
          </a:p>
          <a:p>
            <a:pPr marL="0" lvl="0" indent="0" algn="l" rtl="0">
              <a:spcBef>
                <a:spcPts val="800"/>
              </a:spcBef>
              <a:spcAft>
                <a:spcPts val="0"/>
              </a:spcAft>
              <a:buNone/>
            </a:pPr>
            <a:endParaRPr sz="1200" b="1" spc="15">
              <a:solidFill>
                <a:srgbClr val="1A1A1A"/>
              </a:solidFill>
              <a:latin typeface="Arial"/>
              <a:ea typeface="Arial"/>
              <a:cs typeface="Arial"/>
              <a:sym typeface="Arial"/>
            </a:endParaRPr>
          </a:p>
          <a:p>
            <a:pPr marL="0" lvl="0" indent="0" algn="l" rtl="0">
              <a:spcBef>
                <a:spcPts val="2400"/>
              </a:spcBef>
              <a:spcAft>
                <a:spcPts val="0"/>
              </a:spcAft>
              <a:buNone/>
            </a:pPr>
            <a:endParaRPr sz="1200" b="1" spc="15">
              <a:solidFill>
                <a:srgbClr val="1A1A1A"/>
              </a:solidFill>
              <a:latin typeface="Arial"/>
              <a:ea typeface="Arial"/>
              <a:cs typeface="Arial"/>
              <a:sym typeface="Arial"/>
            </a:endParaRPr>
          </a:p>
          <a:p>
            <a:pPr marL="0" lvl="0" indent="0" algn="l" rtl="0">
              <a:spcBef>
                <a:spcPts val="2400"/>
              </a:spcBef>
              <a:spcAft>
                <a:spcPts val="0"/>
              </a:spcAft>
              <a:buNone/>
            </a:pPr>
            <a:r>
              <a:rPr lang="en-IE" sz="1200" b="1" spc="15">
                <a:solidFill>
                  <a:srgbClr val="1A1A1A"/>
                </a:solidFill>
                <a:latin typeface="Arial"/>
                <a:ea typeface="Arial"/>
                <a:cs typeface="Arial"/>
                <a:sym typeface="Arial"/>
              </a:rPr>
              <a:t>Smoking helps you deal with stress and anxiety</a:t>
            </a:r>
            <a:endParaRPr sz="1200" b="1" spc="15">
              <a:solidFill>
                <a:srgbClr val="1A1A1A"/>
              </a:solidFill>
              <a:latin typeface="Arial"/>
              <a:ea typeface="Arial"/>
              <a:cs typeface="Arial"/>
              <a:sym typeface="Arial"/>
            </a:endParaRPr>
          </a:p>
          <a:p>
            <a:pPr marL="0" lvl="0" indent="0" algn="l" rtl="0">
              <a:spcBef>
                <a:spcPts val="2400"/>
              </a:spcBef>
              <a:spcAft>
                <a:spcPts val="0"/>
              </a:spcAft>
              <a:buNone/>
            </a:pPr>
            <a:r>
              <a:rPr lang="en-IE" sz="1200" spc="15">
                <a:solidFill>
                  <a:srgbClr val="1A1A1A"/>
                </a:solidFill>
                <a:latin typeface="Arial"/>
                <a:ea typeface="Arial"/>
                <a:cs typeface="Arial"/>
                <a:sym typeface="Arial"/>
              </a:rPr>
              <a:t>MYTH: Smoking actually increases anxiety and tension. Nicotine creates an immediate sense of relaxation so people smoke in the belief that it reduces stress and anxiety. This feeling is temporary and soon gives way to withdrawal symptoms and increased cravings and actually increases the physical stress on your body. You start to "need" a cigarette to control the nicotine withdrawal symptoms - it does not reduce your stress levels or deal with the underlying causes. Non-smokers usually have lower stress levels than smokers. You'll feel much healthier once you quit smoking and this can help reduce your stress levels.</a:t>
            </a:r>
            <a:endParaRPr sz="1200">
              <a:latin typeface="Times New Roman"/>
              <a:ea typeface="Times New Roman"/>
              <a:cs typeface="Times New Roman"/>
              <a:sym typeface="Times New Roman"/>
            </a:endParaRPr>
          </a:p>
          <a:p>
            <a:pPr marL="0" lvl="0" indent="0" algn="l" rtl="0">
              <a:spcBef>
                <a:spcPts val="2400"/>
              </a:spcBef>
              <a:spcAft>
                <a:spcPts val="0"/>
              </a:spcAft>
              <a:buNone/>
            </a:pPr>
            <a:endParaRPr/>
          </a:p>
          <a:p>
            <a:pPr marL="0" lvl="0" indent="0" algn="l" rtl="0">
              <a:spcBef>
                <a:spcPts val="0"/>
              </a:spcBef>
              <a:spcAft>
                <a:spcPts val="0"/>
              </a:spcAft>
              <a:buNone/>
            </a:pPr>
            <a:r>
              <a:rPr lang="en-IE" sz="1200" b="1">
                <a:solidFill>
                  <a:schemeClr val="dk1"/>
                </a:solidFill>
                <a:latin typeface="Calibri"/>
                <a:ea typeface="Calibri"/>
                <a:cs typeface="Calibri"/>
                <a:sym typeface="Calibri"/>
              </a:rPr>
              <a:t>When you quit smoking, your heart rate and blood pressure return to normal levels.</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 True</a:t>
            </a:r>
            <a:endParaRPr/>
          </a:p>
          <a:p>
            <a:pPr marL="0" lvl="0" indent="0" algn="l" rtl="0">
              <a:spcBef>
                <a:spcPts val="0"/>
              </a:spcBef>
              <a:spcAft>
                <a:spcPts val="0"/>
              </a:spcAft>
              <a:buNone/>
            </a:pPr>
            <a:r>
              <a:rPr lang="en-IE" sz="1200">
                <a:solidFill>
                  <a:schemeClr val="dk1"/>
                </a:solidFill>
                <a:latin typeface="Calibri"/>
                <a:ea typeface="Calibri"/>
                <a:cs typeface="Calibri"/>
                <a:sym typeface="Calibri"/>
              </a:rPr>
              <a:t>Smoking raises your heart rate and blood pressure, and stopping helps them come back down. When you quit, you'll have less carbon monoxide in your blood, so it can carry more oxygen to your body. Your senses of taste and smell will improve.</a:t>
            </a:r>
            <a:endParaRPr/>
          </a:p>
          <a:p>
            <a:pPr marL="0" lvl="0" indent="0" algn="l" rtl="0">
              <a:spcBef>
                <a:spcPts val="0"/>
              </a:spcBef>
              <a:spcAft>
                <a:spcPts val="0"/>
              </a:spcAft>
              <a:buNone/>
            </a:pPr>
            <a:endParaRPr/>
          </a:p>
          <a:p>
            <a:pPr marL="0" lvl="0" indent="0" algn="l" rtl="0">
              <a:spcBef>
                <a:spcPts val="0"/>
              </a:spcBef>
              <a:spcAft>
                <a:spcPts val="0"/>
              </a:spcAft>
              <a:buNone/>
            </a:pPr>
            <a:r>
              <a:rPr lang="en-IE" sz="1200" b="1">
                <a:solidFill>
                  <a:schemeClr val="dk1"/>
                </a:solidFill>
                <a:latin typeface="Calibri"/>
                <a:ea typeface="Calibri"/>
                <a:cs typeface="Calibri"/>
                <a:sym typeface="Calibri"/>
              </a:rPr>
              <a:t>Smoking cigarettes causes you to inhale carbon monoxide which is the same gas that can cause poisoning </a:t>
            </a:r>
            <a:endParaRPr/>
          </a:p>
          <a:p>
            <a:pPr marL="0" lvl="0" indent="0" algn="l" rtl="0">
              <a:spcBef>
                <a:spcPts val="0"/>
              </a:spcBef>
              <a:spcAft>
                <a:spcPts val="0"/>
              </a:spcAft>
              <a:buNone/>
            </a:pPr>
            <a:r>
              <a:rPr lang="en-IE" sz="1200" b="0">
                <a:solidFill>
                  <a:schemeClr val="dk1"/>
                </a:solidFill>
                <a:latin typeface="Calibri"/>
                <a:ea typeface="Calibri"/>
                <a:cs typeface="Calibri"/>
                <a:sym typeface="Calibri"/>
              </a:rPr>
              <a:t>True </a:t>
            </a:r>
            <a:endParaRPr/>
          </a:p>
          <a:p>
            <a:pPr marL="0" lvl="0" indent="0" algn="l" rtl="0">
              <a:spcBef>
                <a:spcPts val="0"/>
              </a:spcBef>
              <a:spcAft>
                <a:spcPts val="0"/>
              </a:spcAft>
              <a:buNone/>
            </a:pPr>
            <a:r>
              <a:rPr lang="en-IE" sz="1200" b="0">
                <a:solidFill>
                  <a:schemeClr val="dk1"/>
                </a:solidFill>
                <a:latin typeface="Calibri"/>
                <a:ea typeface="Calibri"/>
                <a:cs typeface="Calibri"/>
                <a:sym typeface="Calibri"/>
              </a:rPr>
              <a:t>Burned Tobacco created Carbon monoxide which is inhaled when you smoke, Carbon monoxide steals the O2 in your lungs making your blood thicker and harder for your heart to pump around the body, lower levels of Oxygen also makes it more difficult for all other organs to function including the brain. For someone who smokes 20 a day the amount of CO2 in their lungs can be between 30-45ppm, a CO monitor will general begin to beep to warn people that CO Levels are too high in a room at 50ppm. After 48 hours of quitting smoking your body clears all of the Carbon monoxide out of your lungs.</a:t>
            </a:r>
            <a:endParaRPr/>
          </a:p>
          <a:p>
            <a:pPr marL="0" lvl="0" indent="0" algn="l" rtl="0">
              <a:spcBef>
                <a:spcPts val="0"/>
              </a:spcBef>
              <a:spcAft>
                <a:spcPts val="0"/>
              </a:spcAft>
              <a:buNone/>
            </a:pPr>
            <a:endParaRPr sz="1200" b="0">
              <a:solidFill>
                <a:schemeClr val="dk1"/>
              </a:solidFill>
              <a:latin typeface="Calibri"/>
              <a:ea typeface="Calibri"/>
              <a:cs typeface="Calibri"/>
              <a:sym typeface="Calibri"/>
            </a:endParaRPr>
          </a:p>
          <a:p>
            <a:pPr marL="0" lvl="0" indent="0" algn="l" rtl="0">
              <a:lnSpc>
                <a:spcPct val="107000"/>
              </a:lnSpc>
              <a:spcBef>
                <a:spcPts val="0"/>
              </a:spcBef>
              <a:spcAft>
                <a:spcPts val="0"/>
              </a:spcAft>
              <a:buNone/>
            </a:pPr>
            <a:r>
              <a:rPr lang="en-IE" sz="1200" b="1">
                <a:latin typeface="Calibri"/>
                <a:ea typeface="Calibri"/>
                <a:cs typeface="Calibri"/>
                <a:sym typeface="Calibri"/>
              </a:rPr>
              <a:t>If you are over 50 years old, there is no point in quitting smoking</a:t>
            </a:r>
            <a:endParaRPr sz="1200" b="1">
              <a:latin typeface="Calibri"/>
              <a:ea typeface="Calibri"/>
              <a:cs typeface="Calibri"/>
              <a:sym typeface="Calibri"/>
            </a:endParaRPr>
          </a:p>
          <a:p>
            <a:pPr marL="0" lvl="0" indent="0" algn="l" rtl="0">
              <a:lnSpc>
                <a:spcPct val="107000"/>
              </a:lnSpc>
              <a:spcBef>
                <a:spcPts val="800"/>
              </a:spcBef>
              <a:spcAft>
                <a:spcPts val="0"/>
              </a:spcAft>
              <a:buNone/>
            </a:pPr>
            <a:r>
              <a:rPr lang="en-IE" sz="1200" b="0">
                <a:latin typeface="Calibri"/>
                <a:ea typeface="Calibri"/>
                <a:cs typeface="Calibri"/>
                <a:sym typeface="Calibri"/>
              </a:rPr>
              <a:t>Answer: False: The sooner you quit, the sooner your health can improve. Within 20 minutes of your last cigarette, your blood pressure and heartbeat start to normalise. Within two to five years, your risk of having a stroke could fall to about that of a non-smoker. In 10 years, your risk of lung cancer is cut by half. At the same time, stopping smoking protects the health of your family. Breathing in second-hand smoke increases the risk of lung cancer, heart disease and stroke, as well as respiratory diseases like asthma and bronchitis. It is never too late to quit smoking and everyday smoke free will be a day lived with better quality of life simply because you are not breathing in CO2 or relying on the addictive substance of nicotine. </a:t>
            </a:r>
            <a:endParaRPr sz="1200" b="0">
              <a:latin typeface="Calibri"/>
              <a:ea typeface="Calibri"/>
              <a:cs typeface="Calibri"/>
              <a:sym typeface="Calibri"/>
            </a:endParaRPr>
          </a:p>
          <a:p>
            <a:pPr marL="0" lvl="0" indent="0" algn="l" rtl="0">
              <a:spcBef>
                <a:spcPts val="800"/>
              </a:spcBef>
              <a:spcAft>
                <a:spcPts val="0"/>
              </a:spcAft>
              <a:buNone/>
            </a:pPr>
            <a:endParaRPr b="0"/>
          </a:p>
        </p:txBody>
      </p:sp>
      <p:sp>
        <p:nvSpPr>
          <p:cNvPr id="255" name="Google Shape;255;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Play audio and then discuss where Sandra is on the cycle</a:t>
            </a:r>
            <a:r>
              <a:rPr lang="en-IE" baseline="0" dirty="0"/>
              <a:t> of change.</a:t>
            </a:r>
          </a:p>
          <a:p>
            <a:endParaRPr lang="en-IE" baseline="0" dirty="0"/>
          </a:p>
          <a:p>
            <a:r>
              <a:rPr lang="en-IE" i="1" baseline="0" dirty="0"/>
              <a:t>In this stage of change when people are starting to think about making a change the type of support they usually need is a bit of persuasion and encouragement, they are weighing up the pros and cons and some support around that process can be really useful to help guide them towards being ready to change</a:t>
            </a:r>
            <a:endParaRPr lang="en-IE" i="1" dirty="0"/>
          </a:p>
        </p:txBody>
      </p:sp>
      <p:sp>
        <p:nvSpPr>
          <p:cNvPr id="4" name="Slide Number Placeholder 3"/>
          <p:cNvSpPr>
            <a:spLocks noGrp="1"/>
          </p:cNvSpPr>
          <p:nvPr>
            <p:ph type="sldNum" sz="quarter" idx="10"/>
          </p:nvPr>
        </p:nvSpPr>
        <p:spPr/>
        <p:txBody>
          <a:bodyPr/>
          <a:lstStyle/>
          <a:p>
            <a:fld id="{ED57CD85-B555-49D8-9349-B356DA9DCBB7}" type="slidenum">
              <a:rPr lang="en-IE" smtClean="0"/>
              <a:t>15</a:t>
            </a:fld>
            <a:endParaRPr lang="en-IE"/>
          </a:p>
        </p:txBody>
      </p:sp>
    </p:spTree>
    <p:extLst>
      <p:ext uri="{BB962C8B-B14F-4D97-AF65-F5344CB8AC3E}">
        <p14:creationId xmlns:p14="http://schemas.microsoft.com/office/powerpoint/2010/main" val="3654328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sz="1200" i="1">
                <a:solidFill>
                  <a:schemeClr val="dk1"/>
                </a:solidFill>
                <a:latin typeface="Calibri"/>
                <a:ea typeface="Calibri"/>
                <a:cs typeface="Calibri"/>
                <a:sym typeface="Calibri"/>
              </a:rPr>
              <a:t>In any behaviour change we spend a lot of time thinking about change and weighing up the positives and negatives of making that change.</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IE" sz="1200" i="1">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IE" sz="1200" i="1">
                <a:solidFill>
                  <a:schemeClr val="dk1"/>
                </a:solidFill>
                <a:latin typeface="Calibri"/>
                <a:ea typeface="Calibri"/>
                <a:cs typeface="Calibri"/>
                <a:sym typeface="Calibri"/>
              </a:rPr>
              <a:t>This is like a constantly tipping weighing scales in our minds and trying to balance it can be exhausting mentally…. Sometimes in just taking the leap into action people can experience some relief.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IE" sz="1200" i="1">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IE" sz="1200" i="1">
                <a:solidFill>
                  <a:schemeClr val="dk1"/>
                </a:solidFill>
                <a:latin typeface="Calibri"/>
                <a:ea typeface="Calibri"/>
                <a:cs typeface="Calibri"/>
                <a:sym typeface="Calibri"/>
              </a:rPr>
              <a:t>It can be helpful to spend time writing down these thoughts of pros Vs cons and in doing this we can help to persuade ourselves that taking action to change is the right thing to do.  </a:t>
            </a:r>
            <a:endParaRPr/>
          </a:p>
          <a:p>
            <a:pPr marL="0" lvl="0" indent="0" algn="l" rtl="0">
              <a:spcBef>
                <a:spcPts val="0"/>
              </a:spcBef>
              <a:spcAft>
                <a:spcPts val="0"/>
              </a:spcAft>
              <a:buNone/>
            </a:pPr>
            <a:endParaRPr sz="1200" i="1">
              <a:solidFill>
                <a:schemeClr val="dk1"/>
              </a:solidFill>
              <a:latin typeface="Calibri"/>
              <a:ea typeface="Calibri"/>
              <a:cs typeface="Calibri"/>
              <a:sym typeface="Calibri"/>
            </a:endParaRPr>
          </a:p>
          <a:p>
            <a:pPr marL="0" lvl="0" indent="0" algn="l" rtl="0">
              <a:spcBef>
                <a:spcPts val="0"/>
              </a:spcBef>
              <a:spcAft>
                <a:spcPts val="0"/>
              </a:spcAft>
              <a:buNone/>
            </a:pPr>
            <a:r>
              <a:rPr lang="en-IE" b="1"/>
              <a:t>Activity</a:t>
            </a:r>
            <a:endParaRPr/>
          </a:p>
          <a:p>
            <a:pPr marL="0" lvl="0" indent="0" algn="l" rtl="0">
              <a:spcBef>
                <a:spcPts val="0"/>
              </a:spcBef>
              <a:spcAft>
                <a:spcPts val="0"/>
              </a:spcAft>
              <a:buNone/>
            </a:pPr>
            <a:r>
              <a:rPr lang="en-IE"/>
              <a:t>Image of Weighing scales on flip chart, ask participants to call out all the benefits Sandra could gain by quitting smoking and all the possible negative things that could happen if she quits or all the reasons that might be holding her back. Write these on a sticky note and stick onto the scales (have some pre-prepared), allow participants to write their own and stick up or call out suggestions</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IE" i="1"/>
              <a:t>Explain that there is mostly always more pros of quitting than cons, but sometimes until we allow ourselves to see these all we can think about and see are the cons. Go on to discuss some of the benefits of quitting</a:t>
            </a:r>
            <a:endParaRPr i="1"/>
          </a:p>
        </p:txBody>
      </p:sp>
      <p:sp>
        <p:nvSpPr>
          <p:cNvPr id="273" name="Google Shape;273;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7" name="Google Shape;287;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0" name="Google Shape;30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a:t>https://www.pewresearch.org/social-trends/2009/04/08/smokers-cant-blow-off-stress/ </a:t>
            </a:r>
            <a:endParaRPr/>
          </a:p>
        </p:txBody>
      </p:sp>
      <p:sp>
        <p:nvSpPr>
          <p:cNvPr id="325" name="Google Shape;325;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 name="Google Shape;33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0" name="Google Shape;350;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Clr>
                <a:srgbClr val="0D3447"/>
              </a:buClr>
              <a:buSzPts val="1200"/>
              <a:buFont typeface="Arial"/>
              <a:buChar char="•"/>
            </a:pPr>
            <a:r>
              <a:rPr lang="en-IE">
                <a:solidFill>
                  <a:srgbClr val="0D3447"/>
                </a:solidFill>
                <a:latin typeface="Arial"/>
                <a:ea typeface="Arial"/>
                <a:cs typeface="Arial"/>
                <a:sym typeface="Arial"/>
              </a:rPr>
              <a:t>In the same situations during the day, where the actual stress is unchanged, people who smoke will become significantly more stressed when they are craving their next smoke/vape.</a:t>
            </a:r>
            <a:endParaRPr/>
          </a:p>
          <a:p>
            <a:pPr marL="285750" lvl="0" indent="-209550" algn="l" rtl="0">
              <a:spcBef>
                <a:spcPts val="0"/>
              </a:spcBef>
              <a:spcAft>
                <a:spcPts val="0"/>
              </a:spcAft>
              <a:buClr>
                <a:schemeClr val="dk1"/>
              </a:buClr>
              <a:buSzPts val="1200"/>
              <a:buFont typeface="Arial"/>
              <a:buNone/>
            </a:pPr>
            <a:endParaRPr>
              <a:solidFill>
                <a:srgbClr val="0D3447"/>
              </a:solidFill>
              <a:latin typeface="Arial"/>
              <a:ea typeface="Arial"/>
              <a:cs typeface="Arial"/>
              <a:sym typeface="Arial"/>
            </a:endParaRPr>
          </a:p>
          <a:p>
            <a:pPr marL="285750" lvl="0" indent="-285750" algn="l" rtl="0">
              <a:spcBef>
                <a:spcPts val="0"/>
              </a:spcBef>
              <a:spcAft>
                <a:spcPts val="0"/>
              </a:spcAft>
              <a:buClr>
                <a:srgbClr val="0D3447"/>
              </a:buClr>
              <a:buSzPts val="1200"/>
              <a:buFont typeface="Arial"/>
              <a:buChar char="•"/>
            </a:pPr>
            <a:r>
              <a:rPr lang="en-IE">
                <a:solidFill>
                  <a:srgbClr val="0D3447"/>
                </a:solidFill>
                <a:latin typeface="Arial"/>
                <a:ea typeface="Arial"/>
                <a:cs typeface="Arial"/>
                <a:sym typeface="Arial"/>
              </a:rPr>
              <a:t>When they smoke/vape they feel better and think it has helped with the stress of a situation but actually it has just helped with the withdrawal feeling.</a:t>
            </a:r>
            <a:endParaRPr/>
          </a:p>
          <a:p>
            <a:pPr marL="285750" lvl="0" indent="-209550" algn="l" rtl="0">
              <a:spcBef>
                <a:spcPts val="0"/>
              </a:spcBef>
              <a:spcAft>
                <a:spcPts val="0"/>
              </a:spcAft>
              <a:buClr>
                <a:schemeClr val="dk1"/>
              </a:buClr>
              <a:buSzPts val="1200"/>
              <a:buFont typeface="Arial"/>
              <a:buNone/>
            </a:pPr>
            <a:endParaRPr>
              <a:solidFill>
                <a:srgbClr val="0D3447"/>
              </a:solidFill>
              <a:latin typeface="Arial"/>
              <a:ea typeface="Arial"/>
              <a:cs typeface="Arial"/>
              <a:sym typeface="Arial"/>
            </a:endParaRPr>
          </a:p>
          <a:p>
            <a:pPr marL="285750" lvl="0" indent="-285750" algn="l" rtl="0">
              <a:spcBef>
                <a:spcPts val="0"/>
              </a:spcBef>
              <a:spcAft>
                <a:spcPts val="0"/>
              </a:spcAft>
              <a:buClr>
                <a:srgbClr val="0D3447"/>
              </a:buClr>
              <a:buSzPts val="1200"/>
              <a:buFont typeface="Arial"/>
              <a:buChar char="•"/>
            </a:pPr>
            <a:r>
              <a:rPr lang="en-IE">
                <a:solidFill>
                  <a:srgbClr val="0D3447"/>
                </a:solidFill>
                <a:latin typeface="Arial"/>
                <a:ea typeface="Arial"/>
                <a:cs typeface="Arial"/>
                <a:sym typeface="Arial"/>
              </a:rPr>
              <a:t>The cycle continues and leads to increased overall stress levels in the body. </a:t>
            </a:r>
            <a:endParaRPr/>
          </a:p>
          <a:p>
            <a:pPr marL="0" lvl="0" indent="0" algn="l" rtl="0">
              <a:spcBef>
                <a:spcPts val="0"/>
              </a:spcBef>
              <a:spcAft>
                <a:spcPts val="0"/>
              </a:spcAft>
              <a:buNone/>
            </a:pPr>
            <a:endParaRPr/>
          </a:p>
        </p:txBody>
      </p:sp>
      <p:sp>
        <p:nvSpPr>
          <p:cNvPr id="351" name="Google Shape;351;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a:t>Mention the 4 main ways HSE Quit is set up to support</a:t>
            </a:r>
            <a:endParaRPr/>
          </a:p>
          <a:p>
            <a:pPr marL="171450" lvl="0" indent="-171450" algn="l" rtl="0">
              <a:spcBef>
                <a:spcPts val="0"/>
              </a:spcBef>
              <a:spcAft>
                <a:spcPts val="0"/>
              </a:spcAft>
              <a:buClr>
                <a:schemeClr val="dk1"/>
              </a:buClr>
              <a:buSzPts val="1200"/>
              <a:buFont typeface="Calibri"/>
              <a:buChar char="-"/>
            </a:pPr>
            <a:r>
              <a:rPr lang="en-IE"/>
              <a:t>Quitline: phone support</a:t>
            </a:r>
            <a:endParaRPr/>
          </a:p>
          <a:p>
            <a:pPr marL="171450" lvl="0" indent="-171450" algn="l" rtl="0">
              <a:spcBef>
                <a:spcPts val="0"/>
              </a:spcBef>
              <a:spcAft>
                <a:spcPts val="0"/>
              </a:spcAft>
              <a:buClr>
                <a:schemeClr val="dk1"/>
              </a:buClr>
              <a:buSzPts val="1200"/>
              <a:buFont typeface="Calibri"/>
              <a:buChar char="-"/>
            </a:pPr>
            <a:r>
              <a:rPr lang="en-IE"/>
              <a:t>We Can Quit: Group support led by smoking advisor</a:t>
            </a:r>
            <a:endParaRPr/>
          </a:p>
          <a:p>
            <a:pPr marL="171450" lvl="0" indent="-171450" algn="l" rtl="0">
              <a:spcBef>
                <a:spcPts val="0"/>
              </a:spcBef>
              <a:spcAft>
                <a:spcPts val="0"/>
              </a:spcAft>
              <a:buClr>
                <a:schemeClr val="dk1"/>
              </a:buClr>
              <a:buSzPts val="1200"/>
              <a:buFont typeface="Calibri"/>
              <a:buChar char="-"/>
            </a:pPr>
            <a:r>
              <a:rPr lang="en-IE"/>
              <a:t>You Can Quit-1:1 support with smoking advisor</a:t>
            </a:r>
            <a:endParaRPr/>
          </a:p>
          <a:p>
            <a:pPr marL="171450" lvl="0" indent="-171450" algn="l" rtl="0">
              <a:spcBef>
                <a:spcPts val="0"/>
              </a:spcBef>
              <a:spcAft>
                <a:spcPts val="0"/>
              </a:spcAft>
              <a:buClr>
                <a:schemeClr val="dk1"/>
              </a:buClr>
              <a:buSzPts val="1200"/>
              <a:buFont typeface="Calibri"/>
              <a:buChar char="-"/>
            </a:pPr>
            <a:r>
              <a:rPr lang="en-IE"/>
              <a:t>Quit.ie: online quit plan and information about quitting </a:t>
            </a:r>
            <a:endParaRPr/>
          </a:p>
          <a:p>
            <a:pPr marL="171450" lvl="0" indent="-171450" algn="l" rtl="0">
              <a:spcBef>
                <a:spcPts val="0"/>
              </a:spcBef>
              <a:spcAft>
                <a:spcPts val="0"/>
              </a:spcAft>
              <a:buClr>
                <a:schemeClr val="dk1"/>
              </a:buClr>
              <a:buSzPts val="1200"/>
              <a:buFont typeface="Calibri"/>
              <a:buChar char="-"/>
            </a:pPr>
            <a:r>
              <a:rPr lang="en-IE"/>
              <a:t>Social meda: encouraging posts and information </a:t>
            </a:r>
            <a:endParaRPr/>
          </a:p>
        </p:txBody>
      </p:sp>
      <p:sp>
        <p:nvSpPr>
          <p:cNvPr id="364" name="Google Shape;364;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a:t>Show examples here of the quit booklets, quit online supports, handouts etc</a:t>
            </a:r>
            <a:endParaRPr/>
          </a:p>
        </p:txBody>
      </p:sp>
      <p:sp>
        <p:nvSpPr>
          <p:cNvPr id="380" name="Google Shape;380;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a:solidFill>
                  <a:schemeClr val="tx1"/>
                </a:solidFill>
                <a:effectLst/>
                <a:latin typeface="+mn-lt"/>
                <a:ea typeface="+mn-ea"/>
                <a:cs typeface="+mn-cs"/>
              </a:rPr>
              <a:t>Today I phoned the doctor and spoke to the receptionist, I told her that the doctor had mentioned to me a few weeks ago about quitting smoking and getting signed up for some support but I lost the leaflet and didn’t know how to sign up. The receptionist said she would send a note to the doctor and he would refer her into the quit team asap. The quit team would contact me then to get the ball rolling but if I wanted to get going quicker I could call the Freephone </a:t>
            </a:r>
            <a:r>
              <a:rPr lang="en-IE" sz="1200" kern="1200" dirty="0" err="1">
                <a:solidFill>
                  <a:schemeClr val="tx1"/>
                </a:solidFill>
                <a:effectLst/>
                <a:latin typeface="+mn-lt"/>
                <a:ea typeface="+mn-ea"/>
                <a:cs typeface="+mn-cs"/>
              </a:rPr>
              <a:t>quitline</a:t>
            </a:r>
            <a:r>
              <a:rPr lang="en-IE" sz="1200" kern="1200" dirty="0">
                <a:solidFill>
                  <a:schemeClr val="tx1"/>
                </a:solidFill>
                <a:effectLst/>
                <a:latin typeface="+mn-lt"/>
                <a:ea typeface="+mn-ea"/>
                <a:cs typeface="+mn-cs"/>
              </a:rPr>
              <a:t> and sign up myself. I was a bit too nervous to do that so I asked if she could go ahead and ask the doctor to do it for me. </a:t>
            </a:r>
          </a:p>
          <a:p>
            <a:r>
              <a:rPr lang="en-IE" sz="1200" kern="1200" dirty="0">
                <a:solidFill>
                  <a:schemeClr val="tx1"/>
                </a:solidFill>
                <a:effectLst/>
                <a:latin typeface="+mn-lt"/>
                <a:ea typeface="+mn-ea"/>
                <a:cs typeface="+mn-cs"/>
              </a:rPr>
              <a:t> </a:t>
            </a:r>
          </a:p>
          <a:p>
            <a:r>
              <a:rPr lang="en-IE" sz="1200" kern="1200" dirty="0">
                <a:solidFill>
                  <a:schemeClr val="tx1"/>
                </a:solidFill>
                <a:effectLst/>
                <a:latin typeface="+mn-lt"/>
                <a:ea typeface="+mn-ea"/>
                <a:cs typeface="+mn-cs"/>
              </a:rPr>
              <a:t>A few days later Amy from the quit team called me and took some details from me, we had a chat about my smoking habit at the moment and plans I had around quitting. She explained that the next step is to book in an appointment for a “Pre Quit” session and that this could be in person or over the phone.  I booked in for a phone appointment for a couple of days later and spent half an hour on the phone talking to Amy that day all about how I could actually approach quitting and what supports would help me. She explained all about Nicotine Replacement Therapy –like patches and gum </a:t>
            </a:r>
            <a:r>
              <a:rPr lang="en-IE" sz="1200" kern="1200" dirty="0" err="1">
                <a:solidFill>
                  <a:schemeClr val="tx1"/>
                </a:solidFill>
                <a:effectLst/>
                <a:latin typeface="+mn-lt"/>
                <a:ea typeface="+mn-ea"/>
                <a:cs typeface="+mn-cs"/>
              </a:rPr>
              <a:t>etc.and</a:t>
            </a:r>
            <a:r>
              <a:rPr lang="en-IE" sz="1200" kern="1200" dirty="0">
                <a:solidFill>
                  <a:schemeClr val="tx1"/>
                </a:solidFill>
                <a:effectLst/>
                <a:latin typeface="+mn-lt"/>
                <a:ea typeface="+mn-ea"/>
                <a:cs typeface="+mn-cs"/>
              </a:rPr>
              <a:t> tips to cope with cravings. I wasn’t quite ready to set my quit date by the end of the call but had loads of information to get me started with planning. Amy made another appointment for the following week and on that call I actually set a quit date…I could hardly believe the words were coming out of my mouth but I just wanted to give it ago at this stage. I was a mixture of nerves and excitement as we made a plan for our next appointment which would be on my quit day. I was also just really worried I’d completely fail but Amy assured me there’s no such thing as a failed attempt.</a:t>
            </a:r>
          </a:p>
          <a:p>
            <a:r>
              <a:rPr lang="en-IE" sz="1200" kern="1200" dirty="0">
                <a:solidFill>
                  <a:schemeClr val="tx1"/>
                </a:solidFill>
                <a:effectLst/>
                <a:latin typeface="+mn-lt"/>
                <a:ea typeface="+mn-ea"/>
                <a:cs typeface="+mn-cs"/>
              </a:rPr>
              <a:t>. </a:t>
            </a:r>
          </a:p>
          <a:p>
            <a:endParaRPr lang="en-IE" dirty="0"/>
          </a:p>
          <a:p>
            <a:endParaRPr lang="en-IE" dirty="0"/>
          </a:p>
          <a:p>
            <a:endParaRPr lang="en-IE" dirty="0"/>
          </a:p>
          <a:p>
            <a:r>
              <a:rPr lang="en-IE" dirty="0"/>
              <a:t>Show Sandra on the cycle of</a:t>
            </a:r>
            <a:r>
              <a:rPr lang="en-IE" baseline="0" dirty="0"/>
              <a:t> change at new stage and briefly discuss after playing the clip that at this point in time the support Sandra needs is to help her make a plan and get ready to put the plan into action. She needs encouragement and confidence boosting to increase her self esteem and belief in herself that she can do it and she needs to feel like she is going to be supported through the change.</a:t>
            </a:r>
            <a:endParaRPr lang="en-IE" dirty="0"/>
          </a:p>
        </p:txBody>
      </p:sp>
      <p:sp>
        <p:nvSpPr>
          <p:cNvPr id="4" name="Slide Number Placeholder 3"/>
          <p:cNvSpPr>
            <a:spLocks noGrp="1"/>
          </p:cNvSpPr>
          <p:nvPr>
            <p:ph type="sldNum" sz="quarter" idx="10"/>
          </p:nvPr>
        </p:nvSpPr>
        <p:spPr/>
        <p:txBody>
          <a:bodyPr/>
          <a:lstStyle/>
          <a:p>
            <a:fld id="{ED57CD85-B555-49D8-9349-B356DA9DCBB7}" type="slidenum">
              <a:rPr lang="en-IE" smtClean="0"/>
              <a:t>24</a:t>
            </a:fld>
            <a:endParaRPr lang="en-IE"/>
          </a:p>
        </p:txBody>
      </p:sp>
    </p:spTree>
    <p:extLst>
      <p:ext uri="{BB962C8B-B14F-4D97-AF65-F5344CB8AC3E}">
        <p14:creationId xmlns:p14="http://schemas.microsoft.com/office/powerpoint/2010/main" val="4279141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a:t>Discuss that there are many ways to get support to get prepared and make a plan to quit smoking. Mentioned these ways here and show a video of one if time allows</a:t>
            </a:r>
            <a:endParaRPr/>
          </a:p>
        </p:txBody>
      </p:sp>
      <p:sp>
        <p:nvSpPr>
          <p:cNvPr id="399" name="Google Shape;399;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6" name="Google Shape;416;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a:t>Discuss that there are many ways to get support to get prepared and make a plan to quit smoking. Mentioned these ways here and show a video of one if time allows</a:t>
            </a:r>
            <a:endParaRPr/>
          </a:p>
        </p:txBody>
      </p:sp>
      <p:sp>
        <p:nvSpPr>
          <p:cNvPr id="417" name="Google Shape;417;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4" name="Google Shape;424;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a:t>Have a look at handouts and if time allows refer to completed example for “Sandra” to illustrated how it can help people to prepare to quit smoking</a:t>
            </a:r>
            <a:endParaRPr/>
          </a:p>
        </p:txBody>
      </p:sp>
      <p:sp>
        <p:nvSpPr>
          <p:cNvPr id="432" name="Google Shape;432;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0" name="Google Shape;440;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a:t>Discuss NRT usage and types and show video. Mention the dual therapy usages and value in getting advice from trained quit smoking advisor on the use of these medications.</a:t>
            </a:r>
            <a:endParaRPr/>
          </a:p>
        </p:txBody>
      </p:sp>
      <p:sp>
        <p:nvSpPr>
          <p:cNvPr id="441" name="Google Shape;441;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0" name="Google Shape;450;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a:t>Explain how the CO Monitor works and is used to help people in their quit attempt, facilitator takes the test to provide an example and then offers to  allow participants the opportunity to try it out.</a:t>
            </a:r>
            <a:endParaRPr/>
          </a:p>
        </p:txBody>
      </p:sp>
      <p:sp>
        <p:nvSpPr>
          <p:cNvPr id="451" name="Google Shape;451;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1" kern="1200" dirty="0">
                <a:solidFill>
                  <a:schemeClr val="tx1"/>
                </a:solidFill>
                <a:effectLst/>
                <a:latin typeface="+mn-lt"/>
                <a:ea typeface="+mn-ea"/>
                <a:cs typeface="+mn-cs"/>
              </a:rPr>
              <a:t>Move Sandra to this stage of change on the poster and Discuss this stage of change- action</a:t>
            </a:r>
            <a:r>
              <a:rPr lang="en-IE" sz="1200" kern="1200" dirty="0">
                <a:solidFill>
                  <a:schemeClr val="tx1"/>
                </a:solidFill>
                <a:effectLst/>
                <a:latin typeface="+mn-lt"/>
                <a:ea typeface="+mn-ea"/>
                <a:cs typeface="+mn-cs"/>
              </a:rPr>
              <a:t>- </a:t>
            </a:r>
          </a:p>
          <a:p>
            <a:r>
              <a:rPr lang="en-IE" sz="1200" i="1" kern="1200" dirty="0">
                <a:solidFill>
                  <a:schemeClr val="tx1"/>
                </a:solidFill>
                <a:effectLst/>
                <a:latin typeface="+mn-lt"/>
                <a:ea typeface="+mn-ea"/>
                <a:cs typeface="+mn-cs"/>
              </a:rPr>
              <a:t>it can be a difficult stage to get to and feels a bit like taking a leap of faith.  You don’t always have to feel completely “ready” to do it and sometimes the action needs to come before the motivation rather than pushing it out until “the right time”. </a:t>
            </a:r>
          </a:p>
          <a:p>
            <a:r>
              <a:rPr lang="en-IE" sz="1200" i="1" kern="1200" dirty="0">
                <a:solidFill>
                  <a:schemeClr val="tx1"/>
                </a:solidFill>
                <a:effectLst/>
                <a:latin typeface="+mn-lt"/>
                <a:ea typeface="+mn-ea"/>
                <a:cs typeface="+mn-cs"/>
              </a:rPr>
              <a:t>What people need during</a:t>
            </a:r>
            <a:r>
              <a:rPr lang="en-IE" sz="1200" i="1" kern="1200" baseline="0" dirty="0">
                <a:solidFill>
                  <a:schemeClr val="tx1"/>
                </a:solidFill>
                <a:effectLst/>
                <a:latin typeface="+mn-lt"/>
                <a:ea typeface="+mn-ea"/>
                <a:cs typeface="+mn-cs"/>
              </a:rPr>
              <a:t> this time is continued connection with support, checking in, reminding and reinforcing of the plan and the being able to answer questions about challenges being faced that could prevent the person from continuing on the right path. </a:t>
            </a:r>
          </a:p>
          <a:p>
            <a:endParaRPr lang="en-IE" sz="1200" kern="1200" dirty="0">
              <a:solidFill>
                <a:schemeClr val="tx1"/>
              </a:solidFill>
              <a:effectLst/>
              <a:latin typeface="+mn-lt"/>
              <a:ea typeface="+mn-ea"/>
              <a:cs typeface="+mn-cs"/>
            </a:endParaRPr>
          </a:p>
          <a:p>
            <a:endParaRPr lang="en-IE" dirty="0"/>
          </a:p>
        </p:txBody>
      </p:sp>
      <p:sp>
        <p:nvSpPr>
          <p:cNvPr id="4" name="Slide Number Placeholder 3"/>
          <p:cNvSpPr>
            <a:spLocks noGrp="1"/>
          </p:cNvSpPr>
          <p:nvPr>
            <p:ph type="sldNum" sz="quarter" idx="10"/>
          </p:nvPr>
        </p:nvSpPr>
        <p:spPr/>
        <p:txBody>
          <a:bodyPr/>
          <a:lstStyle/>
          <a:p>
            <a:fld id="{ED57CD85-B555-49D8-9349-B356DA9DCBB7}" type="slidenum">
              <a:rPr lang="en-IE" smtClean="0"/>
              <a:t>32</a:t>
            </a:fld>
            <a:endParaRPr lang="en-IE"/>
          </a:p>
        </p:txBody>
      </p:sp>
    </p:spTree>
    <p:extLst>
      <p:ext uri="{BB962C8B-B14F-4D97-AF65-F5344CB8AC3E}">
        <p14:creationId xmlns:p14="http://schemas.microsoft.com/office/powerpoint/2010/main" val="5416302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IE"/>
              <a:t>Mention that a craving normally passes in 3-5 minutes so Don’t Dwell on it is often also mentioned as a 5</a:t>
            </a:r>
            <a:r>
              <a:rPr lang="en-IE" baseline="30000"/>
              <a:t>th</a:t>
            </a:r>
            <a:r>
              <a:rPr lang="en-IE"/>
              <a:t> D</a:t>
            </a:r>
            <a:endParaRPr/>
          </a:p>
          <a:p>
            <a:pPr marL="0" lvl="0" indent="0" algn="l" rtl="0">
              <a:spcBef>
                <a:spcPts val="0"/>
              </a:spcBef>
              <a:spcAft>
                <a:spcPts val="0"/>
              </a:spcAft>
              <a:buNone/>
            </a:pPr>
            <a:endParaRPr/>
          </a:p>
        </p:txBody>
      </p:sp>
      <p:sp>
        <p:nvSpPr>
          <p:cNvPr id="476" name="Google Shape;476;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7" name="Google Shape;487;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a:t>Discuss the fact that the Quit smoking advisors can help to guide you through a variety of ways to help you cope with cravings. One way of discussing this is using the 4 Ds, briefly give example of this. </a:t>
            </a:r>
            <a:endParaRPr/>
          </a:p>
        </p:txBody>
      </p:sp>
      <p:sp>
        <p:nvSpPr>
          <p:cNvPr id="488" name="Google Shape;488;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IE" sz="1200">
                <a:solidFill>
                  <a:schemeClr val="dk1"/>
                </a:solidFill>
                <a:latin typeface="Calibri"/>
                <a:ea typeface="Calibri"/>
                <a:cs typeface="Calibri"/>
                <a:sym typeface="Calibri"/>
              </a:rPr>
              <a:t>Activity (2 options)</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IE" sz="1200">
                <a:solidFill>
                  <a:schemeClr val="dk1"/>
                </a:solidFill>
                <a:latin typeface="Calibri"/>
                <a:ea typeface="Calibri"/>
                <a:cs typeface="Calibri"/>
                <a:sym typeface="Calibri"/>
              </a:rPr>
              <a:t>1.</a:t>
            </a:r>
            <a:endParaRPr/>
          </a:p>
          <a:p>
            <a:pPr marL="0" marR="0" lvl="0" indent="0" algn="l" rtl="0">
              <a:lnSpc>
                <a:spcPct val="100000"/>
              </a:lnSpc>
              <a:spcBef>
                <a:spcPts val="0"/>
              </a:spcBef>
              <a:spcAft>
                <a:spcPts val="0"/>
              </a:spcAft>
              <a:buClr>
                <a:schemeClr val="dk1"/>
              </a:buClr>
              <a:buSzPts val="1200"/>
              <a:buFont typeface="Calibri"/>
              <a:buNone/>
            </a:pPr>
            <a:r>
              <a:rPr lang="en-IE" sz="1200">
                <a:solidFill>
                  <a:schemeClr val="dk1"/>
                </a:solidFill>
                <a:latin typeface="Calibri"/>
                <a:ea typeface="Calibri"/>
                <a:cs typeface="Calibri"/>
                <a:sym typeface="Calibri"/>
              </a:rPr>
              <a:t>Each pair of participants gets a withdrawal symptoms sheet (pictures) and a bunch of cut out timelines (1 day/2 weeks etc), participants must try to match up the timeline with the withdrawal symptom to give their guess on how long the withdrawal symptom usually lasts. </a:t>
            </a:r>
            <a:endParaRPr/>
          </a:p>
          <a:p>
            <a:pPr marL="0" lvl="0" indent="0" algn="l" rtl="0">
              <a:spcBef>
                <a:spcPts val="0"/>
              </a:spcBef>
              <a:spcAft>
                <a:spcPts val="0"/>
              </a:spcAft>
              <a:buNone/>
            </a:pPr>
            <a:endParaRPr/>
          </a:p>
          <a:p>
            <a:pPr marL="0" lvl="0" indent="0" algn="l" rtl="0">
              <a:spcBef>
                <a:spcPts val="0"/>
              </a:spcBef>
              <a:spcAft>
                <a:spcPts val="0"/>
              </a:spcAft>
              <a:buNone/>
            </a:pPr>
            <a:r>
              <a:rPr lang="en-IE"/>
              <a:t>2. List out the withdrawal symptoms on the screen and ask participants to call out how long they feel each would last before it passes</a:t>
            </a:r>
            <a:endParaRPr/>
          </a:p>
        </p:txBody>
      </p:sp>
      <p:sp>
        <p:nvSpPr>
          <p:cNvPr id="498" name="Google Shape;498;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8" name="Google Shape;508;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509" name="Google Shape;509;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7" name="Google Shape;527;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7000"/>
              </a:lnSpc>
              <a:spcBef>
                <a:spcPts val="0"/>
              </a:spcBef>
              <a:spcAft>
                <a:spcPts val="0"/>
              </a:spcAft>
              <a:buNone/>
            </a:pPr>
            <a:r>
              <a:rPr lang="en-IE" sz="1200">
                <a:latin typeface="Arial"/>
                <a:ea typeface="Arial"/>
                <a:cs typeface="Arial"/>
                <a:sym typeface="Arial"/>
              </a:rPr>
              <a:t>The journey to staying quit will not always be straight forward, like this image of the blob people on the ladders, there are days when you will feel like you have conquered it and your winning and days when you feel you are close to falling back to start again, or feeling angry and frustrated with the whole thing. This is normal and there are some things you can do to try and stick with it and stay in control of your quit attempt. </a:t>
            </a:r>
            <a:endParaRPr/>
          </a:p>
          <a:p>
            <a:pPr marL="0" lvl="0" indent="0" algn="l" rtl="0">
              <a:lnSpc>
                <a:spcPct val="107000"/>
              </a:lnSpc>
              <a:spcBef>
                <a:spcPts val="800"/>
              </a:spcBef>
              <a:spcAft>
                <a:spcPts val="0"/>
              </a:spcAft>
              <a:buNone/>
            </a:pPr>
            <a:endParaRPr sz="1200">
              <a:latin typeface="Arial"/>
              <a:ea typeface="Arial"/>
              <a:cs typeface="Arial"/>
              <a:sym typeface="Arial"/>
            </a:endParaRPr>
          </a:p>
          <a:p>
            <a:pPr marL="0" lvl="0" indent="0" algn="l" rtl="0">
              <a:lnSpc>
                <a:spcPct val="107000"/>
              </a:lnSpc>
              <a:spcBef>
                <a:spcPts val="800"/>
              </a:spcBef>
              <a:spcAft>
                <a:spcPts val="0"/>
              </a:spcAft>
              <a:buNone/>
            </a:pPr>
            <a:r>
              <a:rPr lang="en-IE" sz="1200">
                <a:latin typeface="Arial"/>
                <a:ea typeface="Arial"/>
                <a:cs typeface="Arial"/>
                <a:sym typeface="Arial"/>
              </a:rPr>
              <a:t>Space to Choose Pg 34 SCB</a:t>
            </a:r>
            <a:endParaRPr sz="1100">
              <a:latin typeface="Calibri"/>
              <a:ea typeface="Calibri"/>
              <a:cs typeface="Calibri"/>
              <a:sym typeface="Calibri"/>
            </a:endParaRPr>
          </a:p>
          <a:p>
            <a:pPr marL="0" lvl="0" indent="0" algn="l" rtl="0">
              <a:lnSpc>
                <a:spcPct val="107000"/>
              </a:lnSpc>
              <a:spcBef>
                <a:spcPts val="800"/>
              </a:spcBef>
              <a:spcAft>
                <a:spcPts val="0"/>
              </a:spcAft>
              <a:buNone/>
            </a:pPr>
            <a:r>
              <a:rPr lang="en-IE" sz="1200">
                <a:latin typeface="Arial"/>
                <a:ea typeface="Arial"/>
                <a:cs typeface="Arial"/>
                <a:sym typeface="Arial"/>
              </a:rPr>
              <a:t> </a:t>
            </a:r>
            <a:endParaRPr sz="1100">
              <a:latin typeface="Calibri"/>
              <a:ea typeface="Calibri"/>
              <a:cs typeface="Calibri"/>
              <a:sym typeface="Calibri"/>
            </a:endParaRPr>
          </a:p>
          <a:p>
            <a:pPr marL="0" lvl="0" indent="0" algn="l" rtl="0">
              <a:lnSpc>
                <a:spcPct val="107000"/>
              </a:lnSpc>
              <a:spcBef>
                <a:spcPts val="800"/>
              </a:spcBef>
              <a:spcAft>
                <a:spcPts val="0"/>
              </a:spcAft>
              <a:buNone/>
            </a:pPr>
            <a:r>
              <a:rPr lang="en-IE" sz="1200">
                <a:latin typeface="Arial"/>
                <a:ea typeface="Arial"/>
                <a:cs typeface="Arial"/>
                <a:sym typeface="Arial"/>
              </a:rPr>
              <a:t>Keeping on the right path pg 41 SCB</a:t>
            </a:r>
            <a:endParaRPr sz="1100">
              <a:latin typeface="Calibri"/>
              <a:ea typeface="Calibri"/>
              <a:cs typeface="Calibri"/>
              <a:sym typeface="Calibri"/>
            </a:endParaRPr>
          </a:p>
          <a:p>
            <a:pPr marL="0" lvl="0" indent="0" algn="l" rtl="0">
              <a:lnSpc>
                <a:spcPct val="107000"/>
              </a:lnSpc>
              <a:spcBef>
                <a:spcPts val="800"/>
              </a:spcBef>
              <a:spcAft>
                <a:spcPts val="0"/>
              </a:spcAft>
              <a:buNone/>
            </a:pPr>
            <a:r>
              <a:rPr lang="en-IE" sz="1200">
                <a:latin typeface="Arial"/>
                <a:ea typeface="Arial"/>
                <a:cs typeface="Arial"/>
                <a:sym typeface="Arial"/>
              </a:rPr>
              <a:t> </a:t>
            </a:r>
            <a:endParaRPr sz="1100">
              <a:latin typeface="Calibri"/>
              <a:ea typeface="Calibri"/>
              <a:cs typeface="Calibri"/>
              <a:sym typeface="Calibri"/>
            </a:endParaRPr>
          </a:p>
          <a:p>
            <a:pPr marL="0" lvl="0" indent="0" algn="l" rtl="0">
              <a:lnSpc>
                <a:spcPct val="107000"/>
              </a:lnSpc>
              <a:spcBef>
                <a:spcPts val="800"/>
              </a:spcBef>
              <a:spcAft>
                <a:spcPts val="0"/>
              </a:spcAft>
              <a:buNone/>
            </a:pPr>
            <a:r>
              <a:rPr lang="en-IE" sz="1200">
                <a:latin typeface="Arial"/>
                <a:ea typeface="Arial"/>
                <a:cs typeface="Arial"/>
                <a:sym typeface="Arial"/>
              </a:rPr>
              <a:t>Positive Self Talk (Q4Y pg 40)</a:t>
            </a:r>
            <a:endParaRPr/>
          </a:p>
          <a:p>
            <a:pPr marL="0" lvl="0" indent="0" algn="l" rtl="0">
              <a:spcBef>
                <a:spcPts val="800"/>
              </a:spcBef>
              <a:spcAft>
                <a:spcPts val="0"/>
              </a:spcAft>
              <a:buNone/>
            </a:pPr>
            <a:r>
              <a:rPr lang="en-IE" sz="1200" b="1">
                <a:solidFill>
                  <a:schemeClr val="dk1"/>
                </a:solidFill>
                <a:latin typeface="Calibri"/>
                <a:ea typeface="Calibri"/>
                <a:cs typeface="Calibri"/>
                <a:sym typeface="Calibri"/>
              </a:rPr>
              <a:t>Space to Choose and keeping on the right path</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IE" sz="1200" b="1">
                <a:solidFill>
                  <a:schemeClr val="dk1"/>
                </a:solidFill>
                <a:latin typeface="Calibri"/>
                <a:ea typeface="Calibri"/>
                <a:cs typeface="Calibri"/>
                <a:sym typeface="Calibri"/>
              </a:rPr>
              <a:t>Sticking to your quit plan and taking NRT</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IE" sz="1200" b="1">
                <a:solidFill>
                  <a:schemeClr val="dk1"/>
                </a:solidFill>
                <a:latin typeface="Calibri"/>
                <a:ea typeface="Calibri"/>
                <a:cs typeface="Calibri"/>
                <a:sym typeface="Calibri"/>
              </a:rPr>
              <a:t>Positive Self Talk</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IE" sz="1200" b="1">
                <a:solidFill>
                  <a:schemeClr val="dk1"/>
                </a:solidFill>
                <a:latin typeface="Calibri"/>
                <a:ea typeface="Calibri"/>
                <a:cs typeface="Calibri"/>
                <a:sym typeface="Calibri"/>
              </a:rPr>
              <a:t>Bingo Card</a:t>
            </a:r>
            <a:r>
              <a:rPr lang="en-IE" sz="1200">
                <a:solidFill>
                  <a:schemeClr val="dk1"/>
                </a:solidFill>
                <a:latin typeface="Calibri"/>
                <a:ea typeface="Calibri"/>
                <a:cs typeface="Calibri"/>
                <a:sym typeface="Calibri"/>
              </a:rPr>
              <a:t> </a:t>
            </a:r>
            <a:endParaRPr/>
          </a:p>
          <a:p>
            <a:pPr marL="0" lvl="0" indent="0" algn="l" rtl="0">
              <a:spcBef>
                <a:spcPts val="0"/>
              </a:spcBef>
              <a:spcAft>
                <a:spcPts val="0"/>
              </a:spcAft>
              <a:buNone/>
            </a:pPr>
            <a:r>
              <a:rPr lang="en-IE" sz="1200" b="1">
                <a:solidFill>
                  <a:schemeClr val="dk1"/>
                </a:solidFill>
                <a:latin typeface="Calibri"/>
                <a:ea typeface="Calibri"/>
                <a:cs typeface="Calibri"/>
                <a:sym typeface="Calibri"/>
              </a:rPr>
              <a:t>Rewards</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IE" sz="1200" b="1">
                <a:solidFill>
                  <a:schemeClr val="dk1"/>
                </a:solidFill>
                <a:latin typeface="Calibri"/>
                <a:ea typeface="Calibri"/>
                <a:cs typeface="Calibri"/>
                <a:sym typeface="Calibri"/>
              </a:rPr>
              <a:t>Ticking off the Calendar</a:t>
            </a:r>
            <a:endParaRPr sz="1200">
              <a:solidFill>
                <a:schemeClr val="dk1"/>
              </a:solidFill>
              <a:latin typeface="Calibri"/>
              <a:ea typeface="Calibri"/>
              <a:cs typeface="Calibri"/>
              <a:sym typeface="Calibri"/>
            </a:endParaRPr>
          </a:p>
          <a:p>
            <a:pPr marL="0" lvl="0" indent="0" algn="l" rtl="0">
              <a:lnSpc>
                <a:spcPct val="107000"/>
              </a:lnSpc>
              <a:spcBef>
                <a:spcPts val="0"/>
              </a:spcBef>
              <a:spcAft>
                <a:spcPts val="0"/>
              </a:spcAft>
              <a:buNone/>
            </a:pPr>
            <a:endParaRPr sz="1100">
              <a:latin typeface="Calibri"/>
              <a:ea typeface="Calibri"/>
              <a:cs typeface="Calibri"/>
              <a:sym typeface="Calibri"/>
            </a:endParaRPr>
          </a:p>
          <a:p>
            <a:pPr marL="0" lvl="0" indent="0" algn="l" rtl="0">
              <a:spcBef>
                <a:spcPts val="800"/>
              </a:spcBef>
              <a:spcAft>
                <a:spcPts val="0"/>
              </a:spcAft>
              <a:buNone/>
            </a:pPr>
            <a:endParaRPr/>
          </a:p>
        </p:txBody>
      </p:sp>
      <p:sp>
        <p:nvSpPr>
          <p:cNvPr id="528" name="Google Shape;528;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38</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5" name="Google Shape;535;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D3447"/>
              </a:buClr>
              <a:buSzPts val="1200"/>
              <a:buFont typeface="Arial"/>
              <a:buNone/>
            </a:pPr>
            <a:r>
              <a:rPr lang="en-IE" sz="1200">
                <a:solidFill>
                  <a:srgbClr val="0D3447"/>
                </a:solidFill>
                <a:latin typeface="Arial"/>
                <a:ea typeface="Arial"/>
                <a:cs typeface="Arial"/>
                <a:sym typeface="Arial"/>
              </a:rPr>
              <a:t>Discuss the fact that Cannot control every situation or how you will always feel on the journey to quitting but you can control how you respond</a:t>
            </a:r>
            <a:endParaRPr/>
          </a:p>
          <a:p>
            <a:pPr marL="0" lvl="0" indent="0" algn="l" rtl="0">
              <a:spcBef>
                <a:spcPts val="0"/>
              </a:spcBef>
              <a:spcAft>
                <a:spcPts val="0"/>
              </a:spcAft>
              <a:buNone/>
            </a:pPr>
            <a:endParaRPr/>
          </a:p>
        </p:txBody>
      </p:sp>
      <p:sp>
        <p:nvSpPr>
          <p:cNvPr id="536" name="Google Shape;536;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39</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3" name="Google Shape;543;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0" name="Google Shape;550;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i="1"/>
              <a:t>Having some positive self talk quotes written down to repeat to yourself to get you through difficult times can be really powerful way of turning your thoughts around and getting through moments of struggle</a:t>
            </a:r>
            <a:endParaRPr i="1"/>
          </a:p>
        </p:txBody>
      </p:sp>
      <p:sp>
        <p:nvSpPr>
          <p:cNvPr id="551" name="Google Shape;551;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41</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7" name="Google Shape;557;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8" name="Google Shape;558;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42</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Introduce this stage by saying that learning to be smoke/vape-free is a lifelong process and will come with ups and downs.  </a:t>
            </a:r>
          </a:p>
          <a:p>
            <a:endParaRPr lang="en-IE" dirty="0"/>
          </a:p>
          <a:p>
            <a:r>
              <a:rPr lang="en-IE" dirty="0"/>
              <a:t>Brainstorm</a:t>
            </a:r>
          </a:p>
          <a:p>
            <a:r>
              <a:rPr lang="en-IE" dirty="0"/>
              <a:t>-ask the group to come up with some examples of situations/triggers that typically cause relapse for quitting smoking (provide additional reasons if any missed)</a:t>
            </a:r>
          </a:p>
          <a:p>
            <a:endParaRPr lang="en-IE" dirty="0"/>
          </a:p>
          <a:p>
            <a:endParaRPr lang="en-IE" dirty="0"/>
          </a:p>
        </p:txBody>
      </p:sp>
      <p:sp>
        <p:nvSpPr>
          <p:cNvPr id="4" name="Slide Number Placeholder 3"/>
          <p:cNvSpPr>
            <a:spLocks noGrp="1"/>
          </p:cNvSpPr>
          <p:nvPr>
            <p:ph type="sldNum" sz="quarter" idx="10"/>
          </p:nvPr>
        </p:nvSpPr>
        <p:spPr/>
        <p:txBody>
          <a:bodyPr/>
          <a:lstStyle/>
          <a:p>
            <a:fld id="{ED57CD85-B555-49D8-9349-B356DA9DCBB7}" type="slidenum">
              <a:rPr lang="en-IE" smtClean="0"/>
              <a:t>43</a:t>
            </a:fld>
            <a:endParaRPr lang="en-IE"/>
          </a:p>
        </p:txBody>
      </p:sp>
    </p:spTree>
    <p:extLst>
      <p:ext uri="{BB962C8B-B14F-4D97-AF65-F5344CB8AC3E}">
        <p14:creationId xmlns:p14="http://schemas.microsoft.com/office/powerpoint/2010/main" val="42945413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6" name="Google Shape;576;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a:t>Show this list to compare to what was discussed by the group and discuss some examples</a:t>
            </a:r>
            <a:endParaRPr/>
          </a:p>
        </p:txBody>
      </p:sp>
      <p:sp>
        <p:nvSpPr>
          <p:cNvPr id="577" name="Google Shape;577;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44</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5" name="Google Shape;605;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a:t>Discuss talking points above</a:t>
            </a:r>
            <a:endParaRPr/>
          </a:p>
          <a:p>
            <a:pPr marL="0" lvl="0" indent="0" algn="l" rtl="0">
              <a:spcBef>
                <a:spcPts val="0"/>
              </a:spcBef>
              <a:spcAft>
                <a:spcPts val="0"/>
              </a:spcAft>
              <a:buNone/>
            </a:pPr>
            <a:r>
              <a:rPr lang="en-IE"/>
              <a:t>Relate to Sandra in case study and ask participants questions to prompt discussion:</a:t>
            </a:r>
            <a:endParaRPr/>
          </a:p>
          <a:p>
            <a:pPr marL="0" lvl="0" indent="0" algn="l" rtl="0">
              <a:spcBef>
                <a:spcPts val="0"/>
              </a:spcBef>
              <a:spcAft>
                <a:spcPts val="0"/>
              </a:spcAft>
              <a:buNone/>
            </a:pPr>
            <a:endParaRPr/>
          </a:p>
          <a:p>
            <a:pPr marL="0" lvl="0" indent="0" algn="l" rtl="0">
              <a:spcBef>
                <a:spcPts val="0"/>
              </a:spcBef>
              <a:spcAft>
                <a:spcPts val="0"/>
              </a:spcAft>
              <a:buNone/>
            </a:pPr>
            <a:r>
              <a:rPr lang="en-IE"/>
              <a:t>What went well for Sandra with this quit attempt?</a:t>
            </a:r>
            <a:endParaRPr/>
          </a:p>
          <a:p>
            <a:pPr marL="0" lvl="0" indent="0" algn="l" rtl="0">
              <a:spcBef>
                <a:spcPts val="0"/>
              </a:spcBef>
              <a:spcAft>
                <a:spcPts val="0"/>
              </a:spcAft>
              <a:buNone/>
            </a:pPr>
            <a:r>
              <a:rPr lang="en-IE"/>
              <a:t>What could Sandra have done to avoid this relapse? </a:t>
            </a:r>
            <a:endParaRPr/>
          </a:p>
          <a:p>
            <a:pPr marL="0" lvl="0" indent="0" algn="l" rtl="0">
              <a:spcBef>
                <a:spcPts val="0"/>
              </a:spcBef>
              <a:spcAft>
                <a:spcPts val="0"/>
              </a:spcAft>
              <a:buNone/>
            </a:pPr>
            <a:r>
              <a:rPr lang="en-IE"/>
              <a:t>What lessons can Sandra bring with her into her next quit attempt? </a:t>
            </a:r>
            <a:endParaRPr/>
          </a:p>
          <a:p>
            <a:pPr marL="0" lvl="0" indent="0" algn="l" rtl="0">
              <a:spcBef>
                <a:spcPts val="0"/>
              </a:spcBef>
              <a:spcAft>
                <a:spcPts val="0"/>
              </a:spcAft>
              <a:buNone/>
            </a:pPr>
            <a:endParaRPr/>
          </a:p>
          <a:p>
            <a:pPr marL="0" lvl="0" indent="0" algn="l" rtl="0">
              <a:spcBef>
                <a:spcPts val="0"/>
              </a:spcBef>
              <a:spcAft>
                <a:spcPts val="0"/>
              </a:spcAft>
              <a:buNone/>
            </a:pPr>
            <a:r>
              <a:rPr lang="en-IE"/>
              <a:t>	</a:t>
            </a:r>
            <a:endParaRPr/>
          </a:p>
          <a:p>
            <a:pPr marL="0" lvl="0" indent="0" algn="l" rtl="0">
              <a:spcBef>
                <a:spcPts val="0"/>
              </a:spcBef>
              <a:spcAft>
                <a:spcPts val="0"/>
              </a:spcAft>
              <a:buNone/>
            </a:pPr>
            <a:r>
              <a:rPr lang="en-IE"/>
              <a:t>Don’t quit on quitting and don’t see it as a failure, see it as an opportunity to learn from and try again using that learning to do better this time. </a:t>
            </a:r>
            <a:endParaRPr/>
          </a:p>
          <a:p>
            <a:pPr marL="0" lvl="0" indent="0" algn="l" rtl="0">
              <a:spcBef>
                <a:spcPts val="0"/>
              </a:spcBef>
              <a:spcAft>
                <a:spcPts val="0"/>
              </a:spcAft>
              <a:buNone/>
            </a:pPr>
            <a:r>
              <a:rPr lang="en-IE"/>
              <a:t>Maybe show video</a:t>
            </a:r>
            <a:endParaRPr/>
          </a:p>
          <a:p>
            <a:pPr marL="0" lvl="0" indent="0" algn="l" rtl="0">
              <a:spcBef>
                <a:spcPts val="0"/>
              </a:spcBef>
              <a:spcAft>
                <a:spcPts val="0"/>
              </a:spcAft>
              <a:buNone/>
            </a:pPr>
            <a:r>
              <a:rPr lang="en-IE"/>
              <a:t>https://youtu.be/Mod2F5rYXSE?si=xWj0Wxpq-sB-_kcN </a:t>
            </a:r>
            <a:endParaRPr/>
          </a:p>
          <a:p>
            <a:pPr marL="0" lvl="0" indent="0" algn="l" rtl="0">
              <a:spcBef>
                <a:spcPts val="0"/>
              </a:spcBef>
              <a:spcAft>
                <a:spcPts val="0"/>
              </a:spcAft>
              <a:buNone/>
            </a:pPr>
            <a:endParaRPr/>
          </a:p>
        </p:txBody>
      </p:sp>
      <p:sp>
        <p:nvSpPr>
          <p:cNvPr id="606" name="Google Shape;606;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45</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2" name="Google Shape;612;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i="0"/>
              <a:t>Direct to the cycle of change poster and read script below: </a:t>
            </a:r>
            <a:endParaRPr/>
          </a:p>
          <a:p>
            <a:pPr marL="0" lvl="0" indent="0" algn="l" rtl="0">
              <a:spcBef>
                <a:spcPts val="0"/>
              </a:spcBef>
              <a:spcAft>
                <a:spcPts val="0"/>
              </a:spcAft>
              <a:buNone/>
            </a:pPr>
            <a:endParaRPr i="1"/>
          </a:p>
          <a:p>
            <a:pPr marL="0" lvl="0" indent="0" algn="l" rtl="0">
              <a:spcBef>
                <a:spcPts val="0"/>
              </a:spcBef>
              <a:spcAft>
                <a:spcPts val="0"/>
              </a:spcAft>
              <a:buNone/>
            </a:pPr>
            <a:r>
              <a:rPr lang="en-IE" i="1"/>
              <a:t>The last stage on the cycle of change is called established change, it is the peak of the mountain and where we all want to get to….getting here does not guarantee that you will stay here but at this stage we are imagining that Sandra has gotten to a point where she is feeling confident that she is able to call herself a non smoker and there is no going back.  </a:t>
            </a:r>
            <a:endParaRPr/>
          </a:p>
          <a:p>
            <a:pPr marL="0" lvl="0" indent="0" algn="l" rtl="0">
              <a:spcBef>
                <a:spcPts val="0"/>
              </a:spcBef>
              <a:spcAft>
                <a:spcPts val="0"/>
              </a:spcAft>
              <a:buNone/>
            </a:pPr>
            <a:endParaRPr i="1"/>
          </a:p>
          <a:p>
            <a:pPr marL="0" lvl="0" indent="0" algn="l" rtl="0">
              <a:spcBef>
                <a:spcPts val="0"/>
              </a:spcBef>
              <a:spcAft>
                <a:spcPts val="0"/>
              </a:spcAft>
              <a:buNone/>
            </a:pPr>
            <a:r>
              <a:rPr lang="en-IE" i="1"/>
              <a:t>Activity (if feels suitable-guided imagery)</a:t>
            </a:r>
            <a:endParaRPr/>
          </a:p>
          <a:p>
            <a:pPr marL="0" lvl="0" indent="0" algn="l" rtl="0">
              <a:spcBef>
                <a:spcPts val="0"/>
              </a:spcBef>
              <a:spcAft>
                <a:spcPts val="0"/>
              </a:spcAft>
              <a:buNone/>
            </a:pPr>
            <a:r>
              <a:rPr lang="en-IE" i="1"/>
              <a:t>We purposely did not put any audio for this piece to hear from Sandra because we wanted to leave it to you the participants here today to be able to imagine for yourselves how Sandra might be feeling at this point (Pause), if you are comfortable to do so maybe close your eyes or just look down now and think about this as I talk…. how might Sandras tone of voice have changed if we did play a clip of her here? (Pause)…maybe she would be sounding happy, energetic, confident…..(Pause), how might she look if we were to see her- maybe brighter, smiling, looking proud of herself, walking a little taller.… (Pause)…what might her daughters say if they could speak about the impact that their mum quitting smoking has had on them, maybe they are feeling proud of her and relieved that she is looking after her health (pause), what might Sandra say that she is spending her money saved on (pause), has she been able to take some more holidays?.....and what about if we asked Sandra what is the single best thing that has happened to her because of quitting smoking………well the options there are endless and we will only know the answer if we go on the journey! </a:t>
            </a:r>
            <a:endParaRPr/>
          </a:p>
          <a:p>
            <a:pPr marL="0" lvl="0" indent="0" algn="l" rtl="0">
              <a:spcBef>
                <a:spcPts val="0"/>
              </a:spcBef>
              <a:spcAft>
                <a:spcPts val="0"/>
              </a:spcAft>
              <a:buNone/>
            </a:pPr>
            <a:endParaRPr i="1"/>
          </a:p>
          <a:p>
            <a:pPr marL="0" lvl="0" indent="0" algn="l" rtl="0">
              <a:spcBef>
                <a:spcPts val="0"/>
              </a:spcBef>
              <a:spcAft>
                <a:spcPts val="0"/>
              </a:spcAft>
              <a:buNone/>
            </a:pPr>
            <a:endParaRPr i="1"/>
          </a:p>
          <a:p>
            <a:pPr marL="0" lvl="0" indent="0" algn="l" rtl="0">
              <a:spcBef>
                <a:spcPts val="0"/>
              </a:spcBef>
              <a:spcAft>
                <a:spcPts val="0"/>
              </a:spcAft>
              <a:buNone/>
            </a:pPr>
            <a:r>
              <a:rPr lang="en-IE" i="1"/>
              <a:t>Discuss the value in being able to imagine what it would feel like to get to this point in the quit smoking journey. Taking time to think about how your life would change and benefit is a really positive vision to hold close to you in your quit attempts. </a:t>
            </a:r>
            <a:endParaRPr/>
          </a:p>
        </p:txBody>
      </p:sp>
      <p:sp>
        <p:nvSpPr>
          <p:cNvPr id="613" name="Google Shape;613;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46</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3" name="Google Shape;623;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9" name="Google Shape;629;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E"/>
              <a:t>Discuss that there are many ways to get support to get prepared and make a plan to quit smoking. Mentioned these ways here and show a video of one if time allows</a:t>
            </a:r>
            <a:endParaRPr/>
          </a:p>
        </p:txBody>
      </p:sp>
      <p:sp>
        <p:nvSpPr>
          <p:cNvPr id="630" name="Google Shape;630;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a:t>48</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2" name="Google Shape;642;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1" name="Google Shape;651;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52"/>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52"/>
          <p:cNvSpPr txBox="1">
            <a:spLocks noGrp="1"/>
          </p:cNvSpPr>
          <p:nvPr>
            <p:ph type="body" idx="1"/>
          </p:nvPr>
        </p:nvSpPr>
        <p:spPr>
          <a:xfrm>
            <a:off x="1143000" y="2057400"/>
            <a:ext cx="9872871" cy="4038600"/>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400"/>
              </a:spcBef>
              <a:spcAft>
                <a:spcPts val="0"/>
              </a:spcAft>
              <a:buSzPts val="1440"/>
              <a:buChar char="•"/>
              <a:defRPr/>
            </a:lvl1pPr>
            <a:lvl2pPr marL="914400" lvl="1" indent="-320040" algn="l">
              <a:lnSpc>
                <a:spcPct val="90000"/>
              </a:lnSpc>
              <a:spcBef>
                <a:spcPts val="200"/>
              </a:spcBef>
              <a:spcAft>
                <a:spcPts val="0"/>
              </a:spcAft>
              <a:buSzPts val="1440"/>
              <a:buChar char="•"/>
              <a:defRPr/>
            </a:lvl2pPr>
            <a:lvl3pPr marL="1371600" lvl="2" indent="-320040" algn="l">
              <a:lnSpc>
                <a:spcPct val="90000"/>
              </a:lnSpc>
              <a:spcBef>
                <a:spcPts val="400"/>
              </a:spcBef>
              <a:spcAft>
                <a:spcPts val="0"/>
              </a:spcAft>
              <a:buSzPts val="1440"/>
              <a:buChar char="•"/>
              <a:defRPr/>
            </a:lvl3pPr>
            <a:lvl4pPr marL="1828800" lvl="3" indent="-320040" algn="l">
              <a:lnSpc>
                <a:spcPct val="90000"/>
              </a:lnSpc>
              <a:spcBef>
                <a:spcPts val="400"/>
              </a:spcBef>
              <a:spcAft>
                <a:spcPts val="0"/>
              </a:spcAft>
              <a:buSzPts val="1440"/>
              <a:buChar char="•"/>
              <a:defRPr/>
            </a:lvl4pPr>
            <a:lvl5pPr marL="2286000" lvl="4" indent="-320040" algn="l">
              <a:lnSpc>
                <a:spcPct val="90000"/>
              </a:lnSpc>
              <a:spcBef>
                <a:spcPts val="400"/>
              </a:spcBef>
              <a:spcAft>
                <a:spcPts val="0"/>
              </a:spcAft>
              <a:buSzPts val="1440"/>
              <a:buChar char="•"/>
              <a:defRPr/>
            </a:lvl5pPr>
            <a:lvl6pPr marL="2743200" lvl="5" indent="-320040" algn="l">
              <a:lnSpc>
                <a:spcPct val="90000"/>
              </a:lnSpc>
              <a:spcBef>
                <a:spcPts val="400"/>
              </a:spcBef>
              <a:spcAft>
                <a:spcPts val="0"/>
              </a:spcAft>
              <a:buSzPts val="1440"/>
              <a:buChar char="•"/>
              <a:defRPr/>
            </a:lvl6pPr>
            <a:lvl7pPr marL="3200400" lvl="6" indent="-320040" algn="l">
              <a:lnSpc>
                <a:spcPct val="90000"/>
              </a:lnSpc>
              <a:spcBef>
                <a:spcPts val="400"/>
              </a:spcBef>
              <a:spcAft>
                <a:spcPts val="0"/>
              </a:spcAft>
              <a:buSzPts val="1440"/>
              <a:buChar char="•"/>
              <a:defRPr/>
            </a:lvl7pPr>
            <a:lvl8pPr marL="3657600" lvl="7" indent="-320040" algn="l">
              <a:lnSpc>
                <a:spcPct val="90000"/>
              </a:lnSpc>
              <a:spcBef>
                <a:spcPts val="400"/>
              </a:spcBef>
              <a:spcAft>
                <a:spcPts val="0"/>
              </a:spcAft>
              <a:buSzPts val="1440"/>
              <a:buChar char="•"/>
              <a:defRPr/>
            </a:lvl8pPr>
            <a:lvl9pPr marL="4114800" lvl="8" indent="-320040" algn="l">
              <a:lnSpc>
                <a:spcPct val="90000"/>
              </a:lnSpc>
              <a:spcBef>
                <a:spcPts val="400"/>
              </a:spcBef>
              <a:spcAft>
                <a:spcPts val="400"/>
              </a:spcAft>
              <a:buSzPts val="1440"/>
              <a:buChar char="•"/>
              <a:defRPr/>
            </a:lvl9pPr>
          </a:lstStyle>
          <a:p>
            <a:endParaRPr/>
          </a:p>
        </p:txBody>
      </p:sp>
      <p:sp>
        <p:nvSpPr>
          <p:cNvPr id="19" name="Google Shape;19;p52"/>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52"/>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52"/>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2"/>
        <p:cNvGrpSpPr/>
        <p:nvPr/>
      </p:nvGrpSpPr>
      <p:grpSpPr>
        <a:xfrm>
          <a:off x="0" y="0"/>
          <a:ext cx="0" cy="0"/>
          <a:chOff x="0" y="0"/>
          <a:chExt cx="0" cy="0"/>
        </a:xfrm>
      </p:grpSpPr>
      <p:sp>
        <p:nvSpPr>
          <p:cNvPr id="23" name="Google Shape;23;p53"/>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53"/>
          <p:cNvSpPr txBox="1">
            <a:spLocks noGrp="1"/>
          </p:cNvSpPr>
          <p:nvPr>
            <p:ph type="body" idx="1"/>
          </p:nvPr>
        </p:nvSpPr>
        <p:spPr>
          <a:xfrm>
            <a:off x="1143000" y="2057399"/>
            <a:ext cx="4754880" cy="4023360"/>
          </a:xfrm>
          <a:prstGeom prst="rect">
            <a:avLst/>
          </a:prstGeom>
          <a:noFill/>
          <a:ln>
            <a:noFill/>
          </a:ln>
        </p:spPr>
        <p:txBody>
          <a:bodyPr spcFirstLastPara="1" wrap="square" lIns="91425" tIns="45700" rIns="91425" bIns="45700" anchor="t" anchorCtr="0">
            <a:normAutofit/>
          </a:bodyPr>
          <a:lstStyle>
            <a:lvl1pPr marL="457200" lvl="0" indent="-340360" algn="l">
              <a:lnSpc>
                <a:spcPct val="90000"/>
              </a:lnSpc>
              <a:spcBef>
                <a:spcPts val="1400"/>
              </a:spcBef>
              <a:spcAft>
                <a:spcPts val="0"/>
              </a:spcAft>
              <a:buSzPts val="1760"/>
              <a:buChar char="•"/>
              <a:defRPr sz="2200"/>
            </a:lvl1pPr>
            <a:lvl2pPr marL="914400" lvl="1" indent="-330200" algn="l">
              <a:lnSpc>
                <a:spcPct val="90000"/>
              </a:lnSpc>
              <a:spcBef>
                <a:spcPts val="200"/>
              </a:spcBef>
              <a:spcAft>
                <a:spcPts val="0"/>
              </a:spcAft>
              <a:buSzPts val="1600"/>
              <a:buChar char="•"/>
              <a:defRPr sz="2000"/>
            </a:lvl2pPr>
            <a:lvl3pPr marL="1371600" lvl="2" indent="-320040" algn="l">
              <a:lnSpc>
                <a:spcPct val="90000"/>
              </a:lnSpc>
              <a:spcBef>
                <a:spcPts val="400"/>
              </a:spcBef>
              <a:spcAft>
                <a:spcPts val="0"/>
              </a:spcAft>
              <a:buSzPts val="1440"/>
              <a:buChar char="•"/>
              <a:defRPr sz="1800"/>
            </a:lvl3pPr>
            <a:lvl4pPr marL="1828800" lvl="3" indent="-309880" algn="l">
              <a:lnSpc>
                <a:spcPct val="90000"/>
              </a:lnSpc>
              <a:spcBef>
                <a:spcPts val="400"/>
              </a:spcBef>
              <a:spcAft>
                <a:spcPts val="0"/>
              </a:spcAft>
              <a:buSzPts val="1280"/>
              <a:buChar char="•"/>
              <a:defRPr sz="1600"/>
            </a:lvl4pPr>
            <a:lvl5pPr marL="2286000" lvl="4" indent="-309880" algn="l">
              <a:lnSpc>
                <a:spcPct val="90000"/>
              </a:lnSpc>
              <a:spcBef>
                <a:spcPts val="400"/>
              </a:spcBef>
              <a:spcAft>
                <a:spcPts val="0"/>
              </a:spcAft>
              <a:buSzPts val="1280"/>
              <a:buChar char="•"/>
              <a:defRPr sz="1600"/>
            </a:lvl5pPr>
            <a:lvl6pPr marL="2743200" lvl="5" indent="-309880" algn="l">
              <a:lnSpc>
                <a:spcPct val="90000"/>
              </a:lnSpc>
              <a:spcBef>
                <a:spcPts val="400"/>
              </a:spcBef>
              <a:spcAft>
                <a:spcPts val="0"/>
              </a:spcAft>
              <a:buSzPts val="1280"/>
              <a:buChar char="•"/>
              <a:defRPr sz="1600"/>
            </a:lvl6pPr>
            <a:lvl7pPr marL="3200400" lvl="6" indent="-309880" algn="l">
              <a:lnSpc>
                <a:spcPct val="90000"/>
              </a:lnSpc>
              <a:spcBef>
                <a:spcPts val="400"/>
              </a:spcBef>
              <a:spcAft>
                <a:spcPts val="0"/>
              </a:spcAft>
              <a:buSzPts val="1280"/>
              <a:buChar char="•"/>
              <a:defRPr sz="1600"/>
            </a:lvl7pPr>
            <a:lvl8pPr marL="3657600" lvl="7" indent="-309880" algn="l">
              <a:lnSpc>
                <a:spcPct val="90000"/>
              </a:lnSpc>
              <a:spcBef>
                <a:spcPts val="400"/>
              </a:spcBef>
              <a:spcAft>
                <a:spcPts val="0"/>
              </a:spcAft>
              <a:buSzPts val="1280"/>
              <a:buChar char="•"/>
              <a:defRPr sz="1600"/>
            </a:lvl8pPr>
            <a:lvl9pPr marL="4114800" lvl="8" indent="-309880" algn="l">
              <a:lnSpc>
                <a:spcPct val="90000"/>
              </a:lnSpc>
              <a:spcBef>
                <a:spcPts val="400"/>
              </a:spcBef>
              <a:spcAft>
                <a:spcPts val="400"/>
              </a:spcAft>
              <a:buSzPts val="1280"/>
              <a:buChar char="•"/>
              <a:defRPr sz="1600"/>
            </a:lvl9pPr>
          </a:lstStyle>
          <a:p>
            <a:endParaRPr/>
          </a:p>
        </p:txBody>
      </p:sp>
      <p:sp>
        <p:nvSpPr>
          <p:cNvPr id="25" name="Google Shape;25;p53"/>
          <p:cNvSpPr txBox="1">
            <a:spLocks noGrp="1"/>
          </p:cNvSpPr>
          <p:nvPr>
            <p:ph type="body" idx="2"/>
          </p:nvPr>
        </p:nvSpPr>
        <p:spPr>
          <a:xfrm>
            <a:off x="6267612" y="2057400"/>
            <a:ext cx="4754880" cy="4023360"/>
          </a:xfrm>
          <a:prstGeom prst="rect">
            <a:avLst/>
          </a:prstGeom>
          <a:noFill/>
          <a:ln>
            <a:noFill/>
          </a:ln>
        </p:spPr>
        <p:txBody>
          <a:bodyPr spcFirstLastPara="1" wrap="square" lIns="91425" tIns="45700" rIns="91425" bIns="45700" anchor="t" anchorCtr="0">
            <a:normAutofit/>
          </a:bodyPr>
          <a:lstStyle>
            <a:lvl1pPr marL="457200" lvl="0" indent="-340360" algn="l">
              <a:lnSpc>
                <a:spcPct val="90000"/>
              </a:lnSpc>
              <a:spcBef>
                <a:spcPts val="1400"/>
              </a:spcBef>
              <a:spcAft>
                <a:spcPts val="0"/>
              </a:spcAft>
              <a:buSzPts val="1760"/>
              <a:buChar char="•"/>
              <a:defRPr sz="2200"/>
            </a:lvl1pPr>
            <a:lvl2pPr marL="914400" lvl="1" indent="-330200" algn="l">
              <a:lnSpc>
                <a:spcPct val="90000"/>
              </a:lnSpc>
              <a:spcBef>
                <a:spcPts val="200"/>
              </a:spcBef>
              <a:spcAft>
                <a:spcPts val="0"/>
              </a:spcAft>
              <a:buSzPts val="1600"/>
              <a:buChar char="•"/>
              <a:defRPr sz="2000"/>
            </a:lvl2pPr>
            <a:lvl3pPr marL="1371600" lvl="2" indent="-320040" algn="l">
              <a:lnSpc>
                <a:spcPct val="90000"/>
              </a:lnSpc>
              <a:spcBef>
                <a:spcPts val="400"/>
              </a:spcBef>
              <a:spcAft>
                <a:spcPts val="0"/>
              </a:spcAft>
              <a:buSzPts val="1440"/>
              <a:buChar char="•"/>
              <a:defRPr sz="1800"/>
            </a:lvl3pPr>
            <a:lvl4pPr marL="1828800" lvl="3" indent="-309880" algn="l">
              <a:lnSpc>
                <a:spcPct val="90000"/>
              </a:lnSpc>
              <a:spcBef>
                <a:spcPts val="400"/>
              </a:spcBef>
              <a:spcAft>
                <a:spcPts val="0"/>
              </a:spcAft>
              <a:buSzPts val="1280"/>
              <a:buChar char="•"/>
              <a:defRPr sz="1600"/>
            </a:lvl4pPr>
            <a:lvl5pPr marL="2286000" lvl="4" indent="-309880" algn="l">
              <a:lnSpc>
                <a:spcPct val="90000"/>
              </a:lnSpc>
              <a:spcBef>
                <a:spcPts val="400"/>
              </a:spcBef>
              <a:spcAft>
                <a:spcPts val="0"/>
              </a:spcAft>
              <a:buSzPts val="1280"/>
              <a:buChar char="•"/>
              <a:defRPr sz="1600"/>
            </a:lvl5pPr>
            <a:lvl6pPr marL="2743200" lvl="5" indent="-309880" algn="l">
              <a:lnSpc>
                <a:spcPct val="90000"/>
              </a:lnSpc>
              <a:spcBef>
                <a:spcPts val="400"/>
              </a:spcBef>
              <a:spcAft>
                <a:spcPts val="0"/>
              </a:spcAft>
              <a:buSzPts val="1280"/>
              <a:buChar char="•"/>
              <a:defRPr sz="1600"/>
            </a:lvl6pPr>
            <a:lvl7pPr marL="3200400" lvl="6" indent="-309880" algn="l">
              <a:lnSpc>
                <a:spcPct val="90000"/>
              </a:lnSpc>
              <a:spcBef>
                <a:spcPts val="400"/>
              </a:spcBef>
              <a:spcAft>
                <a:spcPts val="0"/>
              </a:spcAft>
              <a:buSzPts val="1280"/>
              <a:buChar char="•"/>
              <a:defRPr sz="1600"/>
            </a:lvl7pPr>
            <a:lvl8pPr marL="3657600" lvl="7" indent="-309880" algn="l">
              <a:lnSpc>
                <a:spcPct val="90000"/>
              </a:lnSpc>
              <a:spcBef>
                <a:spcPts val="400"/>
              </a:spcBef>
              <a:spcAft>
                <a:spcPts val="0"/>
              </a:spcAft>
              <a:buSzPts val="1280"/>
              <a:buChar char="•"/>
              <a:defRPr sz="1600"/>
            </a:lvl8pPr>
            <a:lvl9pPr marL="4114800" lvl="8" indent="-309880" algn="l">
              <a:lnSpc>
                <a:spcPct val="90000"/>
              </a:lnSpc>
              <a:spcBef>
                <a:spcPts val="400"/>
              </a:spcBef>
              <a:spcAft>
                <a:spcPts val="400"/>
              </a:spcAft>
              <a:buSzPts val="1280"/>
              <a:buChar char="•"/>
              <a:defRPr sz="1600"/>
            </a:lvl9pPr>
          </a:lstStyle>
          <a:p>
            <a:endParaRPr/>
          </a:p>
        </p:txBody>
      </p:sp>
      <p:sp>
        <p:nvSpPr>
          <p:cNvPr id="26" name="Google Shape;26;p53"/>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3"/>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3"/>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54"/>
          <p:cNvSpPr/>
          <p:nvPr/>
        </p:nvSpPr>
        <p:spPr>
          <a:xfrm>
            <a:off x="231140" y="243840"/>
            <a:ext cx="11724640" cy="6377939"/>
          </a:xfrm>
          <a:prstGeom prst="rect">
            <a:avLst/>
          </a:prstGeom>
          <a:solidFill>
            <a:schemeClr val="accent1"/>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54"/>
          <p:cNvSpPr txBox="1">
            <a:spLocks noGrp="1"/>
          </p:cNvSpPr>
          <p:nvPr>
            <p:ph type="ctrTitle"/>
          </p:nvPr>
        </p:nvSpPr>
        <p:spPr>
          <a:xfrm>
            <a:off x="1109980" y="882376"/>
            <a:ext cx="9966960" cy="2926080"/>
          </a:xfrm>
          <a:prstGeom prst="rect">
            <a:avLst/>
          </a:prstGeom>
          <a:noFill/>
          <a:ln>
            <a:noFill/>
          </a:ln>
        </p:spPr>
        <p:txBody>
          <a:bodyPr spcFirstLastPara="1" wrap="square" lIns="91425" tIns="45700" rIns="91425" bIns="45700" anchor="b" anchorCtr="0">
            <a:normAutofit/>
          </a:bodyPr>
          <a:lstStyle>
            <a:lvl1pPr lvl="0" algn="ctr">
              <a:lnSpc>
                <a:spcPct val="85000"/>
              </a:lnSpc>
              <a:spcBef>
                <a:spcPts val="0"/>
              </a:spcBef>
              <a:spcAft>
                <a:spcPts val="0"/>
              </a:spcAft>
              <a:buClr>
                <a:srgbClr val="FFFFFF"/>
              </a:buClr>
              <a:buSzPts val="7200"/>
              <a:buFont typeface="Corbel"/>
              <a:buNone/>
              <a:defRPr sz="7200" b="1" cap="none">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54"/>
          <p:cNvSpPr txBox="1">
            <a:spLocks noGrp="1"/>
          </p:cNvSpPr>
          <p:nvPr>
            <p:ph type="subTitle" idx="1"/>
          </p:nvPr>
        </p:nvSpPr>
        <p:spPr>
          <a:xfrm>
            <a:off x="1709530" y="3869634"/>
            <a:ext cx="8767860" cy="138816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400"/>
              </a:spcBef>
              <a:spcAft>
                <a:spcPts val="0"/>
              </a:spcAft>
              <a:buSzPts val="1760"/>
              <a:buNone/>
              <a:defRPr sz="2200">
                <a:solidFill>
                  <a:srgbClr val="FFFFFF"/>
                </a:solidFill>
              </a:defRPr>
            </a:lvl1pPr>
            <a:lvl2pPr lvl="1" algn="ctr">
              <a:lnSpc>
                <a:spcPct val="90000"/>
              </a:lnSpc>
              <a:spcBef>
                <a:spcPts val="200"/>
              </a:spcBef>
              <a:spcAft>
                <a:spcPts val="0"/>
              </a:spcAft>
              <a:buSzPts val="1760"/>
              <a:buNone/>
              <a:defRPr sz="2200"/>
            </a:lvl2pPr>
            <a:lvl3pPr lvl="2" algn="ctr">
              <a:lnSpc>
                <a:spcPct val="90000"/>
              </a:lnSpc>
              <a:spcBef>
                <a:spcPts val="400"/>
              </a:spcBef>
              <a:spcAft>
                <a:spcPts val="0"/>
              </a:spcAft>
              <a:buSzPts val="1760"/>
              <a:buNone/>
              <a:defRPr sz="2200"/>
            </a:lvl3pPr>
            <a:lvl4pPr lvl="3" algn="ctr">
              <a:lnSpc>
                <a:spcPct val="90000"/>
              </a:lnSpc>
              <a:spcBef>
                <a:spcPts val="400"/>
              </a:spcBef>
              <a:spcAft>
                <a:spcPts val="0"/>
              </a:spcAft>
              <a:buSzPts val="1600"/>
              <a:buNone/>
              <a:defRPr sz="2000"/>
            </a:lvl4pPr>
            <a:lvl5pPr lvl="4" algn="ctr">
              <a:lnSpc>
                <a:spcPct val="90000"/>
              </a:lnSpc>
              <a:spcBef>
                <a:spcPts val="400"/>
              </a:spcBef>
              <a:spcAft>
                <a:spcPts val="0"/>
              </a:spcAft>
              <a:buSzPts val="1600"/>
              <a:buNone/>
              <a:defRPr sz="2000"/>
            </a:lvl5pPr>
            <a:lvl6pPr lvl="5" algn="ctr">
              <a:lnSpc>
                <a:spcPct val="90000"/>
              </a:lnSpc>
              <a:spcBef>
                <a:spcPts val="400"/>
              </a:spcBef>
              <a:spcAft>
                <a:spcPts val="0"/>
              </a:spcAft>
              <a:buSzPts val="1600"/>
              <a:buNone/>
              <a:defRPr sz="2000"/>
            </a:lvl6pPr>
            <a:lvl7pPr lvl="6" algn="ctr">
              <a:lnSpc>
                <a:spcPct val="90000"/>
              </a:lnSpc>
              <a:spcBef>
                <a:spcPts val="400"/>
              </a:spcBef>
              <a:spcAft>
                <a:spcPts val="0"/>
              </a:spcAft>
              <a:buSzPts val="1600"/>
              <a:buNone/>
              <a:defRPr sz="2000"/>
            </a:lvl7pPr>
            <a:lvl8pPr lvl="7" algn="ctr">
              <a:lnSpc>
                <a:spcPct val="90000"/>
              </a:lnSpc>
              <a:spcBef>
                <a:spcPts val="400"/>
              </a:spcBef>
              <a:spcAft>
                <a:spcPts val="0"/>
              </a:spcAft>
              <a:buSzPts val="1600"/>
              <a:buNone/>
              <a:defRPr sz="2000"/>
            </a:lvl8pPr>
            <a:lvl9pPr lvl="8" algn="ctr">
              <a:lnSpc>
                <a:spcPct val="90000"/>
              </a:lnSpc>
              <a:spcBef>
                <a:spcPts val="400"/>
              </a:spcBef>
              <a:spcAft>
                <a:spcPts val="400"/>
              </a:spcAft>
              <a:buSzPts val="1600"/>
              <a:buNone/>
              <a:defRPr sz="2000"/>
            </a:lvl9pPr>
          </a:lstStyle>
          <a:p>
            <a:endParaRPr/>
          </a:p>
        </p:txBody>
      </p:sp>
      <p:sp>
        <p:nvSpPr>
          <p:cNvPr id="33" name="Google Shape;33;p54"/>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4"/>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4"/>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FFFFFF"/>
                </a:solidFill>
                <a:latin typeface="Corbel"/>
                <a:ea typeface="Corbel"/>
                <a:cs typeface="Corbel"/>
                <a:sym typeface="Corbel"/>
              </a:defRPr>
            </a:lvl1pPr>
            <a:lvl2pPr marL="0" lvl="1" indent="0" algn="r">
              <a:spcBef>
                <a:spcPts val="0"/>
              </a:spcBef>
              <a:buNone/>
              <a:defRPr sz="1200">
                <a:solidFill>
                  <a:srgbClr val="FFFFFF"/>
                </a:solidFill>
                <a:latin typeface="Corbel"/>
                <a:ea typeface="Corbel"/>
                <a:cs typeface="Corbel"/>
                <a:sym typeface="Corbel"/>
              </a:defRPr>
            </a:lvl2pPr>
            <a:lvl3pPr marL="0" lvl="2" indent="0" algn="r">
              <a:spcBef>
                <a:spcPts val="0"/>
              </a:spcBef>
              <a:buNone/>
              <a:defRPr sz="1200">
                <a:solidFill>
                  <a:srgbClr val="FFFFFF"/>
                </a:solidFill>
                <a:latin typeface="Corbel"/>
                <a:ea typeface="Corbel"/>
                <a:cs typeface="Corbel"/>
                <a:sym typeface="Corbel"/>
              </a:defRPr>
            </a:lvl3pPr>
            <a:lvl4pPr marL="0" lvl="3" indent="0" algn="r">
              <a:spcBef>
                <a:spcPts val="0"/>
              </a:spcBef>
              <a:buNone/>
              <a:defRPr sz="1200">
                <a:solidFill>
                  <a:srgbClr val="FFFFFF"/>
                </a:solidFill>
                <a:latin typeface="Corbel"/>
                <a:ea typeface="Corbel"/>
                <a:cs typeface="Corbel"/>
                <a:sym typeface="Corbel"/>
              </a:defRPr>
            </a:lvl4pPr>
            <a:lvl5pPr marL="0" lvl="4" indent="0" algn="r">
              <a:spcBef>
                <a:spcPts val="0"/>
              </a:spcBef>
              <a:buNone/>
              <a:defRPr sz="1200">
                <a:solidFill>
                  <a:srgbClr val="FFFFFF"/>
                </a:solidFill>
                <a:latin typeface="Corbel"/>
                <a:ea typeface="Corbel"/>
                <a:cs typeface="Corbel"/>
                <a:sym typeface="Corbel"/>
              </a:defRPr>
            </a:lvl5pPr>
            <a:lvl6pPr marL="0" lvl="5" indent="0" algn="r">
              <a:spcBef>
                <a:spcPts val="0"/>
              </a:spcBef>
              <a:buNone/>
              <a:defRPr sz="1200">
                <a:solidFill>
                  <a:srgbClr val="FFFFFF"/>
                </a:solidFill>
                <a:latin typeface="Corbel"/>
                <a:ea typeface="Corbel"/>
                <a:cs typeface="Corbel"/>
                <a:sym typeface="Corbel"/>
              </a:defRPr>
            </a:lvl6pPr>
            <a:lvl7pPr marL="0" lvl="6" indent="0" algn="r">
              <a:spcBef>
                <a:spcPts val="0"/>
              </a:spcBef>
              <a:buNone/>
              <a:defRPr sz="1200">
                <a:solidFill>
                  <a:srgbClr val="FFFFFF"/>
                </a:solidFill>
                <a:latin typeface="Corbel"/>
                <a:ea typeface="Corbel"/>
                <a:cs typeface="Corbel"/>
                <a:sym typeface="Corbel"/>
              </a:defRPr>
            </a:lvl7pPr>
            <a:lvl8pPr marL="0" lvl="7" indent="0" algn="r">
              <a:spcBef>
                <a:spcPts val="0"/>
              </a:spcBef>
              <a:buNone/>
              <a:defRPr sz="1200">
                <a:solidFill>
                  <a:srgbClr val="FFFFFF"/>
                </a:solidFill>
                <a:latin typeface="Corbel"/>
                <a:ea typeface="Corbel"/>
                <a:cs typeface="Corbel"/>
                <a:sym typeface="Corbel"/>
              </a:defRPr>
            </a:lvl8pPr>
            <a:lvl9pPr marL="0" lvl="8" indent="0" algn="r">
              <a:spcBef>
                <a:spcPts val="0"/>
              </a:spcBef>
              <a:buNone/>
              <a:defRPr sz="1200">
                <a:solidFill>
                  <a:srgbClr val="FFFFFF"/>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IE"/>
              <a:t>‹#›</a:t>
            </a:fld>
            <a:endParaRPr/>
          </a:p>
        </p:txBody>
      </p:sp>
      <p:cxnSp>
        <p:nvCxnSpPr>
          <p:cNvPr id="36" name="Google Shape;36;p54"/>
          <p:cNvCxnSpPr/>
          <p:nvPr/>
        </p:nvCxnSpPr>
        <p:spPr>
          <a:xfrm>
            <a:off x="1978660" y="3733800"/>
            <a:ext cx="8229601" cy="0"/>
          </a:xfrm>
          <a:prstGeom prst="straightConnector1">
            <a:avLst/>
          </a:prstGeom>
          <a:noFill/>
          <a:ln w="10000" cap="flat" cmpd="sng">
            <a:solidFill>
              <a:srgbClr val="FFFFFF"/>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55"/>
          <p:cNvSpPr txBox="1">
            <a:spLocks noGrp="1"/>
          </p:cNvSpPr>
          <p:nvPr>
            <p:ph type="title"/>
          </p:nvPr>
        </p:nvSpPr>
        <p:spPr>
          <a:xfrm>
            <a:off x="1106424" y="1173575"/>
            <a:ext cx="9966960" cy="2926080"/>
          </a:xfrm>
          <a:prstGeom prst="rect">
            <a:avLst/>
          </a:prstGeom>
          <a:noFill/>
          <a:ln>
            <a:noFill/>
          </a:ln>
        </p:spPr>
        <p:txBody>
          <a:bodyPr spcFirstLastPara="1" wrap="square" lIns="91425" tIns="45700" rIns="91425" bIns="45700" anchor="b" anchorCtr="0">
            <a:noAutofit/>
          </a:bodyPr>
          <a:lstStyle>
            <a:lvl1pPr lvl="0" algn="ctr">
              <a:lnSpc>
                <a:spcPct val="85000"/>
              </a:lnSpc>
              <a:spcBef>
                <a:spcPts val="0"/>
              </a:spcBef>
              <a:spcAft>
                <a:spcPts val="0"/>
              </a:spcAft>
              <a:buClr>
                <a:schemeClr val="accent1"/>
              </a:buClr>
              <a:buSzPts val="7200"/>
              <a:buFont typeface="Corbel"/>
              <a:buNone/>
              <a:defRPr sz="7200" b="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55"/>
          <p:cNvSpPr txBox="1">
            <a:spLocks noGrp="1"/>
          </p:cNvSpPr>
          <p:nvPr>
            <p:ph type="body" idx="1"/>
          </p:nvPr>
        </p:nvSpPr>
        <p:spPr>
          <a:xfrm>
            <a:off x="1709928" y="4154520"/>
            <a:ext cx="8769096" cy="1363806"/>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400"/>
              </a:spcBef>
              <a:spcAft>
                <a:spcPts val="0"/>
              </a:spcAft>
              <a:buSzPts val="1760"/>
              <a:buNone/>
              <a:defRPr sz="2200">
                <a:solidFill>
                  <a:schemeClr val="accent1"/>
                </a:solidFill>
              </a:defRPr>
            </a:lvl1pPr>
            <a:lvl2pPr marL="914400" lvl="1" indent="-228600" algn="l">
              <a:lnSpc>
                <a:spcPct val="90000"/>
              </a:lnSpc>
              <a:spcBef>
                <a:spcPts val="200"/>
              </a:spcBef>
              <a:spcAft>
                <a:spcPts val="0"/>
              </a:spcAft>
              <a:buSzPts val="1440"/>
              <a:buNone/>
              <a:defRPr sz="1800">
                <a:solidFill>
                  <a:srgbClr val="888888"/>
                </a:solidFill>
              </a:defRPr>
            </a:lvl2pPr>
            <a:lvl3pPr marL="1371600" lvl="2" indent="-228600" algn="l">
              <a:lnSpc>
                <a:spcPct val="90000"/>
              </a:lnSpc>
              <a:spcBef>
                <a:spcPts val="400"/>
              </a:spcBef>
              <a:spcAft>
                <a:spcPts val="0"/>
              </a:spcAft>
              <a:buSzPts val="1280"/>
              <a:buNone/>
              <a:defRPr sz="1600">
                <a:solidFill>
                  <a:srgbClr val="888888"/>
                </a:solidFill>
              </a:defRPr>
            </a:lvl3pPr>
            <a:lvl4pPr marL="1828800" lvl="3" indent="-228600" algn="l">
              <a:lnSpc>
                <a:spcPct val="90000"/>
              </a:lnSpc>
              <a:spcBef>
                <a:spcPts val="400"/>
              </a:spcBef>
              <a:spcAft>
                <a:spcPts val="0"/>
              </a:spcAft>
              <a:buSzPts val="1120"/>
              <a:buNone/>
              <a:defRPr sz="1400">
                <a:solidFill>
                  <a:srgbClr val="888888"/>
                </a:solidFill>
              </a:defRPr>
            </a:lvl4pPr>
            <a:lvl5pPr marL="2286000" lvl="4" indent="-228600" algn="l">
              <a:lnSpc>
                <a:spcPct val="90000"/>
              </a:lnSpc>
              <a:spcBef>
                <a:spcPts val="400"/>
              </a:spcBef>
              <a:spcAft>
                <a:spcPts val="0"/>
              </a:spcAft>
              <a:buSzPts val="1120"/>
              <a:buNone/>
              <a:defRPr sz="1400">
                <a:solidFill>
                  <a:srgbClr val="888888"/>
                </a:solidFill>
              </a:defRPr>
            </a:lvl5pPr>
            <a:lvl6pPr marL="2743200" lvl="5" indent="-228600" algn="l">
              <a:lnSpc>
                <a:spcPct val="90000"/>
              </a:lnSpc>
              <a:spcBef>
                <a:spcPts val="400"/>
              </a:spcBef>
              <a:spcAft>
                <a:spcPts val="0"/>
              </a:spcAft>
              <a:buSzPts val="1120"/>
              <a:buNone/>
              <a:defRPr sz="1400">
                <a:solidFill>
                  <a:srgbClr val="888888"/>
                </a:solidFill>
              </a:defRPr>
            </a:lvl6pPr>
            <a:lvl7pPr marL="3200400" lvl="6" indent="-228600" algn="l">
              <a:lnSpc>
                <a:spcPct val="90000"/>
              </a:lnSpc>
              <a:spcBef>
                <a:spcPts val="400"/>
              </a:spcBef>
              <a:spcAft>
                <a:spcPts val="0"/>
              </a:spcAft>
              <a:buSzPts val="1120"/>
              <a:buNone/>
              <a:defRPr sz="1400">
                <a:solidFill>
                  <a:srgbClr val="888888"/>
                </a:solidFill>
              </a:defRPr>
            </a:lvl7pPr>
            <a:lvl8pPr marL="3657600" lvl="7" indent="-228600" algn="l">
              <a:lnSpc>
                <a:spcPct val="90000"/>
              </a:lnSpc>
              <a:spcBef>
                <a:spcPts val="400"/>
              </a:spcBef>
              <a:spcAft>
                <a:spcPts val="0"/>
              </a:spcAft>
              <a:buSzPts val="1120"/>
              <a:buNone/>
              <a:defRPr sz="1400">
                <a:solidFill>
                  <a:srgbClr val="888888"/>
                </a:solidFill>
              </a:defRPr>
            </a:lvl8pPr>
            <a:lvl9pPr marL="4114800" lvl="8" indent="-228600" algn="l">
              <a:lnSpc>
                <a:spcPct val="90000"/>
              </a:lnSpc>
              <a:spcBef>
                <a:spcPts val="400"/>
              </a:spcBef>
              <a:spcAft>
                <a:spcPts val="400"/>
              </a:spcAft>
              <a:buSzPts val="1120"/>
              <a:buNone/>
              <a:defRPr sz="1400">
                <a:solidFill>
                  <a:srgbClr val="888888"/>
                </a:solidFill>
              </a:defRPr>
            </a:lvl9pPr>
          </a:lstStyle>
          <a:p>
            <a:endParaRPr/>
          </a:p>
        </p:txBody>
      </p:sp>
      <p:sp>
        <p:nvSpPr>
          <p:cNvPr id="40" name="Google Shape;40;p55"/>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55"/>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55"/>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cxnSp>
        <p:nvCxnSpPr>
          <p:cNvPr id="43" name="Google Shape;43;p55"/>
          <p:cNvCxnSpPr/>
          <p:nvPr/>
        </p:nvCxnSpPr>
        <p:spPr>
          <a:xfrm>
            <a:off x="1981200" y="4020408"/>
            <a:ext cx="8229601" cy="0"/>
          </a:xfrm>
          <a:prstGeom prst="straightConnector1">
            <a:avLst/>
          </a:prstGeom>
          <a:noFill/>
          <a:ln w="10000" cap="flat" cmpd="sng">
            <a:solidFill>
              <a:schemeClr val="accent1"/>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56"/>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56"/>
          <p:cNvSpPr txBox="1">
            <a:spLocks noGrp="1"/>
          </p:cNvSpPr>
          <p:nvPr>
            <p:ph type="body" idx="1"/>
          </p:nvPr>
        </p:nvSpPr>
        <p:spPr>
          <a:xfrm>
            <a:off x="1143000" y="2001511"/>
            <a:ext cx="4754880" cy="77724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0"/>
              </a:spcBef>
              <a:spcAft>
                <a:spcPts val="0"/>
              </a:spcAft>
              <a:buSzPts val="1920"/>
              <a:buNone/>
              <a:defRPr sz="2400" b="1"/>
            </a:lvl1pPr>
            <a:lvl2pPr marL="914400" lvl="1" indent="-228600" algn="l">
              <a:lnSpc>
                <a:spcPct val="90000"/>
              </a:lnSpc>
              <a:spcBef>
                <a:spcPts val="200"/>
              </a:spcBef>
              <a:spcAft>
                <a:spcPts val="0"/>
              </a:spcAft>
              <a:buSzPts val="1600"/>
              <a:buNone/>
              <a:defRPr sz="2000" b="1"/>
            </a:lvl2pPr>
            <a:lvl3pPr marL="1371600" lvl="2" indent="-228600" algn="l">
              <a:lnSpc>
                <a:spcPct val="90000"/>
              </a:lnSpc>
              <a:spcBef>
                <a:spcPts val="400"/>
              </a:spcBef>
              <a:spcAft>
                <a:spcPts val="0"/>
              </a:spcAft>
              <a:buSzPts val="1440"/>
              <a:buNone/>
              <a:defRPr sz="1800" b="1"/>
            </a:lvl3pPr>
            <a:lvl4pPr marL="1828800" lvl="3" indent="-228600" algn="l">
              <a:lnSpc>
                <a:spcPct val="90000"/>
              </a:lnSpc>
              <a:spcBef>
                <a:spcPts val="400"/>
              </a:spcBef>
              <a:spcAft>
                <a:spcPts val="0"/>
              </a:spcAft>
              <a:buSzPts val="1280"/>
              <a:buNone/>
              <a:defRPr sz="1600" b="1"/>
            </a:lvl4pPr>
            <a:lvl5pPr marL="2286000" lvl="4" indent="-228600" algn="l">
              <a:lnSpc>
                <a:spcPct val="90000"/>
              </a:lnSpc>
              <a:spcBef>
                <a:spcPts val="400"/>
              </a:spcBef>
              <a:spcAft>
                <a:spcPts val="0"/>
              </a:spcAft>
              <a:buSzPts val="1280"/>
              <a:buNone/>
              <a:defRPr sz="1600" b="1"/>
            </a:lvl5pPr>
            <a:lvl6pPr marL="2743200" lvl="5" indent="-228600" algn="l">
              <a:lnSpc>
                <a:spcPct val="90000"/>
              </a:lnSpc>
              <a:spcBef>
                <a:spcPts val="400"/>
              </a:spcBef>
              <a:spcAft>
                <a:spcPts val="0"/>
              </a:spcAft>
              <a:buSzPts val="1280"/>
              <a:buNone/>
              <a:defRPr sz="1600" b="1"/>
            </a:lvl6pPr>
            <a:lvl7pPr marL="3200400" lvl="6" indent="-228600" algn="l">
              <a:lnSpc>
                <a:spcPct val="90000"/>
              </a:lnSpc>
              <a:spcBef>
                <a:spcPts val="400"/>
              </a:spcBef>
              <a:spcAft>
                <a:spcPts val="0"/>
              </a:spcAft>
              <a:buSzPts val="1280"/>
              <a:buNone/>
              <a:defRPr sz="1600" b="1"/>
            </a:lvl7pPr>
            <a:lvl8pPr marL="3657600" lvl="7" indent="-228600" algn="l">
              <a:lnSpc>
                <a:spcPct val="90000"/>
              </a:lnSpc>
              <a:spcBef>
                <a:spcPts val="400"/>
              </a:spcBef>
              <a:spcAft>
                <a:spcPts val="0"/>
              </a:spcAft>
              <a:buSzPts val="1280"/>
              <a:buNone/>
              <a:defRPr sz="1600" b="1"/>
            </a:lvl8pPr>
            <a:lvl9pPr marL="4114800" lvl="8" indent="-228600" algn="l">
              <a:lnSpc>
                <a:spcPct val="90000"/>
              </a:lnSpc>
              <a:spcBef>
                <a:spcPts val="400"/>
              </a:spcBef>
              <a:spcAft>
                <a:spcPts val="400"/>
              </a:spcAft>
              <a:buSzPts val="1280"/>
              <a:buNone/>
              <a:defRPr sz="1600" b="1"/>
            </a:lvl9pPr>
          </a:lstStyle>
          <a:p>
            <a:endParaRPr/>
          </a:p>
        </p:txBody>
      </p:sp>
      <p:sp>
        <p:nvSpPr>
          <p:cNvPr id="47" name="Google Shape;47;p56"/>
          <p:cNvSpPr txBox="1">
            <a:spLocks noGrp="1"/>
          </p:cNvSpPr>
          <p:nvPr>
            <p:ph type="body" idx="2"/>
          </p:nvPr>
        </p:nvSpPr>
        <p:spPr>
          <a:xfrm>
            <a:off x="1143000" y="2721483"/>
            <a:ext cx="4754880" cy="3383280"/>
          </a:xfrm>
          <a:prstGeom prst="rect">
            <a:avLst/>
          </a:prstGeom>
          <a:noFill/>
          <a:ln>
            <a:noFill/>
          </a:ln>
        </p:spPr>
        <p:txBody>
          <a:bodyPr spcFirstLastPara="1" wrap="square" lIns="91425" tIns="45700" rIns="91425" bIns="45700" anchor="t" anchorCtr="0">
            <a:normAutofit/>
          </a:bodyPr>
          <a:lstStyle>
            <a:lvl1pPr marL="457200" lvl="0" indent="-340360" algn="l">
              <a:lnSpc>
                <a:spcPct val="90000"/>
              </a:lnSpc>
              <a:spcBef>
                <a:spcPts val="1400"/>
              </a:spcBef>
              <a:spcAft>
                <a:spcPts val="0"/>
              </a:spcAft>
              <a:buSzPts val="1760"/>
              <a:buChar char="•"/>
              <a:defRPr sz="2200"/>
            </a:lvl1pPr>
            <a:lvl2pPr marL="914400" lvl="1" indent="-330200" algn="l">
              <a:lnSpc>
                <a:spcPct val="90000"/>
              </a:lnSpc>
              <a:spcBef>
                <a:spcPts val="200"/>
              </a:spcBef>
              <a:spcAft>
                <a:spcPts val="0"/>
              </a:spcAft>
              <a:buSzPts val="1600"/>
              <a:buChar char="•"/>
              <a:defRPr sz="2000"/>
            </a:lvl2pPr>
            <a:lvl3pPr marL="1371600" lvl="2" indent="-320040" algn="l">
              <a:lnSpc>
                <a:spcPct val="90000"/>
              </a:lnSpc>
              <a:spcBef>
                <a:spcPts val="400"/>
              </a:spcBef>
              <a:spcAft>
                <a:spcPts val="0"/>
              </a:spcAft>
              <a:buSzPts val="1440"/>
              <a:buChar char="•"/>
              <a:defRPr sz="1800"/>
            </a:lvl3pPr>
            <a:lvl4pPr marL="1828800" lvl="3" indent="-309880" algn="l">
              <a:lnSpc>
                <a:spcPct val="90000"/>
              </a:lnSpc>
              <a:spcBef>
                <a:spcPts val="400"/>
              </a:spcBef>
              <a:spcAft>
                <a:spcPts val="0"/>
              </a:spcAft>
              <a:buSzPts val="1280"/>
              <a:buChar char="•"/>
              <a:defRPr sz="1600"/>
            </a:lvl4pPr>
            <a:lvl5pPr marL="2286000" lvl="4" indent="-309880" algn="l">
              <a:lnSpc>
                <a:spcPct val="90000"/>
              </a:lnSpc>
              <a:spcBef>
                <a:spcPts val="400"/>
              </a:spcBef>
              <a:spcAft>
                <a:spcPts val="0"/>
              </a:spcAft>
              <a:buSzPts val="1280"/>
              <a:buChar char="•"/>
              <a:defRPr sz="1600"/>
            </a:lvl5pPr>
            <a:lvl6pPr marL="2743200" lvl="5" indent="-309880" algn="l">
              <a:lnSpc>
                <a:spcPct val="90000"/>
              </a:lnSpc>
              <a:spcBef>
                <a:spcPts val="400"/>
              </a:spcBef>
              <a:spcAft>
                <a:spcPts val="0"/>
              </a:spcAft>
              <a:buSzPts val="1280"/>
              <a:buChar char="•"/>
              <a:defRPr sz="1600"/>
            </a:lvl6pPr>
            <a:lvl7pPr marL="3200400" lvl="6" indent="-309880" algn="l">
              <a:lnSpc>
                <a:spcPct val="90000"/>
              </a:lnSpc>
              <a:spcBef>
                <a:spcPts val="400"/>
              </a:spcBef>
              <a:spcAft>
                <a:spcPts val="0"/>
              </a:spcAft>
              <a:buSzPts val="1280"/>
              <a:buChar char="•"/>
              <a:defRPr sz="1600"/>
            </a:lvl7pPr>
            <a:lvl8pPr marL="3657600" lvl="7" indent="-309880" algn="l">
              <a:lnSpc>
                <a:spcPct val="90000"/>
              </a:lnSpc>
              <a:spcBef>
                <a:spcPts val="400"/>
              </a:spcBef>
              <a:spcAft>
                <a:spcPts val="0"/>
              </a:spcAft>
              <a:buSzPts val="1280"/>
              <a:buChar char="•"/>
              <a:defRPr sz="1600"/>
            </a:lvl8pPr>
            <a:lvl9pPr marL="4114800" lvl="8" indent="-309880" algn="l">
              <a:lnSpc>
                <a:spcPct val="90000"/>
              </a:lnSpc>
              <a:spcBef>
                <a:spcPts val="400"/>
              </a:spcBef>
              <a:spcAft>
                <a:spcPts val="400"/>
              </a:spcAft>
              <a:buSzPts val="1280"/>
              <a:buChar char="•"/>
              <a:defRPr sz="1600"/>
            </a:lvl9pPr>
          </a:lstStyle>
          <a:p>
            <a:endParaRPr/>
          </a:p>
        </p:txBody>
      </p:sp>
      <p:sp>
        <p:nvSpPr>
          <p:cNvPr id="48" name="Google Shape;48;p56"/>
          <p:cNvSpPr txBox="1">
            <a:spLocks noGrp="1"/>
          </p:cNvSpPr>
          <p:nvPr>
            <p:ph type="body" idx="3"/>
          </p:nvPr>
        </p:nvSpPr>
        <p:spPr>
          <a:xfrm>
            <a:off x="6269173" y="1999032"/>
            <a:ext cx="4754880" cy="77724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0"/>
              </a:spcBef>
              <a:spcAft>
                <a:spcPts val="0"/>
              </a:spcAft>
              <a:buSzPts val="1920"/>
              <a:buNone/>
              <a:defRPr sz="2400" b="1"/>
            </a:lvl1pPr>
            <a:lvl2pPr marL="914400" lvl="1" indent="-228600" algn="l">
              <a:lnSpc>
                <a:spcPct val="90000"/>
              </a:lnSpc>
              <a:spcBef>
                <a:spcPts val="200"/>
              </a:spcBef>
              <a:spcAft>
                <a:spcPts val="0"/>
              </a:spcAft>
              <a:buSzPts val="1600"/>
              <a:buNone/>
              <a:defRPr sz="2000" b="1"/>
            </a:lvl2pPr>
            <a:lvl3pPr marL="1371600" lvl="2" indent="-228600" algn="l">
              <a:lnSpc>
                <a:spcPct val="90000"/>
              </a:lnSpc>
              <a:spcBef>
                <a:spcPts val="400"/>
              </a:spcBef>
              <a:spcAft>
                <a:spcPts val="0"/>
              </a:spcAft>
              <a:buSzPts val="1440"/>
              <a:buNone/>
              <a:defRPr sz="1800" b="1"/>
            </a:lvl3pPr>
            <a:lvl4pPr marL="1828800" lvl="3" indent="-228600" algn="l">
              <a:lnSpc>
                <a:spcPct val="90000"/>
              </a:lnSpc>
              <a:spcBef>
                <a:spcPts val="400"/>
              </a:spcBef>
              <a:spcAft>
                <a:spcPts val="0"/>
              </a:spcAft>
              <a:buSzPts val="1280"/>
              <a:buNone/>
              <a:defRPr sz="1600" b="1"/>
            </a:lvl4pPr>
            <a:lvl5pPr marL="2286000" lvl="4" indent="-228600" algn="l">
              <a:lnSpc>
                <a:spcPct val="90000"/>
              </a:lnSpc>
              <a:spcBef>
                <a:spcPts val="400"/>
              </a:spcBef>
              <a:spcAft>
                <a:spcPts val="0"/>
              </a:spcAft>
              <a:buSzPts val="1280"/>
              <a:buNone/>
              <a:defRPr sz="1600" b="1"/>
            </a:lvl5pPr>
            <a:lvl6pPr marL="2743200" lvl="5" indent="-228600" algn="l">
              <a:lnSpc>
                <a:spcPct val="90000"/>
              </a:lnSpc>
              <a:spcBef>
                <a:spcPts val="400"/>
              </a:spcBef>
              <a:spcAft>
                <a:spcPts val="0"/>
              </a:spcAft>
              <a:buSzPts val="1280"/>
              <a:buNone/>
              <a:defRPr sz="1600" b="1"/>
            </a:lvl6pPr>
            <a:lvl7pPr marL="3200400" lvl="6" indent="-228600" algn="l">
              <a:lnSpc>
                <a:spcPct val="90000"/>
              </a:lnSpc>
              <a:spcBef>
                <a:spcPts val="400"/>
              </a:spcBef>
              <a:spcAft>
                <a:spcPts val="0"/>
              </a:spcAft>
              <a:buSzPts val="1280"/>
              <a:buNone/>
              <a:defRPr sz="1600" b="1"/>
            </a:lvl7pPr>
            <a:lvl8pPr marL="3657600" lvl="7" indent="-228600" algn="l">
              <a:lnSpc>
                <a:spcPct val="90000"/>
              </a:lnSpc>
              <a:spcBef>
                <a:spcPts val="400"/>
              </a:spcBef>
              <a:spcAft>
                <a:spcPts val="0"/>
              </a:spcAft>
              <a:buSzPts val="1280"/>
              <a:buNone/>
              <a:defRPr sz="1600" b="1"/>
            </a:lvl8pPr>
            <a:lvl9pPr marL="4114800" lvl="8" indent="-228600" algn="l">
              <a:lnSpc>
                <a:spcPct val="90000"/>
              </a:lnSpc>
              <a:spcBef>
                <a:spcPts val="400"/>
              </a:spcBef>
              <a:spcAft>
                <a:spcPts val="400"/>
              </a:spcAft>
              <a:buSzPts val="1280"/>
              <a:buNone/>
              <a:defRPr sz="1600" b="1"/>
            </a:lvl9pPr>
          </a:lstStyle>
          <a:p>
            <a:endParaRPr/>
          </a:p>
        </p:txBody>
      </p:sp>
      <p:sp>
        <p:nvSpPr>
          <p:cNvPr id="49" name="Google Shape;49;p56"/>
          <p:cNvSpPr txBox="1">
            <a:spLocks noGrp="1"/>
          </p:cNvSpPr>
          <p:nvPr>
            <p:ph type="body" idx="4"/>
          </p:nvPr>
        </p:nvSpPr>
        <p:spPr>
          <a:xfrm>
            <a:off x="6269173" y="2719322"/>
            <a:ext cx="4754880" cy="3383280"/>
          </a:xfrm>
          <a:prstGeom prst="rect">
            <a:avLst/>
          </a:prstGeom>
          <a:noFill/>
          <a:ln>
            <a:noFill/>
          </a:ln>
        </p:spPr>
        <p:txBody>
          <a:bodyPr spcFirstLastPara="1" wrap="square" lIns="91425" tIns="45700" rIns="91425" bIns="45700" anchor="t" anchorCtr="0">
            <a:normAutofit/>
          </a:bodyPr>
          <a:lstStyle>
            <a:lvl1pPr marL="457200" lvl="0" indent="-340360" algn="l">
              <a:lnSpc>
                <a:spcPct val="90000"/>
              </a:lnSpc>
              <a:spcBef>
                <a:spcPts val="1400"/>
              </a:spcBef>
              <a:spcAft>
                <a:spcPts val="0"/>
              </a:spcAft>
              <a:buSzPts val="1760"/>
              <a:buChar char="•"/>
              <a:defRPr sz="2200"/>
            </a:lvl1pPr>
            <a:lvl2pPr marL="914400" lvl="1" indent="-330200" algn="l">
              <a:lnSpc>
                <a:spcPct val="90000"/>
              </a:lnSpc>
              <a:spcBef>
                <a:spcPts val="200"/>
              </a:spcBef>
              <a:spcAft>
                <a:spcPts val="0"/>
              </a:spcAft>
              <a:buSzPts val="1600"/>
              <a:buChar char="•"/>
              <a:defRPr sz="2000"/>
            </a:lvl2pPr>
            <a:lvl3pPr marL="1371600" lvl="2" indent="-320040" algn="l">
              <a:lnSpc>
                <a:spcPct val="90000"/>
              </a:lnSpc>
              <a:spcBef>
                <a:spcPts val="400"/>
              </a:spcBef>
              <a:spcAft>
                <a:spcPts val="0"/>
              </a:spcAft>
              <a:buSzPts val="1440"/>
              <a:buChar char="•"/>
              <a:defRPr sz="1800"/>
            </a:lvl3pPr>
            <a:lvl4pPr marL="1828800" lvl="3" indent="-309880" algn="l">
              <a:lnSpc>
                <a:spcPct val="90000"/>
              </a:lnSpc>
              <a:spcBef>
                <a:spcPts val="400"/>
              </a:spcBef>
              <a:spcAft>
                <a:spcPts val="0"/>
              </a:spcAft>
              <a:buSzPts val="1280"/>
              <a:buChar char="•"/>
              <a:defRPr sz="1600"/>
            </a:lvl4pPr>
            <a:lvl5pPr marL="2286000" lvl="4" indent="-309880" algn="l">
              <a:lnSpc>
                <a:spcPct val="90000"/>
              </a:lnSpc>
              <a:spcBef>
                <a:spcPts val="400"/>
              </a:spcBef>
              <a:spcAft>
                <a:spcPts val="0"/>
              </a:spcAft>
              <a:buSzPts val="1280"/>
              <a:buChar char="•"/>
              <a:defRPr sz="1600"/>
            </a:lvl5pPr>
            <a:lvl6pPr marL="2743200" lvl="5" indent="-309880" algn="l">
              <a:lnSpc>
                <a:spcPct val="90000"/>
              </a:lnSpc>
              <a:spcBef>
                <a:spcPts val="400"/>
              </a:spcBef>
              <a:spcAft>
                <a:spcPts val="0"/>
              </a:spcAft>
              <a:buSzPts val="1280"/>
              <a:buChar char="•"/>
              <a:defRPr sz="1600"/>
            </a:lvl6pPr>
            <a:lvl7pPr marL="3200400" lvl="6" indent="-309880" algn="l">
              <a:lnSpc>
                <a:spcPct val="90000"/>
              </a:lnSpc>
              <a:spcBef>
                <a:spcPts val="400"/>
              </a:spcBef>
              <a:spcAft>
                <a:spcPts val="0"/>
              </a:spcAft>
              <a:buSzPts val="1280"/>
              <a:buChar char="•"/>
              <a:defRPr sz="1600"/>
            </a:lvl7pPr>
            <a:lvl8pPr marL="3657600" lvl="7" indent="-309880" algn="l">
              <a:lnSpc>
                <a:spcPct val="90000"/>
              </a:lnSpc>
              <a:spcBef>
                <a:spcPts val="400"/>
              </a:spcBef>
              <a:spcAft>
                <a:spcPts val="0"/>
              </a:spcAft>
              <a:buSzPts val="1280"/>
              <a:buChar char="•"/>
              <a:defRPr sz="1600"/>
            </a:lvl8pPr>
            <a:lvl9pPr marL="4114800" lvl="8" indent="-309880" algn="l">
              <a:lnSpc>
                <a:spcPct val="90000"/>
              </a:lnSpc>
              <a:spcBef>
                <a:spcPts val="400"/>
              </a:spcBef>
              <a:spcAft>
                <a:spcPts val="400"/>
              </a:spcAft>
              <a:buSzPts val="1280"/>
              <a:buChar char="•"/>
              <a:defRPr sz="1600"/>
            </a:lvl9pPr>
          </a:lstStyle>
          <a:p>
            <a:endParaRPr/>
          </a:p>
        </p:txBody>
      </p:sp>
      <p:sp>
        <p:nvSpPr>
          <p:cNvPr id="50" name="Google Shape;50;p56"/>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56"/>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56"/>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57"/>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57"/>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57"/>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57"/>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58"/>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58"/>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58"/>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2"/>
        <p:cNvGrpSpPr/>
        <p:nvPr/>
      </p:nvGrpSpPr>
      <p:grpSpPr>
        <a:xfrm>
          <a:off x="0" y="0"/>
          <a:ext cx="0" cy="0"/>
          <a:chOff x="0" y="0"/>
          <a:chExt cx="0" cy="0"/>
        </a:xfrm>
      </p:grpSpPr>
      <p:sp>
        <p:nvSpPr>
          <p:cNvPr id="63" name="Google Shape;63;p59"/>
          <p:cNvSpPr txBox="1">
            <a:spLocks noGrp="1"/>
          </p:cNvSpPr>
          <p:nvPr>
            <p:ph type="title"/>
          </p:nvPr>
        </p:nvSpPr>
        <p:spPr>
          <a:xfrm>
            <a:off x="1143000" y="1097280"/>
            <a:ext cx="3931920" cy="173736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accent1"/>
              </a:buClr>
              <a:buSzPts val="4000"/>
              <a:buFont typeface="Corbel"/>
              <a:buNone/>
              <a:defRPr sz="40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59"/>
          <p:cNvSpPr txBox="1">
            <a:spLocks noGrp="1"/>
          </p:cNvSpPr>
          <p:nvPr>
            <p:ph type="body" idx="1"/>
          </p:nvPr>
        </p:nvSpPr>
        <p:spPr>
          <a:xfrm>
            <a:off x="5852159" y="1097280"/>
            <a:ext cx="5212080" cy="4663440"/>
          </a:xfrm>
          <a:prstGeom prst="rect">
            <a:avLst/>
          </a:prstGeom>
          <a:noFill/>
          <a:ln>
            <a:noFill/>
          </a:ln>
        </p:spPr>
        <p:txBody>
          <a:bodyPr spcFirstLastPara="1" wrap="square" lIns="91425" tIns="45700" rIns="91425" bIns="45700" anchor="t" anchorCtr="0">
            <a:normAutofit/>
          </a:bodyPr>
          <a:lstStyle>
            <a:lvl1pPr marL="457200" lvl="0" indent="-391160" algn="l">
              <a:lnSpc>
                <a:spcPct val="90000"/>
              </a:lnSpc>
              <a:spcBef>
                <a:spcPts val="1400"/>
              </a:spcBef>
              <a:spcAft>
                <a:spcPts val="0"/>
              </a:spcAft>
              <a:buSzPts val="2560"/>
              <a:buChar char="•"/>
              <a:defRPr sz="3200"/>
            </a:lvl1pPr>
            <a:lvl2pPr marL="914400" lvl="1" indent="-370840" algn="l">
              <a:lnSpc>
                <a:spcPct val="90000"/>
              </a:lnSpc>
              <a:spcBef>
                <a:spcPts val="200"/>
              </a:spcBef>
              <a:spcAft>
                <a:spcPts val="0"/>
              </a:spcAft>
              <a:buSzPts val="2240"/>
              <a:buChar char="•"/>
              <a:defRPr sz="2800"/>
            </a:lvl2pPr>
            <a:lvl3pPr marL="1371600" lvl="2" indent="-350520" algn="l">
              <a:lnSpc>
                <a:spcPct val="90000"/>
              </a:lnSpc>
              <a:spcBef>
                <a:spcPts val="400"/>
              </a:spcBef>
              <a:spcAft>
                <a:spcPts val="0"/>
              </a:spcAft>
              <a:buSzPts val="1920"/>
              <a:buChar char="•"/>
              <a:defRPr sz="2400"/>
            </a:lvl3pPr>
            <a:lvl4pPr marL="1828800" lvl="3" indent="-330200" algn="l">
              <a:lnSpc>
                <a:spcPct val="90000"/>
              </a:lnSpc>
              <a:spcBef>
                <a:spcPts val="400"/>
              </a:spcBef>
              <a:spcAft>
                <a:spcPts val="0"/>
              </a:spcAft>
              <a:buSzPts val="1600"/>
              <a:buChar char="•"/>
              <a:defRPr sz="2000"/>
            </a:lvl4pPr>
            <a:lvl5pPr marL="2286000" lvl="4" indent="-330200" algn="l">
              <a:lnSpc>
                <a:spcPct val="90000"/>
              </a:lnSpc>
              <a:spcBef>
                <a:spcPts val="400"/>
              </a:spcBef>
              <a:spcAft>
                <a:spcPts val="0"/>
              </a:spcAft>
              <a:buSzPts val="1600"/>
              <a:buChar char="•"/>
              <a:defRPr sz="2000"/>
            </a:lvl5pPr>
            <a:lvl6pPr marL="2743200" lvl="5" indent="-330200" algn="l">
              <a:lnSpc>
                <a:spcPct val="90000"/>
              </a:lnSpc>
              <a:spcBef>
                <a:spcPts val="400"/>
              </a:spcBef>
              <a:spcAft>
                <a:spcPts val="0"/>
              </a:spcAft>
              <a:buSzPts val="1600"/>
              <a:buChar char="•"/>
              <a:defRPr sz="2000"/>
            </a:lvl6pPr>
            <a:lvl7pPr marL="3200400" lvl="6" indent="-330200" algn="l">
              <a:lnSpc>
                <a:spcPct val="90000"/>
              </a:lnSpc>
              <a:spcBef>
                <a:spcPts val="400"/>
              </a:spcBef>
              <a:spcAft>
                <a:spcPts val="0"/>
              </a:spcAft>
              <a:buSzPts val="1600"/>
              <a:buChar char="•"/>
              <a:defRPr sz="2000"/>
            </a:lvl7pPr>
            <a:lvl8pPr marL="3657600" lvl="7" indent="-330200" algn="l">
              <a:lnSpc>
                <a:spcPct val="90000"/>
              </a:lnSpc>
              <a:spcBef>
                <a:spcPts val="400"/>
              </a:spcBef>
              <a:spcAft>
                <a:spcPts val="0"/>
              </a:spcAft>
              <a:buSzPts val="1600"/>
              <a:buChar char="•"/>
              <a:defRPr sz="2000"/>
            </a:lvl8pPr>
            <a:lvl9pPr marL="4114800" lvl="8" indent="-330200" algn="l">
              <a:lnSpc>
                <a:spcPct val="90000"/>
              </a:lnSpc>
              <a:spcBef>
                <a:spcPts val="400"/>
              </a:spcBef>
              <a:spcAft>
                <a:spcPts val="400"/>
              </a:spcAft>
              <a:buSzPts val="1600"/>
              <a:buChar char="•"/>
              <a:defRPr sz="2000"/>
            </a:lvl9pPr>
          </a:lstStyle>
          <a:p>
            <a:endParaRPr/>
          </a:p>
        </p:txBody>
      </p:sp>
      <p:sp>
        <p:nvSpPr>
          <p:cNvPr id="65" name="Google Shape;65;p59"/>
          <p:cNvSpPr txBox="1">
            <a:spLocks noGrp="1"/>
          </p:cNvSpPr>
          <p:nvPr>
            <p:ph type="body" idx="2"/>
          </p:nvPr>
        </p:nvSpPr>
        <p:spPr>
          <a:xfrm>
            <a:off x="1143000" y="2834640"/>
            <a:ext cx="3931920" cy="301752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360"/>
              <a:buNone/>
              <a:defRPr sz="1700"/>
            </a:lvl1pPr>
            <a:lvl2pPr marL="914400" lvl="1" indent="-228600" algn="l">
              <a:lnSpc>
                <a:spcPct val="90000"/>
              </a:lnSpc>
              <a:spcBef>
                <a:spcPts val="200"/>
              </a:spcBef>
              <a:spcAft>
                <a:spcPts val="0"/>
              </a:spcAft>
              <a:buSzPts val="960"/>
              <a:buNone/>
              <a:defRPr sz="1200"/>
            </a:lvl2pPr>
            <a:lvl3pPr marL="1371600" lvl="2" indent="-228600" algn="l">
              <a:lnSpc>
                <a:spcPct val="90000"/>
              </a:lnSpc>
              <a:spcBef>
                <a:spcPts val="400"/>
              </a:spcBef>
              <a:spcAft>
                <a:spcPts val="0"/>
              </a:spcAft>
              <a:buSzPts val="800"/>
              <a:buNone/>
              <a:defRPr sz="1000"/>
            </a:lvl3pPr>
            <a:lvl4pPr marL="1828800" lvl="3" indent="-228600" algn="l">
              <a:lnSpc>
                <a:spcPct val="90000"/>
              </a:lnSpc>
              <a:spcBef>
                <a:spcPts val="400"/>
              </a:spcBef>
              <a:spcAft>
                <a:spcPts val="0"/>
              </a:spcAft>
              <a:buSzPts val="720"/>
              <a:buNone/>
              <a:defRPr sz="900"/>
            </a:lvl4pPr>
            <a:lvl5pPr marL="2286000" lvl="4" indent="-228600" algn="l">
              <a:lnSpc>
                <a:spcPct val="90000"/>
              </a:lnSpc>
              <a:spcBef>
                <a:spcPts val="400"/>
              </a:spcBef>
              <a:spcAft>
                <a:spcPts val="0"/>
              </a:spcAft>
              <a:buSzPts val="720"/>
              <a:buNone/>
              <a:defRPr sz="900"/>
            </a:lvl5pPr>
            <a:lvl6pPr marL="2743200" lvl="5" indent="-228600" algn="l">
              <a:lnSpc>
                <a:spcPct val="90000"/>
              </a:lnSpc>
              <a:spcBef>
                <a:spcPts val="400"/>
              </a:spcBef>
              <a:spcAft>
                <a:spcPts val="0"/>
              </a:spcAft>
              <a:buSzPts val="720"/>
              <a:buNone/>
              <a:defRPr sz="900"/>
            </a:lvl6pPr>
            <a:lvl7pPr marL="3200400" lvl="6" indent="-228600" algn="l">
              <a:lnSpc>
                <a:spcPct val="90000"/>
              </a:lnSpc>
              <a:spcBef>
                <a:spcPts val="400"/>
              </a:spcBef>
              <a:spcAft>
                <a:spcPts val="0"/>
              </a:spcAft>
              <a:buSzPts val="720"/>
              <a:buNone/>
              <a:defRPr sz="900"/>
            </a:lvl7pPr>
            <a:lvl8pPr marL="3657600" lvl="7" indent="-228600" algn="l">
              <a:lnSpc>
                <a:spcPct val="90000"/>
              </a:lnSpc>
              <a:spcBef>
                <a:spcPts val="400"/>
              </a:spcBef>
              <a:spcAft>
                <a:spcPts val="0"/>
              </a:spcAft>
              <a:buSzPts val="720"/>
              <a:buNone/>
              <a:defRPr sz="900"/>
            </a:lvl8pPr>
            <a:lvl9pPr marL="4114800" lvl="8" indent="-228600" algn="l">
              <a:lnSpc>
                <a:spcPct val="90000"/>
              </a:lnSpc>
              <a:spcBef>
                <a:spcPts val="400"/>
              </a:spcBef>
              <a:spcAft>
                <a:spcPts val="400"/>
              </a:spcAft>
              <a:buSzPts val="720"/>
              <a:buNone/>
              <a:defRPr sz="900"/>
            </a:lvl9pPr>
          </a:lstStyle>
          <a:p>
            <a:endParaRPr/>
          </a:p>
        </p:txBody>
      </p:sp>
      <p:sp>
        <p:nvSpPr>
          <p:cNvPr id="66" name="Google Shape;66;p59"/>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59"/>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59"/>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9"/>
        <p:cNvGrpSpPr/>
        <p:nvPr/>
      </p:nvGrpSpPr>
      <p:grpSpPr>
        <a:xfrm>
          <a:off x="0" y="0"/>
          <a:ext cx="0" cy="0"/>
          <a:chOff x="0" y="0"/>
          <a:chExt cx="0" cy="0"/>
        </a:xfrm>
      </p:grpSpPr>
      <p:sp>
        <p:nvSpPr>
          <p:cNvPr id="70" name="Google Shape;70;p60"/>
          <p:cNvSpPr txBox="1">
            <a:spLocks noGrp="1"/>
          </p:cNvSpPr>
          <p:nvPr>
            <p:ph type="title"/>
          </p:nvPr>
        </p:nvSpPr>
        <p:spPr>
          <a:xfrm>
            <a:off x="1143000" y="1097280"/>
            <a:ext cx="3931920" cy="173736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accent1"/>
              </a:buClr>
              <a:buSzPts val="4000"/>
              <a:buFont typeface="Corbel"/>
              <a:buNone/>
              <a:defRPr sz="40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60"/>
          <p:cNvSpPr>
            <a:spLocks noGrp="1"/>
          </p:cNvSpPr>
          <p:nvPr>
            <p:ph type="pic" idx="2"/>
          </p:nvPr>
        </p:nvSpPr>
        <p:spPr>
          <a:xfrm>
            <a:off x="5413248" y="1069847"/>
            <a:ext cx="6099048" cy="4800600"/>
          </a:xfrm>
          <a:prstGeom prst="rect">
            <a:avLst/>
          </a:prstGeom>
          <a:noFill/>
          <a:ln>
            <a:noFill/>
          </a:ln>
        </p:spPr>
      </p:sp>
      <p:sp>
        <p:nvSpPr>
          <p:cNvPr id="72" name="Google Shape;72;p60"/>
          <p:cNvSpPr txBox="1">
            <a:spLocks noGrp="1"/>
          </p:cNvSpPr>
          <p:nvPr>
            <p:ph type="body" idx="1"/>
          </p:nvPr>
        </p:nvSpPr>
        <p:spPr>
          <a:xfrm>
            <a:off x="1143000" y="2834640"/>
            <a:ext cx="3931920" cy="288036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360"/>
              <a:buNone/>
              <a:defRPr sz="1700"/>
            </a:lvl1pPr>
            <a:lvl2pPr marL="914400" lvl="1" indent="-228600" algn="l">
              <a:lnSpc>
                <a:spcPct val="90000"/>
              </a:lnSpc>
              <a:spcBef>
                <a:spcPts val="200"/>
              </a:spcBef>
              <a:spcAft>
                <a:spcPts val="0"/>
              </a:spcAft>
              <a:buSzPts val="960"/>
              <a:buNone/>
              <a:defRPr sz="1200"/>
            </a:lvl2pPr>
            <a:lvl3pPr marL="1371600" lvl="2" indent="-228600" algn="l">
              <a:lnSpc>
                <a:spcPct val="90000"/>
              </a:lnSpc>
              <a:spcBef>
                <a:spcPts val="400"/>
              </a:spcBef>
              <a:spcAft>
                <a:spcPts val="0"/>
              </a:spcAft>
              <a:buSzPts val="800"/>
              <a:buNone/>
              <a:defRPr sz="1000"/>
            </a:lvl3pPr>
            <a:lvl4pPr marL="1828800" lvl="3" indent="-228600" algn="l">
              <a:lnSpc>
                <a:spcPct val="90000"/>
              </a:lnSpc>
              <a:spcBef>
                <a:spcPts val="400"/>
              </a:spcBef>
              <a:spcAft>
                <a:spcPts val="0"/>
              </a:spcAft>
              <a:buSzPts val="720"/>
              <a:buNone/>
              <a:defRPr sz="900"/>
            </a:lvl4pPr>
            <a:lvl5pPr marL="2286000" lvl="4" indent="-228600" algn="l">
              <a:lnSpc>
                <a:spcPct val="90000"/>
              </a:lnSpc>
              <a:spcBef>
                <a:spcPts val="400"/>
              </a:spcBef>
              <a:spcAft>
                <a:spcPts val="0"/>
              </a:spcAft>
              <a:buSzPts val="720"/>
              <a:buNone/>
              <a:defRPr sz="900"/>
            </a:lvl5pPr>
            <a:lvl6pPr marL="2743200" lvl="5" indent="-228600" algn="l">
              <a:lnSpc>
                <a:spcPct val="90000"/>
              </a:lnSpc>
              <a:spcBef>
                <a:spcPts val="400"/>
              </a:spcBef>
              <a:spcAft>
                <a:spcPts val="0"/>
              </a:spcAft>
              <a:buSzPts val="720"/>
              <a:buNone/>
              <a:defRPr sz="900"/>
            </a:lvl6pPr>
            <a:lvl7pPr marL="3200400" lvl="6" indent="-228600" algn="l">
              <a:lnSpc>
                <a:spcPct val="90000"/>
              </a:lnSpc>
              <a:spcBef>
                <a:spcPts val="400"/>
              </a:spcBef>
              <a:spcAft>
                <a:spcPts val="0"/>
              </a:spcAft>
              <a:buSzPts val="720"/>
              <a:buNone/>
              <a:defRPr sz="900"/>
            </a:lvl7pPr>
            <a:lvl8pPr marL="3657600" lvl="7" indent="-228600" algn="l">
              <a:lnSpc>
                <a:spcPct val="90000"/>
              </a:lnSpc>
              <a:spcBef>
                <a:spcPts val="400"/>
              </a:spcBef>
              <a:spcAft>
                <a:spcPts val="0"/>
              </a:spcAft>
              <a:buSzPts val="720"/>
              <a:buNone/>
              <a:defRPr sz="900"/>
            </a:lvl8pPr>
            <a:lvl9pPr marL="4114800" lvl="8" indent="-228600" algn="l">
              <a:lnSpc>
                <a:spcPct val="90000"/>
              </a:lnSpc>
              <a:spcBef>
                <a:spcPts val="400"/>
              </a:spcBef>
              <a:spcAft>
                <a:spcPts val="400"/>
              </a:spcAft>
              <a:buSzPts val="720"/>
              <a:buNone/>
              <a:defRPr sz="900"/>
            </a:lvl9pPr>
          </a:lstStyle>
          <a:p>
            <a:endParaRPr/>
          </a:p>
        </p:txBody>
      </p:sp>
      <p:sp>
        <p:nvSpPr>
          <p:cNvPr id="73" name="Google Shape;73;p60"/>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60"/>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60"/>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6"/>
        <p:cNvGrpSpPr/>
        <p:nvPr/>
      </p:nvGrpSpPr>
      <p:grpSpPr>
        <a:xfrm>
          <a:off x="0" y="0"/>
          <a:ext cx="0" cy="0"/>
          <a:chOff x="0" y="0"/>
          <a:chExt cx="0" cy="0"/>
        </a:xfrm>
      </p:grpSpPr>
      <p:sp>
        <p:nvSpPr>
          <p:cNvPr id="77" name="Google Shape;77;p61"/>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61"/>
          <p:cNvSpPr txBox="1">
            <a:spLocks noGrp="1"/>
          </p:cNvSpPr>
          <p:nvPr>
            <p:ph type="body" idx="1"/>
          </p:nvPr>
        </p:nvSpPr>
        <p:spPr>
          <a:xfrm rot="5400000">
            <a:off x="4060136" y="-859736"/>
            <a:ext cx="4038600" cy="9872871"/>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400"/>
              </a:spcBef>
              <a:spcAft>
                <a:spcPts val="0"/>
              </a:spcAft>
              <a:buSzPts val="1440"/>
              <a:buChar char="•"/>
              <a:defRPr/>
            </a:lvl1pPr>
            <a:lvl2pPr marL="914400" lvl="1" indent="-320040" algn="l">
              <a:lnSpc>
                <a:spcPct val="90000"/>
              </a:lnSpc>
              <a:spcBef>
                <a:spcPts val="200"/>
              </a:spcBef>
              <a:spcAft>
                <a:spcPts val="0"/>
              </a:spcAft>
              <a:buSzPts val="1440"/>
              <a:buChar char="•"/>
              <a:defRPr/>
            </a:lvl2pPr>
            <a:lvl3pPr marL="1371600" lvl="2" indent="-320040" algn="l">
              <a:lnSpc>
                <a:spcPct val="90000"/>
              </a:lnSpc>
              <a:spcBef>
                <a:spcPts val="400"/>
              </a:spcBef>
              <a:spcAft>
                <a:spcPts val="0"/>
              </a:spcAft>
              <a:buSzPts val="1440"/>
              <a:buChar char="•"/>
              <a:defRPr/>
            </a:lvl3pPr>
            <a:lvl4pPr marL="1828800" lvl="3" indent="-320040" algn="l">
              <a:lnSpc>
                <a:spcPct val="90000"/>
              </a:lnSpc>
              <a:spcBef>
                <a:spcPts val="400"/>
              </a:spcBef>
              <a:spcAft>
                <a:spcPts val="0"/>
              </a:spcAft>
              <a:buSzPts val="1440"/>
              <a:buChar char="•"/>
              <a:defRPr/>
            </a:lvl4pPr>
            <a:lvl5pPr marL="2286000" lvl="4" indent="-320040" algn="l">
              <a:lnSpc>
                <a:spcPct val="90000"/>
              </a:lnSpc>
              <a:spcBef>
                <a:spcPts val="400"/>
              </a:spcBef>
              <a:spcAft>
                <a:spcPts val="0"/>
              </a:spcAft>
              <a:buSzPts val="1440"/>
              <a:buChar char="•"/>
              <a:defRPr/>
            </a:lvl5pPr>
            <a:lvl6pPr marL="2743200" lvl="5" indent="-320040" algn="l">
              <a:lnSpc>
                <a:spcPct val="90000"/>
              </a:lnSpc>
              <a:spcBef>
                <a:spcPts val="400"/>
              </a:spcBef>
              <a:spcAft>
                <a:spcPts val="0"/>
              </a:spcAft>
              <a:buSzPts val="1440"/>
              <a:buChar char="•"/>
              <a:defRPr/>
            </a:lvl6pPr>
            <a:lvl7pPr marL="3200400" lvl="6" indent="-320040" algn="l">
              <a:lnSpc>
                <a:spcPct val="90000"/>
              </a:lnSpc>
              <a:spcBef>
                <a:spcPts val="400"/>
              </a:spcBef>
              <a:spcAft>
                <a:spcPts val="0"/>
              </a:spcAft>
              <a:buSzPts val="1440"/>
              <a:buChar char="•"/>
              <a:defRPr/>
            </a:lvl7pPr>
            <a:lvl8pPr marL="3657600" lvl="7" indent="-320040" algn="l">
              <a:lnSpc>
                <a:spcPct val="90000"/>
              </a:lnSpc>
              <a:spcBef>
                <a:spcPts val="400"/>
              </a:spcBef>
              <a:spcAft>
                <a:spcPts val="0"/>
              </a:spcAft>
              <a:buSzPts val="1440"/>
              <a:buChar char="•"/>
              <a:defRPr/>
            </a:lvl8pPr>
            <a:lvl9pPr marL="4114800" lvl="8" indent="-320040" algn="l">
              <a:lnSpc>
                <a:spcPct val="90000"/>
              </a:lnSpc>
              <a:spcBef>
                <a:spcPts val="400"/>
              </a:spcBef>
              <a:spcAft>
                <a:spcPts val="400"/>
              </a:spcAft>
              <a:buSzPts val="1440"/>
              <a:buChar char="•"/>
              <a:defRPr/>
            </a:lvl9pPr>
          </a:lstStyle>
          <a:p>
            <a:endParaRPr/>
          </a:p>
        </p:txBody>
      </p:sp>
      <p:sp>
        <p:nvSpPr>
          <p:cNvPr id="79" name="Google Shape;79;p61"/>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61"/>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61"/>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2"/>
        <p:cNvGrpSpPr/>
        <p:nvPr/>
      </p:nvGrpSpPr>
      <p:grpSpPr>
        <a:xfrm>
          <a:off x="0" y="0"/>
          <a:ext cx="0" cy="0"/>
          <a:chOff x="0" y="0"/>
          <a:chExt cx="0" cy="0"/>
        </a:xfrm>
      </p:grpSpPr>
      <p:sp>
        <p:nvSpPr>
          <p:cNvPr id="83" name="Google Shape;83;p62"/>
          <p:cNvSpPr txBox="1">
            <a:spLocks noGrp="1"/>
          </p:cNvSpPr>
          <p:nvPr>
            <p:ph type="title"/>
          </p:nvPr>
        </p:nvSpPr>
        <p:spPr>
          <a:xfrm rot="5400000">
            <a:off x="7181850" y="2305050"/>
            <a:ext cx="5410200" cy="2324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62"/>
          <p:cNvSpPr txBox="1">
            <a:spLocks noGrp="1"/>
          </p:cNvSpPr>
          <p:nvPr>
            <p:ph type="body" idx="1"/>
          </p:nvPr>
        </p:nvSpPr>
        <p:spPr>
          <a:xfrm rot="5400000">
            <a:off x="2152650" y="-247650"/>
            <a:ext cx="5410200" cy="7429500"/>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400"/>
              </a:spcBef>
              <a:spcAft>
                <a:spcPts val="0"/>
              </a:spcAft>
              <a:buSzPts val="1440"/>
              <a:buChar char="•"/>
              <a:defRPr/>
            </a:lvl1pPr>
            <a:lvl2pPr marL="914400" lvl="1" indent="-320040" algn="l">
              <a:lnSpc>
                <a:spcPct val="90000"/>
              </a:lnSpc>
              <a:spcBef>
                <a:spcPts val="200"/>
              </a:spcBef>
              <a:spcAft>
                <a:spcPts val="0"/>
              </a:spcAft>
              <a:buSzPts val="1440"/>
              <a:buChar char="•"/>
              <a:defRPr/>
            </a:lvl2pPr>
            <a:lvl3pPr marL="1371600" lvl="2" indent="-320040" algn="l">
              <a:lnSpc>
                <a:spcPct val="90000"/>
              </a:lnSpc>
              <a:spcBef>
                <a:spcPts val="400"/>
              </a:spcBef>
              <a:spcAft>
                <a:spcPts val="0"/>
              </a:spcAft>
              <a:buSzPts val="1440"/>
              <a:buChar char="•"/>
              <a:defRPr/>
            </a:lvl3pPr>
            <a:lvl4pPr marL="1828800" lvl="3" indent="-320040" algn="l">
              <a:lnSpc>
                <a:spcPct val="90000"/>
              </a:lnSpc>
              <a:spcBef>
                <a:spcPts val="400"/>
              </a:spcBef>
              <a:spcAft>
                <a:spcPts val="0"/>
              </a:spcAft>
              <a:buSzPts val="1440"/>
              <a:buChar char="•"/>
              <a:defRPr/>
            </a:lvl4pPr>
            <a:lvl5pPr marL="2286000" lvl="4" indent="-320040" algn="l">
              <a:lnSpc>
                <a:spcPct val="90000"/>
              </a:lnSpc>
              <a:spcBef>
                <a:spcPts val="400"/>
              </a:spcBef>
              <a:spcAft>
                <a:spcPts val="0"/>
              </a:spcAft>
              <a:buSzPts val="1440"/>
              <a:buChar char="•"/>
              <a:defRPr/>
            </a:lvl5pPr>
            <a:lvl6pPr marL="2743200" lvl="5" indent="-320040" algn="l">
              <a:lnSpc>
                <a:spcPct val="90000"/>
              </a:lnSpc>
              <a:spcBef>
                <a:spcPts val="400"/>
              </a:spcBef>
              <a:spcAft>
                <a:spcPts val="0"/>
              </a:spcAft>
              <a:buSzPts val="1440"/>
              <a:buChar char="•"/>
              <a:defRPr/>
            </a:lvl6pPr>
            <a:lvl7pPr marL="3200400" lvl="6" indent="-320040" algn="l">
              <a:lnSpc>
                <a:spcPct val="90000"/>
              </a:lnSpc>
              <a:spcBef>
                <a:spcPts val="400"/>
              </a:spcBef>
              <a:spcAft>
                <a:spcPts val="0"/>
              </a:spcAft>
              <a:buSzPts val="1440"/>
              <a:buChar char="•"/>
              <a:defRPr/>
            </a:lvl7pPr>
            <a:lvl8pPr marL="3657600" lvl="7" indent="-320040" algn="l">
              <a:lnSpc>
                <a:spcPct val="90000"/>
              </a:lnSpc>
              <a:spcBef>
                <a:spcPts val="400"/>
              </a:spcBef>
              <a:spcAft>
                <a:spcPts val="0"/>
              </a:spcAft>
              <a:buSzPts val="1440"/>
              <a:buChar char="•"/>
              <a:defRPr/>
            </a:lvl8pPr>
            <a:lvl9pPr marL="4114800" lvl="8" indent="-320040" algn="l">
              <a:lnSpc>
                <a:spcPct val="90000"/>
              </a:lnSpc>
              <a:spcBef>
                <a:spcPts val="400"/>
              </a:spcBef>
              <a:spcAft>
                <a:spcPts val="400"/>
              </a:spcAft>
              <a:buSzPts val="1440"/>
              <a:buChar char="•"/>
              <a:defRPr/>
            </a:lvl9pPr>
          </a:lstStyle>
          <a:p>
            <a:endParaRPr/>
          </a:p>
        </p:txBody>
      </p:sp>
      <p:sp>
        <p:nvSpPr>
          <p:cNvPr id="85" name="Google Shape;85;p62"/>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62"/>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62"/>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9"/>
        <p:cNvGrpSpPr/>
        <p:nvPr/>
      </p:nvGrpSpPr>
      <p:grpSpPr>
        <a:xfrm>
          <a:off x="0" y="0"/>
          <a:ext cx="0" cy="0"/>
          <a:chOff x="0" y="0"/>
          <a:chExt cx="0" cy="0"/>
        </a:xfrm>
      </p:grpSpPr>
      <p:sp>
        <p:nvSpPr>
          <p:cNvPr id="10" name="Google Shape;10;p51"/>
          <p:cNvSpPr/>
          <p:nvPr/>
        </p:nvSpPr>
        <p:spPr>
          <a:xfrm>
            <a:off x="231140" y="243840"/>
            <a:ext cx="11724640" cy="6377939"/>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orbel"/>
              <a:ea typeface="Corbel"/>
              <a:cs typeface="Corbel"/>
              <a:sym typeface="Corbel"/>
            </a:endParaRPr>
          </a:p>
        </p:txBody>
      </p:sp>
      <p:sp>
        <p:nvSpPr>
          <p:cNvPr id="11" name="Google Shape;11;p51"/>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accent1"/>
              </a:buClr>
              <a:buSzPts val="4400"/>
              <a:buFont typeface="Corbel"/>
              <a:buNone/>
              <a:defRPr sz="4400" b="0" i="0" u="none" strike="noStrike" cap="none">
                <a:solidFill>
                  <a:schemeClr val="accent1"/>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51"/>
          <p:cNvSpPr txBox="1">
            <a:spLocks noGrp="1"/>
          </p:cNvSpPr>
          <p:nvPr>
            <p:ph type="body" idx="1"/>
          </p:nvPr>
        </p:nvSpPr>
        <p:spPr>
          <a:xfrm>
            <a:off x="1143000" y="2057400"/>
            <a:ext cx="9872871" cy="4038600"/>
          </a:xfrm>
          <a:prstGeom prst="rect">
            <a:avLst/>
          </a:prstGeom>
          <a:noFill/>
          <a:ln>
            <a:noFill/>
          </a:ln>
        </p:spPr>
        <p:txBody>
          <a:bodyPr spcFirstLastPara="1" wrap="square" lIns="91425" tIns="45700" rIns="91425" bIns="45700" anchor="t" anchorCtr="0">
            <a:normAutofit/>
          </a:bodyPr>
          <a:lstStyle>
            <a:lvl1pPr marL="457200" marR="0" lvl="0" indent="-340360" algn="l" rtl="0">
              <a:lnSpc>
                <a:spcPct val="90000"/>
              </a:lnSpc>
              <a:spcBef>
                <a:spcPts val="1400"/>
              </a:spcBef>
              <a:spcAft>
                <a:spcPts val="0"/>
              </a:spcAft>
              <a:buClr>
                <a:schemeClr val="accent1"/>
              </a:buClr>
              <a:buSzPts val="1760"/>
              <a:buFont typeface="Corbel"/>
              <a:buChar char="•"/>
              <a:defRPr sz="2200" b="0" i="0" u="none" strike="noStrike" cap="none">
                <a:solidFill>
                  <a:schemeClr val="accent1"/>
                </a:solidFill>
                <a:latin typeface="Corbel"/>
                <a:ea typeface="Corbel"/>
                <a:cs typeface="Corbel"/>
                <a:sym typeface="Corbel"/>
              </a:defRPr>
            </a:lvl1pPr>
            <a:lvl2pPr marL="914400" marR="0" lvl="1" indent="-330200" algn="l" rtl="0">
              <a:lnSpc>
                <a:spcPct val="90000"/>
              </a:lnSpc>
              <a:spcBef>
                <a:spcPts val="200"/>
              </a:spcBef>
              <a:spcAft>
                <a:spcPts val="0"/>
              </a:spcAft>
              <a:buClr>
                <a:schemeClr val="accent1"/>
              </a:buClr>
              <a:buSzPts val="1600"/>
              <a:buFont typeface="Corbel"/>
              <a:buChar char="•"/>
              <a:defRPr sz="2000" b="0" i="0" u="none" strike="noStrike" cap="none">
                <a:solidFill>
                  <a:schemeClr val="accent1"/>
                </a:solidFill>
                <a:latin typeface="Corbel"/>
                <a:ea typeface="Corbel"/>
                <a:cs typeface="Corbel"/>
                <a:sym typeface="Corbel"/>
              </a:defRPr>
            </a:lvl2pPr>
            <a:lvl3pPr marL="1371600" marR="0" lvl="2" indent="-320040" algn="l" rtl="0">
              <a:lnSpc>
                <a:spcPct val="90000"/>
              </a:lnSpc>
              <a:spcBef>
                <a:spcPts val="400"/>
              </a:spcBef>
              <a:spcAft>
                <a:spcPts val="0"/>
              </a:spcAft>
              <a:buClr>
                <a:schemeClr val="accent1"/>
              </a:buClr>
              <a:buSzPts val="1440"/>
              <a:buFont typeface="Corbel"/>
              <a:buChar char="•"/>
              <a:defRPr sz="1800" b="0" i="0" u="none" strike="noStrike" cap="none">
                <a:solidFill>
                  <a:schemeClr val="accent1"/>
                </a:solidFill>
                <a:latin typeface="Corbel"/>
                <a:ea typeface="Corbel"/>
                <a:cs typeface="Corbel"/>
                <a:sym typeface="Corbel"/>
              </a:defRPr>
            </a:lvl3pPr>
            <a:lvl4pPr marL="1828800" marR="0" lvl="3" indent="-309880" algn="l" rtl="0">
              <a:lnSpc>
                <a:spcPct val="90000"/>
              </a:lnSpc>
              <a:spcBef>
                <a:spcPts val="400"/>
              </a:spcBef>
              <a:spcAft>
                <a:spcPts val="0"/>
              </a:spcAft>
              <a:buClr>
                <a:schemeClr val="accent1"/>
              </a:buClr>
              <a:buSzPts val="1280"/>
              <a:buFont typeface="Corbel"/>
              <a:buChar char="•"/>
              <a:defRPr sz="1600" b="0" i="0" u="none" strike="noStrike" cap="none">
                <a:solidFill>
                  <a:schemeClr val="accent1"/>
                </a:solidFill>
                <a:latin typeface="Corbel"/>
                <a:ea typeface="Corbel"/>
                <a:cs typeface="Corbel"/>
                <a:sym typeface="Corbel"/>
              </a:defRPr>
            </a:lvl4pPr>
            <a:lvl5pPr marL="2286000" marR="0" lvl="4" indent="-309880" algn="l" rtl="0">
              <a:lnSpc>
                <a:spcPct val="90000"/>
              </a:lnSpc>
              <a:spcBef>
                <a:spcPts val="400"/>
              </a:spcBef>
              <a:spcAft>
                <a:spcPts val="0"/>
              </a:spcAft>
              <a:buClr>
                <a:schemeClr val="accent1"/>
              </a:buClr>
              <a:buSzPts val="1280"/>
              <a:buFont typeface="Corbel"/>
              <a:buChar char="•"/>
              <a:defRPr sz="1600" b="0" i="0" u="none" strike="noStrike" cap="none">
                <a:solidFill>
                  <a:schemeClr val="accent1"/>
                </a:solidFill>
                <a:latin typeface="Corbel"/>
                <a:ea typeface="Corbel"/>
                <a:cs typeface="Corbel"/>
                <a:sym typeface="Corbel"/>
              </a:defRPr>
            </a:lvl5pPr>
            <a:lvl6pPr marL="2743200" marR="0" lvl="5" indent="-309880" algn="l" rtl="0">
              <a:lnSpc>
                <a:spcPct val="90000"/>
              </a:lnSpc>
              <a:spcBef>
                <a:spcPts val="400"/>
              </a:spcBef>
              <a:spcAft>
                <a:spcPts val="0"/>
              </a:spcAft>
              <a:buClr>
                <a:schemeClr val="accent1"/>
              </a:buClr>
              <a:buSzPts val="1280"/>
              <a:buFont typeface="Corbel"/>
              <a:buChar char="•"/>
              <a:defRPr sz="1600" b="0" i="0" u="none" strike="noStrike" cap="none">
                <a:solidFill>
                  <a:schemeClr val="accent1"/>
                </a:solidFill>
                <a:latin typeface="Corbel"/>
                <a:ea typeface="Corbel"/>
                <a:cs typeface="Corbel"/>
                <a:sym typeface="Corbel"/>
              </a:defRPr>
            </a:lvl6pPr>
            <a:lvl7pPr marL="3200400" marR="0" lvl="6" indent="-309880" algn="l" rtl="0">
              <a:lnSpc>
                <a:spcPct val="90000"/>
              </a:lnSpc>
              <a:spcBef>
                <a:spcPts val="400"/>
              </a:spcBef>
              <a:spcAft>
                <a:spcPts val="0"/>
              </a:spcAft>
              <a:buClr>
                <a:schemeClr val="accent1"/>
              </a:buClr>
              <a:buSzPts val="1280"/>
              <a:buFont typeface="Corbel"/>
              <a:buChar char="•"/>
              <a:defRPr sz="1600" b="0" i="0" u="none" strike="noStrike" cap="none">
                <a:solidFill>
                  <a:schemeClr val="accent1"/>
                </a:solidFill>
                <a:latin typeface="Corbel"/>
                <a:ea typeface="Corbel"/>
                <a:cs typeface="Corbel"/>
                <a:sym typeface="Corbel"/>
              </a:defRPr>
            </a:lvl7pPr>
            <a:lvl8pPr marL="3657600" marR="0" lvl="7" indent="-309880" algn="l" rtl="0">
              <a:lnSpc>
                <a:spcPct val="90000"/>
              </a:lnSpc>
              <a:spcBef>
                <a:spcPts val="400"/>
              </a:spcBef>
              <a:spcAft>
                <a:spcPts val="0"/>
              </a:spcAft>
              <a:buClr>
                <a:schemeClr val="accent1"/>
              </a:buClr>
              <a:buSzPts val="1280"/>
              <a:buFont typeface="Corbel"/>
              <a:buChar char="•"/>
              <a:defRPr sz="1600" b="0" i="0" u="none" strike="noStrike" cap="none">
                <a:solidFill>
                  <a:schemeClr val="accent1"/>
                </a:solidFill>
                <a:latin typeface="Corbel"/>
                <a:ea typeface="Corbel"/>
                <a:cs typeface="Corbel"/>
                <a:sym typeface="Corbel"/>
              </a:defRPr>
            </a:lvl8pPr>
            <a:lvl9pPr marL="4114800" marR="0" lvl="8" indent="-309880" algn="l" rtl="0">
              <a:lnSpc>
                <a:spcPct val="90000"/>
              </a:lnSpc>
              <a:spcBef>
                <a:spcPts val="400"/>
              </a:spcBef>
              <a:spcAft>
                <a:spcPts val="400"/>
              </a:spcAft>
              <a:buClr>
                <a:schemeClr val="accent1"/>
              </a:buClr>
              <a:buSzPts val="1280"/>
              <a:buFont typeface="Corbel"/>
              <a:buChar char="•"/>
              <a:defRPr sz="1600" b="0" i="0" u="none" strike="noStrike" cap="none">
                <a:solidFill>
                  <a:schemeClr val="accent1"/>
                </a:solidFill>
                <a:latin typeface="Corbel"/>
                <a:ea typeface="Corbel"/>
                <a:cs typeface="Corbel"/>
                <a:sym typeface="Corbel"/>
              </a:defRPr>
            </a:lvl9pPr>
          </a:lstStyle>
          <a:p>
            <a:endParaRPr/>
          </a:p>
        </p:txBody>
      </p:sp>
      <p:sp>
        <p:nvSpPr>
          <p:cNvPr id="13" name="Google Shape;13;p51"/>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chemeClr val="accent1"/>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4" name="Google Shape;14;p51"/>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chemeClr val="accent1"/>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5" name="Google Shape;15;p51"/>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u="none">
                <a:solidFill>
                  <a:schemeClr val="accent1"/>
                </a:solidFill>
                <a:latin typeface="Corbel"/>
                <a:ea typeface="Corbel"/>
                <a:cs typeface="Corbel"/>
                <a:sym typeface="Corbel"/>
              </a:defRPr>
            </a:lvl1pPr>
            <a:lvl2pPr marL="0" marR="0" lvl="1" indent="0" algn="r" rtl="0">
              <a:spcBef>
                <a:spcPts val="0"/>
              </a:spcBef>
              <a:buNone/>
              <a:defRPr sz="1200" b="0" u="none">
                <a:solidFill>
                  <a:schemeClr val="accent1"/>
                </a:solidFill>
                <a:latin typeface="Corbel"/>
                <a:ea typeface="Corbel"/>
                <a:cs typeface="Corbel"/>
                <a:sym typeface="Corbel"/>
              </a:defRPr>
            </a:lvl2pPr>
            <a:lvl3pPr marL="0" marR="0" lvl="2" indent="0" algn="r" rtl="0">
              <a:spcBef>
                <a:spcPts val="0"/>
              </a:spcBef>
              <a:buNone/>
              <a:defRPr sz="1200" b="0" u="none">
                <a:solidFill>
                  <a:schemeClr val="accent1"/>
                </a:solidFill>
                <a:latin typeface="Corbel"/>
                <a:ea typeface="Corbel"/>
                <a:cs typeface="Corbel"/>
                <a:sym typeface="Corbel"/>
              </a:defRPr>
            </a:lvl3pPr>
            <a:lvl4pPr marL="0" marR="0" lvl="3" indent="0" algn="r" rtl="0">
              <a:spcBef>
                <a:spcPts val="0"/>
              </a:spcBef>
              <a:buNone/>
              <a:defRPr sz="1200" b="0" u="none">
                <a:solidFill>
                  <a:schemeClr val="accent1"/>
                </a:solidFill>
                <a:latin typeface="Corbel"/>
                <a:ea typeface="Corbel"/>
                <a:cs typeface="Corbel"/>
                <a:sym typeface="Corbel"/>
              </a:defRPr>
            </a:lvl4pPr>
            <a:lvl5pPr marL="0" marR="0" lvl="4" indent="0" algn="r" rtl="0">
              <a:spcBef>
                <a:spcPts val="0"/>
              </a:spcBef>
              <a:buNone/>
              <a:defRPr sz="1200" b="0" u="none">
                <a:solidFill>
                  <a:schemeClr val="accent1"/>
                </a:solidFill>
                <a:latin typeface="Corbel"/>
                <a:ea typeface="Corbel"/>
                <a:cs typeface="Corbel"/>
                <a:sym typeface="Corbel"/>
              </a:defRPr>
            </a:lvl5pPr>
            <a:lvl6pPr marL="0" marR="0" lvl="5" indent="0" algn="r" rtl="0">
              <a:spcBef>
                <a:spcPts val="0"/>
              </a:spcBef>
              <a:buNone/>
              <a:defRPr sz="1200" b="0" u="none">
                <a:solidFill>
                  <a:schemeClr val="accent1"/>
                </a:solidFill>
                <a:latin typeface="Corbel"/>
                <a:ea typeface="Corbel"/>
                <a:cs typeface="Corbel"/>
                <a:sym typeface="Corbel"/>
              </a:defRPr>
            </a:lvl6pPr>
            <a:lvl7pPr marL="0" marR="0" lvl="6" indent="0" algn="r" rtl="0">
              <a:spcBef>
                <a:spcPts val="0"/>
              </a:spcBef>
              <a:buNone/>
              <a:defRPr sz="1200" b="0" u="none">
                <a:solidFill>
                  <a:schemeClr val="accent1"/>
                </a:solidFill>
                <a:latin typeface="Corbel"/>
                <a:ea typeface="Corbel"/>
                <a:cs typeface="Corbel"/>
                <a:sym typeface="Corbel"/>
              </a:defRPr>
            </a:lvl7pPr>
            <a:lvl8pPr marL="0" marR="0" lvl="7" indent="0" algn="r" rtl="0">
              <a:spcBef>
                <a:spcPts val="0"/>
              </a:spcBef>
              <a:buNone/>
              <a:defRPr sz="1200" b="0" u="none">
                <a:solidFill>
                  <a:schemeClr val="accent1"/>
                </a:solidFill>
                <a:latin typeface="Corbel"/>
                <a:ea typeface="Corbel"/>
                <a:cs typeface="Corbel"/>
                <a:sym typeface="Corbel"/>
              </a:defRPr>
            </a:lvl8pPr>
            <a:lvl9pPr marL="0" marR="0" lvl="8" indent="0" algn="r" rtl="0">
              <a:spcBef>
                <a:spcPts val="0"/>
              </a:spcBef>
              <a:buNone/>
              <a:defRPr sz="1200" b="0" u="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I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video" Target="https://www.youtube.com/embed/uNQpnrroCPo?feature=oembed" TargetMode="External"/><Relationship Id="rId6" Type="http://schemas.openxmlformats.org/officeDocument/2006/relationships/hyperlink" Target="http://www.youtube.com/watch?v=uNQpnrroCPo" TargetMode="External"/><Relationship Id="rId5" Type="http://schemas.openxmlformats.org/officeDocument/2006/relationships/image" Target="../media/image1.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s://www.youtube.com/watch?v=wWyKsspiiG4" TargetMode="External"/><Relationship Id="rId7"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png"/><Relationship Id="rId5" Type="http://schemas.openxmlformats.org/officeDocument/2006/relationships/image" Target="../media/image4.png"/><Relationship Id="rId10" Type="http://schemas.openxmlformats.org/officeDocument/2006/relationships/hyperlink" Target="https://youtu.be/ghYYHlr_eQg" TargetMode="External"/><Relationship Id="rId4" Type="http://schemas.openxmlformats.org/officeDocument/2006/relationships/image" Target="../media/image3.png"/><Relationship Id="rId9" Type="http://schemas.openxmlformats.org/officeDocument/2006/relationships/image" Target="../media/image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hyperlink" Target="https://www.youtube.com/watch?v=34MhMWVlAC0" TargetMode="External"/><Relationship Id="rId4" Type="http://schemas.openxmlformats.org/officeDocument/2006/relationships/hyperlink" Target="https://youtu.be/G2Qbd5EYGsg"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42.png"/><Relationship Id="rId5" Type="http://schemas.openxmlformats.org/officeDocument/2006/relationships/image" Target="../media/image17.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8.png"/><Relationship Id="rId5" Type="http://schemas.openxmlformats.org/officeDocument/2006/relationships/image" Target="../media/image42.png"/><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42.png"/><Relationship Id="rId5" Type="http://schemas.openxmlformats.org/officeDocument/2006/relationships/image" Target="../media/image17.png"/><Relationship Id="rId4"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59.png"/><Relationship Id="rId4" Type="http://schemas.openxmlformats.org/officeDocument/2006/relationships/image" Target="../media/image58.png"/></Relationships>
</file>

<file path=ppt/slides/_rels/slide4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1.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hyperlink" Target="mailto:southeaststopsmokingsupport@hse.ie" TargetMode="External"/><Relationship Id="rId5" Type="http://schemas.openxmlformats.org/officeDocument/2006/relationships/image" Target="../media/image33.png"/><Relationship Id="rId4" Type="http://schemas.openxmlformats.org/officeDocument/2006/relationships/image" Target="../media/image6.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3" Type="http://schemas.openxmlformats.org/officeDocument/2006/relationships/hyperlink" Target="mailto:Elaine.Banville@hse.ie" TargetMode="External"/><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
          <p:cNvSpPr/>
          <p:nvPr/>
        </p:nvSpPr>
        <p:spPr>
          <a:xfrm>
            <a:off x="1043479" y="3171217"/>
            <a:ext cx="9802862" cy="2602033"/>
          </a:xfrm>
          <a:prstGeom prst="rect">
            <a:avLst/>
          </a:prstGeom>
          <a:solidFill>
            <a:srgbClr val="104954"/>
          </a:solidFill>
          <a:ln w="76200" cap="flat" cmpd="sng">
            <a:solidFill>
              <a:srgbClr val="398F9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94" name="Google Shape;94;p1"/>
          <p:cNvSpPr txBox="1"/>
          <p:nvPr/>
        </p:nvSpPr>
        <p:spPr>
          <a:xfrm>
            <a:off x="1043478" y="325423"/>
            <a:ext cx="9966960" cy="292608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E3946"/>
              </a:buClr>
              <a:buSzPts val="8800"/>
              <a:buFont typeface="Arial"/>
              <a:buNone/>
            </a:pPr>
            <a:r>
              <a:rPr lang="en-IE" sz="8800">
                <a:solidFill>
                  <a:srgbClr val="0E3946"/>
                </a:solidFill>
                <a:latin typeface="Arial"/>
                <a:ea typeface="Arial"/>
                <a:cs typeface="Arial"/>
                <a:sym typeface="Arial"/>
              </a:rPr>
              <a:t>Healthy Living </a:t>
            </a:r>
            <a:br>
              <a:rPr lang="en-IE" sz="8800">
                <a:solidFill>
                  <a:srgbClr val="0E3946"/>
                </a:solidFill>
                <a:latin typeface="Arial"/>
                <a:ea typeface="Arial"/>
                <a:cs typeface="Arial"/>
                <a:sym typeface="Arial"/>
              </a:rPr>
            </a:br>
            <a:r>
              <a:rPr lang="en-IE" sz="4400">
                <a:solidFill>
                  <a:srgbClr val="0E3946"/>
                </a:solidFill>
                <a:latin typeface="Arial"/>
                <a:ea typeface="Arial"/>
                <a:cs typeface="Arial"/>
                <a:sym typeface="Arial"/>
              </a:rPr>
              <a:t>for Everyday Life </a:t>
            </a:r>
            <a:endParaRPr/>
          </a:p>
        </p:txBody>
      </p:sp>
      <p:sp>
        <p:nvSpPr>
          <p:cNvPr id="95" name="Google Shape;95;p1"/>
          <p:cNvSpPr txBox="1"/>
          <p:nvPr/>
        </p:nvSpPr>
        <p:spPr>
          <a:xfrm>
            <a:off x="1128409" y="3424136"/>
            <a:ext cx="9212093" cy="2247090"/>
          </a:xfrm>
          <a:prstGeom prst="rect">
            <a:avLst/>
          </a:prstGeom>
          <a:solidFill>
            <a:srgbClr val="104954"/>
          </a:solidFill>
          <a:ln>
            <a:noFill/>
          </a:ln>
        </p:spPr>
        <p:txBody>
          <a:bodyPr spcFirstLastPara="1" wrap="square" lIns="91425" tIns="45700" rIns="91425" bIns="45700" anchor="t" anchorCtr="0">
            <a:noAutofit/>
          </a:bodyPr>
          <a:lstStyle/>
          <a:p>
            <a:pPr marL="45720" marR="0" lvl="0" indent="0" algn="l" rtl="0">
              <a:lnSpc>
                <a:spcPct val="90000"/>
              </a:lnSpc>
              <a:spcBef>
                <a:spcPts val="0"/>
              </a:spcBef>
              <a:spcAft>
                <a:spcPts val="0"/>
              </a:spcAft>
              <a:buClr>
                <a:schemeClr val="accent1"/>
              </a:buClr>
              <a:buSzPts val="3200"/>
              <a:buFont typeface="Corbel"/>
              <a:buNone/>
            </a:pPr>
            <a:r>
              <a:rPr lang="en-IE" sz="4000" b="1">
                <a:solidFill>
                  <a:schemeClr val="lt1"/>
                </a:solidFill>
                <a:latin typeface="Arial"/>
                <a:ea typeface="Arial"/>
                <a:cs typeface="Arial"/>
                <a:sym typeface="Arial"/>
              </a:rPr>
              <a:t>Understanding Smoking and Vaping </a:t>
            </a:r>
            <a:endParaRPr/>
          </a:p>
          <a:p>
            <a:pPr marL="45720" marR="0" lvl="0" indent="0" algn="l" rtl="0">
              <a:lnSpc>
                <a:spcPct val="90000"/>
              </a:lnSpc>
              <a:spcBef>
                <a:spcPts val="1400"/>
              </a:spcBef>
              <a:spcAft>
                <a:spcPts val="0"/>
              </a:spcAft>
              <a:buClr>
                <a:schemeClr val="accent1"/>
              </a:buClr>
              <a:buSzPts val="1920"/>
              <a:buFont typeface="Corbel"/>
              <a:buNone/>
            </a:pPr>
            <a:r>
              <a:rPr lang="en-IE" sz="2400">
                <a:solidFill>
                  <a:schemeClr val="lt1"/>
                </a:solidFill>
                <a:latin typeface="Arial"/>
                <a:ea typeface="Arial"/>
                <a:cs typeface="Arial"/>
                <a:sym typeface="Arial"/>
              </a:rPr>
              <a:t>Elaine Banville </a:t>
            </a:r>
            <a:endParaRPr/>
          </a:p>
          <a:p>
            <a:pPr marL="45720" marR="0" lvl="0" indent="0" algn="l" rtl="0">
              <a:lnSpc>
                <a:spcPct val="90000"/>
              </a:lnSpc>
              <a:spcBef>
                <a:spcPts val="1400"/>
              </a:spcBef>
              <a:spcAft>
                <a:spcPts val="0"/>
              </a:spcAft>
              <a:buClr>
                <a:schemeClr val="accent1"/>
              </a:buClr>
              <a:buSzPts val="1920"/>
              <a:buFont typeface="Corbel"/>
              <a:buNone/>
            </a:pPr>
            <a:r>
              <a:rPr lang="en-IE" sz="2400">
                <a:solidFill>
                  <a:schemeClr val="lt1"/>
                </a:solidFill>
                <a:latin typeface="Arial"/>
                <a:ea typeface="Arial"/>
                <a:cs typeface="Arial"/>
                <a:sym typeface="Arial"/>
              </a:rPr>
              <a:t>HSE Health Promotion Officer</a:t>
            </a:r>
            <a:endParaRPr/>
          </a:p>
        </p:txBody>
      </p:sp>
      <p:pic>
        <p:nvPicPr>
          <p:cNvPr id="96" name="Google Shape;96;p1"/>
          <p:cNvPicPr preferRelativeResize="0"/>
          <p:nvPr/>
        </p:nvPicPr>
        <p:blipFill rotWithShape="1">
          <a:blip r:embed="rId3">
            <a:alphaModFix/>
          </a:blip>
          <a:srcRect/>
          <a:stretch/>
        </p:blipFill>
        <p:spPr>
          <a:xfrm>
            <a:off x="700425" y="5945883"/>
            <a:ext cx="10791150" cy="62471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02" name="Google Shape;102;p2"/>
          <p:cNvPicPr preferRelativeResize="0"/>
          <p:nvPr/>
        </p:nvPicPr>
        <p:blipFill rotWithShape="1">
          <a:blip r:embed="rId3">
            <a:alphaModFix/>
          </a:blip>
          <a:srcRect b="16307"/>
          <a:stretch/>
        </p:blipFill>
        <p:spPr>
          <a:xfrm>
            <a:off x="2451721" y="613509"/>
            <a:ext cx="6813227" cy="3799996"/>
          </a:xfrm>
          <a:prstGeom prst="rect">
            <a:avLst/>
          </a:prstGeom>
          <a:noFill/>
          <a:ln>
            <a:noFill/>
          </a:ln>
        </p:spPr>
      </p:pic>
      <p:pic>
        <p:nvPicPr>
          <p:cNvPr id="103" name="Google Shape;103;p2"/>
          <p:cNvPicPr preferRelativeResize="0"/>
          <p:nvPr/>
        </p:nvPicPr>
        <p:blipFill rotWithShape="1">
          <a:blip r:embed="rId4">
            <a:alphaModFix/>
          </a:blip>
          <a:srcRect t="23194"/>
          <a:stretch/>
        </p:blipFill>
        <p:spPr>
          <a:xfrm>
            <a:off x="924232" y="5070978"/>
            <a:ext cx="1977176" cy="1518586"/>
          </a:xfrm>
          <a:prstGeom prst="rect">
            <a:avLst/>
          </a:prstGeom>
          <a:noFill/>
          <a:ln>
            <a:noFill/>
          </a:ln>
        </p:spPr>
      </p:pic>
      <p:pic>
        <p:nvPicPr>
          <p:cNvPr id="104" name="Google Shape;104;p2"/>
          <p:cNvPicPr preferRelativeResize="0"/>
          <p:nvPr/>
        </p:nvPicPr>
        <p:blipFill rotWithShape="1">
          <a:blip r:embed="rId5">
            <a:alphaModFix/>
          </a:blip>
          <a:srcRect/>
          <a:stretch/>
        </p:blipFill>
        <p:spPr>
          <a:xfrm>
            <a:off x="3213701" y="4723178"/>
            <a:ext cx="2757349" cy="1868533"/>
          </a:xfrm>
          <a:prstGeom prst="rect">
            <a:avLst/>
          </a:prstGeom>
          <a:noFill/>
          <a:ln>
            <a:noFill/>
          </a:ln>
        </p:spPr>
      </p:pic>
      <p:pic>
        <p:nvPicPr>
          <p:cNvPr id="105" name="Google Shape;105;p2"/>
          <p:cNvPicPr preferRelativeResize="0"/>
          <p:nvPr/>
        </p:nvPicPr>
        <p:blipFill rotWithShape="1">
          <a:blip r:embed="rId6">
            <a:alphaModFix/>
          </a:blip>
          <a:srcRect/>
          <a:stretch/>
        </p:blipFill>
        <p:spPr>
          <a:xfrm>
            <a:off x="8850476" y="5064795"/>
            <a:ext cx="2807213" cy="1530112"/>
          </a:xfrm>
          <a:prstGeom prst="rect">
            <a:avLst/>
          </a:prstGeom>
          <a:noFill/>
          <a:ln>
            <a:noFill/>
          </a:ln>
        </p:spPr>
      </p:pic>
      <p:pic>
        <p:nvPicPr>
          <p:cNvPr id="106" name="Google Shape;106;p2"/>
          <p:cNvPicPr preferRelativeResize="0"/>
          <p:nvPr/>
        </p:nvPicPr>
        <p:blipFill rotWithShape="1">
          <a:blip r:embed="rId7">
            <a:alphaModFix/>
          </a:blip>
          <a:srcRect/>
          <a:stretch/>
        </p:blipFill>
        <p:spPr>
          <a:xfrm>
            <a:off x="6212129" y="4723178"/>
            <a:ext cx="2214340" cy="1880147"/>
          </a:xfrm>
          <a:prstGeom prst="rect">
            <a:avLst/>
          </a:prstGeom>
          <a:noFill/>
          <a:ln>
            <a:noFill/>
          </a:ln>
        </p:spPr>
      </p:pic>
      <p:pic>
        <p:nvPicPr>
          <p:cNvPr id="107" name="Google Shape;107;p2"/>
          <p:cNvPicPr preferRelativeResize="0"/>
          <p:nvPr/>
        </p:nvPicPr>
        <p:blipFill rotWithShape="1">
          <a:blip r:embed="rId8">
            <a:alphaModFix/>
          </a:blip>
          <a:srcRect l="77174" t="4506" r="12248" b="48670"/>
          <a:stretch/>
        </p:blipFill>
        <p:spPr>
          <a:xfrm>
            <a:off x="10058454" y="4877216"/>
            <a:ext cx="497751" cy="377603"/>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108" name="Google Shape;108;p2"/>
          <p:cNvPicPr preferRelativeResize="0"/>
          <p:nvPr/>
        </p:nvPicPr>
        <p:blipFill rotWithShape="1">
          <a:blip r:embed="rId8">
            <a:alphaModFix/>
          </a:blip>
          <a:srcRect l="45633" t="3192" r="43060" b="46690"/>
          <a:stretch/>
        </p:blipFill>
        <p:spPr>
          <a:xfrm>
            <a:off x="9522654" y="4881631"/>
            <a:ext cx="466920" cy="373188"/>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109" name="Google Shape;109;p2"/>
          <p:cNvPicPr preferRelativeResize="0"/>
          <p:nvPr/>
        </p:nvPicPr>
        <p:blipFill rotWithShape="1">
          <a:blip r:embed="rId8">
            <a:alphaModFix/>
          </a:blip>
          <a:srcRect l="10141" t="-1" r="75397" b="49104"/>
          <a:stretch/>
        </p:blipFill>
        <p:spPr>
          <a:xfrm>
            <a:off x="8850420" y="4887137"/>
            <a:ext cx="609600" cy="367682"/>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3"/>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04954"/>
              </a:buClr>
              <a:buSzPts val="4400"/>
              <a:buFont typeface="Arial"/>
              <a:buNone/>
            </a:pPr>
            <a:r>
              <a:rPr lang="en-IE">
                <a:solidFill>
                  <a:srgbClr val="104954"/>
                </a:solidFill>
                <a:latin typeface="Arial"/>
                <a:ea typeface="Arial"/>
                <a:cs typeface="Arial"/>
                <a:sym typeface="Arial"/>
              </a:rPr>
              <a:t>Housekeeping </a:t>
            </a:r>
            <a:endParaRPr/>
          </a:p>
        </p:txBody>
      </p:sp>
      <p:sp>
        <p:nvSpPr>
          <p:cNvPr id="116" name="Google Shape;116;p3"/>
          <p:cNvSpPr txBox="1">
            <a:spLocks noGrp="1"/>
          </p:cNvSpPr>
          <p:nvPr>
            <p:ph type="body" idx="1"/>
          </p:nvPr>
        </p:nvSpPr>
        <p:spPr>
          <a:xfrm>
            <a:off x="1143000" y="2057400"/>
            <a:ext cx="9872871" cy="4038600"/>
          </a:xfrm>
          <a:prstGeom prst="rect">
            <a:avLst/>
          </a:prstGeom>
          <a:noFill/>
          <a:ln>
            <a:noFill/>
          </a:ln>
        </p:spPr>
        <p:txBody>
          <a:bodyPr spcFirstLastPara="1" wrap="square" lIns="91425" tIns="45700" rIns="91425" bIns="45700" anchor="t" anchorCtr="0">
            <a:normAutofit/>
          </a:bodyPr>
          <a:lstStyle/>
          <a:p>
            <a:pPr marL="45720" lvl="0" indent="0" algn="l" rtl="0">
              <a:lnSpc>
                <a:spcPct val="90000"/>
              </a:lnSpc>
              <a:spcBef>
                <a:spcPts val="0"/>
              </a:spcBef>
              <a:spcAft>
                <a:spcPts val="0"/>
              </a:spcAft>
              <a:buSzPts val="1760"/>
              <a:buNone/>
            </a:pPr>
            <a:r>
              <a:rPr lang="en-IE">
                <a:solidFill>
                  <a:srgbClr val="1C474C"/>
                </a:solidFill>
                <a:latin typeface="Arial"/>
                <a:ea typeface="Arial"/>
                <a:cs typeface="Arial"/>
                <a:sym typeface="Arial"/>
              </a:rPr>
              <a:t> </a:t>
            </a:r>
            <a:endParaRPr/>
          </a:p>
        </p:txBody>
      </p:sp>
      <p:pic>
        <p:nvPicPr>
          <p:cNvPr id="117" name="Google Shape;117;p3"/>
          <p:cNvPicPr preferRelativeResize="0"/>
          <p:nvPr/>
        </p:nvPicPr>
        <p:blipFill rotWithShape="1">
          <a:blip r:embed="rId3">
            <a:alphaModFix/>
          </a:blip>
          <a:srcRect/>
          <a:stretch/>
        </p:blipFill>
        <p:spPr>
          <a:xfrm>
            <a:off x="541126" y="3062027"/>
            <a:ext cx="2857500" cy="1600200"/>
          </a:xfrm>
          <a:prstGeom prst="rect">
            <a:avLst/>
          </a:prstGeom>
          <a:noFill/>
          <a:ln>
            <a:noFill/>
          </a:ln>
        </p:spPr>
      </p:pic>
      <p:pic>
        <p:nvPicPr>
          <p:cNvPr id="118" name="Google Shape;118;p3"/>
          <p:cNvPicPr preferRelativeResize="0"/>
          <p:nvPr/>
        </p:nvPicPr>
        <p:blipFill rotWithShape="1">
          <a:blip r:embed="rId4">
            <a:alphaModFix/>
          </a:blip>
          <a:srcRect/>
          <a:stretch/>
        </p:blipFill>
        <p:spPr>
          <a:xfrm>
            <a:off x="3909714" y="1965960"/>
            <a:ext cx="1876425" cy="2809875"/>
          </a:xfrm>
          <a:prstGeom prst="rect">
            <a:avLst/>
          </a:prstGeom>
          <a:noFill/>
          <a:ln>
            <a:noFill/>
          </a:ln>
        </p:spPr>
      </p:pic>
      <p:pic>
        <p:nvPicPr>
          <p:cNvPr id="119" name="Google Shape;119;p3"/>
          <p:cNvPicPr preferRelativeResize="0"/>
          <p:nvPr/>
        </p:nvPicPr>
        <p:blipFill rotWithShape="1">
          <a:blip r:embed="rId5">
            <a:alphaModFix/>
          </a:blip>
          <a:srcRect/>
          <a:stretch/>
        </p:blipFill>
        <p:spPr>
          <a:xfrm>
            <a:off x="8953514" y="2961062"/>
            <a:ext cx="2741375" cy="1514475"/>
          </a:xfrm>
          <a:prstGeom prst="rect">
            <a:avLst/>
          </a:prstGeom>
          <a:noFill/>
          <a:ln>
            <a:noFill/>
          </a:ln>
        </p:spPr>
      </p:pic>
      <p:pic>
        <p:nvPicPr>
          <p:cNvPr id="120" name="Google Shape;120;p3"/>
          <p:cNvPicPr preferRelativeResize="0"/>
          <p:nvPr/>
        </p:nvPicPr>
        <p:blipFill rotWithShape="1">
          <a:blip r:embed="rId6">
            <a:alphaModFix/>
          </a:blip>
          <a:srcRect/>
          <a:stretch/>
        </p:blipFill>
        <p:spPr>
          <a:xfrm>
            <a:off x="5854656" y="2792828"/>
            <a:ext cx="2857500" cy="1600200"/>
          </a:xfrm>
          <a:prstGeom prst="rect">
            <a:avLst/>
          </a:prstGeom>
          <a:noFill/>
          <a:ln>
            <a:noFill/>
          </a:ln>
        </p:spPr>
      </p:pic>
      <p:sp>
        <p:nvSpPr>
          <p:cNvPr id="121" name="Google Shape;121;p3"/>
          <p:cNvSpPr txBox="1"/>
          <p:nvPr/>
        </p:nvSpPr>
        <p:spPr>
          <a:xfrm>
            <a:off x="5943601" y="4578467"/>
            <a:ext cx="2679610"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2400">
                <a:solidFill>
                  <a:srgbClr val="0E3946"/>
                </a:solidFill>
                <a:latin typeface="Arial"/>
                <a:ea typeface="Arial"/>
                <a:cs typeface="Arial"/>
                <a:sym typeface="Arial"/>
              </a:rPr>
              <a:t>Talk Finishes at 12 noon</a:t>
            </a:r>
            <a:endParaRPr/>
          </a:p>
          <a:p>
            <a:pPr marL="0" marR="0" lvl="0" indent="0" algn="l" rtl="0">
              <a:spcBef>
                <a:spcPts val="0"/>
              </a:spcBef>
              <a:spcAft>
                <a:spcPts val="0"/>
              </a:spcAft>
              <a:buNone/>
            </a:pPr>
            <a:endParaRPr sz="1800">
              <a:solidFill>
                <a:schemeClr val="dk1"/>
              </a:solidFill>
              <a:latin typeface="Corbel"/>
              <a:ea typeface="Corbel"/>
              <a:cs typeface="Corbel"/>
              <a:sym typeface="Corbel"/>
            </a:endParaRPr>
          </a:p>
        </p:txBody>
      </p:sp>
      <p:sp>
        <p:nvSpPr>
          <p:cNvPr id="122" name="Google Shape;122;p3"/>
          <p:cNvSpPr txBox="1"/>
          <p:nvPr/>
        </p:nvSpPr>
        <p:spPr>
          <a:xfrm>
            <a:off x="8938135" y="4578467"/>
            <a:ext cx="2679610"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2400">
                <a:solidFill>
                  <a:srgbClr val="104954"/>
                </a:solidFill>
                <a:latin typeface="Arial"/>
                <a:ea typeface="Arial"/>
                <a:cs typeface="Arial"/>
                <a:sym typeface="Arial"/>
              </a:rPr>
              <a:t>Refreshment Break at 11.15am</a:t>
            </a:r>
            <a:endParaRPr/>
          </a:p>
          <a:p>
            <a:pPr marL="0" marR="0" lvl="0" indent="0" algn="l" rtl="0">
              <a:spcBef>
                <a:spcPts val="0"/>
              </a:spcBef>
              <a:spcAft>
                <a:spcPts val="0"/>
              </a:spcAft>
              <a:buNone/>
            </a:pPr>
            <a:endParaRPr sz="1800">
              <a:solidFill>
                <a:schemeClr val="dk1"/>
              </a:solidFill>
              <a:latin typeface="Corbel"/>
              <a:ea typeface="Corbel"/>
              <a:cs typeface="Corbel"/>
              <a:sym typeface="Corbel"/>
            </a:endParaRPr>
          </a:p>
        </p:txBody>
      </p:sp>
      <p:pic>
        <p:nvPicPr>
          <p:cNvPr id="123" name="Google Shape;123;p3"/>
          <p:cNvPicPr preferRelativeResize="0"/>
          <p:nvPr/>
        </p:nvPicPr>
        <p:blipFill rotWithShape="1">
          <a:blip r:embed="rId7">
            <a:alphaModFix/>
          </a:blip>
          <a:srcRect/>
          <a:stretch/>
        </p:blipFill>
        <p:spPr>
          <a:xfrm>
            <a:off x="700425" y="5945883"/>
            <a:ext cx="10791150" cy="62471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4"/>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04954"/>
              </a:buClr>
              <a:buSzPts val="4400"/>
              <a:buFont typeface="Arial"/>
              <a:buNone/>
            </a:pPr>
            <a:r>
              <a:rPr lang="en-IE">
                <a:solidFill>
                  <a:srgbClr val="104954"/>
                </a:solidFill>
                <a:latin typeface="Arial"/>
                <a:ea typeface="Arial"/>
                <a:cs typeface="Arial"/>
                <a:sym typeface="Arial"/>
              </a:rPr>
              <a:t>What to Expect  </a:t>
            </a:r>
            <a:endParaRPr/>
          </a:p>
        </p:txBody>
      </p:sp>
      <p:sp>
        <p:nvSpPr>
          <p:cNvPr id="130" name="Google Shape;130;p4"/>
          <p:cNvSpPr txBox="1">
            <a:spLocks noGrp="1"/>
          </p:cNvSpPr>
          <p:nvPr>
            <p:ph type="body" idx="1"/>
          </p:nvPr>
        </p:nvSpPr>
        <p:spPr>
          <a:xfrm>
            <a:off x="1143000" y="2057400"/>
            <a:ext cx="9872871" cy="4038600"/>
          </a:xfrm>
          <a:prstGeom prst="rect">
            <a:avLst/>
          </a:prstGeom>
          <a:noFill/>
          <a:ln>
            <a:noFill/>
          </a:ln>
        </p:spPr>
        <p:txBody>
          <a:bodyPr spcFirstLastPara="1" wrap="square" lIns="91425" tIns="45700" rIns="91425" bIns="45700" anchor="t" anchorCtr="0">
            <a:normAutofit/>
          </a:bodyPr>
          <a:lstStyle/>
          <a:p>
            <a:pPr marL="228600" lvl="0" indent="-182880" algn="l" rtl="0">
              <a:lnSpc>
                <a:spcPct val="90000"/>
              </a:lnSpc>
              <a:spcBef>
                <a:spcPts val="0"/>
              </a:spcBef>
              <a:spcAft>
                <a:spcPts val="0"/>
              </a:spcAft>
              <a:buSzPts val="1760"/>
              <a:buChar char="•"/>
            </a:pPr>
            <a:r>
              <a:rPr lang="en-IE">
                <a:solidFill>
                  <a:srgbClr val="1C474C"/>
                </a:solidFill>
                <a:latin typeface="Arial"/>
                <a:ea typeface="Arial"/>
                <a:cs typeface="Arial"/>
                <a:sym typeface="Arial"/>
              </a:rPr>
              <a:t>Want you to all feel comfortable and at ease </a:t>
            </a:r>
            <a:endParaRPr/>
          </a:p>
          <a:p>
            <a:pPr marL="228600" lvl="0" indent="-182880" algn="l" rtl="0">
              <a:lnSpc>
                <a:spcPct val="90000"/>
              </a:lnSpc>
              <a:spcBef>
                <a:spcPts val="1400"/>
              </a:spcBef>
              <a:spcAft>
                <a:spcPts val="0"/>
              </a:spcAft>
              <a:buSzPts val="1760"/>
              <a:buChar char="•"/>
            </a:pPr>
            <a:r>
              <a:rPr lang="en-IE">
                <a:solidFill>
                  <a:srgbClr val="1C474C"/>
                </a:solidFill>
                <a:latin typeface="Arial"/>
                <a:ea typeface="Arial"/>
                <a:cs typeface="Arial"/>
                <a:sym typeface="Arial"/>
              </a:rPr>
              <a:t>Case Study as the example- No need to tell personal stories</a:t>
            </a:r>
            <a:endParaRPr/>
          </a:p>
          <a:p>
            <a:pPr marL="228600" lvl="0" indent="-182880" algn="l" rtl="0">
              <a:lnSpc>
                <a:spcPct val="90000"/>
              </a:lnSpc>
              <a:spcBef>
                <a:spcPts val="1400"/>
              </a:spcBef>
              <a:spcAft>
                <a:spcPts val="0"/>
              </a:spcAft>
              <a:buSzPts val="1760"/>
              <a:buChar char="•"/>
            </a:pPr>
            <a:r>
              <a:rPr lang="en-IE">
                <a:solidFill>
                  <a:srgbClr val="1C474C"/>
                </a:solidFill>
                <a:latin typeface="Arial"/>
                <a:ea typeface="Arial"/>
                <a:cs typeface="Arial"/>
                <a:sym typeface="Arial"/>
              </a:rPr>
              <a:t>Discussions had in small groups, feedback invited to larger group-No pressure</a:t>
            </a:r>
            <a:endParaRPr/>
          </a:p>
          <a:p>
            <a:pPr marL="228600" lvl="0" indent="-182880" algn="l" rtl="0">
              <a:lnSpc>
                <a:spcPct val="90000"/>
              </a:lnSpc>
              <a:spcBef>
                <a:spcPts val="1400"/>
              </a:spcBef>
              <a:spcAft>
                <a:spcPts val="0"/>
              </a:spcAft>
              <a:buSzPts val="1760"/>
              <a:buChar char="•"/>
            </a:pPr>
            <a:r>
              <a:rPr lang="en-IE">
                <a:solidFill>
                  <a:srgbClr val="1C474C"/>
                </a:solidFill>
                <a:latin typeface="Arial"/>
                <a:ea typeface="Arial"/>
                <a:cs typeface="Arial"/>
                <a:sym typeface="Arial"/>
              </a:rPr>
              <a:t>Nobody will be asked direct questions</a:t>
            </a:r>
            <a:endParaRPr/>
          </a:p>
          <a:p>
            <a:pPr marL="228600" lvl="0" indent="-182880" algn="l" rtl="0">
              <a:lnSpc>
                <a:spcPct val="90000"/>
              </a:lnSpc>
              <a:spcBef>
                <a:spcPts val="1400"/>
              </a:spcBef>
              <a:spcAft>
                <a:spcPts val="0"/>
              </a:spcAft>
              <a:buSzPts val="1760"/>
              <a:buChar char="•"/>
            </a:pPr>
            <a:r>
              <a:rPr lang="en-IE">
                <a:solidFill>
                  <a:srgbClr val="1C474C"/>
                </a:solidFill>
                <a:latin typeface="Arial"/>
                <a:ea typeface="Arial"/>
                <a:cs typeface="Arial"/>
                <a:sym typeface="Arial"/>
              </a:rPr>
              <a:t>Nobody asked to complete handouts or forms (Other than feedback form &amp; help available)</a:t>
            </a:r>
            <a:endParaRPr/>
          </a:p>
          <a:p>
            <a:pPr marL="228600" lvl="0" indent="-182880" algn="l" rtl="0">
              <a:lnSpc>
                <a:spcPct val="90000"/>
              </a:lnSpc>
              <a:spcBef>
                <a:spcPts val="1400"/>
              </a:spcBef>
              <a:spcAft>
                <a:spcPts val="0"/>
              </a:spcAft>
              <a:buSzPts val="1760"/>
              <a:buChar char="•"/>
            </a:pPr>
            <a:r>
              <a:rPr lang="en-IE">
                <a:solidFill>
                  <a:srgbClr val="1C474C"/>
                </a:solidFill>
                <a:latin typeface="Arial"/>
                <a:ea typeface="Arial"/>
                <a:cs typeface="Arial"/>
                <a:sym typeface="Arial"/>
              </a:rPr>
              <a:t>Always a right to pass on any discussions or step out at any time during the talk </a:t>
            </a:r>
            <a:endParaRPr/>
          </a:p>
          <a:p>
            <a:pPr marL="228600" lvl="0" indent="-71120" algn="l" rtl="0">
              <a:lnSpc>
                <a:spcPct val="90000"/>
              </a:lnSpc>
              <a:spcBef>
                <a:spcPts val="1400"/>
              </a:spcBef>
              <a:spcAft>
                <a:spcPts val="0"/>
              </a:spcAft>
              <a:buSzPts val="1760"/>
              <a:buNone/>
            </a:pPr>
            <a:endParaRPr>
              <a:solidFill>
                <a:srgbClr val="1C474C"/>
              </a:solidFill>
              <a:latin typeface="Arial"/>
              <a:ea typeface="Arial"/>
              <a:cs typeface="Arial"/>
              <a:sym typeface="Arial"/>
            </a:endParaRPr>
          </a:p>
        </p:txBody>
      </p:sp>
      <p:pic>
        <p:nvPicPr>
          <p:cNvPr id="131" name="Google Shape;131;p4"/>
          <p:cNvPicPr preferRelativeResize="0"/>
          <p:nvPr/>
        </p:nvPicPr>
        <p:blipFill rotWithShape="1">
          <a:blip r:embed="rId3">
            <a:alphaModFix/>
          </a:blip>
          <a:srcRect/>
          <a:stretch/>
        </p:blipFill>
        <p:spPr>
          <a:xfrm>
            <a:off x="7890468" y="240959"/>
            <a:ext cx="2476500" cy="2093642"/>
          </a:xfrm>
          <a:prstGeom prst="rect">
            <a:avLst/>
          </a:prstGeom>
          <a:noFill/>
          <a:ln>
            <a:noFill/>
          </a:ln>
        </p:spPr>
      </p:pic>
      <p:pic>
        <p:nvPicPr>
          <p:cNvPr id="132" name="Google Shape;132;p4"/>
          <p:cNvPicPr preferRelativeResize="0"/>
          <p:nvPr/>
        </p:nvPicPr>
        <p:blipFill rotWithShape="1">
          <a:blip r:embed="rId4">
            <a:alphaModFix/>
          </a:blip>
          <a:srcRect/>
          <a:stretch/>
        </p:blipFill>
        <p:spPr>
          <a:xfrm>
            <a:off x="700425" y="5945883"/>
            <a:ext cx="10791150" cy="62471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5"/>
          <p:cNvSpPr txBox="1">
            <a:spLocks noGrp="1"/>
          </p:cNvSpPr>
          <p:nvPr>
            <p:ph type="title"/>
          </p:nvPr>
        </p:nvSpPr>
        <p:spPr>
          <a:xfrm>
            <a:off x="911352" y="146304"/>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04954"/>
              </a:buClr>
              <a:buSzPts val="4400"/>
              <a:buFont typeface="Arial"/>
              <a:buNone/>
            </a:pPr>
            <a:r>
              <a:rPr lang="en-IE" b="1">
                <a:solidFill>
                  <a:srgbClr val="104954"/>
                </a:solidFill>
                <a:latin typeface="Arial"/>
                <a:ea typeface="Arial"/>
                <a:cs typeface="Arial"/>
                <a:sym typeface="Arial"/>
              </a:rPr>
              <a:t>Feedback forms</a:t>
            </a:r>
            <a:r>
              <a:rPr lang="en-IE" b="1"/>
              <a:t> </a:t>
            </a:r>
            <a:endParaRPr/>
          </a:p>
        </p:txBody>
      </p:sp>
      <p:sp>
        <p:nvSpPr>
          <p:cNvPr id="138" name="Google Shape;138;p5"/>
          <p:cNvSpPr txBox="1">
            <a:spLocks noGrp="1"/>
          </p:cNvSpPr>
          <p:nvPr>
            <p:ph type="body" idx="1"/>
          </p:nvPr>
        </p:nvSpPr>
        <p:spPr>
          <a:xfrm>
            <a:off x="470916" y="1155192"/>
            <a:ext cx="11294364" cy="4038600"/>
          </a:xfrm>
          <a:prstGeom prst="rect">
            <a:avLst/>
          </a:prstGeom>
          <a:noFill/>
          <a:ln>
            <a:noFill/>
          </a:ln>
        </p:spPr>
        <p:txBody>
          <a:bodyPr spcFirstLastPara="1" wrap="square" lIns="91425" tIns="45700" rIns="91425" bIns="45700" anchor="t" anchorCtr="0">
            <a:noAutofit/>
          </a:bodyPr>
          <a:lstStyle/>
          <a:p>
            <a:pPr marL="45720" lvl="0" indent="0" algn="l" rtl="0">
              <a:lnSpc>
                <a:spcPct val="90000"/>
              </a:lnSpc>
              <a:spcBef>
                <a:spcPts val="0"/>
              </a:spcBef>
              <a:spcAft>
                <a:spcPts val="0"/>
              </a:spcAft>
              <a:buSzPts val="1600"/>
              <a:buNone/>
            </a:pPr>
            <a:r>
              <a:rPr lang="en-IE" sz="2000" b="1">
                <a:solidFill>
                  <a:srgbClr val="7030A0"/>
                </a:solidFill>
                <a:latin typeface="Arial"/>
                <a:ea typeface="Arial"/>
                <a:cs typeface="Arial"/>
                <a:sym typeface="Arial"/>
              </a:rPr>
              <a:t>What is it?</a:t>
            </a:r>
            <a:endParaRPr/>
          </a:p>
          <a:p>
            <a:pPr marL="45720" lvl="0" indent="0" algn="l" rtl="0">
              <a:lnSpc>
                <a:spcPct val="90000"/>
              </a:lnSpc>
              <a:spcBef>
                <a:spcPts val="1400"/>
              </a:spcBef>
              <a:spcAft>
                <a:spcPts val="0"/>
              </a:spcAft>
              <a:buSzPts val="1600"/>
              <a:buNone/>
            </a:pPr>
            <a:r>
              <a:rPr lang="en-IE" sz="2000">
                <a:solidFill>
                  <a:srgbClr val="104954"/>
                </a:solidFill>
                <a:latin typeface="Arial"/>
                <a:ea typeface="Arial"/>
                <a:cs typeface="Arial"/>
                <a:sym typeface="Arial"/>
              </a:rPr>
              <a:t>7 Questions for you to answer. Page 1 before the talk and Page 2 after the talk (same questions)</a:t>
            </a:r>
            <a:endParaRPr/>
          </a:p>
          <a:p>
            <a:pPr marL="45720" lvl="0" indent="0" algn="l" rtl="0">
              <a:lnSpc>
                <a:spcPct val="90000"/>
              </a:lnSpc>
              <a:spcBef>
                <a:spcPts val="1400"/>
              </a:spcBef>
              <a:spcAft>
                <a:spcPts val="0"/>
              </a:spcAft>
              <a:buSzPts val="1600"/>
              <a:buNone/>
            </a:pPr>
            <a:endParaRPr sz="2000" b="1">
              <a:solidFill>
                <a:srgbClr val="104954"/>
              </a:solidFill>
              <a:latin typeface="Arial"/>
              <a:ea typeface="Arial"/>
              <a:cs typeface="Arial"/>
              <a:sym typeface="Arial"/>
            </a:endParaRPr>
          </a:p>
          <a:p>
            <a:pPr marL="45720" lvl="0" indent="0" algn="l" rtl="0">
              <a:lnSpc>
                <a:spcPct val="90000"/>
              </a:lnSpc>
              <a:spcBef>
                <a:spcPts val="1400"/>
              </a:spcBef>
              <a:spcAft>
                <a:spcPts val="0"/>
              </a:spcAft>
              <a:buSzPts val="1600"/>
              <a:buNone/>
            </a:pPr>
            <a:r>
              <a:rPr lang="en-IE" sz="2000" b="1">
                <a:solidFill>
                  <a:srgbClr val="7030A0"/>
                </a:solidFill>
                <a:latin typeface="Arial"/>
                <a:ea typeface="Arial"/>
                <a:cs typeface="Arial"/>
                <a:sym typeface="Arial"/>
              </a:rPr>
              <a:t>Why do it?</a:t>
            </a:r>
            <a:endParaRPr/>
          </a:p>
          <a:p>
            <a:pPr marL="228600" lvl="0" indent="-182880" algn="l" rtl="0">
              <a:lnSpc>
                <a:spcPct val="90000"/>
              </a:lnSpc>
              <a:spcBef>
                <a:spcPts val="1400"/>
              </a:spcBef>
              <a:spcAft>
                <a:spcPts val="0"/>
              </a:spcAft>
              <a:buSzPts val="1600"/>
              <a:buChar char="•"/>
            </a:pPr>
            <a:r>
              <a:rPr lang="en-IE" sz="2000">
                <a:solidFill>
                  <a:srgbClr val="104954"/>
                </a:solidFill>
                <a:latin typeface="Arial"/>
                <a:ea typeface="Arial"/>
                <a:cs typeface="Arial"/>
                <a:sym typeface="Arial"/>
              </a:rPr>
              <a:t>To see if the talk was useful (Hopefully do more of them if so)</a:t>
            </a:r>
            <a:endParaRPr/>
          </a:p>
          <a:p>
            <a:pPr marL="228600" lvl="0" indent="-182880" algn="l" rtl="0">
              <a:lnSpc>
                <a:spcPct val="90000"/>
              </a:lnSpc>
              <a:spcBef>
                <a:spcPts val="1400"/>
              </a:spcBef>
              <a:spcAft>
                <a:spcPts val="0"/>
              </a:spcAft>
              <a:buSzPts val="1600"/>
              <a:buChar char="•"/>
            </a:pPr>
            <a:r>
              <a:rPr lang="en-IE" sz="2000">
                <a:solidFill>
                  <a:srgbClr val="104954"/>
                </a:solidFill>
                <a:latin typeface="Arial"/>
                <a:ea typeface="Arial"/>
                <a:cs typeface="Arial"/>
                <a:sym typeface="Arial"/>
              </a:rPr>
              <a:t>To see if we need to make any changes to the talk to make them more useful</a:t>
            </a:r>
            <a:endParaRPr/>
          </a:p>
          <a:p>
            <a:pPr marL="45720" lvl="0" indent="0" algn="l" rtl="0">
              <a:lnSpc>
                <a:spcPct val="90000"/>
              </a:lnSpc>
              <a:spcBef>
                <a:spcPts val="1400"/>
              </a:spcBef>
              <a:spcAft>
                <a:spcPts val="0"/>
              </a:spcAft>
              <a:buSzPts val="1600"/>
              <a:buNone/>
            </a:pPr>
            <a:endParaRPr sz="2000">
              <a:solidFill>
                <a:srgbClr val="104954"/>
              </a:solidFill>
              <a:latin typeface="Arial"/>
              <a:ea typeface="Arial"/>
              <a:cs typeface="Arial"/>
              <a:sym typeface="Arial"/>
            </a:endParaRPr>
          </a:p>
          <a:p>
            <a:pPr marL="45720" lvl="0" indent="0" algn="l" rtl="0">
              <a:lnSpc>
                <a:spcPct val="90000"/>
              </a:lnSpc>
              <a:spcBef>
                <a:spcPts val="1400"/>
              </a:spcBef>
              <a:spcAft>
                <a:spcPts val="0"/>
              </a:spcAft>
              <a:buSzPts val="1600"/>
              <a:buNone/>
            </a:pPr>
            <a:r>
              <a:rPr lang="en-IE" sz="2000" b="1">
                <a:solidFill>
                  <a:srgbClr val="7030A0"/>
                </a:solidFill>
                <a:latin typeface="Arial"/>
                <a:ea typeface="Arial"/>
                <a:cs typeface="Arial"/>
                <a:sym typeface="Arial"/>
              </a:rPr>
              <a:t>How to do it? </a:t>
            </a:r>
            <a:endParaRPr/>
          </a:p>
          <a:p>
            <a:pPr marL="228600" lvl="0" indent="-182880" algn="l" rtl="0">
              <a:lnSpc>
                <a:spcPct val="90000"/>
              </a:lnSpc>
              <a:spcBef>
                <a:spcPts val="1400"/>
              </a:spcBef>
              <a:spcAft>
                <a:spcPts val="0"/>
              </a:spcAft>
              <a:buSzPts val="1600"/>
              <a:buChar char="•"/>
            </a:pPr>
            <a:r>
              <a:rPr lang="en-IE" sz="2000">
                <a:solidFill>
                  <a:srgbClr val="104954"/>
                </a:solidFill>
                <a:latin typeface="Arial"/>
                <a:ea typeface="Arial"/>
                <a:cs typeface="Arial"/>
                <a:sym typeface="Arial"/>
              </a:rPr>
              <a:t>I will read out the questions and ask you to tick which smiley face meets your response to it, if the faces are confusing just base it on a yes or no answer, colour coded as </a:t>
            </a:r>
            <a:r>
              <a:rPr lang="en-IE" sz="2000">
                <a:solidFill>
                  <a:srgbClr val="00B050"/>
                </a:solidFill>
                <a:latin typeface="Arial"/>
                <a:ea typeface="Arial"/>
                <a:cs typeface="Arial"/>
                <a:sym typeface="Arial"/>
              </a:rPr>
              <a:t>Green</a:t>
            </a:r>
            <a:r>
              <a:rPr lang="en-IE" sz="2000">
                <a:solidFill>
                  <a:srgbClr val="104954"/>
                </a:solidFill>
                <a:latin typeface="Arial"/>
                <a:ea typeface="Arial"/>
                <a:cs typeface="Arial"/>
                <a:sym typeface="Arial"/>
              </a:rPr>
              <a:t> for yes and </a:t>
            </a:r>
            <a:r>
              <a:rPr lang="en-IE" sz="2000">
                <a:solidFill>
                  <a:srgbClr val="FF0000"/>
                </a:solidFill>
                <a:latin typeface="Arial"/>
                <a:ea typeface="Arial"/>
                <a:cs typeface="Arial"/>
                <a:sym typeface="Arial"/>
              </a:rPr>
              <a:t>Red</a:t>
            </a:r>
            <a:r>
              <a:rPr lang="en-IE" sz="2000">
                <a:solidFill>
                  <a:srgbClr val="104954"/>
                </a:solidFill>
                <a:latin typeface="Arial"/>
                <a:ea typeface="Arial"/>
                <a:cs typeface="Arial"/>
                <a:sym typeface="Arial"/>
              </a:rPr>
              <a:t> for no.</a:t>
            </a:r>
            <a:endParaRPr/>
          </a:p>
          <a:p>
            <a:pPr marL="228600" lvl="0" indent="-182880" algn="l" rtl="0">
              <a:lnSpc>
                <a:spcPct val="90000"/>
              </a:lnSpc>
              <a:spcBef>
                <a:spcPts val="1400"/>
              </a:spcBef>
              <a:spcAft>
                <a:spcPts val="0"/>
              </a:spcAft>
              <a:buSzPts val="1600"/>
              <a:buChar char="•"/>
            </a:pPr>
            <a:r>
              <a:rPr lang="en-IE" sz="2000">
                <a:solidFill>
                  <a:srgbClr val="104954"/>
                </a:solidFill>
                <a:latin typeface="Arial"/>
                <a:ea typeface="Arial"/>
                <a:cs typeface="Arial"/>
                <a:sym typeface="Arial"/>
              </a:rPr>
              <a:t>Keep the form and complete it again at the end of the talk</a:t>
            </a:r>
            <a:endParaRPr/>
          </a:p>
          <a:p>
            <a:pPr marL="228600" lvl="0" indent="-182880" algn="l" rtl="0">
              <a:lnSpc>
                <a:spcPct val="90000"/>
              </a:lnSpc>
              <a:spcBef>
                <a:spcPts val="1400"/>
              </a:spcBef>
              <a:spcAft>
                <a:spcPts val="0"/>
              </a:spcAft>
              <a:buSzPts val="1600"/>
              <a:buChar char="•"/>
            </a:pPr>
            <a:r>
              <a:rPr lang="en-IE" sz="2000">
                <a:solidFill>
                  <a:srgbClr val="104954"/>
                </a:solidFill>
                <a:latin typeface="Arial"/>
                <a:ea typeface="Arial"/>
                <a:cs typeface="Arial"/>
                <a:sym typeface="Arial"/>
              </a:rPr>
              <a:t>Fold it up and pop it in the box</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144" name="Google Shape;144;p6"/>
          <p:cNvPicPr preferRelativeResize="0">
            <a:picLocks noGrp="1"/>
          </p:cNvPicPr>
          <p:nvPr>
            <p:ph type="body" idx="2"/>
          </p:nvPr>
        </p:nvPicPr>
        <p:blipFill rotWithShape="1">
          <a:blip r:embed="rId3">
            <a:alphaModFix/>
          </a:blip>
          <a:srcRect r="49626" b="9506"/>
          <a:stretch/>
        </p:blipFill>
        <p:spPr>
          <a:xfrm>
            <a:off x="4400557" y="3237553"/>
            <a:ext cx="1210585" cy="1192094"/>
          </a:xfrm>
          <a:prstGeom prst="rect">
            <a:avLst/>
          </a:prstGeom>
          <a:noFill/>
          <a:ln>
            <a:noFill/>
          </a:ln>
        </p:spPr>
      </p:pic>
      <p:pic>
        <p:nvPicPr>
          <p:cNvPr id="145" name="Google Shape;145;p6"/>
          <p:cNvPicPr preferRelativeResize="0">
            <a:picLocks noGrp="1"/>
          </p:cNvPicPr>
          <p:nvPr>
            <p:ph type="body" idx="2"/>
          </p:nvPr>
        </p:nvPicPr>
        <p:blipFill rotWithShape="1">
          <a:blip r:embed="rId3">
            <a:alphaModFix/>
          </a:blip>
          <a:srcRect l="50499" b="9506"/>
          <a:stretch/>
        </p:blipFill>
        <p:spPr>
          <a:xfrm>
            <a:off x="4524007" y="4770544"/>
            <a:ext cx="1176344" cy="1178808"/>
          </a:xfrm>
          <a:prstGeom prst="rect">
            <a:avLst/>
          </a:prstGeom>
          <a:noFill/>
          <a:ln>
            <a:noFill/>
          </a:ln>
        </p:spPr>
      </p:pic>
      <p:sp>
        <p:nvSpPr>
          <p:cNvPr id="146" name="Google Shape;146;p6"/>
          <p:cNvSpPr txBox="1"/>
          <p:nvPr/>
        </p:nvSpPr>
        <p:spPr>
          <a:xfrm>
            <a:off x="1260088" y="1806498"/>
            <a:ext cx="10292575" cy="369331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104954"/>
              </a:buClr>
              <a:buSzPts val="2400"/>
              <a:buFont typeface="Arial"/>
              <a:buChar char="•"/>
            </a:pPr>
            <a:r>
              <a:rPr lang="en-IE" sz="2400">
                <a:solidFill>
                  <a:srgbClr val="104954"/>
                </a:solidFill>
                <a:latin typeface="Arial"/>
                <a:ea typeface="Arial"/>
                <a:cs typeface="Arial"/>
                <a:sym typeface="Arial"/>
              </a:rPr>
              <a:t>Take a </a:t>
            </a:r>
            <a:r>
              <a:rPr lang="en-IE" sz="2400">
                <a:solidFill>
                  <a:srgbClr val="00B050"/>
                </a:solidFill>
                <a:latin typeface="Arial"/>
                <a:ea typeface="Arial"/>
                <a:cs typeface="Arial"/>
                <a:sym typeface="Arial"/>
              </a:rPr>
              <a:t>green</a:t>
            </a:r>
            <a:r>
              <a:rPr lang="en-IE" sz="2400">
                <a:solidFill>
                  <a:srgbClr val="104954"/>
                </a:solidFill>
                <a:latin typeface="Arial"/>
                <a:ea typeface="Arial"/>
                <a:cs typeface="Arial"/>
                <a:sym typeface="Arial"/>
              </a:rPr>
              <a:t> and </a:t>
            </a:r>
            <a:r>
              <a:rPr lang="en-IE" sz="2400">
                <a:solidFill>
                  <a:srgbClr val="FF0000"/>
                </a:solidFill>
                <a:latin typeface="Arial"/>
                <a:ea typeface="Arial"/>
                <a:cs typeface="Arial"/>
                <a:sym typeface="Arial"/>
              </a:rPr>
              <a:t>red</a:t>
            </a:r>
            <a:r>
              <a:rPr lang="en-IE" sz="2400">
                <a:solidFill>
                  <a:srgbClr val="104954"/>
                </a:solidFill>
                <a:latin typeface="Arial"/>
                <a:ea typeface="Arial"/>
                <a:cs typeface="Arial"/>
                <a:sym typeface="Arial"/>
              </a:rPr>
              <a:t> thumbs up/down sign</a:t>
            </a:r>
            <a:endParaRPr sz="2000">
              <a:solidFill>
                <a:srgbClr val="104954"/>
              </a:solidFill>
              <a:latin typeface="Arial"/>
              <a:ea typeface="Arial"/>
              <a:cs typeface="Arial"/>
              <a:sym typeface="Arial"/>
            </a:endParaRPr>
          </a:p>
          <a:p>
            <a:pPr marL="285750" marR="0" lvl="0" indent="-285750" algn="l" rtl="0">
              <a:spcBef>
                <a:spcPts val="0"/>
              </a:spcBef>
              <a:spcAft>
                <a:spcPts val="0"/>
              </a:spcAft>
              <a:buClr>
                <a:srgbClr val="104954"/>
              </a:buClr>
              <a:buSzPts val="2400"/>
              <a:buFont typeface="Arial"/>
              <a:buChar char="•"/>
            </a:pPr>
            <a:r>
              <a:rPr lang="en-IE" sz="2400">
                <a:solidFill>
                  <a:srgbClr val="104954"/>
                </a:solidFill>
                <a:latin typeface="Arial"/>
                <a:ea typeface="Arial"/>
                <a:cs typeface="Arial"/>
                <a:sym typeface="Arial"/>
              </a:rPr>
              <a:t>I will read a statement such as “I had breakfast this morning” </a:t>
            </a:r>
            <a:endParaRPr/>
          </a:p>
          <a:p>
            <a:pPr marL="0" marR="0" lvl="0" indent="0" algn="l" rtl="0">
              <a:spcBef>
                <a:spcPts val="0"/>
              </a:spcBef>
              <a:spcAft>
                <a:spcPts val="0"/>
              </a:spcAft>
              <a:buNone/>
            </a:pPr>
            <a:endParaRPr sz="2400">
              <a:solidFill>
                <a:srgbClr val="104954"/>
              </a:solidFill>
              <a:latin typeface="Arial"/>
              <a:ea typeface="Arial"/>
              <a:cs typeface="Arial"/>
              <a:sym typeface="Arial"/>
            </a:endParaRPr>
          </a:p>
          <a:p>
            <a:pPr marL="285750" marR="0" lvl="0" indent="-285750" algn="l" rtl="0">
              <a:spcBef>
                <a:spcPts val="0"/>
              </a:spcBef>
              <a:spcAft>
                <a:spcPts val="0"/>
              </a:spcAft>
              <a:buClr>
                <a:srgbClr val="104954"/>
              </a:buClr>
              <a:buSzPts val="2400"/>
              <a:buFont typeface="Arial"/>
              <a:buChar char="•"/>
            </a:pPr>
            <a:r>
              <a:rPr lang="en-IE" sz="2400">
                <a:solidFill>
                  <a:srgbClr val="104954"/>
                </a:solidFill>
                <a:latin typeface="Arial"/>
                <a:ea typeface="Arial"/>
                <a:cs typeface="Arial"/>
                <a:sym typeface="Arial"/>
              </a:rPr>
              <a:t>If the statement applies to you/describes you then you hold up the </a:t>
            </a:r>
            <a:r>
              <a:rPr lang="en-IE" sz="2400">
                <a:solidFill>
                  <a:srgbClr val="00B050"/>
                </a:solidFill>
                <a:latin typeface="Arial"/>
                <a:ea typeface="Arial"/>
                <a:cs typeface="Arial"/>
                <a:sym typeface="Arial"/>
              </a:rPr>
              <a:t>green</a:t>
            </a:r>
            <a:r>
              <a:rPr lang="en-IE" sz="2400">
                <a:solidFill>
                  <a:srgbClr val="104954"/>
                </a:solidFill>
                <a:latin typeface="Arial"/>
                <a:ea typeface="Arial"/>
                <a:cs typeface="Arial"/>
                <a:sym typeface="Arial"/>
              </a:rPr>
              <a:t> thumbs up sign</a:t>
            </a:r>
            <a:endParaRPr/>
          </a:p>
          <a:p>
            <a:pPr marL="0" marR="0" lvl="0" indent="0" algn="l" rtl="0">
              <a:spcBef>
                <a:spcPts val="0"/>
              </a:spcBef>
              <a:spcAft>
                <a:spcPts val="0"/>
              </a:spcAft>
              <a:buNone/>
            </a:pPr>
            <a:endParaRPr sz="2400">
              <a:solidFill>
                <a:srgbClr val="104954"/>
              </a:solidFill>
              <a:latin typeface="Arial"/>
              <a:ea typeface="Arial"/>
              <a:cs typeface="Arial"/>
              <a:sym typeface="Arial"/>
            </a:endParaRPr>
          </a:p>
          <a:p>
            <a:pPr marL="0" marR="0" lvl="0" indent="0" algn="l" rtl="0">
              <a:spcBef>
                <a:spcPts val="0"/>
              </a:spcBef>
              <a:spcAft>
                <a:spcPts val="0"/>
              </a:spcAft>
              <a:buNone/>
            </a:pPr>
            <a:endParaRPr sz="2400">
              <a:solidFill>
                <a:srgbClr val="104954"/>
              </a:solidFill>
              <a:latin typeface="Arial"/>
              <a:ea typeface="Arial"/>
              <a:cs typeface="Arial"/>
              <a:sym typeface="Arial"/>
            </a:endParaRPr>
          </a:p>
          <a:p>
            <a:pPr marL="285750" marR="0" lvl="0" indent="-285750" algn="l" rtl="0">
              <a:spcBef>
                <a:spcPts val="0"/>
              </a:spcBef>
              <a:spcAft>
                <a:spcPts val="0"/>
              </a:spcAft>
              <a:buClr>
                <a:srgbClr val="104954"/>
              </a:buClr>
              <a:buSzPts val="2400"/>
              <a:buFont typeface="Arial"/>
              <a:buChar char="•"/>
            </a:pPr>
            <a:r>
              <a:rPr lang="en-IE" sz="2400">
                <a:solidFill>
                  <a:srgbClr val="104954"/>
                </a:solidFill>
                <a:latin typeface="Arial"/>
                <a:ea typeface="Arial"/>
                <a:cs typeface="Arial"/>
                <a:sym typeface="Arial"/>
              </a:rPr>
              <a:t>If the statement does not apply  to you/describe you then hold up a </a:t>
            </a:r>
            <a:r>
              <a:rPr lang="en-IE" sz="2400">
                <a:solidFill>
                  <a:srgbClr val="FF0000"/>
                </a:solidFill>
                <a:latin typeface="Arial"/>
                <a:ea typeface="Arial"/>
                <a:cs typeface="Arial"/>
                <a:sym typeface="Arial"/>
              </a:rPr>
              <a:t>red</a:t>
            </a:r>
            <a:r>
              <a:rPr lang="en-IE" sz="2400">
                <a:solidFill>
                  <a:srgbClr val="104954"/>
                </a:solidFill>
                <a:latin typeface="Arial"/>
                <a:ea typeface="Arial"/>
                <a:cs typeface="Arial"/>
                <a:sym typeface="Arial"/>
              </a:rPr>
              <a:t> thumbs down sign</a:t>
            </a:r>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47" name="Google Shape;147;p6"/>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04954"/>
              </a:buClr>
              <a:buSzPts val="4400"/>
              <a:buFont typeface="Arial"/>
              <a:buNone/>
            </a:pPr>
            <a:r>
              <a:rPr lang="en-IE">
                <a:solidFill>
                  <a:srgbClr val="104954"/>
                </a:solidFill>
                <a:latin typeface="Arial"/>
                <a:ea typeface="Arial"/>
                <a:cs typeface="Arial"/>
                <a:sym typeface="Arial"/>
              </a:rPr>
              <a:t>Icebreaker</a:t>
            </a:r>
            <a:endParaRPr/>
          </a:p>
        </p:txBody>
      </p:sp>
      <p:pic>
        <p:nvPicPr>
          <p:cNvPr id="148" name="Google Shape;148;p6"/>
          <p:cNvPicPr preferRelativeResize="0"/>
          <p:nvPr/>
        </p:nvPicPr>
        <p:blipFill rotWithShape="1">
          <a:blip r:embed="rId4">
            <a:alphaModFix/>
          </a:blip>
          <a:srcRect/>
          <a:stretch/>
        </p:blipFill>
        <p:spPr>
          <a:xfrm>
            <a:off x="700425" y="5945883"/>
            <a:ext cx="10791150" cy="62471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8"/>
          <p:cNvSpPr txBox="1">
            <a:spLocks noGrp="1"/>
          </p:cNvSpPr>
          <p:nvPr>
            <p:ph type="title"/>
          </p:nvPr>
        </p:nvSpPr>
        <p:spPr>
          <a:xfrm>
            <a:off x="1089198" y="490587"/>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04954"/>
              </a:buClr>
              <a:buSzPts val="4400"/>
              <a:buFont typeface="Arial"/>
              <a:buNone/>
            </a:pPr>
            <a:r>
              <a:rPr lang="en-IE" dirty="0">
                <a:solidFill>
                  <a:srgbClr val="104954"/>
                </a:solidFill>
                <a:latin typeface="Arial"/>
                <a:ea typeface="Arial"/>
                <a:cs typeface="Arial"/>
                <a:sym typeface="Arial"/>
              </a:rPr>
              <a:t>Stages of Change</a:t>
            </a:r>
            <a:endParaRPr dirty="0"/>
          </a:p>
        </p:txBody>
      </p:sp>
      <p:sp>
        <p:nvSpPr>
          <p:cNvPr id="167" name="Google Shape;167;p8"/>
          <p:cNvSpPr txBox="1"/>
          <p:nvPr/>
        </p:nvSpPr>
        <p:spPr>
          <a:xfrm>
            <a:off x="8425804" y="4624352"/>
            <a:ext cx="176506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1800" b="1">
                <a:solidFill>
                  <a:schemeClr val="lt1"/>
                </a:solidFill>
                <a:latin typeface="Arial"/>
                <a:ea typeface="Arial"/>
                <a:cs typeface="Arial"/>
                <a:sym typeface="Arial"/>
              </a:rPr>
              <a:t>Link to video </a:t>
            </a:r>
            <a:endParaRPr/>
          </a:p>
        </p:txBody>
      </p:sp>
      <p:pic>
        <p:nvPicPr>
          <p:cNvPr id="168" name="Google Shape;168;p8"/>
          <p:cNvPicPr preferRelativeResize="0"/>
          <p:nvPr/>
        </p:nvPicPr>
        <p:blipFill rotWithShape="1">
          <a:blip r:embed="rId4">
            <a:alphaModFix/>
          </a:blip>
          <a:srcRect/>
          <a:stretch/>
        </p:blipFill>
        <p:spPr>
          <a:xfrm>
            <a:off x="337589" y="1573971"/>
            <a:ext cx="5743170" cy="4282188"/>
          </a:xfrm>
          <a:prstGeom prst="rect">
            <a:avLst/>
          </a:prstGeom>
          <a:noFill/>
          <a:ln>
            <a:noFill/>
          </a:ln>
        </p:spPr>
      </p:pic>
      <p:pic>
        <p:nvPicPr>
          <p:cNvPr id="169" name="Google Shape;169;p8"/>
          <p:cNvPicPr preferRelativeResize="0"/>
          <p:nvPr/>
        </p:nvPicPr>
        <p:blipFill rotWithShape="1">
          <a:blip r:embed="rId5">
            <a:alphaModFix/>
          </a:blip>
          <a:srcRect/>
          <a:stretch/>
        </p:blipFill>
        <p:spPr>
          <a:xfrm>
            <a:off x="498169" y="5945883"/>
            <a:ext cx="11057578" cy="640135"/>
          </a:xfrm>
          <a:prstGeom prst="rect">
            <a:avLst/>
          </a:prstGeom>
          <a:noFill/>
          <a:ln>
            <a:noFill/>
          </a:ln>
        </p:spPr>
      </p:pic>
      <p:sp>
        <p:nvSpPr>
          <p:cNvPr id="5" name="TextBox 4">
            <a:extLst>
              <a:ext uri="{FF2B5EF4-FFF2-40B4-BE49-F238E27FC236}">
                <a16:creationId xmlns:a16="http://schemas.microsoft.com/office/drawing/2014/main" id="{6E1E5CBB-79F9-CCB6-070D-AEAE9AB49A4E}"/>
              </a:ext>
            </a:extLst>
          </p:cNvPr>
          <p:cNvSpPr txBox="1"/>
          <p:nvPr/>
        </p:nvSpPr>
        <p:spPr>
          <a:xfrm>
            <a:off x="6050788" y="5083408"/>
            <a:ext cx="3990975" cy="307777"/>
          </a:xfrm>
          <a:prstGeom prst="rect">
            <a:avLst/>
          </a:prstGeom>
          <a:noFill/>
        </p:spPr>
        <p:txBody>
          <a:bodyPr wrap="square">
            <a:spAutoFit/>
          </a:bodyPr>
          <a:lstStyle/>
          <a:p>
            <a:r>
              <a:rPr lang="en-IE" dirty="0">
                <a:hlinkClick r:id="rId6"/>
              </a:rPr>
              <a:t>www.youtube.com/watch?v=uNQpnrroCPo</a:t>
            </a:r>
            <a:r>
              <a:rPr lang="en-IE" dirty="0"/>
              <a:t> </a:t>
            </a:r>
          </a:p>
        </p:txBody>
      </p:sp>
      <p:pic>
        <p:nvPicPr>
          <p:cNvPr id="6" name="Online Media 5" title="The Cycle of Change for Healthy Lifestyle Behaviours ">
            <a:hlinkClick r:id="" action="ppaction://media"/>
            <a:extLst>
              <a:ext uri="{FF2B5EF4-FFF2-40B4-BE49-F238E27FC236}">
                <a16:creationId xmlns:a16="http://schemas.microsoft.com/office/drawing/2014/main" id="{5A86957D-C702-8951-2C04-6C32AAD7BF11}"/>
              </a:ext>
            </a:extLst>
          </p:cNvPr>
          <p:cNvPicPr>
            <a:picLocks noRot="1" noChangeAspect="1"/>
          </p:cNvPicPr>
          <p:nvPr>
            <a:videoFile r:link="rId1"/>
          </p:nvPr>
        </p:nvPicPr>
        <p:blipFill>
          <a:blip r:embed="rId7"/>
          <a:stretch>
            <a:fillRect/>
          </a:stretch>
        </p:blipFill>
        <p:spPr>
          <a:xfrm>
            <a:off x="6111242" y="1774801"/>
            <a:ext cx="5573712" cy="31491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solidFill>
                  <a:srgbClr val="104954"/>
                </a:solidFill>
                <a:latin typeface="Arial" panose="020B0604020202020204" pitchFamily="34" charset="0"/>
                <a:cs typeface="Arial" panose="020B0604020202020204" pitchFamily="34" charset="0"/>
              </a:rPr>
              <a:t>Introducing Sandra</a:t>
            </a:r>
          </a:p>
        </p:txBody>
      </p:sp>
      <p:sp>
        <p:nvSpPr>
          <p:cNvPr id="3" name="Rectangle 2"/>
          <p:cNvSpPr/>
          <p:nvPr/>
        </p:nvSpPr>
        <p:spPr>
          <a:xfrm>
            <a:off x="606829" y="1853738"/>
            <a:ext cx="4397433" cy="3740727"/>
          </a:xfrm>
          <a:prstGeom prst="rect">
            <a:avLst/>
          </a:prstGeom>
          <a:solidFill>
            <a:srgbClr val="1049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extBox 5"/>
          <p:cNvSpPr txBox="1"/>
          <p:nvPr/>
        </p:nvSpPr>
        <p:spPr>
          <a:xfrm>
            <a:off x="5860473" y="1878676"/>
            <a:ext cx="5295207" cy="646331"/>
          </a:xfrm>
          <a:prstGeom prst="rect">
            <a:avLst/>
          </a:prstGeom>
          <a:noFill/>
        </p:spPr>
        <p:txBody>
          <a:bodyPr wrap="square" rtlCol="0">
            <a:spAutoFit/>
          </a:bodyPr>
          <a:lstStyle/>
          <a:p>
            <a:endParaRPr lang="en-IE" dirty="0">
              <a:solidFill>
                <a:srgbClr val="104954"/>
              </a:solidFill>
              <a:latin typeface="Arial" panose="020B0604020202020204" pitchFamily="34" charset="0"/>
              <a:cs typeface="Arial" panose="020B0604020202020204" pitchFamily="34" charset="0"/>
            </a:endParaRPr>
          </a:p>
          <a:p>
            <a:r>
              <a:rPr lang="en-IE" dirty="0">
                <a:solidFill>
                  <a:srgbClr val="104954"/>
                </a:solidFill>
                <a:latin typeface="Arial" panose="020B0604020202020204" pitchFamily="34" charset="0"/>
                <a:cs typeface="Arial" panose="020B0604020202020204" pitchFamily="34" charset="0"/>
              </a:rPr>
              <a:t>Click the speaker Icon to hear her story</a:t>
            </a:r>
          </a:p>
        </p:txBody>
      </p:sp>
      <p:pic>
        <p:nvPicPr>
          <p:cNvPr id="8" name="Picture 7"/>
          <p:cNvPicPr>
            <a:picLocks noChangeAspect="1"/>
          </p:cNvPicPr>
          <p:nvPr/>
        </p:nvPicPr>
        <p:blipFill>
          <a:blip r:embed="rId5"/>
          <a:stretch>
            <a:fillRect/>
          </a:stretch>
        </p:blipFill>
        <p:spPr>
          <a:xfrm flipH="1">
            <a:off x="1334018" y="2241490"/>
            <a:ext cx="2943053" cy="2943053"/>
          </a:xfrm>
          <a:prstGeom prst="rect">
            <a:avLst/>
          </a:prstGeom>
        </p:spPr>
      </p:pic>
      <p:pic>
        <p:nvPicPr>
          <p:cNvPr id="10" name="Case study pt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178040" y="2926097"/>
            <a:ext cx="1871391" cy="1871391"/>
          </a:xfrm>
          <a:prstGeom prst="rect">
            <a:avLst/>
          </a:prstGeom>
        </p:spPr>
      </p:pic>
      <p:pic>
        <p:nvPicPr>
          <p:cNvPr id="5" name="Picture 4">
            <a:extLst>
              <a:ext uri="{FF2B5EF4-FFF2-40B4-BE49-F238E27FC236}">
                <a16:creationId xmlns:a16="http://schemas.microsoft.com/office/drawing/2014/main" id="{B5E5D1E8-C640-2365-B688-1C43E0A28BB8}"/>
              </a:ext>
            </a:extLst>
          </p:cNvPr>
          <p:cNvPicPr>
            <a:picLocks noChangeAspect="1"/>
          </p:cNvPicPr>
          <p:nvPr/>
        </p:nvPicPr>
        <p:blipFill>
          <a:blip r:embed="rId7"/>
          <a:stretch>
            <a:fillRect/>
          </a:stretch>
        </p:blipFill>
        <p:spPr>
          <a:xfrm>
            <a:off x="700425" y="5945883"/>
            <a:ext cx="10791150" cy="624711"/>
          </a:xfrm>
          <a:prstGeom prst="rect">
            <a:avLst/>
          </a:prstGeom>
        </p:spPr>
      </p:pic>
    </p:spTree>
    <p:extLst>
      <p:ext uri="{BB962C8B-B14F-4D97-AF65-F5344CB8AC3E}">
        <p14:creationId xmlns:p14="http://schemas.microsoft.com/office/powerpoint/2010/main" val="4804518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0228"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497378"/>
            <a:ext cx="9875520" cy="1356360"/>
          </a:xfrm>
        </p:spPr>
        <p:txBody>
          <a:bodyPr/>
          <a:lstStyle/>
          <a:p>
            <a:r>
              <a:rPr lang="en-IE" dirty="0">
                <a:solidFill>
                  <a:srgbClr val="104954"/>
                </a:solidFill>
                <a:latin typeface="Arial" panose="020B0604020202020204" pitchFamily="34" charset="0"/>
                <a:cs typeface="Arial" panose="020B0604020202020204" pitchFamily="34" charset="0"/>
              </a:rPr>
              <a:t>Sandra</a:t>
            </a:r>
            <a:br>
              <a:rPr lang="en-IE" dirty="0">
                <a:solidFill>
                  <a:srgbClr val="104954"/>
                </a:solidFill>
                <a:latin typeface="Arial" panose="020B0604020202020204" pitchFamily="34" charset="0"/>
                <a:cs typeface="Arial" panose="020B0604020202020204" pitchFamily="34" charset="0"/>
              </a:rPr>
            </a:br>
            <a:r>
              <a:rPr lang="en-IE" sz="3600" dirty="0">
                <a:solidFill>
                  <a:srgbClr val="104954"/>
                </a:solidFill>
                <a:latin typeface="Arial" panose="020B0604020202020204" pitchFamily="34" charset="0"/>
                <a:cs typeface="Arial" panose="020B0604020202020204" pitchFamily="34" charset="0"/>
              </a:rPr>
              <a:t>No Plans to Quit</a:t>
            </a:r>
            <a:endParaRPr lang="en-IE" dirty="0">
              <a:solidFill>
                <a:srgbClr val="104954"/>
              </a:solidFill>
              <a:latin typeface="Arial" panose="020B0604020202020204" pitchFamily="34" charset="0"/>
              <a:cs typeface="Arial" panose="020B0604020202020204" pitchFamily="34" charset="0"/>
            </a:endParaRPr>
          </a:p>
        </p:txBody>
      </p:sp>
      <p:sp>
        <p:nvSpPr>
          <p:cNvPr id="3" name="Rectangle 2"/>
          <p:cNvSpPr/>
          <p:nvPr/>
        </p:nvSpPr>
        <p:spPr>
          <a:xfrm>
            <a:off x="606829" y="1853738"/>
            <a:ext cx="4397433" cy="3740727"/>
          </a:xfrm>
          <a:prstGeom prst="rect">
            <a:avLst/>
          </a:prstGeom>
          <a:solidFill>
            <a:srgbClr val="1049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8" name="Picture 7"/>
          <p:cNvPicPr>
            <a:picLocks noChangeAspect="1"/>
          </p:cNvPicPr>
          <p:nvPr/>
        </p:nvPicPr>
        <p:blipFill>
          <a:blip r:embed="rId5"/>
          <a:stretch>
            <a:fillRect/>
          </a:stretch>
        </p:blipFill>
        <p:spPr>
          <a:xfrm flipH="1">
            <a:off x="1334018" y="2241490"/>
            <a:ext cx="2943053" cy="2943053"/>
          </a:xfrm>
          <a:prstGeom prst="rect">
            <a:avLst/>
          </a:prstGeom>
        </p:spPr>
      </p:pic>
      <p:pic>
        <p:nvPicPr>
          <p:cNvPr id="9" name="Case Study pt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927650" y="2241490"/>
            <a:ext cx="2167482" cy="2167482"/>
          </a:xfrm>
          <a:prstGeom prst="rect">
            <a:avLst/>
          </a:prstGeom>
        </p:spPr>
      </p:pic>
      <p:pic>
        <p:nvPicPr>
          <p:cNvPr id="5" name="Picture 4">
            <a:extLst>
              <a:ext uri="{FF2B5EF4-FFF2-40B4-BE49-F238E27FC236}">
                <a16:creationId xmlns:a16="http://schemas.microsoft.com/office/drawing/2014/main" id="{63F724DC-0C65-C4F0-82DA-BDE9FB92BB67}"/>
              </a:ext>
            </a:extLst>
          </p:cNvPr>
          <p:cNvPicPr>
            <a:picLocks noChangeAspect="1"/>
          </p:cNvPicPr>
          <p:nvPr/>
        </p:nvPicPr>
        <p:blipFill>
          <a:blip r:embed="rId7"/>
          <a:stretch>
            <a:fillRect/>
          </a:stretch>
        </p:blipFill>
        <p:spPr>
          <a:xfrm>
            <a:off x="700425" y="5945883"/>
            <a:ext cx="10791150" cy="624711"/>
          </a:xfrm>
          <a:prstGeom prst="rect">
            <a:avLst/>
          </a:prstGeom>
        </p:spPr>
      </p:pic>
    </p:spTree>
    <p:extLst>
      <p:ext uri="{BB962C8B-B14F-4D97-AF65-F5344CB8AC3E}">
        <p14:creationId xmlns:p14="http://schemas.microsoft.com/office/powerpoint/2010/main" val="19784074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2836"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10"/>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04954"/>
              </a:buClr>
              <a:buSzPts val="4400"/>
              <a:buFont typeface="Arial"/>
              <a:buNone/>
            </a:pPr>
            <a:r>
              <a:rPr lang="en-IE" b="1">
                <a:solidFill>
                  <a:srgbClr val="104954"/>
                </a:solidFill>
                <a:latin typeface="Arial"/>
                <a:ea typeface="Arial"/>
                <a:cs typeface="Arial"/>
                <a:sym typeface="Arial"/>
              </a:rPr>
              <a:t>What does Sandra Need?</a:t>
            </a:r>
            <a:endParaRPr/>
          </a:p>
        </p:txBody>
      </p:sp>
      <p:sp>
        <p:nvSpPr>
          <p:cNvPr id="186" name="Google Shape;186;p10"/>
          <p:cNvSpPr txBox="1">
            <a:spLocks noGrp="1"/>
          </p:cNvSpPr>
          <p:nvPr>
            <p:ph type="body" idx="1"/>
          </p:nvPr>
        </p:nvSpPr>
        <p:spPr>
          <a:xfrm>
            <a:off x="1077884" y="1848542"/>
            <a:ext cx="4754880" cy="4023360"/>
          </a:xfrm>
          <a:prstGeom prst="rect">
            <a:avLst/>
          </a:prstGeom>
          <a:solidFill>
            <a:schemeClr val="lt1"/>
          </a:solidFill>
          <a:ln w="19050" cap="flat" cmpd="sng">
            <a:solidFill>
              <a:schemeClr val="accent6"/>
            </a:solidFill>
            <a:prstDash val="solid"/>
            <a:round/>
            <a:headEnd type="none" w="sm" len="sm"/>
            <a:tailEnd type="none" w="sm" len="sm"/>
          </a:ln>
        </p:spPr>
        <p:txBody>
          <a:bodyPr spcFirstLastPara="1" wrap="square" lIns="91425" tIns="45700" rIns="91425" bIns="45700" anchor="t" anchorCtr="0">
            <a:noAutofit/>
          </a:bodyPr>
          <a:lstStyle/>
          <a:p>
            <a:pPr marL="228600" lvl="0" indent="-182880" algn="l" rtl="0">
              <a:lnSpc>
                <a:spcPct val="90000"/>
              </a:lnSpc>
              <a:spcBef>
                <a:spcPts val="0"/>
              </a:spcBef>
              <a:spcAft>
                <a:spcPts val="0"/>
              </a:spcAft>
              <a:buSzPts val="2240"/>
              <a:buChar char="•"/>
            </a:pPr>
            <a:r>
              <a:rPr lang="en-IE" sz="2800">
                <a:solidFill>
                  <a:srgbClr val="104954"/>
                </a:solidFill>
                <a:latin typeface="Arial"/>
                <a:ea typeface="Arial"/>
                <a:cs typeface="Arial"/>
                <a:sym typeface="Arial"/>
              </a:rPr>
              <a:t>Why does Sandra </a:t>
            </a:r>
            <a:r>
              <a:rPr lang="en-IE" sz="2800" b="1">
                <a:solidFill>
                  <a:srgbClr val="104954"/>
                </a:solidFill>
                <a:latin typeface="Arial"/>
                <a:ea typeface="Arial"/>
                <a:cs typeface="Arial"/>
                <a:sym typeface="Arial"/>
              </a:rPr>
              <a:t>not want to quit </a:t>
            </a:r>
            <a:r>
              <a:rPr lang="en-IE" sz="2800">
                <a:solidFill>
                  <a:srgbClr val="104954"/>
                </a:solidFill>
                <a:latin typeface="Arial"/>
                <a:ea typeface="Arial"/>
                <a:cs typeface="Arial"/>
                <a:sym typeface="Arial"/>
              </a:rPr>
              <a:t>smoking? </a:t>
            </a:r>
            <a:endParaRPr/>
          </a:p>
          <a:p>
            <a:pPr marL="228600" lvl="0" indent="-40640" algn="l" rtl="0">
              <a:lnSpc>
                <a:spcPct val="90000"/>
              </a:lnSpc>
              <a:spcBef>
                <a:spcPts val="1400"/>
              </a:spcBef>
              <a:spcAft>
                <a:spcPts val="0"/>
              </a:spcAft>
              <a:buSzPts val="2240"/>
              <a:buNone/>
            </a:pPr>
            <a:endParaRPr sz="2800">
              <a:solidFill>
                <a:srgbClr val="104954"/>
              </a:solidFill>
              <a:latin typeface="Arial"/>
              <a:ea typeface="Arial"/>
              <a:cs typeface="Arial"/>
              <a:sym typeface="Arial"/>
            </a:endParaRPr>
          </a:p>
          <a:p>
            <a:pPr marL="45720" lvl="0" indent="0" algn="l" rtl="0">
              <a:lnSpc>
                <a:spcPct val="90000"/>
              </a:lnSpc>
              <a:spcBef>
                <a:spcPts val="1400"/>
              </a:spcBef>
              <a:spcAft>
                <a:spcPts val="0"/>
              </a:spcAft>
              <a:buSzPts val="2240"/>
              <a:buNone/>
            </a:pPr>
            <a:endParaRPr sz="2800">
              <a:solidFill>
                <a:srgbClr val="104954"/>
              </a:solidFill>
              <a:latin typeface="Arial"/>
              <a:ea typeface="Arial"/>
              <a:cs typeface="Arial"/>
              <a:sym typeface="Arial"/>
            </a:endParaRPr>
          </a:p>
          <a:p>
            <a:pPr marL="45720" lvl="0" indent="0" algn="l" rtl="0">
              <a:lnSpc>
                <a:spcPct val="90000"/>
              </a:lnSpc>
              <a:spcBef>
                <a:spcPts val="1400"/>
              </a:spcBef>
              <a:spcAft>
                <a:spcPts val="0"/>
              </a:spcAft>
              <a:buSzPts val="2240"/>
              <a:buNone/>
            </a:pPr>
            <a:endParaRPr sz="2800">
              <a:solidFill>
                <a:srgbClr val="104954"/>
              </a:solidFill>
              <a:latin typeface="Arial"/>
              <a:ea typeface="Arial"/>
              <a:cs typeface="Arial"/>
              <a:sym typeface="Arial"/>
            </a:endParaRPr>
          </a:p>
          <a:p>
            <a:pPr marL="45720" lvl="0" indent="0" algn="l" rtl="0">
              <a:lnSpc>
                <a:spcPct val="90000"/>
              </a:lnSpc>
              <a:spcBef>
                <a:spcPts val="1400"/>
              </a:spcBef>
              <a:spcAft>
                <a:spcPts val="0"/>
              </a:spcAft>
              <a:buSzPts val="2240"/>
              <a:buNone/>
            </a:pPr>
            <a:endParaRPr sz="2800">
              <a:solidFill>
                <a:srgbClr val="104954"/>
              </a:solidFill>
              <a:latin typeface="Arial"/>
              <a:ea typeface="Arial"/>
              <a:cs typeface="Arial"/>
              <a:sym typeface="Arial"/>
            </a:endParaRPr>
          </a:p>
        </p:txBody>
      </p:sp>
      <p:sp>
        <p:nvSpPr>
          <p:cNvPr id="187" name="Google Shape;187;p10"/>
          <p:cNvSpPr txBox="1">
            <a:spLocks noGrp="1"/>
          </p:cNvSpPr>
          <p:nvPr>
            <p:ph type="body" idx="2"/>
          </p:nvPr>
        </p:nvSpPr>
        <p:spPr>
          <a:xfrm>
            <a:off x="6263640" y="1848542"/>
            <a:ext cx="4754880" cy="4023360"/>
          </a:xfrm>
          <a:prstGeom prst="rect">
            <a:avLst/>
          </a:prstGeom>
          <a:solidFill>
            <a:schemeClr val="lt1"/>
          </a:solidFill>
          <a:ln w="19050" cap="flat" cmpd="sng">
            <a:solidFill>
              <a:srgbClr val="00B050"/>
            </a:solidFill>
            <a:prstDash val="solid"/>
            <a:round/>
            <a:headEnd type="none" w="sm" len="sm"/>
            <a:tailEnd type="none" w="sm" len="sm"/>
          </a:ln>
        </p:spPr>
        <p:txBody>
          <a:bodyPr spcFirstLastPara="1" wrap="square" lIns="91425" tIns="45700" rIns="91425" bIns="45700" anchor="t" anchorCtr="0">
            <a:normAutofit/>
          </a:bodyPr>
          <a:lstStyle/>
          <a:p>
            <a:pPr marL="228600" lvl="0" indent="-182880" algn="l" rtl="0">
              <a:lnSpc>
                <a:spcPct val="90000"/>
              </a:lnSpc>
              <a:spcBef>
                <a:spcPts val="0"/>
              </a:spcBef>
              <a:spcAft>
                <a:spcPts val="0"/>
              </a:spcAft>
              <a:buSzPts val="2400"/>
              <a:buChar char="•"/>
            </a:pPr>
            <a:r>
              <a:rPr lang="en-IE" sz="3000">
                <a:solidFill>
                  <a:srgbClr val="104954"/>
                </a:solidFill>
                <a:latin typeface="Arial"/>
                <a:ea typeface="Arial"/>
                <a:cs typeface="Arial"/>
                <a:sym typeface="Arial"/>
              </a:rPr>
              <a:t>What </a:t>
            </a:r>
            <a:r>
              <a:rPr lang="en-IE" sz="3000" b="1">
                <a:solidFill>
                  <a:srgbClr val="104954"/>
                </a:solidFill>
                <a:latin typeface="Arial"/>
                <a:ea typeface="Arial"/>
                <a:cs typeface="Arial"/>
                <a:sym typeface="Arial"/>
              </a:rPr>
              <a:t>support</a:t>
            </a:r>
            <a:r>
              <a:rPr lang="en-IE" sz="3000">
                <a:solidFill>
                  <a:srgbClr val="104954"/>
                </a:solidFill>
                <a:latin typeface="Arial"/>
                <a:ea typeface="Arial"/>
                <a:cs typeface="Arial"/>
                <a:sym typeface="Arial"/>
              </a:rPr>
              <a:t> would help Sandra at this stage to move her along to starting to think about quitting smoking? </a:t>
            </a:r>
            <a:endParaRPr/>
          </a:p>
          <a:p>
            <a:pPr marL="228600" lvl="0" indent="-30480" algn="l" rtl="0">
              <a:lnSpc>
                <a:spcPct val="90000"/>
              </a:lnSpc>
              <a:spcBef>
                <a:spcPts val="1400"/>
              </a:spcBef>
              <a:spcAft>
                <a:spcPts val="0"/>
              </a:spcAft>
              <a:buSzPts val="2400"/>
              <a:buNone/>
            </a:pPr>
            <a:endParaRPr sz="3000">
              <a:solidFill>
                <a:srgbClr val="104954"/>
              </a:solidFill>
              <a:latin typeface="Arial"/>
              <a:ea typeface="Arial"/>
              <a:cs typeface="Arial"/>
              <a:sym typeface="Arial"/>
            </a:endParaRPr>
          </a:p>
          <a:p>
            <a:pPr marL="228600" lvl="0" indent="-30480" algn="l" rtl="0">
              <a:lnSpc>
                <a:spcPct val="90000"/>
              </a:lnSpc>
              <a:spcBef>
                <a:spcPts val="1400"/>
              </a:spcBef>
              <a:spcAft>
                <a:spcPts val="0"/>
              </a:spcAft>
              <a:buSzPts val="2400"/>
              <a:buNone/>
            </a:pPr>
            <a:endParaRPr sz="3000">
              <a:solidFill>
                <a:srgbClr val="104954"/>
              </a:solidFill>
              <a:latin typeface="Arial"/>
              <a:ea typeface="Arial"/>
              <a:cs typeface="Arial"/>
              <a:sym typeface="Arial"/>
            </a:endParaRPr>
          </a:p>
          <a:p>
            <a:pPr marL="228600" lvl="0" indent="-30480" algn="l" rtl="0">
              <a:lnSpc>
                <a:spcPct val="90000"/>
              </a:lnSpc>
              <a:spcBef>
                <a:spcPts val="1400"/>
              </a:spcBef>
              <a:spcAft>
                <a:spcPts val="0"/>
              </a:spcAft>
              <a:buSzPts val="2400"/>
              <a:buNone/>
            </a:pPr>
            <a:endParaRPr sz="3000">
              <a:solidFill>
                <a:srgbClr val="104954"/>
              </a:solidFill>
              <a:latin typeface="Arial"/>
              <a:ea typeface="Arial"/>
              <a:cs typeface="Arial"/>
              <a:sym typeface="Arial"/>
            </a:endParaRPr>
          </a:p>
          <a:p>
            <a:pPr marL="228600" lvl="0" indent="-30480" algn="l" rtl="0">
              <a:lnSpc>
                <a:spcPct val="90000"/>
              </a:lnSpc>
              <a:spcBef>
                <a:spcPts val="1400"/>
              </a:spcBef>
              <a:spcAft>
                <a:spcPts val="0"/>
              </a:spcAft>
              <a:buSzPts val="2400"/>
              <a:buNone/>
            </a:pPr>
            <a:endParaRPr sz="3000">
              <a:solidFill>
                <a:srgbClr val="104954"/>
              </a:solidFill>
              <a:latin typeface="Arial"/>
              <a:ea typeface="Arial"/>
              <a:cs typeface="Arial"/>
              <a:sym typeface="Arial"/>
            </a:endParaRPr>
          </a:p>
          <a:p>
            <a:pPr marL="45720" lvl="0" indent="0" algn="l" rtl="0">
              <a:lnSpc>
                <a:spcPct val="90000"/>
              </a:lnSpc>
              <a:spcBef>
                <a:spcPts val="1400"/>
              </a:spcBef>
              <a:spcAft>
                <a:spcPts val="0"/>
              </a:spcAft>
              <a:buSzPts val="2400"/>
              <a:buNone/>
            </a:pPr>
            <a:endParaRPr sz="3000">
              <a:solidFill>
                <a:srgbClr val="104954"/>
              </a:solidFill>
              <a:latin typeface="Arial"/>
              <a:ea typeface="Arial"/>
              <a:cs typeface="Arial"/>
              <a:sym typeface="Arial"/>
            </a:endParaRPr>
          </a:p>
          <a:p>
            <a:pPr marL="228600" lvl="0" indent="-71120" algn="l" rtl="0">
              <a:lnSpc>
                <a:spcPct val="90000"/>
              </a:lnSpc>
              <a:spcBef>
                <a:spcPts val="1400"/>
              </a:spcBef>
              <a:spcAft>
                <a:spcPts val="0"/>
              </a:spcAft>
              <a:buSzPts val="1760"/>
              <a:buNone/>
            </a:pPr>
            <a:endParaRPr>
              <a:solidFill>
                <a:srgbClr val="104954"/>
              </a:solidFill>
              <a:latin typeface="Arial"/>
              <a:ea typeface="Arial"/>
              <a:cs typeface="Arial"/>
              <a:sym typeface="Arial"/>
            </a:endParaRPr>
          </a:p>
          <a:p>
            <a:pPr marL="228600" lvl="0" indent="-71120" algn="l" rtl="0">
              <a:lnSpc>
                <a:spcPct val="90000"/>
              </a:lnSpc>
              <a:spcBef>
                <a:spcPts val="1400"/>
              </a:spcBef>
              <a:spcAft>
                <a:spcPts val="0"/>
              </a:spcAft>
              <a:buSzPts val="1760"/>
              <a:buNone/>
            </a:pPr>
            <a:endParaRPr>
              <a:solidFill>
                <a:srgbClr val="104954"/>
              </a:solidFill>
              <a:latin typeface="Arial"/>
              <a:ea typeface="Arial"/>
              <a:cs typeface="Arial"/>
              <a:sym typeface="Arial"/>
            </a:endParaRPr>
          </a:p>
          <a:p>
            <a:pPr marL="228600" lvl="0" indent="-71120" algn="l" rtl="0">
              <a:lnSpc>
                <a:spcPct val="90000"/>
              </a:lnSpc>
              <a:spcBef>
                <a:spcPts val="1400"/>
              </a:spcBef>
              <a:spcAft>
                <a:spcPts val="0"/>
              </a:spcAft>
              <a:buSzPts val="1760"/>
              <a:buNone/>
            </a:pPr>
            <a:endParaRPr>
              <a:solidFill>
                <a:srgbClr val="104954"/>
              </a:solidFill>
              <a:latin typeface="Arial"/>
              <a:ea typeface="Arial"/>
              <a:cs typeface="Arial"/>
              <a:sym typeface="Arial"/>
            </a:endParaRPr>
          </a:p>
          <a:p>
            <a:pPr marL="228600" lvl="0" indent="-71120" algn="l" rtl="0">
              <a:lnSpc>
                <a:spcPct val="90000"/>
              </a:lnSpc>
              <a:spcBef>
                <a:spcPts val="1400"/>
              </a:spcBef>
              <a:spcAft>
                <a:spcPts val="0"/>
              </a:spcAft>
              <a:buSzPts val="1760"/>
              <a:buNone/>
            </a:pPr>
            <a:endParaRPr>
              <a:solidFill>
                <a:srgbClr val="104954"/>
              </a:solidFill>
              <a:latin typeface="Arial"/>
              <a:ea typeface="Arial"/>
              <a:cs typeface="Arial"/>
              <a:sym typeface="Arial"/>
            </a:endParaRPr>
          </a:p>
          <a:p>
            <a:pPr marL="228600" lvl="0" indent="-71120" algn="l" rtl="0">
              <a:lnSpc>
                <a:spcPct val="90000"/>
              </a:lnSpc>
              <a:spcBef>
                <a:spcPts val="1400"/>
              </a:spcBef>
              <a:spcAft>
                <a:spcPts val="0"/>
              </a:spcAft>
              <a:buSzPts val="1760"/>
              <a:buNone/>
            </a:pPr>
            <a:endParaRPr>
              <a:solidFill>
                <a:srgbClr val="104954"/>
              </a:solidFill>
              <a:latin typeface="Arial"/>
              <a:ea typeface="Arial"/>
              <a:cs typeface="Arial"/>
              <a:sym typeface="Arial"/>
            </a:endParaRPr>
          </a:p>
        </p:txBody>
      </p:sp>
      <p:pic>
        <p:nvPicPr>
          <p:cNvPr id="188" name="Google Shape;188;p10"/>
          <p:cNvPicPr preferRelativeResize="0"/>
          <p:nvPr/>
        </p:nvPicPr>
        <p:blipFill rotWithShape="1">
          <a:blip r:embed="rId3">
            <a:alphaModFix/>
          </a:blip>
          <a:srcRect/>
          <a:stretch/>
        </p:blipFill>
        <p:spPr>
          <a:xfrm>
            <a:off x="700425" y="5945883"/>
            <a:ext cx="10791150" cy="62471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1"/>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04954"/>
              </a:buClr>
              <a:buSzPts val="4400"/>
              <a:buFont typeface="Arial"/>
              <a:buNone/>
            </a:pPr>
            <a:r>
              <a:rPr lang="en-IE" b="1">
                <a:solidFill>
                  <a:srgbClr val="104954"/>
                </a:solidFill>
                <a:latin typeface="Arial"/>
                <a:ea typeface="Arial"/>
                <a:cs typeface="Arial"/>
                <a:sym typeface="Arial"/>
              </a:rPr>
              <a:t>Why does Sandra </a:t>
            </a:r>
            <a:r>
              <a:rPr lang="en-IE" b="1" u="sng">
                <a:solidFill>
                  <a:srgbClr val="104954"/>
                </a:solidFill>
                <a:latin typeface="Arial"/>
                <a:ea typeface="Arial"/>
                <a:cs typeface="Arial"/>
                <a:sym typeface="Arial"/>
              </a:rPr>
              <a:t>not want to quit</a:t>
            </a:r>
            <a:endParaRPr/>
          </a:p>
        </p:txBody>
      </p:sp>
      <p:sp>
        <p:nvSpPr>
          <p:cNvPr id="195" name="Google Shape;195;p11"/>
          <p:cNvSpPr txBox="1">
            <a:spLocks noGrp="1"/>
          </p:cNvSpPr>
          <p:nvPr>
            <p:ph type="body" idx="1"/>
          </p:nvPr>
        </p:nvSpPr>
        <p:spPr>
          <a:xfrm>
            <a:off x="1142999" y="2057399"/>
            <a:ext cx="9272239" cy="4023360"/>
          </a:xfrm>
          <a:prstGeom prst="rect">
            <a:avLst/>
          </a:prstGeom>
          <a:noFill/>
          <a:ln>
            <a:noFill/>
          </a:ln>
        </p:spPr>
        <p:txBody>
          <a:bodyPr spcFirstLastPara="1" wrap="square" lIns="91425" tIns="45700" rIns="91425" bIns="45700" anchor="t" anchorCtr="0">
            <a:normAutofit/>
          </a:bodyPr>
          <a:lstStyle/>
          <a:p>
            <a:pPr marL="45720" lvl="0" indent="0" algn="l" rtl="0">
              <a:lnSpc>
                <a:spcPct val="90000"/>
              </a:lnSpc>
              <a:spcBef>
                <a:spcPts val="0"/>
              </a:spcBef>
              <a:spcAft>
                <a:spcPts val="0"/>
              </a:spcAft>
              <a:buSzPts val="1760"/>
              <a:buNone/>
            </a:pPr>
            <a:endParaRPr/>
          </a:p>
          <a:p>
            <a:pPr marL="45720" lvl="0" indent="0" algn="l" rtl="0">
              <a:lnSpc>
                <a:spcPct val="90000"/>
              </a:lnSpc>
              <a:spcBef>
                <a:spcPts val="1400"/>
              </a:spcBef>
              <a:spcAft>
                <a:spcPts val="0"/>
              </a:spcAft>
              <a:buSzPts val="1760"/>
              <a:buNone/>
            </a:pPr>
            <a:endParaRPr/>
          </a:p>
          <a:p>
            <a:pPr marL="45720" lvl="0" indent="0" algn="l" rtl="0">
              <a:lnSpc>
                <a:spcPct val="90000"/>
              </a:lnSpc>
              <a:spcBef>
                <a:spcPts val="1400"/>
              </a:spcBef>
              <a:spcAft>
                <a:spcPts val="0"/>
              </a:spcAft>
              <a:buSzPts val="1760"/>
              <a:buNone/>
            </a:pPr>
            <a:endParaRPr/>
          </a:p>
        </p:txBody>
      </p:sp>
      <p:grpSp>
        <p:nvGrpSpPr>
          <p:cNvPr id="196" name="Google Shape;196;p11"/>
          <p:cNvGrpSpPr/>
          <p:nvPr/>
        </p:nvGrpSpPr>
        <p:grpSpPr>
          <a:xfrm>
            <a:off x="378372" y="1830576"/>
            <a:ext cx="11277600" cy="4039549"/>
            <a:chOff x="0" y="1776"/>
            <a:chExt cx="11277600" cy="4039549"/>
          </a:xfrm>
        </p:grpSpPr>
        <p:sp>
          <p:nvSpPr>
            <p:cNvPr id="197" name="Google Shape;197;p11"/>
            <p:cNvSpPr/>
            <p:nvPr/>
          </p:nvSpPr>
          <p:spPr>
            <a:xfrm rot="5400000">
              <a:off x="7358033" y="-3218637"/>
              <a:ext cx="621469" cy="7217664"/>
            </a:xfrm>
            <a:prstGeom prst="round2SameRect">
              <a:avLst>
                <a:gd name="adj1" fmla="val 16667"/>
                <a:gd name="adj2" fmla="val 0"/>
              </a:avLst>
            </a:prstGeom>
            <a:solidFill>
              <a:srgbClr val="CAD7EA">
                <a:alpha val="90196"/>
              </a:srgbClr>
            </a:solidFill>
            <a:ln w="19050" cap="flat" cmpd="sng">
              <a:solidFill>
                <a:srgbClr val="CAD7EA">
                  <a:alpha val="90196"/>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1"/>
            <p:cNvSpPr txBox="1"/>
            <p:nvPr/>
          </p:nvSpPr>
          <p:spPr>
            <a:xfrm>
              <a:off x="4059936" y="109798"/>
              <a:ext cx="7187326" cy="560793"/>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0"/>
                </a:spcBef>
                <a:spcAft>
                  <a:spcPts val="0"/>
                </a:spcAft>
                <a:buClr>
                  <a:schemeClr val="dk1"/>
                </a:buClr>
                <a:buSzPts val="1400"/>
                <a:buFont typeface="Arial"/>
                <a:buChar char="•"/>
              </a:pPr>
              <a:r>
                <a:rPr lang="en-IE" sz="1400" b="0" i="0" u="none" strike="noStrike" cap="none">
                  <a:solidFill>
                    <a:schemeClr val="dk1"/>
                  </a:solidFill>
                  <a:latin typeface="Arial"/>
                  <a:ea typeface="Arial"/>
                  <a:cs typeface="Arial"/>
                  <a:sym typeface="Arial"/>
                </a:rPr>
                <a:t>Not enough information clearly given to her</a:t>
              </a:r>
              <a:endParaRPr/>
            </a:p>
            <a:p>
              <a:pPr marL="114300" marR="0" lvl="1" indent="-114300" algn="l" rtl="0">
                <a:lnSpc>
                  <a:spcPct val="90000"/>
                </a:lnSpc>
                <a:spcBef>
                  <a:spcPts val="210"/>
                </a:spcBef>
                <a:spcAft>
                  <a:spcPts val="0"/>
                </a:spcAft>
                <a:buClr>
                  <a:schemeClr val="dk1"/>
                </a:buClr>
                <a:buSzPts val="1400"/>
                <a:buFont typeface="Arial"/>
                <a:buChar char="•"/>
              </a:pPr>
              <a:r>
                <a:rPr lang="en-IE" sz="1400" b="0" i="0" u="none" strike="noStrike" cap="none">
                  <a:solidFill>
                    <a:schemeClr val="dk1"/>
                  </a:solidFill>
                  <a:latin typeface="Arial"/>
                  <a:ea typeface="Arial"/>
                  <a:cs typeface="Arial"/>
                  <a:sym typeface="Arial"/>
                </a:rPr>
                <a:t>in denial or has never really wanted to hear them</a:t>
              </a:r>
              <a:endParaRPr/>
            </a:p>
            <a:p>
              <a:pPr marL="114300" marR="0" lvl="1" indent="-114300" algn="l" rtl="0">
                <a:lnSpc>
                  <a:spcPct val="90000"/>
                </a:lnSpc>
                <a:spcBef>
                  <a:spcPts val="210"/>
                </a:spcBef>
                <a:spcAft>
                  <a:spcPts val="0"/>
                </a:spcAft>
                <a:buClr>
                  <a:schemeClr val="dk1"/>
                </a:buClr>
                <a:buSzPts val="1400"/>
                <a:buFont typeface="Arial"/>
                <a:buChar char="•"/>
              </a:pPr>
              <a:r>
                <a:rPr lang="en-IE" sz="1400" b="0" i="0" u="none" strike="noStrike" cap="none">
                  <a:solidFill>
                    <a:schemeClr val="dk1"/>
                  </a:solidFill>
                  <a:latin typeface="Arial"/>
                  <a:ea typeface="Arial"/>
                  <a:cs typeface="Arial"/>
                  <a:sym typeface="Arial"/>
                </a:rPr>
                <a:t>too many myths </a:t>
              </a:r>
              <a:endParaRPr/>
            </a:p>
          </p:txBody>
        </p:sp>
        <p:sp>
          <p:nvSpPr>
            <p:cNvPr id="199" name="Google Shape;199;p11"/>
            <p:cNvSpPr/>
            <p:nvPr/>
          </p:nvSpPr>
          <p:spPr>
            <a:xfrm>
              <a:off x="0" y="1776"/>
              <a:ext cx="4059936" cy="776836"/>
            </a:xfrm>
            <a:prstGeom prst="roundRect">
              <a:avLst>
                <a:gd name="adj" fmla="val 16667"/>
              </a:avLst>
            </a:prstGeom>
            <a:solidFill>
              <a:srgbClr val="2682C6"/>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1"/>
            <p:cNvSpPr txBox="1"/>
            <p:nvPr/>
          </p:nvSpPr>
          <p:spPr>
            <a:xfrm>
              <a:off x="37922" y="39698"/>
              <a:ext cx="3984092" cy="700992"/>
            </a:xfrm>
            <a:prstGeom prst="rect">
              <a:avLst/>
            </a:prstGeom>
            <a:noFill/>
            <a:ln>
              <a:noFill/>
            </a:ln>
          </p:spPr>
          <p:txBody>
            <a:bodyPr spcFirstLastPara="1" wrap="square" lIns="87625" tIns="43800" rIns="87625" bIns="43800" anchor="ctr" anchorCtr="0">
              <a:noAutofit/>
            </a:bodyPr>
            <a:lstStyle/>
            <a:p>
              <a:pPr marL="0" marR="0" lvl="0" indent="0" algn="ctr" rtl="0">
                <a:lnSpc>
                  <a:spcPct val="90000"/>
                </a:lnSpc>
                <a:spcBef>
                  <a:spcPts val="0"/>
                </a:spcBef>
                <a:spcAft>
                  <a:spcPts val="0"/>
                </a:spcAft>
                <a:buClr>
                  <a:schemeClr val="lt1"/>
                </a:buClr>
                <a:buSzPts val="2300"/>
                <a:buFont typeface="Arial"/>
                <a:buNone/>
              </a:pPr>
              <a:r>
                <a:rPr lang="en-IE" sz="2300">
                  <a:solidFill>
                    <a:schemeClr val="lt1"/>
                  </a:solidFill>
                  <a:latin typeface="Arial"/>
                  <a:ea typeface="Arial"/>
                  <a:cs typeface="Arial"/>
                  <a:sym typeface="Arial"/>
                </a:rPr>
                <a:t>Not fully aware of health and wellbeing implications </a:t>
              </a:r>
              <a:endParaRPr sz="2300">
                <a:solidFill>
                  <a:schemeClr val="lt1"/>
                </a:solidFill>
                <a:latin typeface="Arial"/>
                <a:ea typeface="Arial"/>
                <a:cs typeface="Arial"/>
                <a:sym typeface="Arial"/>
              </a:endParaRPr>
            </a:p>
          </p:txBody>
        </p:sp>
        <p:sp>
          <p:nvSpPr>
            <p:cNvPr id="201" name="Google Shape;201;p11"/>
            <p:cNvSpPr/>
            <p:nvPr/>
          </p:nvSpPr>
          <p:spPr>
            <a:xfrm rot="5400000">
              <a:off x="7358033" y="-2402958"/>
              <a:ext cx="621469" cy="7217664"/>
            </a:xfrm>
            <a:prstGeom prst="round2SameRect">
              <a:avLst>
                <a:gd name="adj1" fmla="val 16667"/>
                <a:gd name="adj2" fmla="val 0"/>
              </a:avLst>
            </a:prstGeom>
            <a:solidFill>
              <a:srgbClr val="CAD7EA">
                <a:alpha val="90196"/>
              </a:srgbClr>
            </a:solidFill>
            <a:ln w="19050" cap="flat" cmpd="sng">
              <a:solidFill>
                <a:srgbClr val="CAD7EA">
                  <a:alpha val="90196"/>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1"/>
            <p:cNvSpPr txBox="1"/>
            <p:nvPr/>
          </p:nvSpPr>
          <p:spPr>
            <a:xfrm>
              <a:off x="4059936" y="925477"/>
              <a:ext cx="7187326" cy="560793"/>
            </a:xfrm>
            <a:prstGeom prst="rect">
              <a:avLst/>
            </a:prstGeom>
            <a:noFill/>
            <a:ln>
              <a:noFill/>
            </a:ln>
          </p:spPr>
          <p:txBody>
            <a:bodyPr spcFirstLastPara="1" wrap="square" lIns="247650" tIns="123825" rIns="247650" bIns="123825" anchor="ctr" anchorCtr="0">
              <a:noAutofit/>
            </a:bodyPr>
            <a:lstStyle/>
            <a:p>
              <a:pPr marL="171450" marR="0" lvl="1" indent="-171450" algn="l" rtl="0">
                <a:lnSpc>
                  <a:spcPct val="90000"/>
                </a:lnSpc>
                <a:spcBef>
                  <a:spcPts val="0"/>
                </a:spcBef>
                <a:spcAft>
                  <a:spcPts val="0"/>
                </a:spcAft>
                <a:buClr>
                  <a:schemeClr val="dk1"/>
                </a:buClr>
                <a:buSzPts val="1600"/>
                <a:buFont typeface="Arial"/>
                <a:buChar char="•"/>
              </a:pPr>
              <a:r>
                <a:rPr lang="en-IE" sz="1600" b="0" i="0" u="none" strike="noStrike" cap="none">
                  <a:solidFill>
                    <a:schemeClr val="dk1"/>
                  </a:solidFill>
                  <a:latin typeface="Arial"/>
                  <a:ea typeface="Arial"/>
                  <a:cs typeface="Arial"/>
                  <a:sym typeface="Arial"/>
                </a:rPr>
                <a:t>Doesn’t feel it is in her control</a:t>
              </a:r>
              <a:endParaRPr/>
            </a:p>
            <a:p>
              <a:pPr marL="171450" marR="0" lvl="1" indent="-171450" algn="l" rtl="0">
                <a:lnSpc>
                  <a:spcPct val="90000"/>
                </a:lnSpc>
                <a:spcBef>
                  <a:spcPts val="240"/>
                </a:spcBef>
                <a:spcAft>
                  <a:spcPts val="0"/>
                </a:spcAft>
                <a:buClr>
                  <a:schemeClr val="dk1"/>
                </a:buClr>
                <a:buSzPts val="1600"/>
                <a:buFont typeface="Arial"/>
                <a:buChar char="•"/>
              </a:pPr>
              <a:r>
                <a:rPr lang="en-IE" sz="1600" b="0" i="0" u="none" strike="noStrike" cap="none">
                  <a:solidFill>
                    <a:schemeClr val="dk1"/>
                  </a:solidFill>
                  <a:latin typeface="Arial"/>
                  <a:ea typeface="Arial"/>
                  <a:cs typeface="Arial"/>
                  <a:sym typeface="Arial"/>
                </a:rPr>
                <a:t>Nicotine cravings</a:t>
              </a:r>
              <a:endParaRPr/>
            </a:p>
          </p:txBody>
        </p:sp>
        <p:sp>
          <p:nvSpPr>
            <p:cNvPr id="203" name="Google Shape;203;p11"/>
            <p:cNvSpPr/>
            <p:nvPr/>
          </p:nvSpPr>
          <p:spPr>
            <a:xfrm>
              <a:off x="0" y="817455"/>
              <a:ext cx="4059936" cy="776836"/>
            </a:xfrm>
            <a:prstGeom prst="roundRect">
              <a:avLst>
                <a:gd name="adj" fmla="val 16667"/>
              </a:avLst>
            </a:prstGeom>
            <a:solidFill>
              <a:srgbClr val="2682C6"/>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1"/>
            <p:cNvSpPr txBox="1"/>
            <p:nvPr/>
          </p:nvSpPr>
          <p:spPr>
            <a:xfrm>
              <a:off x="37922" y="855377"/>
              <a:ext cx="3984092" cy="700992"/>
            </a:xfrm>
            <a:prstGeom prst="rect">
              <a:avLst/>
            </a:prstGeom>
            <a:noFill/>
            <a:ln>
              <a:noFill/>
            </a:ln>
          </p:spPr>
          <p:txBody>
            <a:bodyPr spcFirstLastPara="1" wrap="square" lIns="87625" tIns="43800" rIns="87625" bIns="43800" anchor="ctr" anchorCtr="0">
              <a:noAutofit/>
            </a:bodyPr>
            <a:lstStyle/>
            <a:p>
              <a:pPr marL="0" marR="0" lvl="0" indent="0" algn="ctr" rtl="0">
                <a:lnSpc>
                  <a:spcPct val="90000"/>
                </a:lnSpc>
                <a:spcBef>
                  <a:spcPts val="0"/>
                </a:spcBef>
                <a:spcAft>
                  <a:spcPts val="0"/>
                </a:spcAft>
                <a:buClr>
                  <a:schemeClr val="lt1"/>
                </a:buClr>
                <a:buSzPts val="2300"/>
                <a:buFont typeface="Arial"/>
                <a:buNone/>
              </a:pPr>
              <a:r>
                <a:rPr lang="en-IE" sz="2300">
                  <a:solidFill>
                    <a:schemeClr val="lt1"/>
                  </a:solidFill>
                  <a:latin typeface="Arial"/>
                  <a:ea typeface="Arial"/>
                  <a:cs typeface="Arial"/>
                  <a:sym typeface="Arial"/>
                </a:rPr>
                <a:t>Addiction</a:t>
              </a:r>
              <a:endParaRPr sz="2300">
                <a:solidFill>
                  <a:schemeClr val="lt1"/>
                </a:solidFill>
                <a:latin typeface="Arial"/>
                <a:ea typeface="Arial"/>
                <a:cs typeface="Arial"/>
                <a:sym typeface="Arial"/>
              </a:endParaRPr>
            </a:p>
          </p:txBody>
        </p:sp>
        <p:sp>
          <p:nvSpPr>
            <p:cNvPr id="205" name="Google Shape;205;p11"/>
            <p:cNvSpPr/>
            <p:nvPr/>
          </p:nvSpPr>
          <p:spPr>
            <a:xfrm rot="5400000">
              <a:off x="7358033" y="-1587280"/>
              <a:ext cx="621469" cy="7217664"/>
            </a:xfrm>
            <a:prstGeom prst="round2SameRect">
              <a:avLst>
                <a:gd name="adj1" fmla="val 16667"/>
                <a:gd name="adj2" fmla="val 0"/>
              </a:avLst>
            </a:prstGeom>
            <a:solidFill>
              <a:srgbClr val="CAD7EA">
                <a:alpha val="90196"/>
              </a:srgbClr>
            </a:solidFill>
            <a:ln w="19050" cap="flat" cmpd="sng">
              <a:solidFill>
                <a:srgbClr val="CAD7EA">
                  <a:alpha val="90196"/>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1"/>
            <p:cNvSpPr txBox="1"/>
            <p:nvPr/>
          </p:nvSpPr>
          <p:spPr>
            <a:xfrm>
              <a:off x="4059936" y="1741155"/>
              <a:ext cx="7187326" cy="560793"/>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0"/>
                </a:spcBef>
                <a:spcAft>
                  <a:spcPts val="0"/>
                </a:spcAft>
                <a:buClr>
                  <a:schemeClr val="dk1"/>
                </a:buClr>
                <a:buSzPts val="1400"/>
                <a:buFont typeface="Arial"/>
                <a:buChar char="•"/>
              </a:pPr>
              <a:r>
                <a:rPr lang="en-IE" sz="1400" b="0" i="0" u="none" strike="noStrike" cap="none">
                  <a:solidFill>
                    <a:schemeClr val="dk1"/>
                  </a:solidFill>
                  <a:latin typeface="Arial"/>
                  <a:ea typeface="Arial"/>
                  <a:cs typeface="Arial"/>
                  <a:sym typeface="Arial"/>
                </a:rPr>
                <a:t>Thinks it helps with stress</a:t>
              </a:r>
              <a:endParaRPr/>
            </a:p>
            <a:p>
              <a:pPr marL="114300" marR="0" lvl="1" indent="-114300" algn="l" rtl="0">
                <a:lnSpc>
                  <a:spcPct val="90000"/>
                </a:lnSpc>
                <a:spcBef>
                  <a:spcPts val="210"/>
                </a:spcBef>
                <a:spcAft>
                  <a:spcPts val="0"/>
                </a:spcAft>
                <a:buClr>
                  <a:schemeClr val="dk1"/>
                </a:buClr>
                <a:buSzPts val="1400"/>
                <a:buFont typeface="Arial"/>
                <a:buChar char="•"/>
              </a:pPr>
              <a:r>
                <a:rPr lang="en-IE" sz="1400" b="0" i="0" u="none" strike="noStrike" cap="none">
                  <a:solidFill>
                    <a:schemeClr val="dk1"/>
                  </a:solidFill>
                  <a:latin typeface="Arial"/>
                  <a:ea typeface="Arial"/>
                  <a:cs typeface="Arial"/>
                  <a:sym typeface="Arial"/>
                </a:rPr>
                <a:t>Fear of failing/Fear of what it would be like to quit</a:t>
              </a:r>
              <a:endParaRPr/>
            </a:p>
            <a:p>
              <a:pPr marL="114300" marR="0" lvl="1" indent="-114300" algn="l" rtl="0">
                <a:lnSpc>
                  <a:spcPct val="90000"/>
                </a:lnSpc>
                <a:spcBef>
                  <a:spcPts val="210"/>
                </a:spcBef>
                <a:spcAft>
                  <a:spcPts val="0"/>
                </a:spcAft>
                <a:buClr>
                  <a:schemeClr val="dk1"/>
                </a:buClr>
                <a:buSzPts val="1400"/>
                <a:buFont typeface="Arial"/>
                <a:buChar char="•"/>
              </a:pPr>
              <a:r>
                <a:rPr lang="en-IE" sz="1400" b="0" i="0" u="none" strike="noStrike" cap="none">
                  <a:solidFill>
                    <a:schemeClr val="dk1"/>
                  </a:solidFill>
                  <a:latin typeface="Arial"/>
                  <a:ea typeface="Arial"/>
                  <a:cs typeface="Arial"/>
                  <a:sym typeface="Arial"/>
                </a:rPr>
                <a:t>Worried anxiety/stress would get worse-not able to cope</a:t>
              </a:r>
              <a:endParaRPr/>
            </a:p>
          </p:txBody>
        </p:sp>
        <p:sp>
          <p:nvSpPr>
            <p:cNvPr id="207" name="Google Shape;207;p11"/>
            <p:cNvSpPr/>
            <p:nvPr/>
          </p:nvSpPr>
          <p:spPr>
            <a:xfrm>
              <a:off x="0" y="1633133"/>
              <a:ext cx="4059936" cy="776836"/>
            </a:xfrm>
            <a:prstGeom prst="roundRect">
              <a:avLst>
                <a:gd name="adj" fmla="val 16667"/>
              </a:avLst>
            </a:prstGeom>
            <a:solidFill>
              <a:srgbClr val="2682C6"/>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1"/>
            <p:cNvSpPr txBox="1"/>
            <p:nvPr/>
          </p:nvSpPr>
          <p:spPr>
            <a:xfrm>
              <a:off x="37922" y="1671055"/>
              <a:ext cx="3984092" cy="700992"/>
            </a:xfrm>
            <a:prstGeom prst="rect">
              <a:avLst/>
            </a:prstGeom>
            <a:noFill/>
            <a:ln>
              <a:noFill/>
            </a:ln>
          </p:spPr>
          <p:txBody>
            <a:bodyPr spcFirstLastPara="1" wrap="square" lIns="87625" tIns="43800" rIns="87625" bIns="43800" anchor="ctr" anchorCtr="0">
              <a:noAutofit/>
            </a:bodyPr>
            <a:lstStyle/>
            <a:p>
              <a:pPr marL="0" marR="0" lvl="0" indent="0" algn="ctr" rtl="0">
                <a:lnSpc>
                  <a:spcPct val="90000"/>
                </a:lnSpc>
                <a:spcBef>
                  <a:spcPts val="0"/>
                </a:spcBef>
                <a:spcAft>
                  <a:spcPts val="0"/>
                </a:spcAft>
                <a:buClr>
                  <a:schemeClr val="lt1"/>
                </a:buClr>
                <a:buSzPts val="2300"/>
                <a:buFont typeface="Arial"/>
                <a:buNone/>
              </a:pPr>
              <a:r>
                <a:rPr lang="en-IE" sz="2300">
                  <a:solidFill>
                    <a:schemeClr val="lt1"/>
                  </a:solidFill>
                  <a:latin typeface="Arial"/>
                  <a:ea typeface="Arial"/>
                  <a:cs typeface="Arial"/>
                  <a:sym typeface="Arial"/>
                </a:rPr>
                <a:t>Emotional Impact</a:t>
              </a:r>
              <a:endParaRPr/>
            </a:p>
          </p:txBody>
        </p:sp>
        <p:sp>
          <p:nvSpPr>
            <p:cNvPr id="209" name="Google Shape;209;p11"/>
            <p:cNvSpPr/>
            <p:nvPr/>
          </p:nvSpPr>
          <p:spPr>
            <a:xfrm rot="5400000">
              <a:off x="7358033" y="-771602"/>
              <a:ext cx="621469" cy="7217664"/>
            </a:xfrm>
            <a:prstGeom prst="round2SameRect">
              <a:avLst>
                <a:gd name="adj1" fmla="val 16667"/>
                <a:gd name="adj2" fmla="val 0"/>
              </a:avLst>
            </a:prstGeom>
            <a:solidFill>
              <a:srgbClr val="CAD7EA">
                <a:alpha val="90196"/>
              </a:srgbClr>
            </a:solidFill>
            <a:ln w="19050" cap="flat" cmpd="sng">
              <a:solidFill>
                <a:srgbClr val="CAD7EA">
                  <a:alpha val="90196"/>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1"/>
            <p:cNvSpPr txBox="1"/>
            <p:nvPr/>
          </p:nvSpPr>
          <p:spPr>
            <a:xfrm>
              <a:off x="4059936" y="2556833"/>
              <a:ext cx="7187326" cy="560793"/>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0"/>
                </a:spcBef>
                <a:spcAft>
                  <a:spcPts val="0"/>
                </a:spcAft>
                <a:buClr>
                  <a:schemeClr val="dk1"/>
                </a:buClr>
                <a:buSzPts val="1400"/>
                <a:buFont typeface="Arial"/>
                <a:buChar char="•"/>
              </a:pPr>
              <a:r>
                <a:rPr lang="en-IE" sz="1400" b="0" i="0" u="none" strike="noStrike" cap="none">
                  <a:solidFill>
                    <a:schemeClr val="dk1"/>
                  </a:solidFill>
                  <a:latin typeface="Arial"/>
                  <a:ea typeface="Arial"/>
                  <a:cs typeface="Arial"/>
                  <a:sym typeface="Arial"/>
                </a:rPr>
                <a:t>A “Break”</a:t>
              </a:r>
              <a:endParaRPr/>
            </a:p>
            <a:p>
              <a:pPr marL="114300" marR="0" lvl="1" indent="-114300" algn="l" rtl="0">
                <a:lnSpc>
                  <a:spcPct val="90000"/>
                </a:lnSpc>
                <a:spcBef>
                  <a:spcPts val="210"/>
                </a:spcBef>
                <a:spcAft>
                  <a:spcPts val="0"/>
                </a:spcAft>
                <a:buClr>
                  <a:schemeClr val="dk1"/>
                </a:buClr>
                <a:buSzPts val="1400"/>
                <a:buFont typeface="Arial"/>
                <a:buChar char="•"/>
              </a:pPr>
              <a:r>
                <a:rPr lang="en-IE" sz="1400" b="0" i="0" u="none" strike="noStrike" cap="none">
                  <a:solidFill>
                    <a:schemeClr val="dk1"/>
                  </a:solidFill>
                  <a:latin typeface="Arial"/>
                  <a:ea typeface="Arial"/>
                  <a:cs typeface="Arial"/>
                  <a:sym typeface="Arial"/>
                </a:rPr>
                <a:t>A “Reward”</a:t>
              </a:r>
              <a:endParaRPr/>
            </a:p>
            <a:p>
              <a:pPr marL="114300" marR="0" lvl="1" indent="-114300" algn="l" rtl="0">
                <a:lnSpc>
                  <a:spcPct val="90000"/>
                </a:lnSpc>
                <a:spcBef>
                  <a:spcPts val="210"/>
                </a:spcBef>
                <a:spcAft>
                  <a:spcPts val="0"/>
                </a:spcAft>
                <a:buClr>
                  <a:schemeClr val="dk1"/>
                </a:buClr>
                <a:buSzPts val="1400"/>
                <a:buFont typeface="Arial"/>
                <a:buChar char="•"/>
              </a:pPr>
              <a:r>
                <a:rPr lang="en-IE" sz="1400" b="0" i="0" u="none" strike="noStrike" cap="none">
                  <a:solidFill>
                    <a:schemeClr val="dk1"/>
                  </a:solidFill>
                  <a:latin typeface="Arial"/>
                  <a:ea typeface="Arial"/>
                  <a:cs typeface="Arial"/>
                  <a:sym typeface="Arial"/>
                </a:rPr>
                <a:t>Her time</a:t>
              </a:r>
              <a:endParaRPr/>
            </a:p>
          </p:txBody>
        </p:sp>
        <p:sp>
          <p:nvSpPr>
            <p:cNvPr id="211" name="Google Shape;211;p11"/>
            <p:cNvSpPr/>
            <p:nvPr/>
          </p:nvSpPr>
          <p:spPr>
            <a:xfrm>
              <a:off x="0" y="2448811"/>
              <a:ext cx="4059936" cy="776836"/>
            </a:xfrm>
            <a:prstGeom prst="roundRect">
              <a:avLst>
                <a:gd name="adj" fmla="val 16667"/>
              </a:avLst>
            </a:prstGeom>
            <a:solidFill>
              <a:srgbClr val="2682C6"/>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1"/>
            <p:cNvSpPr txBox="1"/>
            <p:nvPr/>
          </p:nvSpPr>
          <p:spPr>
            <a:xfrm>
              <a:off x="37922" y="2486733"/>
              <a:ext cx="3984092" cy="700992"/>
            </a:xfrm>
            <a:prstGeom prst="rect">
              <a:avLst/>
            </a:prstGeom>
            <a:noFill/>
            <a:ln>
              <a:noFill/>
            </a:ln>
          </p:spPr>
          <p:txBody>
            <a:bodyPr spcFirstLastPara="1" wrap="square" lIns="87625" tIns="43800" rIns="87625" bIns="43800" anchor="ctr" anchorCtr="0">
              <a:noAutofit/>
            </a:bodyPr>
            <a:lstStyle/>
            <a:p>
              <a:pPr marL="0" marR="0" lvl="0" indent="0" algn="ctr" rtl="0">
                <a:lnSpc>
                  <a:spcPct val="90000"/>
                </a:lnSpc>
                <a:spcBef>
                  <a:spcPts val="0"/>
                </a:spcBef>
                <a:spcAft>
                  <a:spcPts val="0"/>
                </a:spcAft>
                <a:buClr>
                  <a:schemeClr val="lt1"/>
                </a:buClr>
                <a:buSzPts val="2300"/>
                <a:buFont typeface="Arial"/>
                <a:buNone/>
              </a:pPr>
              <a:r>
                <a:rPr lang="en-IE" sz="2300">
                  <a:solidFill>
                    <a:schemeClr val="lt1"/>
                  </a:solidFill>
                  <a:latin typeface="Arial"/>
                  <a:ea typeface="Arial"/>
                  <a:cs typeface="Arial"/>
                  <a:sym typeface="Arial"/>
                </a:rPr>
                <a:t>Sees it as a treat </a:t>
              </a:r>
              <a:endParaRPr/>
            </a:p>
          </p:txBody>
        </p:sp>
        <p:sp>
          <p:nvSpPr>
            <p:cNvPr id="213" name="Google Shape;213;p11"/>
            <p:cNvSpPr/>
            <p:nvPr/>
          </p:nvSpPr>
          <p:spPr>
            <a:xfrm rot="5400000">
              <a:off x="7358033" y="44076"/>
              <a:ext cx="621469" cy="7217664"/>
            </a:xfrm>
            <a:prstGeom prst="round2SameRect">
              <a:avLst>
                <a:gd name="adj1" fmla="val 16667"/>
                <a:gd name="adj2" fmla="val 0"/>
              </a:avLst>
            </a:prstGeom>
            <a:solidFill>
              <a:srgbClr val="CAD7EA">
                <a:alpha val="90196"/>
              </a:srgbClr>
            </a:solidFill>
            <a:ln w="19050" cap="flat" cmpd="sng">
              <a:solidFill>
                <a:srgbClr val="CAD7EA">
                  <a:alpha val="90196"/>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1"/>
            <p:cNvSpPr txBox="1"/>
            <p:nvPr/>
          </p:nvSpPr>
          <p:spPr>
            <a:xfrm>
              <a:off x="4059936" y="3372511"/>
              <a:ext cx="7187326" cy="560793"/>
            </a:xfrm>
            <a:prstGeom prst="rect">
              <a:avLst/>
            </a:prstGeom>
            <a:noFill/>
            <a:ln>
              <a:noFill/>
            </a:ln>
          </p:spPr>
          <p:txBody>
            <a:bodyPr spcFirstLastPara="1" wrap="square" lIns="247650" tIns="123825" rIns="247650" bIns="123825" anchor="ctr" anchorCtr="0">
              <a:noAutofit/>
            </a:bodyPr>
            <a:lstStyle/>
            <a:p>
              <a:pPr marL="171450" marR="0" lvl="1" indent="-171450" algn="l" rtl="0">
                <a:lnSpc>
                  <a:spcPct val="90000"/>
                </a:lnSpc>
                <a:spcBef>
                  <a:spcPts val="0"/>
                </a:spcBef>
                <a:spcAft>
                  <a:spcPts val="0"/>
                </a:spcAft>
                <a:buClr>
                  <a:schemeClr val="dk1"/>
                </a:buClr>
                <a:buSzPts val="1800"/>
                <a:buFont typeface="Arial"/>
                <a:buChar char="•"/>
              </a:pPr>
              <a:r>
                <a:rPr lang="en-IE" sz="1800" b="0" i="0" u="none" strike="noStrike" cap="none">
                  <a:solidFill>
                    <a:schemeClr val="dk1"/>
                  </a:solidFill>
                  <a:latin typeface="Arial"/>
                  <a:ea typeface="Arial"/>
                  <a:cs typeface="Arial"/>
                  <a:sym typeface="Arial"/>
                </a:rPr>
                <a:t>Has “Always been a smoker”</a:t>
              </a:r>
              <a:endParaRPr/>
            </a:p>
          </p:txBody>
        </p:sp>
        <p:sp>
          <p:nvSpPr>
            <p:cNvPr id="215" name="Google Shape;215;p11"/>
            <p:cNvSpPr/>
            <p:nvPr/>
          </p:nvSpPr>
          <p:spPr>
            <a:xfrm>
              <a:off x="0" y="3264489"/>
              <a:ext cx="4059936" cy="776836"/>
            </a:xfrm>
            <a:prstGeom prst="roundRect">
              <a:avLst>
                <a:gd name="adj" fmla="val 16667"/>
              </a:avLst>
            </a:prstGeom>
            <a:solidFill>
              <a:srgbClr val="2682C6"/>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1"/>
            <p:cNvSpPr txBox="1"/>
            <p:nvPr/>
          </p:nvSpPr>
          <p:spPr>
            <a:xfrm>
              <a:off x="37922" y="3302411"/>
              <a:ext cx="3984092" cy="700992"/>
            </a:xfrm>
            <a:prstGeom prst="rect">
              <a:avLst/>
            </a:prstGeom>
            <a:noFill/>
            <a:ln>
              <a:noFill/>
            </a:ln>
          </p:spPr>
          <p:txBody>
            <a:bodyPr spcFirstLastPara="1" wrap="square" lIns="87625" tIns="43800" rIns="87625" bIns="43800" anchor="ctr" anchorCtr="0">
              <a:noAutofit/>
            </a:bodyPr>
            <a:lstStyle/>
            <a:p>
              <a:pPr marL="0" marR="0" lvl="0" indent="0" algn="ctr" rtl="0">
                <a:lnSpc>
                  <a:spcPct val="90000"/>
                </a:lnSpc>
                <a:spcBef>
                  <a:spcPts val="0"/>
                </a:spcBef>
                <a:spcAft>
                  <a:spcPts val="0"/>
                </a:spcAft>
                <a:buClr>
                  <a:schemeClr val="lt1"/>
                </a:buClr>
                <a:buSzPts val="2300"/>
                <a:buFont typeface="Arial"/>
                <a:buNone/>
              </a:pPr>
              <a:r>
                <a:rPr lang="en-IE" sz="2300">
                  <a:solidFill>
                    <a:schemeClr val="lt1"/>
                  </a:solidFill>
                  <a:latin typeface="Arial"/>
                  <a:ea typeface="Arial"/>
                  <a:cs typeface="Arial"/>
                  <a:sym typeface="Arial"/>
                </a:rPr>
                <a:t>Part of her identity</a:t>
              </a:r>
              <a:endParaRPr/>
            </a:p>
          </p:txBody>
        </p:sp>
      </p:grpSp>
      <p:pic>
        <p:nvPicPr>
          <p:cNvPr id="217" name="Google Shape;217;p11"/>
          <p:cNvPicPr preferRelativeResize="0"/>
          <p:nvPr/>
        </p:nvPicPr>
        <p:blipFill rotWithShape="1">
          <a:blip r:embed="rId3">
            <a:alphaModFix/>
          </a:blip>
          <a:srcRect/>
          <a:stretch/>
        </p:blipFill>
        <p:spPr>
          <a:xfrm>
            <a:off x="700425" y="5945883"/>
            <a:ext cx="10791150" cy="62471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12"/>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E3946"/>
              </a:buClr>
              <a:buSzPts val="4400"/>
              <a:buFont typeface="Arial"/>
              <a:buNone/>
            </a:pPr>
            <a:r>
              <a:rPr lang="en-IE" b="1">
                <a:solidFill>
                  <a:srgbClr val="0E3946"/>
                </a:solidFill>
                <a:latin typeface="Arial"/>
                <a:ea typeface="Arial"/>
                <a:cs typeface="Arial"/>
                <a:sym typeface="Arial"/>
              </a:rPr>
              <a:t>What support will help Sandra</a:t>
            </a:r>
            <a:endParaRPr/>
          </a:p>
        </p:txBody>
      </p:sp>
      <p:grpSp>
        <p:nvGrpSpPr>
          <p:cNvPr id="224" name="Google Shape;224;p12"/>
          <p:cNvGrpSpPr/>
          <p:nvPr/>
        </p:nvGrpSpPr>
        <p:grpSpPr>
          <a:xfrm>
            <a:off x="347241" y="1690677"/>
            <a:ext cx="11556590" cy="4069439"/>
            <a:chOff x="0" y="111785"/>
            <a:chExt cx="11556590" cy="4069439"/>
          </a:xfrm>
        </p:grpSpPr>
        <p:sp>
          <p:nvSpPr>
            <p:cNvPr id="225" name="Google Shape;225;p12"/>
            <p:cNvSpPr/>
            <p:nvPr/>
          </p:nvSpPr>
          <p:spPr>
            <a:xfrm>
              <a:off x="0" y="111785"/>
              <a:ext cx="11556590" cy="561599"/>
            </a:xfrm>
            <a:prstGeom prst="roundRect">
              <a:avLst>
                <a:gd name="adj" fmla="val 16667"/>
              </a:avLst>
            </a:prstGeom>
            <a:solidFill>
              <a:srgbClr val="2682C6"/>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2"/>
            <p:cNvSpPr txBox="1"/>
            <p:nvPr/>
          </p:nvSpPr>
          <p:spPr>
            <a:xfrm>
              <a:off x="27415" y="139200"/>
              <a:ext cx="11501760" cy="506769"/>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lt1"/>
                </a:buClr>
                <a:buSzPts val="2400"/>
                <a:buFont typeface="Arial"/>
                <a:buNone/>
              </a:pPr>
              <a:r>
                <a:rPr lang="en-IE" sz="2400">
                  <a:solidFill>
                    <a:schemeClr val="lt1"/>
                  </a:solidFill>
                  <a:latin typeface="Arial"/>
                  <a:ea typeface="Arial"/>
                  <a:cs typeface="Arial"/>
                  <a:sym typeface="Arial"/>
                </a:rPr>
                <a:t>Needs someone to understand her situation and help her understand it</a:t>
              </a:r>
              <a:endParaRPr sz="2400">
                <a:solidFill>
                  <a:schemeClr val="lt1"/>
                </a:solidFill>
                <a:latin typeface="Arial"/>
                <a:ea typeface="Arial"/>
                <a:cs typeface="Arial"/>
                <a:sym typeface="Arial"/>
              </a:endParaRPr>
            </a:p>
          </p:txBody>
        </p:sp>
        <p:sp>
          <p:nvSpPr>
            <p:cNvPr id="227" name="Google Shape;227;p12"/>
            <p:cNvSpPr/>
            <p:nvPr/>
          </p:nvSpPr>
          <p:spPr>
            <a:xfrm>
              <a:off x="0" y="673385"/>
              <a:ext cx="11556590" cy="3974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2"/>
            <p:cNvSpPr txBox="1"/>
            <p:nvPr/>
          </p:nvSpPr>
          <p:spPr>
            <a:xfrm>
              <a:off x="0" y="673385"/>
              <a:ext cx="11556590" cy="397440"/>
            </a:xfrm>
            <a:prstGeom prst="rect">
              <a:avLst/>
            </a:prstGeom>
            <a:noFill/>
            <a:ln>
              <a:noFill/>
            </a:ln>
          </p:spPr>
          <p:txBody>
            <a:bodyPr spcFirstLastPara="1" wrap="square" lIns="366900" tIns="30475" rIns="170675" bIns="30475" anchor="t" anchorCtr="0">
              <a:noAutofit/>
            </a:bodyPr>
            <a:lstStyle/>
            <a:p>
              <a:pPr marL="171450" marR="0" lvl="1" indent="-171450" algn="l" rtl="0">
                <a:lnSpc>
                  <a:spcPct val="90000"/>
                </a:lnSpc>
                <a:spcBef>
                  <a:spcPts val="0"/>
                </a:spcBef>
                <a:spcAft>
                  <a:spcPts val="0"/>
                </a:spcAft>
                <a:buClr>
                  <a:schemeClr val="dk1"/>
                </a:buClr>
                <a:buSzPts val="1900"/>
                <a:buFont typeface="Arial"/>
                <a:buChar char="•"/>
              </a:pPr>
              <a:r>
                <a:rPr lang="en-IE" sz="1900" b="0" i="0" u="none" strike="noStrike" cap="none">
                  <a:solidFill>
                    <a:schemeClr val="dk1"/>
                  </a:solidFill>
                  <a:latin typeface="Arial"/>
                  <a:ea typeface="Arial"/>
                  <a:cs typeface="Arial"/>
                  <a:sym typeface="Arial"/>
                </a:rPr>
                <a:t>“why” she smokes.</a:t>
              </a:r>
              <a:endParaRPr/>
            </a:p>
          </p:txBody>
        </p:sp>
        <p:sp>
          <p:nvSpPr>
            <p:cNvPr id="229" name="Google Shape;229;p12"/>
            <p:cNvSpPr/>
            <p:nvPr/>
          </p:nvSpPr>
          <p:spPr>
            <a:xfrm>
              <a:off x="0" y="1070825"/>
              <a:ext cx="11556590" cy="561599"/>
            </a:xfrm>
            <a:prstGeom prst="roundRect">
              <a:avLst>
                <a:gd name="adj" fmla="val 16667"/>
              </a:avLst>
            </a:prstGeom>
            <a:solidFill>
              <a:srgbClr val="2682C6"/>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2"/>
            <p:cNvSpPr txBox="1"/>
            <p:nvPr/>
          </p:nvSpPr>
          <p:spPr>
            <a:xfrm>
              <a:off x="27415" y="1098240"/>
              <a:ext cx="11501760" cy="506769"/>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lt1"/>
                </a:buClr>
                <a:buSzPts val="2400"/>
                <a:buFont typeface="Arial"/>
                <a:buNone/>
              </a:pPr>
              <a:r>
                <a:rPr lang="en-IE" sz="2400">
                  <a:solidFill>
                    <a:schemeClr val="lt1"/>
                  </a:solidFill>
                  <a:latin typeface="Arial"/>
                  <a:ea typeface="Arial"/>
                  <a:cs typeface="Arial"/>
                  <a:sym typeface="Arial"/>
                </a:rPr>
                <a:t>No judgment and no guilt tripping</a:t>
              </a:r>
              <a:endParaRPr/>
            </a:p>
          </p:txBody>
        </p:sp>
        <p:sp>
          <p:nvSpPr>
            <p:cNvPr id="231" name="Google Shape;231;p12"/>
            <p:cNvSpPr/>
            <p:nvPr/>
          </p:nvSpPr>
          <p:spPr>
            <a:xfrm>
              <a:off x="0" y="1701545"/>
              <a:ext cx="11556590" cy="561599"/>
            </a:xfrm>
            <a:prstGeom prst="roundRect">
              <a:avLst>
                <a:gd name="adj" fmla="val 16667"/>
              </a:avLst>
            </a:prstGeom>
            <a:solidFill>
              <a:srgbClr val="2682C6"/>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2"/>
            <p:cNvSpPr txBox="1"/>
            <p:nvPr/>
          </p:nvSpPr>
          <p:spPr>
            <a:xfrm>
              <a:off x="27415" y="1728960"/>
              <a:ext cx="11501760" cy="506769"/>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lt1"/>
                </a:buClr>
                <a:buSzPts val="2400"/>
                <a:buFont typeface="Arial"/>
                <a:buNone/>
              </a:pPr>
              <a:r>
                <a:rPr lang="en-IE" sz="2400">
                  <a:solidFill>
                    <a:schemeClr val="lt1"/>
                  </a:solidFill>
                  <a:latin typeface="Arial"/>
                  <a:ea typeface="Arial"/>
                  <a:cs typeface="Arial"/>
                  <a:sym typeface="Arial"/>
                </a:rPr>
                <a:t>Create awareness on benefits of quitting for her</a:t>
              </a:r>
              <a:endParaRPr/>
            </a:p>
          </p:txBody>
        </p:sp>
        <p:sp>
          <p:nvSpPr>
            <p:cNvPr id="233" name="Google Shape;233;p12"/>
            <p:cNvSpPr/>
            <p:nvPr/>
          </p:nvSpPr>
          <p:spPr>
            <a:xfrm>
              <a:off x="0" y="2263145"/>
              <a:ext cx="11556590" cy="3974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2"/>
            <p:cNvSpPr txBox="1"/>
            <p:nvPr/>
          </p:nvSpPr>
          <p:spPr>
            <a:xfrm>
              <a:off x="0" y="2263145"/>
              <a:ext cx="11556590" cy="397440"/>
            </a:xfrm>
            <a:prstGeom prst="rect">
              <a:avLst/>
            </a:prstGeom>
            <a:noFill/>
            <a:ln>
              <a:noFill/>
            </a:ln>
          </p:spPr>
          <p:txBody>
            <a:bodyPr spcFirstLastPara="1" wrap="square" lIns="366900" tIns="30475" rIns="170675" bIns="30475" anchor="t" anchorCtr="0">
              <a:noAutofit/>
            </a:bodyPr>
            <a:lstStyle/>
            <a:p>
              <a:pPr marL="171450" marR="0" lvl="1" indent="-171450" algn="l" rtl="0">
                <a:lnSpc>
                  <a:spcPct val="90000"/>
                </a:lnSpc>
                <a:spcBef>
                  <a:spcPts val="0"/>
                </a:spcBef>
                <a:spcAft>
                  <a:spcPts val="0"/>
                </a:spcAft>
                <a:buClr>
                  <a:schemeClr val="dk1"/>
                </a:buClr>
                <a:buSzPts val="1900"/>
                <a:buFont typeface="Arial"/>
                <a:buChar char="•"/>
              </a:pPr>
              <a:r>
                <a:rPr lang="en-IE" sz="1900" b="0" i="0" u="none" strike="noStrike" cap="none">
                  <a:solidFill>
                    <a:schemeClr val="dk1"/>
                  </a:solidFill>
                  <a:latin typeface="Arial"/>
                  <a:ea typeface="Arial"/>
                  <a:cs typeface="Arial"/>
                  <a:sym typeface="Arial"/>
                </a:rPr>
                <a:t>“Myth Bust” around smoking and give factual and understandable information on benefits of quitting</a:t>
              </a:r>
              <a:endParaRPr/>
            </a:p>
          </p:txBody>
        </p:sp>
        <p:sp>
          <p:nvSpPr>
            <p:cNvPr id="235" name="Google Shape;235;p12"/>
            <p:cNvSpPr/>
            <p:nvPr/>
          </p:nvSpPr>
          <p:spPr>
            <a:xfrm>
              <a:off x="0" y="2660585"/>
              <a:ext cx="11556590" cy="561599"/>
            </a:xfrm>
            <a:prstGeom prst="roundRect">
              <a:avLst>
                <a:gd name="adj" fmla="val 16667"/>
              </a:avLst>
            </a:prstGeom>
            <a:solidFill>
              <a:srgbClr val="2682C6"/>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2"/>
            <p:cNvSpPr txBox="1"/>
            <p:nvPr/>
          </p:nvSpPr>
          <p:spPr>
            <a:xfrm>
              <a:off x="27415" y="2688000"/>
              <a:ext cx="11501760" cy="506769"/>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lt1"/>
                </a:buClr>
                <a:buSzPts val="2400"/>
                <a:buFont typeface="Arial"/>
                <a:buNone/>
              </a:pPr>
              <a:r>
                <a:rPr lang="en-IE" sz="2400">
                  <a:solidFill>
                    <a:schemeClr val="lt1"/>
                  </a:solidFill>
                  <a:latin typeface="Arial"/>
                  <a:ea typeface="Arial"/>
                  <a:cs typeface="Arial"/>
                  <a:sym typeface="Arial"/>
                </a:rPr>
                <a:t>Support to change her beliefs/values</a:t>
              </a:r>
              <a:endParaRPr/>
            </a:p>
          </p:txBody>
        </p:sp>
        <p:sp>
          <p:nvSpPr>
            <p:cNvPr id="237" name="Google Shape;237;p12"/>
            <p:cNvSpPr/>
            <p:nvPr/>
          </p:nvSpPr>
          <p:spPr>
            <a:xfrm>
              <a:off x="0" y="3222185"/>
              <a:ext cx="11556590" cy="3974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2"/>
            <p:cNvSpPr txBox="1"/>
            <p:nvPr/>
          </p:nvSpPr>
          <p:spPr>
            <a:xfrm>
              <a:off x="0" y="3222185"/>
              <a:ext cx="11556590" cy="397440"/>
            </a:xfrm>
            <a:prstGeom prst="rect">
              <a:avLst/>
            </a:prstGeom>
            <a:noFill/>
            <a:ln>
              <a:noFill/>
            </a:ln>
          </p:spPr>
          <p:txBody>
            <a:bodyPr spcFirstLastPara="1" wrap="square" lIns="366900" tIns="30475" rIns="170675" bIns="30475" anchor="t" anchorCtr="0">
              <a:noAutofit/>
            </a:bodyPr>
            <a:lstStyle/>
            <a:p>
              <a:pPr marL="171450" marR="0" lvl="1" indent="-171450" algn="l" rtl="0">
                <a:lnSpc>
                  <a:spcPct val="90000"/>
                </a:lnSpc>
                <a:spcBef>
                  <a:spcPts val="0"/>
                </a:spcBef>
                <a:spcAft>
                  <a:spcPts val="0"/>
                </a:spcAft>
                <a:buClr>
                  <a:schemeClr val="dk1"/>
                </a:buClr>
                <a:buSzPts val="1900"/>
                <a:buFont typeface="Arial"/>
                <a:buChar char="•"/>
              </a:pPr>
              <a:r>
                <a:rPr lang="en-IE" sz="1900" b="0" i="0" u="none" strike="noStrike" cap="none">
                  <a:solidFill>
                    <a:schemeClr val="dk1"/>
                  </a:solidFill>
                  <a:latin typeface="Arial"/>
                  <a:ea typeface="Arial"/>
                  <a:cs typeface="Arial"/>
                  <a:sym typeface="Arial"/>
                </a:rPr>
                <a:t>Fear/confidence/emotional attachment</a:t>
              </a:r>
              <a:endParaRPr/>
            </a:p>
          </p:txBody>
        </p:sp>
        <p:sp>
          <p:nvSpPr>
            <p:cNvPr id="239" name="Google Shape;239;p12"/>
            <p:cNvSpPr/>
            <p:nvPr/>
          </p:nvSpPr>
          <p:spPr>
            <a:xfrm>
              <a:off x="0" y="3619625"/>
              <a:ext cx="11556590" cy="561599"/>
            </a:xfrm>
            <a:prstGeom prst="roundRect">
              <a:avLst>
                <a:gd name="adj" fmla="val 16667"/>
              </a:avLst>
            </a:prstGeom>
            <a:solidFill>
              <a:srgbClr val="2682C6"/>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2"/>
            <p:cNvSpPr txBox="1"/>
            <p:nvPr/>
          </p:nvSpPr>
          <p:spPr>
            <a:xfrm>
              <a:off x="27415" y="3647040"/>
              <a:ext cx="11501760" cy="506769"/>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lt1"/>
                </a:buClr>
                <a:buSzPts val="2400"/>
                <a:buFont typeface="Arial"/>
                <a:buNone/>
              </a:pPr>
              <a:r>
                <a:rPr lang="en-IE" sz="2400">
                  <a:solidFill>
                    <a:schemeClr val="lt1"/>
                  </a:solidFill>
                  <a:latin typeface="Arial"/>
                  <a:ea typeface="Arial"/>
                  <a:cs typeface="Arial"/>
                  <a:sym typeface="Arial"/>
                </a:rPr>
                <a:t>Boost confidence and show help is available</a:t>
              </a:r>
              <a:endParaRPr/>
            </a:p>
          </p:txBody>
        </p:sp>
      </p:grpSp>
      <p:pic>
        <p:nvPicPr>
          <p:cNvPr id="241" name="Google Shape;241;p12"/>
          <p:cNvPicPr preferRelativeResize="0"/>
          <p:nvPr/>
        </p:nvPicPr>
        <p:blipFill rotWithShape="1">
          <a:blip r:embed="rId3">
            <a:alphaModFix/>
          </a:blip>
          <a:srcRect/>
          <a:stretch/>
        </p:blipFill>
        <p:spPr>
          <a:xfrm>
            <a:off x="700425" y="5945883"/>
            <a:ext cx="10791150" cy="62471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p13"/>
          <p:cNvPicPr preferRelativeResize="0">
            <a:picLocks noGrp="1"/>
          </p:cNvPicPr>
          <p:nvPr>
            <p:ph type="body" idx="2"/>
          </p:nvPr>
        </p:nvPicPr>
        <p:blipFill rotWithShape="1">
          <a:blip r:embed="rId3">
            <a:alphaModFix/>
          </a:blip>
          <a:srcRect r="49626" b="9506"/>
          <a:stretch/>
        </p:blipFill>
        <p:spPr>
          <a:xfrm>
            <a:off x="4400557" y="3237553"/>
            <a:ext cx="1210585" cy="1192094"/>
          </a:xfrm>
          <a:prstGeom prst="rect">
            <a:avLst/>
          </a:prstGeom>
          <a:noFill/>
          <a:ln>
            <a:noFill/>
          </a:ln>
        </p:spPr>
      </p:pic>
      <p:pic>
        <p:nvPicPr>
          <p:cNvPr id="248" name="Google Shape;248;p13"/>
          <p:cNvPicPr preferRelativeResize="0">
            <a:picLocks noGrp="1"/>
          </p:cNvPicPr>
          <p:nvPr>
            <p:ph type="body" idx="2"/>
          </p:nvPr>
        </p:nvPicPr>
        <p:blipFill rotWithShape="1">
          <a:blip r:embed="rId3">
            <a:alphaModFix/>
          </a:blip>
          <a:srcRect l="50499" b="9506"/>
          <a:stretch/>
        </p:blipFill>
        <p:spPr>
          <a:xfrm>
            <a:off x="4524007" y="4770544"/>
            <a:ext cx="1176344" cy="1178808"/>
          </a:xfrm>
          <a:prstGeom prst="rect">
            <a:avLst/>
          </a:prstGeom>
          <a:noFill/>
          <a:ln>
            <a:noFill/>
          </a:ln>
        </p:spPr>
      </p:pic>
      <p:sp>
        <p:nvSpPr>
          <p:cNvPr id="249" name="Google Shape;249;p13"/>
          <p:cNvSpPr txBox="1"/>
          <p:nvPr/>
        </p:nvSpPr>
        <p:spPr>
          <a:xfrm>
            <a:off x="1260088" y="1806498"/>
            <a:ext cx="10292575" cy="369331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104954"/>
              </a:buClr>
              <a:buSzPts val="2400"/>
              <a:buFont typeface="Arial"/>
              <a:buChar char="•"/>
            </a:pPr>
            <a:r>
              <a:rPr lang="en-IE" sz="2400">
                <a:solidFill>
                  <a:srgbClr val="104954"/>
                </a:solidFill>
                <a:latin typeface="Arial"/>
                <a:ea typeface="Arial"/>
                <a:cs typeface="Arial"/>
                <a:sym typeface="Arial"/>
              </a:rPr>
              <a:t>Take a </a:t>
            </a:r>
            <a:r>
              <a:rPr lang="en-IE" sz="2400">
                <a:solidFill>
                  <a:srgbClr val="00B050"/>
                </a:solidFill>
                <a:latin typeface="Arial"/>
                <a:ea typeface="Arial"/>
                <a:cs typeface="Arial"/>
                <a:sym typeface="Arial"/>
              </a:rPr>
              <a:t>green</a:t>
            </a:r>
            <a:r>
              <a:rPr lang="en-IE" sz="2400">
                <a:solidFill>
                  <a:srgbClr val="104954"/>
                </a:solidFill>
                <a:latin typeface="Arial"/>
                <a:ea typeface="Arial"/>
                <a:cs typeface="Arial"/>
                <a:sym typeface="Arial"/>
              </a:rPr>
              <a:t> and </a:t>
            </a:r>
            <a:r>
              <a:rPr lang="en-IE" sz="2400">
                <a:solidFill>
                  <a:srgbClr val="FF0000"/>
                </a:solidFill>
                <a:latin typeface="Arial"/>
                <a:ea typeface="Arial"/>
                <a:cs typeface="Arial"/>
                <a:sym typeface="Arial"/>
              </a:rPr>
              <a:t>red</a:t>
            </a:r>
            <a:r>
              <a:rPr lang="en-IE" sz="2400">
                <a:solidFill>
                  <a:srgbClr val="104954"/>
                </a:solidFill>
                <a:latin typeface="Arial"/>
                <a:ea typeface="Arial"/>
                <a:cs typeface="Arial"/>
                <a:sym typeface="Arial"/>
              </a:rPr>
              <a:t> thumbs up/down sign</a:t>
            </a:r>
            <a:endParaRPr sz="2000">
              <a:solidFill>
                <a:srgbClr val="104954"/>
              </a:solidFill>
              <a:latin typeface="Arial"/>
              <a:ea typeface="Arial"/>
              <a:cs typeface="Arial"/>
              <a:sym typeface="Arial"/>
            </a:endParaRPr>
          </a:p>
          <a:p>
            <a:pPr marL="285750" marR="0" lvl="0" indent="-285750" algn="l" rtl="0">
              <a:spcBef>
                <a:spcPts val="0"/>
              </a:spcBef>
              <a:spcAft>
                <a:spcPts val="0"/>
              </a:spcAft>
              <a:buClr>
                <a:srgbClr val="104954"/>
              </a:buClr>
              <a:buSzPts val="2400"/>
              <a:buFont typeface="Arial"/>
              <a:buChar char="•"/>
            </a:pPr>
            <a:r>
              <a:rPr lang="en-IE" sz="2400">
                <a:solidFill>
                  <a:srgbClr val="104954"/>
                </a:solidFill>
                <a:latin typeface="Arial"/>
                <a:ea typeface="Arial"/>
                <a:cs typeface="Arial"/>
                <a:sym typeface="Arial"/>
              </a:rPr>
              <a:t>I will read a statement </a:t>
            </a:r>
            <a:endParaRPr/>
          </a:p>
          <a:p>
            <a:pPr marL="0" marR="0" lvl="0" indent="0" algn="l" rtl="0">
              <a:spcBef>
                <a:spcPts val="0"/>
              </a:spcBef>
              <a:spcAft>
                <a:spcPts val="0"/>
              </a:spcAft>
              <a:buNone/>
            </a:pPr>
            <a:endParaRPr sz="2400">
              <a:solidFill>
                <a:srgbClr val="104954"/>
              </a:solidFill>
              <a:latin typeface="Arial"/>
              <a:ea typeface="Arial"/>
              <a:cs typeface="Arial"/>
              <a:sym typeface="Arial"/>
            </a:endParaRPr>
          </a:p>
          <a:p>
            <a:pPr marL="285750" marR="0" lvl="0" indent="-285750" algn="l" rtl="0">
              <a:spcBef>
                <a:spcPts val="0"/>
              </a:spcBef>
              <a:spcAft>
                <a:spcPts val="0"/>
              </a:spcAft>
              <a:buClr>
                <a:srgbClr val="104954"/>
              </a:buClr>
              <a:buSzPts val="2400"/>
              <a:buFont typeface="Arial"/>
              <a:buChar char="•"/>
            </a:pPr>
            <a:r>
              <a:rPr lang="en-IE" sz="2400">
                <a:solidFill>
                  <a:srgbClr val="104954"/>
                </a:solidFill>
                <a:latin typeface="Arial"/>
                <a:ea typeface="Arial"/>
                <a:cs typeface="Arial"/>
                <a:sym typeface="Arial"/>
              </a:rPr>
              <a:t>If you think the statement is true hold up </a:t>
            </a:r>
            <a:r>
              <a:rPr lang="en-IE" sz="2400">
                <a:solidFill>
                  <a:srgbClr val="00B050"/>
                </a:solidFill>
                <a:latin typeface="Arial"/>
                <a:ea typeface="Arial"/>
                <a:cs typeface="Arial"/>
                <a:sym typeface="Arial"/>
              </a:rPr>
              <a:t>green</a:t>
            </a:r>
            <a:r>
              <a:rPr lang="en-IE" sz="2400">
                <a:solidFill>
                  <a:srgbClr val="104954"/>
                </a:solidFill>
                <a:latin typeface="Arial"/>
                <a:ea typeface="Arial"/>
                <a:cs typeface="Arial"/>
                <a:sym typeface="Arial"/>
              </a:rPr>
              <a:t> sign/ move to green side of room</a:t>
            </a:r>
            <a:endParaRPr/>
          </a:p>
          <a:p>
            <a:pPr marL="0" marR="0" lvl="0" indent="0" algn="l" rtl="0">
              <a:spcBef>
                <a:spcPts val="0"/>
              </a:spcBef>
              <a:spcAft>
                <a:spcPts val="0"/>
              </a:spcAft>
              <a:buNone/>
            </a:pPr>
            <a:endParaRPr sz="2400">
              <a:solidFill>
                <a:srgbClr val="104954"/>
              </a:solidFill>
              <a:latin typeface="Arial"/>
              <a:ea typeface="Arial"/>
              <a:cs typeface="Arial"/>
              <a:sym typeface="Arial"/>
            </a:endParaRPr>
          </a:p>
          <a:p>
            <a:pPr marL="0" marR="0" lvl="0" indent="0" algn="l" rtl="0">
              <a:spcBef>
                <a:spcPts val="0"/>
              </a:spcBef>
              <a:spcAft>
                <a:spcPts val="0"/>
              </a:spcAft>
              <a:buNone/>
            </a:pPr>
            <a:endParaRPr sz="2400">
              <a:solidFill>
                <a:srgbClr val="104954"/>
              </a:solidFill>
              <a:latin typeface="Arial"/>
              <a:ea typeface="Arial"/>
              <a:cs typeface="Arial"/>
              <a:sym typeface="Arial"/>
            </a:endParaRPr>
          </a:p>
          <a:p>
            <a:pPr marL="285750" marR="0" lvl="0" indent="-285750" algn="l" rtl="0">
              <a:spcBef>
                <a:spcPts val="0"/>
              </a:spcBef>
              <a:spcAft>
                <a:spcPts val="0"/>
              </a:spcAft>
              <a:buClr>
                <a:srgbClr val="104954"/>
              </a:buClr>
              <a:buSzPts val="2400"/>
              <a:buFont typeface="Arial"/>
              <a:buChar char="•"/>
            </a:pPr>
            <a:r>
              <a:rPr lang="en-IE" sz="2400">
                <a:solidFill>
                  <a:srgbClr val="104954"/>
                </a:solidFill>
                <a:latin typeface="Arial"/>
                <a:ea typeface="Arial"/>
                <a:cs typeface="Arial"/>
                <a:sym typeface="Arial"/>
              </a:rPr>
              <a:t>If you think statement is false hold up a </a:t>
            </a:r>
            <a:r>
              <a:rPr lang="en-IE" sz="2400">
                <a:solidFill>
                  <a:srgbClr val="FF0000"/>
                </a:solidFill>
                <a:latin typeface="Arial"/>
                <a:ea typeface="Arial"/>
                <a:cs typeface="Arial"/>
                <a:sym typeface="Arial"/>
              </a:rPr>
              <a:t>red</a:t>
            </a:r>
            <a:r>
              <a:rPr lang="en-IE" sz="2400">
                <a:solidFill>
                  <a:srgbClr val="104954"/>
                </a:solidFill>
                <a:latin typeface="Arial"/>
                <a:ea typeface="Arial"/>
                <a:cs typeface="Arial"/>
                <a:sym typeface="Arial"/>
              </a:rPr>
              <a:t> thumbs down sign/move to red side of the room</a:t>
            </a:r>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50" name="Google Shape;250;p13"/>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04954"/>
              </a:buClr>
              <a:buSzPts val="4400"/>
              <a:buFont typeface="Arial"/>
              <a:buNone/>
            </a:pPr>
            <a:r>
              <a:rPr lang="en-IE">
                <a:solidFill>
                  <a:srgbClr val="104954"/>
                </a:solidFill>
                <a:latin typeface="Arial"/>
                <a:ea typeface="Arial"/>
                <a:cs typeface="Arial"/>
                <a:sym typeface="Arial"/>
              </a:rPr>
              <a:t>Quiz/Walking debate</a:t>
            </a:r>
            <a:endParaRPr/>
          </a:p>
        </p:txBody>
      </p:sp>
      <p:pic>
        <p:nvPicPr>
          <p:cNvPr id="251" name="Google Shape;251;p13"/>
          <p:cNvPicPr preferRelativeResize="0"/>
          <p:nvPr/>
        </p:nvPicPr>
        <p:blipFill rotWithShape="1">
          <a:blip r:embed="rId4">
            <a:alphaModFix/>
          </a:blip>
          <a:srcRect/>
          <a:stretch/>
        </p:blipFill>
        <p:spPr>
          <a:xfrm>
            <a:off x="700425" y="5945883"/>
            <a:ext cx="10791150" cy="62471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14"/>
          <p:cNvSpPr txBox="1">
            <a:spLocks noGrp="1"/>
          </p:cNvSpPr>
          <p:nvPr>
            <p:ph type="title"/>
          </p:nvPr>
        </p:nvSpPr>
        <p:spPr>
          <a:xfrm>
            <a:off x="1155591" y="155448"/>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D3447"/>
              </a:buClr>
              <a:buSzPts val="4400"/>
              <a:buFont typeface="Arial"/>
              <a:buNone/>
            </a:pPr>
            <a:r>
              <a:rPr lang="en-IE">
                <a:solidFill>
                  <a:srgbClr val="0D3447"/>
                </a:solidFill>
                <a:latin typeface="Arial"/>
                <a:ea typeface="Arial"/>
                <a:cs typeface="Arial"/>
                <a:sym typeface="Arial"/>
              </a:rPr>
              <a:t>Myth Busting </a:t>
            </a:r>
            <a:endParaRPr/>
          </a:p>
        </p:txBody>
      </p:sp>
      <p:sp>
        <p:nvSpPr>
          <p:cNvPr id="258" name="Google Shape;258;p14"/>
          <p:cNvSpPr txBox="1">
            <a:spLocks noGrp="1"/>
          </p:cNvSpPr>
          <p:nvPr>
            <p:ph type="body" idx="1"/>
          </p:nvPr>
        </p:nvSpPr>
        <p:spPr>
          <a:xfrm>
            <a:off x="1158240" y="1211580"/>
            <a:ext cx="9872871" cy="4640580"/>
          </a:xfrm>
          <a:prstGeom prst="rect">
            <a:avLst/>
          </a:prstGeom>
          <a:noFill/>
          <a:ln>
            <a:noFill/>
          </a:ln>
        </p:spPr>
        <p:txBody>
          <a:bodyPr spcFirstLastPara="1" wrap="square" lIns="91425" tIns="45700" rIns="91425" bIns="45700" anchor="t" anchorCtr="0">
            <a:normAutofit fontScale="70000" lnSpcReduction="20000"/>
          </a:bodyPr>
          <a:lstStyle/>
          <a:p>
            <a:pPr marL="228600" lvl="0" indent="-182880" algn="l" rtl="0">
              <a:lnSpc>
                <a:spcPct val="90000"/>
              </a:lnSpc>
              <a:spcBef>
                <a:spcPts val="0"/>
              </a:spcBef>
              <a:spcAft>
                <a:spcPts val="0"/>
              </a:spcAft>
              <a:buSzPct val="80000"/>
              <a:buChar char="•"/>
            </a:pPr>
            <a:r>
              <a:rPr lang="en-IE" sz="2600">
                <a:solidFill>
                  <a:srgbClr val="0D3447"/>
                </a:solidFill>
                <a:latin typeface="Arial"/>
                <a:ea typeface="Arial"/>
                <a:cs typeface="Arial"/>
                <a:sym typeface="Arial"/>
              </a:rPr>
              <a:t>Everyone who smokes enjoys it.</a:t>
            </a:r>
            <a:endParaRPr/>
          </a:p>
          <a:p>
            <a:pPr marL="228600" lvl="0" indent="-182880" algn="l" rtl="0">
              <a:lnSpc>
                <a:spcPct val="90000"/>
              </a:lnSpc>
              <a:spcBef>
                <a:spcPts val="1400"/>
              </a:spcBef>
              <a:spcAft>
                <a:spcPts val="0"/>
              </a:spcAft>
              <a:buSzPct val="80000"/>
              <a:buChar char="•"/>
            </a:pPr>
            <a:r>
              <a:rPr lang="en-IE" sz="2600">
                <a:solidFill>
                  <a:srgbClr val="0D3447"/>
                </a:solidFill>
                <a:latin typeface="Arial"/>
                <a:ea typeface="Arial"/>
                <a:cs typeface="Arial"/>
                <a:sym typeface="Arial"/>
              </a:rPr>
              <a:t>A nicotine addiction has similar chemical characteristics as a heroin addiction</a:t>
            </a:r>
            <a:endParaRPr/>
          </a:p>
          <a:p>
            <a:pPr marL="228600" lvl="0" indent="-182880" algn="l" rtl="0">
              <a:lnSpc>
                <a:spcPct val="90000"/>
              </a:lnSpc>
              <a:spcBef>
                <a:spcPts val="1400"/>
              </a:spcBef>
              <a:spcAft>
                <a:spcPts val="0"/>
              </a:spcAft>
              <a:buSzPct val="80000"/>
              <a:buChar char="•"/>
            </a:pPr>
            <a:r>
              <a:rPr lang="en-IE" sz="2600">
                <a:solidFill>
                  <a:srgbClr val="0D3447"/>
                </a:solidFill>
                <a:latin typeface="Arial"/>
                <a:ea typeface="Arial"/>
                <a:cs typeface="Arial"/>
                <a:sym typeface="Arial"/>
              </a:rPr>
              <a:t>Cigarette smoking is the leading cause of COPD.</a:t>
            </a:r>
            <a:endParaRPr/>
          </a:p>
          <a:p>
            <a:pPr marL="228600" lvl="0" indent="-182880" algn="l" rtl="0">
              <a:lnSpc>
                <a:spcPct val="90000"/>
              </a:lnSpc>
              <a:spcBef>
                <a:spcPts val="1400"/>
              </a:spcBef>
              <a:spcAft>
                <a:spcPts val="0"/>
              </a:spcAft>
              <a:buSzPct val="80000"/>
              <a:buChar char="•"/>
            </a:pPr>
            <a:r>
              <a:rPr lang="en-IE" sz="2600">
                <a:solidFill>
                  <a:srgbClr val="0D3447"/>
                </a:solidFill>
                <a:latin typeface="Arial"/>
                <a:ea typeface="Arial"/>
                <a:cs typeface="Arial"/>
                <a:sym typeface="Arial"/>
              </a:rPr>
              <a:t>Smoking a few cigarettes a day is no big deal.</a:t>
            </a:r>
            <a:endParaRPr/>
          </a:p>
          <a:p>
            <a:pPr marL="228600" lvl="0" indent="-182880" algn="l" rtl="0">
              <a:lnSpc>
                <a:spcPct val="90000"/>
              </a:lnSpc>
              <a:spcBef>
                <a:spcPts val="1400"/>
              </a:spcBef>
              <a:spcAft>
                <a:spcPts val="0"/>
              </a:spcAft>
              <a:buSzPct val="80000"/>
              <a:buChar char="•"/>
            </a:pPr>
            <a:r>
              <a:rPr lang="en-IE" sz="2600">
                <a:solidFill>
                  <a:srgbClr val="0D3447"/>
                </a:solidFill>
                <a:latin typeface="Arial"/>
                <a:ea typeface="Arial"/>
                <a:cs typeface="Arial"/>
                <a:sym typeface="Arial"/>
              </a:rPr>
              <a:t>Vaping is a healthier alternative to cigarettes.</a:t>
            </a:r>
            <a:endParaRPr/>
          </a:p>
          <a:p>
            <a:pPr marL="228600" lvl="0" indent="-182880" algn="l" rtl="0">
              <a:lnSpc>
                <a:spcPct val="90000"/>
              </a:lnSpc>
              <a:spcBef>
                <a:spcPts val="1400"/>
              </a:spcBef>
              <a:spcAft>
                <a:spcPts val="0"/>
              </a:spcAft>
              <a:buSzPct val="80000"/>
              <a:buChar char="•"/>
            </a:pPr>
            <a:r>
              <a:rPr lang="en-IE" sz="2600">
                <a:solidFill>
                  <a:srgbClr val="0D3447"/>
                </a:solidFill>
                <a:latin typeface="Arial"/>
                <a:ea typeface="Arial"/>
                <a:cs typeface="Arial"/>
                <a:sym typeface="Arial"/>
              </a:rPr>
              <a:t>How you smoke can affect how much nicotine gets into your body.</a:t>
            </a:r>
            <a:endParaRPr/>
          </a:p>
          <a:p>
            <a:pPr marL="228600" lvl="0" indent="-182880" algn="l" rtl="0">
              <a:lnSpc>
                <a:spcPct val="90000"/>
              </a:lnSpc>
              <a:spcBef>
                <a:spcPts val="1400"/>
              </a:spcBef>
              <a:spcAft>
                <a:spcPts val="0"/>
              </a:spcAft>
              <a:buSzPct val="80000"/>
              <a:buChar char="•"/>
            </a:pPr>
            <a:r>
              <a:rPr lang="en-IE" sz="2600">
                <a:solidFill>
                  <a:srgbClr val="0D3447"/>
                </a:solidFill>
                <a:latin typeface="Arial"/>
                <a:ea typeface="Arial"/>
                <a:cs typeface="Arial"/>
                <a:sym typeface="Arial"/>
              </a:rPr>
              <a:t>Taking a puff of a cigarette can reduce your craving for more.</a:t>
            </a:r>
            <a:endParaRPr/>
          </a:p>
          <a:p>
            <a:pPr marL="228600" lvl="0" indent="-182880" algn="l" rtl="0">
              <a:lnSpc>
                <a:spcPct val="90000"/>
              </a:lnSpc>
              <a:spcBef>
                <a:spcPts val="1400"/>
              </a:spcBef>
              <a:spcAft>
                <a:spcPts val="0"/>
              </a:spcAft>
              <a:buSzPct val="80000"/>
              <a:buChar char="•"/>
            </a:pPr>
            <a:r>
              <a:rPr lang="en-IE" sz="2600">
                <a:solidFill>
                  <a:srgbClr val="0D3447"/>
                </a:solidFill>
                <a:latin typeface="Arial"/>
                <a:ea typeface="Arial"/>
                <a:cs typeface="Arial"/>
                <a:sym typeface="Arial"/>
              </a:rPr>
              <a:t>Smoking and vaping helps people to relax</a:t>
            </a:r>
            <a:endParaRPr/>
          </a:p>
          <a:p>
            <a:pPr marL="228600" lvl="0" indent="-182880" algn="l" rtl="0">
              <a:lnSpc>
                <a:spcPct val="90000"/>
              </a:lnSpc>
              <a:spcBef>
                <a:spcPts val="1400"/>
              </a:spcBef>
              <a:spcAft>
                <a:spcPts val="0"/>
              </a:spcAft>
              <a:buSzPct val="80000"/>
              <a:buChar char="•"/>
            </a:pPr>
            <a:r>
              <a:rPr lang="en-IE" sz="2600">
                <a:solidFill>
                  <a:srgbClr val="0D3447"/>
                </a:solidFill>
                <a:latin typeface="Arial"/>
                <a:ea typeface="Arial"/>
                <a:cs typeface="Arial"/>
                <a:sym typeface="Arial"/>
              </a:rPr>
              <a:t>Smoking helps you deal with stress and anxiety</a:t>
            </a:r>
            <a:endParaRPr/>
          </a:p>
          <a:p>
            <a:pPr marL="228600" lvl="0" indent="-182880" algn="l" rtl="0">
              <a:lnSpc>
                <a:spcPct val="90000"/>
              </a:lnSpc>
              <a:spcBef>
                <a:spcPts val="1400"/>
              </a:spcBef>
              <a:spcAft>
                <a:spcPts val="0"/>
              </a:spcAft>
              <a:buSzPct val="80000"/>
              <a:buChar char="•"/>
            </a:pPr>
            <a:r>
              <a:rPr lang="en-IE" sz="2600">
                <a:solidFill>
                  <a:srgbClr val="0D3447"/>
                </a:solidFill>
                <a:latin typeface="Arial"/>
                <a:ea typeface="Arial"/>
                <a:cs typeface="Arial"/>
                <a:sym typeface="Arial"/>
              </a:rPr>
              <a:t>When you quit smoking, your heart rate and blood pressure return to normal levels.</a:t>
            </a:r>
            <a:endParaRPr/>
          </a:p>
          <a:p>
            <a:pPr marL="228600" lvl="0" indent="-182880" algn="l" rtl="0">
              <a:lnSpc>
                <a:spcPct val="90000"/>
              </a:lnSpc>
              <a:spcBef>
                <a:spcPts val="1400"/>
              </a:spcBef>
              <a:spcAft>
                <a:spcPts val="0"/>
              </a:spcAft>
              <a:buSzPct val="80000"/>
              <a:buChar char="•"/>
            </a:pPr>
            <a:r>
              <a:rPr lang="en-IE" sz="2600">
                <a:solidFill>
                  <a:srgbClr val="0D3447"/>
                </a:solidFill>
                <a:latin typeface="Arial"/>
                <a:ea typeface="Arial"/>
                <a:cs typeface="Arial"/>
                <a:sym typeface="Arial"/>
              </a:rPr>
              <a:t>Smoking cigarettes causes you to inhale carbon monoxide which is the same gas that can cause poisoning</a:t>
            </a:r>
            <a:endParaRPr/>
          </a:p>
          <a:p>
            <a:pPr marL="228600" lvl="0" indent="-182880" algn="l" rtl="0">
              <a:lnSpc>
                <a:spcPct val="90000"/>
              </a:lnSpc>
              <a:spcBef>
                <a:spcPts val="1400"/>
              </a:spcBef>
              <a:spcAft>
                <a:spcPts val="0"/>
              </a:spcAft>
              <a:buSzPct val="80000"/>
              <a:buChar char="•"/>
            </a:pPr>
            <a:r>
              <a:rPr lang="en-IE" sz="2600">
                <a:solidFill>
                  <a:srgbClr val="0D3447"/>
                </a:solidFill>
                <a:latin typeface="Arial"/>
                <a:ea typeface="Arial"/>
                <a:cs typeface="Arial"/>
                <a:sym typeface="Arial"/>
              </a:rPr>
              <a:t>If you are over 50 years old, there is no point in quitting smoking </a:t>
            </a:r>
            <a:endParaRPr/>
          </a:p>
        </p:txBody>
      </p:sp>
      <p:pic>
        <p:nvPicPr>
          <p:cNvPr id="259" name="Google Shape;259;p14"/>
          <p:cNvPicPr preferRelativeResize="0"/>
          <p:nvPr/>
        </p:nvPicPr>
        <p:blipFill rotWithShape="1">
          <a:blip r:embed="rId3">
            <a:alphaModFix/>
          </a:blip>
          <a:srcRect/>
          <a:stretch/>
        </p:blipFill>
        <p:spPr>
          <a:xfrm>
            <a:off x="700425" y="5945883"/>
            <a:ext cx="10791150" cy="62471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459440"/>
            <a:ext cx="9875520" cy="1356360"/>
          </a:xfrm>
        </p:spPr>
        <p:txBody>
          <a:bodyPr/>
          <a:lstStyle/>
          <a:p>
            <a:r>
              <a:rPr lang="en-IE" dirty="0">
                <a:solidFill>
                  <a:srgbClr val="104954"/>
                </a:solidFill>
                <a:latin typeface="Arial" panose="020B0604020202020204" pitchFamily="34" charset="0"/>
                <a:cs typeface="Arial" panose="020B0604020202020204" pitchFamily="34" charset="0"/>
              </a:rPr>
              <a:t>Sandra </a:t>
            </a:r>
            <a:br>
              <a:rPr lang="en-IE" dirty="0">
                <a:solidFill>
                  <a:srgbClr val="104954"/>
                </a:solidFill>
                <a:latin typeface="Arial" panose="020B0604020202020204" pitchFamily="34" charset="0"/>
                <a:cs typeface="Arial" panose="020B0604020202020204" pitchFamily="34" charset="0"/>
              </a:rPr>
            </a:br>
            <a:r>
              <a:rPr lang="en-IE" sz="4000" dirty="0">
                <a:solidFill>
                  <a:srgbClr val="104954"/>
                </a:solidFill>
                <a:latin typeface="Arial" panose="020B0604020202020204" pitchFamily="34" charset="0"/>
                <a:cs typeface="Arial" panose="020B0604020202020204" pitchFamily="34" charset="0"/>
              </a:rPr>
              <a:t>Thinking about Quitting</a:t>
            </a:r>
          </a:p>
        </p:txBody>
      </p:sp>
      <p:sp>
        <p:nvSpPr>
          <p:cNvPr id="3" name="Rectangle 2"/>
          <p:cNvSpPr/>
          <p:nvPr/>
        </p:nvSpPr>
        <p:spPr>
          <a:xfrm>
            <a:off x="606829" y="1853738"/>
            <a:ext cx="4397433" cy="3740727"/>
          </a:xfrm>
          <a:prstGeom prst="rect">
            <a:avLst/>
          </a:prstGeom>
          <a:solidFill>
            <a:srgbClr val="1049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8" name="Picture 7"/>
          <p:cNvPicPr>
            <a:picLocks noChangeAspect="1"/>
          </p:cNvPicPr>
          <p:nvPr/>
        </p:nvPicPr>
        <p:blipFill>
          <a:blip r:embed="rId5"/>
          <a:stretch>
            <a:fillRect/>
          </a:stretch>
        </p:blipFill>
        <p:spPr>
          <a:xfrm flipH="1">
            <a:off x="1334018" y="2241490"/>
            <a:ext cx="2943053" cy="2943053"/>
          </a:xfrm>
          <a:prstGeom prst="rect">
            <a:avLst/>
          </a:prstGeom>
        </p:spPr>
      </p:pic>
      <p:pic>
        <p:nvPicPr>
          <p:cNvPr id="10" name="Case Study pt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000097" y="1815800"/>
            <a:ext cx="3048575" cy="3048575"/>
          </a:xfrm>
          <a:prstGeom prst="rect">
            <a:avLst/>
          </a:prstGeom>
        </p:spPr>
      </p:pic>
      <p:pic>
        <p:nvPicPr>
          <p:cNvPr id="5" name="Picture 4">
            <a:extLst>
              <a:ext uri="{FF2B5EF4-FFF2-40B4-BE49-F238E27FC236}">
                <a16:creationId xmlns:a16="http://schemas.microsoft.com/office/drawing/2014/main" id="{E98FEB95-42D6-C592-33D9-D1573A86AD35}"/>
              </a:ext>
            </a:extLst>
          </p:cNvPr>
          <p:cNvPicPr>
            <a:picLocks noChangeAspect="1"/>
          </p:cNvPicPr>
          <p:nvPr/>
        </p:nvPicPr>
        <p:blipFill>
          <a:blip r:embed="rId7"/>
          <a:stretch>
            <a:fillRect/>
          </a:stretch>
        </p:blipFill>
        <p:spPr>
          <a:xfrm>
            <a:off x="700425" y="5945883"/>
            <a:ext cx="10791150" cy="624711"/>
          </a:xfrm>
          <a:prstGeom prst="rect">
            <a:avLst/>
          </a:prstGeom>
        </p:spPr>
      </p:pic>
    </p:spTree>
    <p:extLst>
      <p:ext uri="{BB962C8B-B14F-4D97-AF65-F5344CB8AC3E}">
        <p14:creationId xmlns:p14="http://schemas.microsoft.com/office/powerpoint/2010/main" val="18281293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430"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6"/>
          <p:cNvPicPr preferRelativeResize="0"/>
          <p:nvPr/>
        </p:nvPicPr>
        <p:blipFill rotWithShape="1">
          <a:blip r:embed="rId3">
            <a:alphaModFix/>
          </a:blip>
          <a:srcRect/>
          <a:stretch/>
        </p:blipFill>
        <p:spPr>
          <a:xfrm>
            <a:off x="2818182" y="1719803"/>
            <a:ext cx="5310574" cy="2348010"/>
          </a:xfrm>
          <a:prstGeom prst="rect">
            <a:avLst/>
          </a:prstGeom>
          <a:noFill/>
          <a:ln>
            <a:noFill/>
          </a:ln>
        </p:spPr>
      </p:pic>
      <p:sp>
        <p:nvSpPr>
          <p:cNvPr id="276" name="Google Shape;276;p16"/>
          <p:cNvSpPr/>
          <p:nvPr/>
        </p:nvSpPr>
        <p:spPr>
          <a:xfrm>
            <a:off x="8853586" y="241588"/>
            <a:ext cx="3067068" cy="2108936"/>
          </a:xfrm>
          <a:prstGeom prst="cloudCallout">
            <a:avLst>
              <a:gd name="adj1" fmla="val -77978"/>
              <a:gd name="adj2" fmla="val 45298"/>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orbel"/>
              <a:ea typeface="Corbel"/>
              <a:cs typeface="Corbel"/>
              <a:sym typeface="Corbel"/>
            </a:endParaRPr>
          </a:p>
        </p:txBody>
      </p:sp>
      <p:sp>
        <p:nvSpPr>
          <p:cNvPr id="277" name="Google Shape;277;p16"/>
          <p:cNvSpPr txBox="1">
            <a:spLocks noGrp="1"/>
          </p:cNvSpPr>
          <p:nvPr>
            <p:ph type="body" idx="1"/>
          </p:nvPr>
        </p:nvSpPr>
        <p:spPr>
          <a:xfrm>
            <a:off x="1360777" y="4113240"/>
            <a:ext cx="9478536" cy="1866999"/>
          </a:xfrm>
          <a:prstGeom prst="rect">
            <a:avLst/>
          </a:prstGeom>
          <a:noFill/>
          <a:ln>
            <a:noFill/>
          </a:ln>
        </p:spPr>
        <p:txBody>
          <a:bodyPr spcFirstLastPara="1" wrap="square" lIns="91425" tIns="45700" rIns="91425" bIns="45700" anchor="t" anchorCtr="0">
            <a:normAutofit/>
          </a:bodyPr>
          <a:lstStyle/>
          <a:p>
            <a:pPr marL="228600" lvl="0" indent="-182880" algn="l" rtl="0">
              <a:lnSpc>
                <a:spcPct val="90000"/>
              </a:lnSpc>
              <a:spcBef>
                <a:spcPts val="0"/>
              </a:spcBef>
              <a:spcAft>
                <a:spcPts val="0"/>
              </a:spcAft>
              <a:buSzPts val="1760"/>
              <a:buChar char="•"/>
            </a:pPr>
            <a:r>
              <a:rPr lang="en-IE" b="1">
                <a:solidFill>
                  <a:srgbClr val="104954"/>
                </a:solidFill>
                <a:latin typeface="Arial"/>
                <a:ea typeface="Arial"/>
                <a:cs typeface="Arial"/>
                <a:sym typeface="Arial"/>
              </a:rPr>
              <a:t>7 out of 10 </a:t>
            </a:r>
            <a:r>
              <a:rPr lang="en-IE">
                <a:solidFill>
                  <a:srgbClr val="104954"/>
                </a:solidFill>
                <a:latin typeface="Arial"/>
                <a:ea typeface="Arial"/>
                <a:cs typeface="Arial"/>
                <a:sym typeface="Arial"/>
              </a:rPr>
              <a:t>people who smoke </a:t>
            </a:r>
            <a:r>
              <a:rPr lang="en-IE" b="1">
                <a:solidFill>
                  <a:srgbClr val="104954"/>
                </a:solidFill>
                <a:latin typeface="Arial"/>
                <a:ea typeface="Arial"/>
                <a:cs typeface="Arial"/>
                <a:sym typeface="Arial"/>
              </a:rPr>
              <a:t>would like to quit smoking</a:t>
            </a:r>
            <a:endParaRPr/>
          </a:p>
          <a:p>
            <a:pPr marL="228600" lvl="0" indent="-71120" algn="l" rtl="0">
              <a:lnSpc>
                <a:spcPct val="90000"/>
              </a:lnSpc>
              <a:spcBef>
                <a:spcPts val="1400"/>
              </a:spcBef>
              <a:spcAft>
                <a:spcPts val="0"/>
              </a:spcAft>
              <a:buSzPts val="1760"/>
              <a:buNone/>
            </a:pPr>
            <a:endParaRPr>
              <a:solidFill>
                <a:srgbClr val="104954"/>
              </a:solidFill>
              <a:latin typeface="Arial"/>
              <a:ea typeface="Arial"/>
              <a:cs typeface="Arial"/>
              <a:sym typeface="Arial"/>
            </a:endParaRPr>
          </a:p>
          <a:p>
            <a:pPr marL="228600" lvl="0" indent="-182880" algn="l" rtl="0">
              <a:lnSpc>
                <a:spcPct val="90000"/>
              </a:lnSpc>
              <a:spcBef>
                <a:spcPts val="1400"/>
              </a:spcBef>
              <a:spcAft>
                <a:spcPts val="0"/>
              </a:spcAft>
              <a:buSzPts val="1760"/>
              <a:buChar char="•"/>
            </a:pPr>
            <a:r>
              <a:rPr lang="en-IE">
                <a:solidFill>
                  <a:srgbClr val="104954"/>
                </a:solidFill>
                <a:latin typeface="Arial"/>
                <a:ea typeface="Arial"/>
                <a:cs typeface="Arial"/>
                <a:sym typeface="Arial"/>
              </a:rPr>
              <a:t>Decisional Balance: </a:t>
            </a:r>
            <a:r>
              <a:rPr lang="en-IE" b="1">
                <a:solidFill>
                  <a:srgbClr val="104954"/>
                </a:solidFill>
                <a:latin typeface="Arial"/>
                <a:ea typeface="Arial"/>
                <a:cs typeface="Arial"/>
                <a:sym typeface="Arial"/>
              </a:rPr>
              <a:t>Weighing Scales </a:t>
            </a:r>
            <a:r>
              <a:rPr lang="en-IE">
                <a:solidFill>
                  <a:srgbClr val="104954"/>
                </a:solidFill>
                <a:latin typeface="Arial"/>
                <a:ea typeface="Arial"/>
                <a:cs typeface="Arial"/>
                <a:sym typeface="Arial"/>
              </a:rPr>
              <a:t>effect of deciding whether to quit</a:t>
            </a:r>
            <a:endParaRPr/>
          </a:p>
          <a:p>
            <a:pPr marL="45720" lvl="0" indent="0" algn="l" rtl="0">
              <a:lnSpc>
                <a:spcPct val="90000"/>
              </a:lnSpc>
              <a:spcBef>
                <a:spcPts val="1400"/>
              </a:spcBef>
              <a:spcAft>
                <a:spcPts val="0"/>
              </a:spcAft>
              <a:buSzPts val="1760"/>
              <a:buNone/>
            </a:pPr>
            <a:endParaRPr>
              <a:solidFill>
                <a:srgbClr val="104954"/>
              </a:solidFill>
              <a:latin typeface="Arial"/>
              <a:ea typeface="Arial"/>
              <a:cs typeface="Arial"/>
              <a:sym typeface="Arial"/>
            </a:endParaRPr>
          </a:p>
        </p:txBody>
      </p:sp>
      <p:sp>
        <p:nvSpPr>
          <p:cNvPr id="278" name="Google Shape;278;p16"/>
          <p:cNvSpPr/>
          <p:nvPr/>
        </p:nvSpPr>
        <p:spPr>
          <a:xfrm>
            <a:off x="278890" y="384982"/>
            <a:ext cx="2496226" cy="2024243"/>
          </a:xfrm>
          <a:prstGeom prst="cloudCallout">
            <a:avLst>
              <a:gd name="adj1" fmla="val 58561"/>
              <a:gd name="adj2" fmla="val 57415"/>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orbel"/>
              <a:ea typeface="Corbel"/>
              <a:cs typeface="Corbel"/>
              <a:sym typeface="Corbel"/>
            </a:endParaRPr>
          </a:p>
        </p:txBody>
      </p:sp>
      <p:pic>
        <p:nvPicPr>
          <p:cNvPr id="279" name="Google Shape;279;p16"/>
          <p:cNvPicPr preferRelativeResize="0"/>
          <p:nvPr/>
        </p:nvPicPr>
        <p:blipFill rotWithShape="1">
          <a:blip r:embed="rId4">
            <a:alphaModFix/>
          </a:blip>
          <a:srcRect/>
          <a:stretch/>
        </p:blipFill>
        <p:spPr>
          <a:xfrm>
            <a:off x="892754" y="791220"/>
            <a:ext cx="1292883" cy="1292883"/>
          </a:xfrm>
          <a:prstGeom prst="rect">
            <a:avLst/>
          </a:prstGeom>
          <a:noFill/>
          <a:ln>
            <a:noFill/>
          </a:ln>
        </p:spPr>
      </p:pic>
      <p:pic>
        <p:nvPicPr>
          <p:cNvPr id="280" name="Google Shape;280;p16"/>
          <p:cNvPicPr preferRelativeResize="0"/>
          <p:nvPr/>
        </p:nvPicPr>
        <p:blipFill rotWithShape="1">
          <a:blip r:embed="rId5">
            <a:alphaModFix/>
          </a:blip>
          <a:srcRect l="20540" t="9636" r="21381" b="18853"/>
          <a:stretch/>
        </p:blipFill>
        <p:spPr>
          <a:xfrm>
            <a:off x="9601199" y="682739"/>
            <a:ext cx="1773043" cy="1226634"/>
          </a:xfrm>
          <a:prstGeom prst="rect">
            <a:avLst/>
          </a:prstGeom>
          <a:noFill/>
          <a:ln>
            <a:noFill/>
          </a:ln>
        </p:spPr>
      </p:pic>
      <p:sp>
        <p:nvSpPr>
          <p:cNvPr id="281" name="Google Shape;281;p16"/>
          <p:cNvSpPr txBox="1"/>
          <p:nvPr/>
        </p:nvSpPr>
        <p:spPr>
          <a:xfrm>
            <a:off x="2732049" y="579116"/>
            <a:ext cx="6121537" cy="1635977"/>
          </a:xfrm>
          <a:prstGeom prst="rect">
            <a:avLst/>
          </a:prstGeom>
          <a:noFill/>
          <a:ln>
            <a:noFill/>
          </a:ln>
        </p:spPr>
        <p:txBody>
          <a:bodyPr spcFirstLastPara="1" wrap="square" lIns="91425" tIns="45700" rIns="91425" bIns="45700" anchor="t" anchorCtr="0">
            <a:normAutofit/>
          </a:bodyPr>
          <a:lstStyle/>
          <a:p>
            <a:pPr marL="45720" marR="0" lvl="0" indent="0" algn="l" rtl="0">
              <a:lnSpc>
                <a:spcPct val="90000"/>
              </a:lnSpc>
              <a:spcBef>
                <a:spcPts val="0"/>
              </a:spcBef>
              <a:spcAft>
                <a:spcPts val="0"/>
              </a:spcAft>
              <a:buClr>
                <a:schemeClr val="accent1"/>
              </a:buClr>
              <a:buSzPts val="3200"/>
              <a:buFont typeface="Corbel"/>
              <a:buNone/>
            </a:pPr>
            <a:r>
              <a:rPr lang="en-IE" sz="4000" b="1">
                <a:solidFill>
                  <a:srgbClr val="0D3447"/>
                </a:solidFill>
                <a:latin typeface="Arial"/>
                <a:ea typeface="Arial"/>
                <a:cs typeface="Arial"/>
                <a:sym typeface="Arial"/>
              </a:rPr>
              <a:t>Thinking about Quitting</a:t>
            </a:r>
            <a:endParaRPr/>
          </a:p>
          <a:p>
            <a:pPr marL="45720" marR="0" lvl="0" indent="0" algn="l" rtl="0">
              <a:lnSpc>
                <a:spcPct val="90000"/>
              </a:lnSpc>
              <a:spcBef>
                <a:spcPts val="1400"/>
              </a:spcBef>
              <a:spcAft>
                <a:spcPts val="0"/>
              </a:spcAft>
              <a:buClr>
                <a:schemeClr val="accent1"/>
              </a:buClr>
              <a:buSzPts val="1760"/>
              <a:buFont typeface="Corbel"/>
              <a:buNone/>
            </a:pPr>
            <a:endParaRPr sz="2200">
              <a:solidFill>
                <a:srgbClr val="104954"/>
              </a:solidFill>
              <a:latin typeface="Arial"/>
              <a:ea typeface="Arial"/>
              <a:cs typeface="Arial"/>
              <a:sym typeface="Arial"/>
            </a:endParaRPr>
          </a:p>
        </p:txBody>
      </p:sp>
      <p:pic>
        <p:nvPicPr>
          <p:cNvPr id="282" name="Google Shape;282;p16"/>
          <p:cNvPicPr preferRelativeResize="0"/>
          <p:nvPr/>
        </p:nvPicPr>
        <p:blipFill rotWithShape="1">
          <a:blip r:embed="rId6">
            <a:alphaModFix/>
          </a:blip>
          <a:srcRect/>
          <a:stretch/>
        </p:blipFill>
        <p:spPr>
          <a:xfrm>
            <a:off x="9600226" y="2511923"/>
            <a:ext cx="1974836" cy="1652414"/>
          </a:xfrm>
          <a:prstGeom prst="ellipse">
            <a:avLst/>
          </a:prstGeom>
          <a:noFill/>
          <a:ln w="63500" cap="rnd" cmpd="sng">
            <a:solidFill>
              <a:schemeClr val="accent1"/>
            </a:solidFill>
            <a:prstDash val="solid"/>
            <a:round/>
            <a:headEnd type="none" w="sm" len="sm"/>
            <a:tailEnd type="none" w="sm" len="sm"/>
          </a:ln>
          <a:effectLst>
            <a:outerShdw blurRad="381000" dist="292100" dir="5400000" sx="-80000" sy="-18000" rotWithShape="0">
              <a:srgbClr val="000000">
                <a:alpha val="21961"/>
              </a:srgbClr>
            </a:outerShdw>
          </a:effectLst>
        </p:spPr>
      </p:pic>
      <p:pic>
        <p:nvPicPr>
          <p:cNvPr id="283" name="Google Shape;283;p16"/>
          <p:cNvPicPr preferRelativeResize="0"/>
          <p:nvPr/>
        </p:nvPicPr>
        <p:blipFill rotWithShape="1">
          <a:blip r:embed="rId7">
            <a:alphaModFix/>
          </a:blip>
          <a:srcRect/>
          <a:stretch/>
        </p:blipFill>
        <p:spPr>
          <a:xfrm>
            <a:off x="700425" y="5945883"/>
            <a:ext cx="10791150" cy="62471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17"/>
          <p:cNvSpPr txBox="1"/>
          <p:nvPr/>
        </p:nvSpPr>
        <p:spPr>
          <a:xfrm>
            <a:off x="588703" y="395831"/>
            <a:ext cx="11425382" cy="1635977"/>
          </a:xfrm>
          <a:prstGeom prst="rect">
            <a:avLst/>
          </a:prstGeom>
          <a:noFill/>
          <a:ln>
            <a:noFill/>
          </a:ln>
        </p:spPr>
        <p:txBody>
          <a:bodyPr spcFirstLastPara="1" wrap="square" lIns="91425" tIns="45700" rIns="91425" bIns="45700" anchor="t" anchorCtr="0">
            <a:normAutofit/>
          </a:bodyPr>
          <a:lstStyle/>
          <a:p>
            <a:pPr marL="45720" marR="0" lvl="0" indent="0" algn="l" rtl="0">
              <a:lnSpc>
                <a:spcPct val="90000"/>
              </a:lnSpc>
              <a:spcBef>
                <a:spcPts val="0"/>
              </a:spcBef>
              <a:spcAft>
                <a:spcPts val="0"/>
              </a:spcAft>
              <a:buClr>
                <a:schemeClr val="accent1"/>
              </a:buClr>
              <a:buSzPts val="3200"/>
              <a:buFont typeface="Corbel"/>
              <a:buNone/>
            </a:pPr>
            <a:r>
              <a:rPr lang="en-IE" sz="4000" b="1">
                <a:solidFill>
                  <a:srgbClr val="0E3946"/>
                </a:solidFill>
                <a:latin typeface="Arial"/>
                <a:ea typeface="Arial"/>
                <a:cs typeface="Arial"/>
                <a:sym typeface="Arial"/>
              </a:rPr>
              <a:t>Physical Health Benefits of Quitting Smoking</a:t>
            </a:r>
            <a:endParaRPr/>
          </a:p>
          <a:p>
            <a:pPr marL="45720" marR="0" lvl="0" indent="0" algn="l" rtl="0">
              <a:lnSpc>
                <a:spcPct val="90000"/>
              </a:lnSpc>
              <a:spcBef>
                <a:spcPts val="1400"/>
              </a:spcBef>
              <a:spcAft>
                <a:spcPts val="0"/>
              </a:spcAft>
              <a:buClr>
                <a:schemeClr val="accent1"/>
              </a:buClr>
              <a:buSzPts val="1760"/>
              <a:buFont typeface="Corbel"/>
              <a:buNone/>
            </a:pPr>
            <a:endParaRPr sz="2200">
              <a:solidFill>
                <a:srgbClr val="0E3946"/>
              </a:solidFill>
              <a:latin typeface="Arial"/>
              <a:ea typeface="Arial"/>
              <a:cs typeface="Arial"/>
              <a:sym typeface="Arial"/>
            </a:endParaRPr>
          </a:p>
        </p:txBody>
      </p:sp>
      <p:pic>
        <p:nvPicPr>
          <p:cNvPr id="290" name="Google Shape;290;p17"/>
          <p:cNvPicPr preferRelativeResize="0"/>
          <p:nvPr/>
        </p:nvPicPr>
        <p:blipFill rotWithShape="1">
          <a:blip r:embed="rId3">
            <a:alphaModFix/>
          </a:blip>
          <a:srcRect l="16791" t="8711" r="47903" b="70951"/>
          <a:stretch/>
        </p:blipFill>
        <p:spPr>
          <a:xfrm>
            <a:off x="417654" y="1622241"/>
            <a:ext cx="2411600" cy="1659641"/>
          </a:xfrm>
          <a:prstGeom prst="rect">
            <a:avLst/>
          </a:prstGeom>
          <a:noFill/>
          <a:ln>
            <a:noFill/>
          </a:ln>
        </p:spPr>
      </p:pic>
      <p:pic>
        <p:nvPicPr>
          <p:cNvPr id="291" name="Google Shape;291;p17"/>
          <p:cNvPicPr preferRelativeResize="0"/>
          <p:nvPr/>
        </p:nvPicPr>
        <p:blipFill rotWithShape="1">
          <a:blip r:embed="rId3">
            <a:alphaModFix/>
          </a:blip>
          <a:srcRect l="17061" t="34444" r="48286" b="47524"/>
          <a:stretch/>
        </p:blipFill>
        <p:spPr>
          <a:xfrm>
            <a:off x="6117649" y="1746026"/>
            <a:ext cx="2333624" cy="1450704"/>
          </a:xfrm>
          <a:prstGeom prst="rect">
            <a:avLst/>
          </a:prstGeom>
          <a:noFill/>
          <a:ln>
            <a:noFill/>
          </a:ln>
        </p:spPr>
      </p:pic>
      <p:pic>
        <p:nvPicPr>
          <p:cNvPr id="292" name="Google Shape;292;p17"/>
          <p:cNvPicPr preferRelativeResize="0"/>
          <p:nvPr/>
        </p:nvPicPr>
        <p:blipFill rotWithShape="1">
          <a:blip r:embed="rId3">
            <a:alphaModFix/>
          </a:blip>
          <a:srcRect l="51825" t="23466" r="13072" b="58657"/>
          <a:stretch/>
        </p:blipFill>
        <p:spPr>
          <a:xfrm>
            <a:off x="3711590" y="1801087"/>
            <a:ext cx="2338753" cy="1423041"/>
          </a:xfrm>
          <a:prstGeom prst="rect">
            <a:avLst/>
          </a:prstGeom>
          <a:noFill/>
          <a:ln>
            <a:noFill/>
          </a:ln>
        </p:spPr>
      </p:pic>
      <p:pic>
        <p:nvPicPr>
          <p:cNvPr id="293" name="Google Shape;293;p17"/>
          <p:cNvPicPr preferRelativeResize="0"/>
          <p:nvPr/>
        </p:nvPicPr>
        <p:blipFill rotWithShape="1">
          <a:blip r:embed="rId3">
            <a:alphaModFix/>
          </a:blip>
          <a:srcRect l="51825" t="47917" r="13072" b="32925"/>
          <a:stretch/>
        </p:blipFill>
        <p:spPr>
          <a:xfrm>
            <a:off x="9312915" y="1723839"/>
            <a:ext cx="2011644" cy="1311635"/>
          </a:xfrm>
          <a:prstGeom prst="rect">
            <a:avLst/>
          </a:prstGeom>
          <a:noFill/>
          <a:ln>
            <a:noFill/>
          </a:ln>
        </p:spPr>
      </p:pic>
      <p:sp>
        <p:nvSpPr>
          <p:cNvPr id="294" name="Google Shape;294;p17"/>
          <p:cNvSpPr txBox="1"/>
          <p:nvPr/>
        </p:nvSpPr>
        <p:spPr>
          <a:xfrm>
            <a:off x="518232" y="3518314"/>
            <a:ext cx="2372749" cy="1200329"/>
          </a:xfrm>
          <a:prstGeom prst="rect">
            <a:avLst/>
          </a:prstGeom>
          <a:solidFill>
            <a:schemeClr val="lt1"/>
          </a:solidFill>
          <a:ln w="19050" cap="flat" cmpd="sng">
            <a:solidFill>
              <a:schemeClr val="accent6"/>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IE" sz="1800">
                <a:solidFill>
                  <a:srgbClr val="0E3946"/>
                </a:solidFill>
                <a:latin typeface="Arial"/>
                <a:ea typeface="Arial"/>
                <a:cs typeface="Arial"/>
                <a:sym typeface="Arial"/>
              </a:rPr>
              <a:t>Blood pressure and heart rate lower so risk of heart attack already reduced</a:t>
            </a:r>
            <a:endParaRPr/>
          </a:p>
        </p:txBody>
      </p:sp>
      <p:sp>
        <p:nvSpPr>
          <p:cNvPr id="295" name="Google Shape;295;p17"/>
          <p:cNvSpPr txBox="1"/>
          <p:nvPr/>
        </p:nvSpPr>
        <p:spPr>
          <a:xfrm>
            <a:off x="4038699" y="3497037"/>
            <a:ext cx="4157901" cy="1200329"/>
          </a:xfrm>
          <a:prstGeom prst="rect">
            <a:avLst/>
          </a:prstGeom>
          <a:solidFill>
            <a:schemeClr val="lt1"/>
          </a:solidFill>
          <a:ln w="19050" cap="flat" cmpd="sng">
            <a:solidFill>
              <a:schemeClr val="accent6"/>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IE" sz="1800">
                <a:solidFill>
                  <a:srgbClr val="0E3946"/>
                </a:solidFill>
                <a:latin typeface="Arial"/>
                <a:ea typeface="Arial"/>
                <a:cs typeface="Arial"/>
                <a:sym typeface="Arial"/>
              </a:rPr>
              <a:t>Carbon Monoxide leaves the body so oxygen levels rise,  sense of taste and smell comes back and breathing starts to improve</a:t>
            </a:r>
            <a:endParaRPr/>
          </a:p>
        </p:txBody>
      </p:sp>
      <p:sp>
        <p:nvSpPr>
          <p:cNvPr id="296" name="Google Shape;296;p17"/>
          <p:cNvSpPr txBox="1"/>
          <p:nvPr/>
        </p:nvSpPr>
        <p:spPr>
          <a:xfrm>
            <a:off x="9344318" y="3472218"/>
            <a:ext cx="2210248" cy="1477328"/>
          </a:xfrm>
          <a:prstGeom prst="rect">
            <a:avLst/>
          </a:prstGeom>
          <a:solidFill>
            <a:schemeClr val="lt1"/>
          </a:solidFill>
          <a:ln w="19050" cap="flat" cmpd="sng">
            <a:solidFill>
              <a:schemeClr val="accent6"/>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IE" sz="1800">
                <a:solidFill>
                  <a:srgbClr val="0E3946"/>
                </a:solidFill>
                <a:latin typeface="Arial"/>
                <a:ea typeface="Arial"/>
                <a:cs typeface="Arial"/>
                <a:sym typeface="Arial"/>
              </a:rPr>
              <a:t>Breathing and energy levels improve as all the carbon monoxide leaves the body</a:t>
            </a:r>
            <a:endParaRPr/>
          </a:p>
        </p:txBody>
      </p:sp>
      <p:pic>
        <p:nvPicPr>
          <p:cNvPr id="297" name="Google Shape;297;p17"/>
          <p:cNvPicPr preferRelativeResize="0"/>
          <p:nvPr/>
        </p:nvPicPr>
        <p:blipFill rotWithShape="1">
          <a:blip r:embed="rId4">
            <a:alphaModFix/>
          </a:blip>
          <a:srcRect/>
          <a:stretch/>
        </p:blipFill>
        <p:spPr>
          <a:xfrm>
            <a:off x="700425" y="5945883"/>
            <a:ext cx="10791150" cy="62471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18"/>
          <p:cNvSpPr/>
          <p:nvPr/>
        </p:nvSpPr>
        <p:spPr>
          <a:xfrm>
            <a:off x="9911176" y="2015269"/>
            <a:ext cx="1715411" cy="1321847"/>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E3946"/>
              </a:solidFill>
              <a:latin typeface="Corbel"/>
              <a:ea typeface="Corbel"/>
              <a:cs typeface="Corbel"/>
              <a:sym typeface="Corbel"/>
            </a:endParaRPr>
          </a:p>
        </p:txBody>
      </p:sp>
      <p:sp>
        <p:nvSpPr>
          <p:cNvPr id="304" name="Google Shape;304;p18"/>
          <p:cNvSpPr txBox="1"/>
          <p:nvPr/>
        </p:nvSpPr>
        <p:spPr>
          <a:xfrm>
            <a:off x="2370853" y="505096"/>
            <a:ext cx="7988653" cy="1635977"/>
          </a:xfrm>
          <a:prstGeom prst="rect">
            <a:avLst/>
          </a:prstGeom>
          <a:noFill/>
          <a:ln>
            <a:noFill/>
          </a:ln>
        </p:spPr>
        <p:txBody>
          <a:bodyPr spcFirstLastPara="1" wrap="square" lIns="91425" tIns="45700" rIns="91425" bIns="45700" anchor="t" anchorCtr="0">
            <a:normAutofit/>
          </a:bodyPr>
          <a:lstStyle/>
          <a:p>
            <a:pPr marL="45720" marR="0" lvl="0" indent="0" algn="l" rtl="0">
              <a:lnSpc>
                <a:spcPct val="90000"/>
              </a:lnSpc>
              <a:spcBef>
                <a:spcPts val="0"/>
              </a:spcBef>
              <a:spcAft>
                <a:spcPts val="0"/>
              </a:spcAft>
              <a:buClr>
                <a:schemeClr val="accent1"/>
              </a:buClr>
              <a:buSzPts val="1760"/>
              <a:buFont typeface="Corbel"/>
              <a:buNone/>
            </a:pPr>
            <a:endParaRPr sz="2200">
              <a:solidFill>
                <a:srgbClr val="0E3946"/>
              </a:solidFill>
              <a:latin typeface="Arial"/>
              <a:ea typeface="Arial"/>
              <a:cs typeface="Arial"/>
              <a:sym typeface="Arial"/>
            </a:endParaRPr>
          </a:p>
        </p:txBody>
      </p:sp>
      <p:pic>
        <p:nvPicPr>
          <p:cNvPr id="305" name="Google Shape;305;p18"/>
          <p:cNvPicPr preferRelativeResize="0"/>
          <p:nvPr/>
        </p:nvPicPr>
        <p:blipFill rotWithShape="1">
          <a:blip r:embed="rId3">
            <a:alphaModFix/>
          </a:blip>
          <a:srcRect l="51825" t="74040" r="13072" b="6103"/>
          <a:stretch/>
        </p:blipFill>
        <p:spPr>
          <a:xfrm>
            <a:off x="2779648" y="2022139"/>
            <a:ext cx="2011644" cy="1359477"/>
          </a:xfrm>
          <a:prstGeom prst="rect">
            <a:avLst/>
          </a:prstGeom>
          <a:noFill/>
          <a:ln>
            <a:noFill/>
          </a:ln>
        </p:spPr>
      </p:pic>
      <p:pic>
        <p:nvPicPr>
          <p:cNvPr id="306" name="Google Shape;306;p18"/>
          <p:cNvPicPr preferRelativeResize="0"/>
          <p:nvPr/>
        </p:nvPicPr>
        <p:blipFill rotWithShape="1">
          <a:blip r:embed="rId3">
            <a:alphaModFix/>
          </a:blip>
          <a:srcRect l="16791" t="59008" r="47903" b="18631"/>
          <a:stretch/>
        </p:blipFill>
        <p:spPr>
          <a:xfrm>
            <a:off x="456942" y="1876362"/>
            <a:ext cx="2023285" cy="1530952"/>
          </a:xfrm>
          <a:prstGeom prst="rect">
            <a:avLst/>
          </a:prstGeom>
          <a:noFill/>
          <a:ln>
            <a:noFill/>
          </a:ln>
        </p:spPr>
      </p:pic>
      <p:sp>
        <p:nvSpPr>
          <p:cNvPr id="307" name="Google Shape;307;p18"/>
          <p:cNvSpPr/>
          <p:nvPr/>
        </p:nvSpPr>
        <p:spPr>
          <a:xfrm>
            <a:off x="7622769" y="2018628"/>
            <a:ext cx="1715411" cy="1321847"/>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E3946"/>
              </a:solidFill>
              <a:latin typeface="Corbel"/>
              <a:ea typeface="Corbel"/>
              <a:cs typeface="Corbel"/>
              <a:sym typeface="Corbel"/>
            </a:endParaRPr>
          </a:p>
        </p:txBody>
      </p:sp>
      <p:pic>
        <p:nvPicPr>
          <p:cNvPr id="308" name="Google Shape;308;p18"/>
          <p:cNvPicPr preferRelativeResize="0"/>
          <p:nvPr/>
        </p:nvPicPr>
        <p:blipFill rotWithShape="1">
          <a:blip r:embed="rId4">
            <a:alphaModFix/>
          </a:blip>
          <a:srcRect/>
          <a:stretch/>
        </p:blipFill>
        <p:spPr>
          <a:xfrm>
            <a:off x="8381609" y="2248432"/>
            <a:ext cx="777886" cy="975899"/>
          </a:xfrm>
          <a:prstGeom prst="rect">
            <a:avLst/>
          </a:prstGeom>
          <a:noFill/>
          <a:ln>
            <a:noFill/>
          </a:ln>
        </p:spPr>
      </p:pic>
      <p:sp>
        <p:nvSpPr>
          <p:cNvPr id="309" name="Google Shape;309;p18"/>
          <p:cNvSpPr txBox="1"/>
          <p:nvPr/>
        </p:nvSpPr>
        <p:spPr>
          <a:xfrm>
            <a:off x="7657341" y="2039908"/>
            <a:ext cx="660586" cy="5539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1600" b="1">
                <a:solidFill>
                  <a:srgbClr val="0E3946"/>
                </a:solidFill>
                <a:latin typeface="Arial"/>
                <a:ea typeface="Arial"/>
                <a:cs typeface="Arial"/>
                <a:sym typeface="Arial"/>
              </a:rPr>
              <a:t>10 </a:t>
            </a:r>
            <a:r>
              <a:rPr lang="en-IE" sz="1400">
                <a:solidFill>
                  <a:srgbClr val="0E3946"/>
                </a:solidFill>
                <a:latin typeface="Arial"/>
                <a:ea typeface="Arial"/>
                <a:cs typeface="Arial"/>
                <a:sym typeface="Arial"/>
              </a:rPr>
              <a:t>years</a:t>
            </a:r>
            <a:endParaRPr sz="1600">
              <a:solidFill>
                <a:srgbClr val="0E3946"/>
              </a:solidFill>
              <a:latin typeface="Arial"/>
              <a:ea typeface="Arial"/>
              <a:cs typeface="Arial"/>
              <a:sym typeface="Arial"/>
            </a:endParaRPr>
          </a:p>
        </p:txBody>
      </p:sp>
      <p:sp>
        <p:nvSpPr>
          <p:cNvPr id="310" name="Google Shape;310;p18"/>
          <p:cNvSpPr txBox="1"/>
          <p:nvPr/>
        </p:nvSpPr>
        <p:spPr>
          <a:xfrm>
            <a:off x="453782" y="3639758"/>
            <a:ext cx="2026446" cy="923330"/>
          </a:xfrm>
          <a:prstGeom prst="rect">
            <a:avLst/>
          </a:prstGeom>
          <a:solidFill>
            <a:schemeClr val="lt1"/>
          </a:solidFill>
          <a:ln w="19050" cap="flat" cmpd="sng">
            <a:solidFill>
              <a:schemeClr val="accent6"/>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IE" sz="1800">
                <a:solidFill>
                  <a:srgbClr val="0E3946"/>
                </a:solidFill>
                <a:latin typeface="Arial"/>
                <a:ea typeface="Arial"/>
                <a:cs typeface="Arial"/>
                <a:sym typeface="Arial"/>
              </a:rPr>
              <a:t>Lungs heal and regenerate up to 30%</a:t>
            </a:r>
            <a:endParaRPr/>
          </a:p>
        </p:txBody>
      </p:sp>
      <p:sp>
        <p:nvSpPr>
          <p:cNvPr id="311" name="Google Shape;311;p18"/>
          <p:cNvSpPr txBox="1"/>
          <p:nvPr/>
        </p:nvSpPr>
        <p:spPr>
          <a:xfrm>
            <a:off x="2854507" y="3623837"/>
            <a:ext cx="2116463" cy="923330"/>
          </a:xfrm>
          <a:prstGeom prst="rect">
            <a:avLst/>
          </a:prstGeom>
          <a:solidFill>
            <a:schemeClr val="lt1"/>
          </a:solidFill>
          <a:ln w="19050" cap="flat" cmpd="sng">
            <a:solidFill>
              <a:schemeClr val="accent6"/>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IE" sz="1800">
                <a:solidFill>
                  <a:srgbClr val="0E3946"/>
                </a:solidFill>
                <a:latin typeface="Arial"/>
                <a:ea typeface="Arial"/>
                <a:cs typeface="Arial"/>
                <a:sym typeface="Arial"/>
              </a:rPr>
              <a:t>Chance of having a heart attack drops by half</a:t>
            </a:r>
            <a:endParaRPr/>
          </a:p>
        </p:txBody>
      </p:sp>
      <p:sp>
        <p:nvSpPr>
          <p:cNvPr id="312" name="Google Shape;312;p18"/>
          <p:cNvSpPr/>
          <p:nvPr/>
        </p:nvSpPr>
        <p:spPr>
          <a:xfrm>
            <a:off x="5209503" y="2048280"/>
            <a:ext cx="1995055" cy="1288836"/>
          </a:xfrm>
          <a:prstGeom prst="rect">
            <a:avLst/>
          </a:prstGeom>
          <a:solidFill>
            <a:srgbClr val="E8CC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E3946"/>
              </a:solidFill>
              <a:latin typeface="Corbel"/>
              <a:ea typeface="Corbel"/>
              <a:cs typeface="Corbel"/>
              <a:sym typeface="Corbel"/>
            </a:endParaRPr>
          </a:p>
        </p:txBody>
      </p:sp>
      <p:pic>
        <p:nvPicPr>
          <p:cNvPr id="313" name="Google Shape;313;p18"/>
          <p:cNvPicPr preferRelativeResize="0"/>
          <p:nvPr/>
        </p:nvPicPr>
        <p:blipFill rotWithShape="1">
          <a:blip r:embed="rId5">
            <a:alphaModFix/>
          </a:blip>
          <a:srcRect/>
          <a:stretch/>
        </p:blipFill>
        <p:spPr>
          <a:xfrm>
            <a:off x="5933453" y="2135648"/>
            <a:ext cx="1276560" cy="1201468"/>
          </a:xfrm>
          <a:prstGeom prst="ellipse">
            <a:avLst/>
          </a:prstGeom>
          <a:noFill/>
          <a:ln>
            <a:noFill/>
          </a:ln>
        </p:spPr>
      </p:pic>
      <p:sp>
        <p:nvSpPr>
          <p:cNvPr id="314" name="Google Shape;314;p18"/>
          <p:cNvSpPr txBox="1"/>
          <p:nvPr/>
        </p:nvSpPr>
        <p:spPr>
          <a:xfrm>
            <a:off x="5352961" y="2048280"/>
            <a:ext cx="768274" cy="5539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1600" b="1">
                <a:solidFill>
                  <a:srgbClr val="0E3946"/>
                </a:solidFill>
                <a:latin typeface="Arial"/>
                <a:ea typeface="Arial"/>
                <a:cs typeface="Arial"/>
                <a:sym typeface="Arial"/>
              </a:rPr>
              <a:t>5  </a:t>
            </a:r>
            <a:r>
              <a:rPr lang="en-IE" sz="1400">
                <a:solidFill>
                  <a:srgbClr val="0E3946"/>
                </a:solidFill>
                <a:latin typeface="Arial"/>
                <a:ea typeface="Arial"/>
                <a:cs typeface="Arial"/>
                <a:sym typeface="Arial"/>
              </a:rPr>
              <a:t>Years</a:t>
            </a:r>
            <a:endParaRPr sz="1600">
              <a:solidFill>
                <a:srgbClr val="0E3946"/>
              </a:solidFill>
              <a:latin typeface="Arial"/>
              <a:ea typeface="Arial"/>
              <a:cs typeface="Arial"/>
              <a:sym typeface="Arial"/>
            </a:endParaRPr>
          </a:p>
        </p:txBody>
      </p:sp>
      <p:sp>
        <p:nvSpPr>
          <p:cNvPr id="315" name="Google Shape;315;p18"/>
          <p:cNvSpPr txBox="1"/>
          <p:nvPr/>
        </p:nvSpPr>
        <p:spPr>
          <a:xfrm>
            <a:off x="5249642" y="3623837"/>
            <a:ext cx="2103503" cy="923330"/>
          </a:xfrm>
          <a:prstGeom prst="rect">
            <a:avLst/>
          </a:prstGeom>
          <a:solidFill>
            <a:schemeClr val="lt1"/>
          </a:solidFill>
          <a:ln w="19050" cap="flat" cmpd="sng">
            <a:solidFill>
              <a:schemeClr val="accent6"/>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IE" sz="1800">
                <a:solidFill>
                  <a:srgbClr val="0E3946"/>
                </a:solidFill>
                <a:latin typeface="Arial"/>
                <a:ea typeface="Arial"/>
                <a:cs typeface="Arial"/>
                <a:sym typeface="Arial"/>
              </a:rPr>
              <a:t>Risk of smoking related cancers is greatly reduced</a:t>
            </a:r>
            <a:endParaRPr/>
          </a:p>
        </p:txBody>
      </p:sp>
      <p:pic>
        <p:nvPicPr>
          <p:cNvPr id="316" name="Google Shape;316;p18"/>
          <p:cNvPicPr preferRelativeResize="0"/>
          <p:nvPr/>
        </p:nvPicPr>
        <p:blipFill rotWithShape="1">
          <a:blip r:embed="rId6">
            <a:alphaModFix/>
          </a:blip>
          <a:srcRect/>
          <a:stretch/>
        </p:blipFill>
        <p:spPr>
          <a:xfrm>
            <a:off x="10324063" y="2048280"/>
            <a:ext cx="1337967" cy="1337967"/>
          </a:xfrm>
          <a:prstGeom prst="ellipse">
            <a:avLst/>
          </a:prstGeom>
          <a:noFill/>
          <a:ln>
            <a:noFill/>
          </a:ln>
        </p:spPr>
      </p:pic>
      <p:sp>
        <p:nvSpPr>
          <p:cNvPr id="317" name="Google Shape;317;p18"/>
          <p:cNvSpPr txBox="1"/>
          <p:nvPr/>
        </p:nvSpPr>
        <p:spPr>
          <a:xfrm>
            <a:off x="7632197" y="3610682"/>
            <a:ext cx="1806444" cy="1200329"/>
          </a:xfrm>
          <a:prstGeom prst="rect">
            <a:avLst/>
          </a:prstGeom>
          <a:solidFill>
            <a:schemeClr val="lt1"/>
          </a:solidFill>
          <a:ln w="19050" cap="flat" cmpd="sng">
            <a:solidFill>
              <a:schemeClr val="accent6"/>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IE" sz="1800">
                <a:solidFill>
                  <a:srgbClr val="0E3946"/>
                </a:solidFill>
                <a:latin typeface="Arial"/>
                <a:ea typeface="Arial"/>
                <a:cs typeface="Arial"/>
                <a:sym typeface="Arial"/>
              </a:rPr>
              <a:t>Risk of smoking related cancers is greatly reduced</a:t>
            </a:r>
            <a:endParaRPr/>
          </a:p>
        </p:txBody>
      </p:sp>
      <p:sp>
        <p:nvSpPr>
          <p:cNvPr id="318" name="Google Shape;318;p18"/>
          <p:cNvSpPr txBox="1"/>
          <p:nvPr/>
        </p:nvSpPr>
        <p:spPr>
          <a:xfrm>
            <a:off x="9892805" y="2015269"/>
            <a:ext cx="660586" cy="5539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1600" b="1">
                <a:solidFill>
                  <a:srgbClr val="0E3946"/>
                </a:solidFill>
                <a:latin typeface="Arial"/>
                <a:ea typeface="Arial"/>
                <a:cs typeface="Arial"/>
                <a:sym typeface="Arial"/>
              </a:rPr>
              <a:t>15 </a:t>
            </a:r>
            <a:r>
              <a:rPr lang="en-IE" sz="1400">
                <a:solidFill>
                  <a:srgbClr val="0E3946"/>
                </a:solidFill>
                <a:latin typeface="Arial"/>
                <a:ea typeface="Arial"/>
                <a:cs typeface="Arial"/>
                <a:sym typeface="Arial"/>
              </a:rPr>
              <a:t>years</a:t>
            </a:r>
            <a:endParaRPr sz="1600">
              <a:solidFill>
                <a:srgbClr val="0E3946"/>
              </a:solidFill>
              <a:latin typeface="Arial"/>
              <a:ea typeface="Arial"/>
              <a:cs typeface="Arial"/>
              <a:sym typeface="Arial"/>
            </a:endParaRPr>
          </a:p>
        </p:txBody>
      </p:sp>
      <p:sp>
        <p:nvSpPr>
          <p:cNvPr id="319" name="Google Shape;319;p18"/>
          <p:cNvSpPr txBox="1"/>
          <p:nvPr/>
        </p:nvSpPr>
        <p:spPr>
          <a:xfrm>
            <a:off x="9911176" y="3610682"/>
            <a:ext cx="1806444" cy="1477328"/>
          </a:xfrm>
          <a:prstGeom prst="rect">
            <a:avLst/>
          </a:prstGeom>
          <a:solidFill>
            <a:schemeClr val="lt1"/>
          </a:solidFill>
          <a:ln w="19050" cap="flat" cmpd="sng">
            <a:solidFill>
              <a:schemeClr val="accent6"/>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IE" sz="1800">
                <a:solidFill>
                  <a:srgbClr val="0E3946"/>
                </a:solidFill>
                <a:latin typeface="Arial"/>
                <a:ea typeface="Arial"/>
                <a:cs typeface="Arial"/>
                <a:sym typeface="Arial"/>
              </a:rPr>
              <a:t>Your risk of having a heart attack is now the same as a non-smoker.</a:t>
            </a:r>
            <a:endParaRPr/>
          </a:p>
        </p:txBody>
      </p:sp>
      <p:sp>
        <p:nvSpPr>
          <p:cNvPr id="320" name="Google Shape;320;p18"/>
          <p:cNvSpPr/>
          <p:nvPr/>
        </p:nvSpPr>
        <p:spPr>
          <a:xfrm>
            <a:off x="591710" y="489922"/>
            <a:ext cx="11230639" cy="707886"/>
          </a:xfrm>
          <a:prstGeom prst="rect">
            <a:avLst/>
          </a:prstGeom>
          <a:noFill/>
          <a:ln>
            <a:noFill/>
          </a:ln>
        </p:spPr>
        <p:txBody>
          <a:bodyPr spcFirstLastPara="1" wrap="square" lIns="91425" tIns="45700" rIns="91425" bIns="45700" anchor="t" anchorCtr="0">
            <a:spAutoFit/>
          </a:bodyPr>
          <a:lstStyle/>
          <a:p>
            <a:pPr marL="45720" marR="0" lvl="0" indent="0" algn="l" rtl="0">
              <a:spcBef>
                <a:spcPts val="0"/>
              </a:spcBef>
              <a:spcAft>
                <a:spcPts val="0"/>
              </a:spcAft>
              <a:buClr>
                <a:srgbClr val="0E3946"/>
              </a:buClr>
              <a:buSzPts val="4000"/>
              <a:buFont typeface="Corbel"/>
              <a:buNone/>
            </a:pPr>
            <a:r>
              <a:rPr lang="en-IE" sz="4000" b="1">
                <a:solidFill>
                  <a:srgbClr val="0E3946"/>
                </a:solidFill>
                <a:latin typeface="Arial"/>
                <a:ea typeface="Arial"/>
                <a:cs typeface="Arial"/>
                <a:sym typeface="Arial"/>
              </a:rPr>
              <a:t>Physical Health Benefits of Quitting Smoking</a:t>
            </a:r>
            <a:endParaRPr/>
          </a:p>
        </p:txBody>
      </p:sp>
      <p:pic>
        <p:nvPicPr>
          <p:cNvPr id="321" name="Google Shape;321;p18"/>
          <p:cNvPicPr preferRelativeResize="0"/>
          <p:nvPr/>
        </p:nvPicPr>
        <p:blipFill rotWithShape="1">
          <a:blip r:embed="rId7">
            <a:alphaModFix/>
          </a:blip>
          <a:srcRect/>
          <a:stretch/>
        </p:blipFill>
        <p:spPr>
          <a:xfrm>
            <a:off x="700425" y="5945883"/>
            <a:ext cx="10791150" cy="62471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19"/>
          <p:cNvSpPr txBox="1">
            <a:spLocks noGrp="1"/>
          </p:cNvSpPr>
          <p:nvPr>
            <p:ph type="title"/>
          </p:nvPr>
        </p:nvSpPr>
        <p:spPr>
          <a:xfrm>
            <a:off x="795546" y="-25724"/>
            <a:ext cx="1063244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E3946"/>
              </a:buClr>
              <a:buSzPts val="4000"/>
              <a:buFont typeface="Arial"/>
              <a:buNone/>
            </a:pPr>
            <a:r>
              <a:rPr lang="en-IE" sz="4000" b="1">
                <a:solidFill>
                  <a:srgbClr val="0E3946"/>
                </a:solidFill>
                <a:latin typeface="Arial"/>
                <a:ea typeface="Arial"/>
                <a:cs typeface="Arial"/>
                <a:sym typeface="Arial"/>
              </a:rPr>
              <a:t>Mental Health Benefits of Quitting Smoking</a:t>
            </a:r>
            <a:endParaRPr/>
          </a:p>
        </p:txBody>
      </p:sp>
      <p:pic>
        <p:nvPicPr>
          <p:cNvPr id="328" name="Google Shape;328;p19"/>
          <p:cNvPicPr preferRelativeResize="0"/>
          <p:nvPr/>
        </p:nvPicPr>
        <p:blipFill rotWithShape="1">
          <a:blip r:embed="rId3">
            <a:alphaModFix/>
          </a:blip>
          <a:srcRect/>
          <a:stretch/>
        </p:blipFill>
        <p:spPr>
          <a:xfrm>
            <a:off x="5115859" y="1247352"/>
            <a:ext cx="2304487" cy="1991449"/>
          </a:xfrm>
          <a:prstGeom prst="rect">
            <a:avLst/>
          </a:prstGeom>
          <a:noFill/>
          <a:ln>
            <a:noFill/>
          </a:ln>
        </p:spPr>
      </p:pic>
      <p:pic>
        <p:nvPicPr>
          <p:cNvPr id="329" name="Google Shape;329;p19"/>
          <p:cNvPicPr preferRelativeResize="0"/>
          <p:nvPr/>
        </p:nvPicPr>
        <p:blipFill rotWithShape="1">
          <a:blip r:embed="rId4">
            <a:alphaModFix/>
          </a:blip>
          <a:srcRect/>
          <a:stretch/>
        </p:blipFill>
        <p:spPr>
          <a:xfrm>
            <a:off x="8959927" y="1102749"/>
            <a:ext cx="2304487" cy="2133531"/>
          </a:xfrm>
          <a:prstGeom prst="rect">
            <a:avLst/>
          </a:prstGeom>
          <a:noFill/>
          <a:ln>
            <a:noFill/>
          </a:ln>
        </p:spPr>
      </p:pic>
      <p:sp>
        <p:nvSpPr>
          <p:cNvPr id="330" name="Google Shape;330;p19"/>
          <p:cNvSpPr txBox="1"/>
          <p:nvPr/>
        </p:nvSpPr>
        <p:spPr>
          <a:xfrm>
            <a:off x="5220031" y="3378336"/>
            <a:ext cx="2858946"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1800" b="1">
                <a:solidFill>
                  <a:srgbClr val="0D3447"/>
                </a:solidFill>
                <a:latin typeface="Arial"/>
                <a:ea typeface="Arial"/>
                <a:cs typeface="Arial"/>
                <a:sym typeface="Arial"/>
              </a:rPr>
              <a:t>5</a:t>
            </a:r>
            <a:r>
              <a:rPr lang="en-IE" sz="1800">
                <a:solidFill>
                  <a:srgbClr val="0D3447"/>
                </a:solidFill>
                <a:latin typeface="Arial"/>
                <a:ea typeface="Arial"/>
                <a:cs typeface="Arial"/>
                <a:sym typeface="Arial"/>
              </a:rPr>
              <a:t> </a:t>
            </a:r>
            <a:r>
              <a:rPr lang="en-IE" sz="1800" b="1">
                <a:solidFill>
                  <a:srgbClr val="0D3447"/>
                </a:solidFill>
                <a:latin typeface="Arial"/>
                <a:ea typeface="Arial"/>
                <a:cs typeface="Arial"/>
                <a:sym typeface="Arial"/>
              </a:rPr>
              <a:t>out of 10 </a:t>
            </a:r>
            <a:r>
              <a:rPr lang="en-IE" sz="1800">
                <a:solidFill>
                  <a:srgbClr val="0D3447"/>
                </a:solidFill>
                <a:latin typeface="Arial"/>
                <a:ea typeface="Arial"/>
                <a:cs typeface="Arial"/>
                <a:sym typeface="Arial"/>
              </a:rPr>
              <a:t>current </a:t>
            </a:r>
            <a:r>
              <a:rPr lang="en-IE" sz="1800" b="1">
                <a:solidFill>
                  <a:srgbClr val="0D3447"/>
                </a:solidFill>
                <a:latin typeface="Arial"/>
                <a:ea typeface="Arial"/>
                <a:cs typeface="Arial"/>
                <a:sym typeface="Arial"/>
              </a:rPr>
              <a:t>smokers</a:t>
            </a:r>
            <a:r>
              <a:rPr lang="en-IE" sz="1800">
                <a:solidFill>
                  <a:srgbClr val="0D3447"/>
                </a:solidFill>
                <a:latin typeface="Arial"/>
                <a:ea typeface="Arial"/>
                <a:cs typeface="Arial"/>
                <a:sym typeface="Arial"/>
              </a:rPr>
              <a:t> report feeling </a:t>
            </a:r>
            <a:r>
              <a:rPr lang="en-IE" sz="1800" u="sng">
                <a:solidFill>
                  <a:srgbClr val="0D3447"/>
                </a:solidFill>
                <a:latin typeface="Arial"/>
                <a:ea typeface="Arial"/>
                <a:cs typeface="Arial"/>
                <a:sym typeface="Arial"/>
              </a:rPr>
              <a:t>“frequently stressed”</a:t>
            </a:r>
            <a:endParaRPr/>
          </a:p>
        </p:txBody>
      </p:sp>
      <p:sp>
        <p:nvSpPr>
          <p:cNvPr id="331" name="Google Shape;331;p19"/>
          <p:cNvSpPr/>
          <p:nvPr/>
        </p:nvSpPr>
        <p:spPr>
          <a:xfrm>
            <a:off x="8992683" y="2932585"/>
            <a:ext cx="2531601" cy="1477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rgbClr val="0D3447"/>
              </a:solidFill>
              <a:latin typeface="Arial"/>
              <a:ea typeface="Arial"/>
              <a:cs typeface="Arial"/>
              <a:sym typeface="Arial"/>
            </a:endParaRPr>
          </a:p>
          <a:p>
            <a:pPr marL="0" marR="0" lvl="0" indent="0" algn="l" rtl="0">
              <a:spcBef>
                <a:spcPts val="0"/>
              </a:spcBef>
              <a:spcAft>
                <a:spcPts val="0"/>
              </a:spcAft>
              <a:buNone/>
            </a:pPr>
            <a:r>
              <a:rPr lang="en-IE" sz="1800" b="1">
                <a:solidFill>
                  <a:srgbClr val="0D3447"/>
                </a:solidFill>
                <a:latin typeface="Arial"/>
                <a:ea typeface="Arial"/>
                <a:cs typeface="Arial"/>
                <a:sym typeface="Arial"/>
              </a:rPr>
              <a:t>3</a:t>
            </a:r>
            <a:r>
              <a:rPr lang="en-IE" sz="1800">
                <a:solidFill>
                  <a:srgbClr val="0D3447"/>
                </a:solidFill>
                <a:latin typeface="Arial"/>
                <a:ea typeface="Arial"/>
                <a:cs typeface="Arial"/>
                <a:sym typeface="Arial"/>
              </a:rPr>
              <a:t> </a:t>
            </a:r>
            <a:r>
              <a:rPr lang="en-IE" sz="1800" b="1">
                <a:solidFill>
                  <a:srgbClr val="0D3447"/>
                </a:solidFill>
                <a:latin typeface="Arial"/>
                <a:ea typeface="Arial"/>
                <a:cs typeface="Arial"/>
                <a:sym typeface="Arial"/>
              </a:rPr>
              <a:t>out of 10 people </a:t>
            </a:r>
            <a:r>
              <a:rPr lang="en-IE" sz="1800">
                <a:solidFill>
                  <a:srgbClr val="0D3447"/>
                </a:solidFill>
                <a:latin typeface="Arial"/>
                <a:ea typeface="Arial"/>
                <a:cs typeface="Arial"/>
                <a:sym typeface="Arial"/>
              </a:rPr>
              <a:t>who </a:t>
            </a:r>
            <a:r>
              <a:rPr lang="en-IE" sz="1800" b="1">
                <a:solidFill>
                  <a:srgbClr val="0D3447"/>
                </a:solidFill>
                <a:latin typeface="Arial"/>
                <a:ea typeface="Arial"/>
                <a:cs typeface="Arial"/>
                <a:sym typeface="Arial"/>
              </a:rPr>
              <a:t>do not smoke </a:t>
            </a:r>
            <a:r>
              <a:rPr lang="en-IE" sz="1800">
                <a:solidFill>
                  <a:srgbClr val="0D3447"/>
                </a:solidFill>
                <a:latin typeface="Arial"/>
                <a:ea typeface="Arial"/>
                <a:cs typeface="Arial"/>
                <a:sym typeface="Arial"/>
              </a:rPr>
              <a:t>report feeling </a:t>
            </a:r>
            <a:r>
              <a:rPr lang="en-IE" sz="1800" u="sng">
                <a:solidFill>
                  <a:srgbClr val="0D3447"/>
                </a:solidFill>
                <a:latin typeface="Arial"/>
                <a:ea typeface="Arial"/>
                <a:cs typeface="Arial"/>
                <a:sym typeface="Arial"/>
              </a:rPr>
              <a:t>“frequently stressed”</a:t>
            </a:r>
            <a:endParaRPr/>
          </a:p>
        </p:txBody>
      </p:sp>
      <p:sp>
        <p:nvSpPr>
          <p:cNvPr id="332" name="Google Shape;332;p19"/>
          <p:cNvSpPr/>
          <p:nvPr/>
        </p:nvSpPr>
        <p:spPr>
          <a:xfrm>
            <a:off x="7017494" y="4806516"/>
            <a:ext cx="2293654"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1800" b="1" i="1">
                <a:solidFill>
                  <a:srgbClr val="0D3447"/>
                </a:solidFill>
                <a:latin typeface="Arial"/>
                <a:ea typeface="Arial"/>
                <a:cs typeface="Arial"/>
                <a:sym typeface="Arial"/>
              </a:rPr>
              <a:t>3.5</a:t>
            </a:r>
            <a:r>
              <a:rPr lang="en-IE" sz="1800" i="1">
                <a:solidFill>
                  <a:srgbClr val="0D3447"/>
                </a:solidFill>
                <a:latin typeface="Arial"/>
                <a:ea typeface="Arial"/>
                <a:cs typeface="Arial"/>
                <a:sym typeface="Arial"/>
              </a:rPr>
              <a:t> </a:t>
            </a:r>
            <a:r>
              <a:rPr lang="en-IE" sz="1800" b="1" i="1">
                <a:solidFill>
                  <a:srgbClr val="0D3447"/>
                </a:solidFill>
                <a:latin typeface="Arial"/>
                <a:ea typeface="Arial"/>
                <a:cs typeface="Arial"/>
                <a:sym typeface="Arial"/>
              </a:rPr>
              <a:t>out of 10 </a:t>
            </a:r>
            <a:r>
              <a:rPr lang="en-IE" sz="1800" i="1">
                <a:solidFill>
                  <a:srgbClr val="0D3447"/>
                </a:solidFill>
                <a:latin typeface="Arial"/>
                <a:ea typeface="Arial"/>
                <a:cs typeface="Arial"/>
                <a:sym typeface="Arial"/>
              </a:rPr>
              <a:t>former smokers feeling </a:t>
            </a:r>
            <a:endParaRPr/>
          </a:p>
          <a:p>
            <a:pPr marL="0" marR="0" lvl="0" indent="0" algn="l" rtl="0">
              <a:spcBef>
                <a:spcPts val="0"/>
              </a:spcBef>
              <a:spcAft>
                <a:spcPts val="0"/>
              </a:spcAft>
              <a:buNone/>
            </a:pPr>
            <a:r>
              <a:rPr lang="en-IE" sz="1800" i="1">
                <a:solidFill>
                  <a:srgbClr val="0D3447"/>
                </a:solidFill>
                <a:latin typeface="Arial"/>
                <a:ea typeface="Arial"/>
                <a:cs typeface="Arial"/>
                <a:sym typeface="Arial"/>
              </a:rPr>
              <a:t>“frequently stressed” </a:t>
            </a:r>
            <a:endParaRPr/>
          </a:p>
        </p:txBody>
      </p:sp>
      <p:sp>
        <p:nvSpPr>
          <p:cNvPr id="333" name="Google Shape;333;p19"/>
          <p:cNvSpPr/>
          <p:nvPr/>
        </p:nvSpPr>
        <p:spPr>
          <a:xfrm>
            <a:off x="677925" y="2115754"/>
            <a:ext cx="3668143" cy="2971030"/>
          </a:xfrm>
          <a:prstGeom prst="roundRect">
            <a:avLst>
              <a:gd name="adj" fmla="val 18082"/>
            </a:avLst>
          </a:prstGeom>
          <a:solidFill>
            <a:schemeClr val="accent1"/>
          </a:solidFill>
          <a:ln w="19050" cap="flat" cmpd="sng">
            <a:solidFill>
              <a:srgbClr val="29686E"/>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orbel"/>
              <a:ea typeface="Corbel"/>
              <a:cs typeface="Corbel"/>
              <a:sym typeface="Corbel"/>
            </a:endParaRPr>
          </a:p>
        </p:txBody>
      </p:sp>
      <p:pic>
        <p:nvPicPr>
          <p:cNvPr id="334" name="Google Shape;334;p19"/>
          <p:cNvPicPr preferRelativeResize="0"/>
          <p:nvPr/>
        </p:nvPicPr>
        <p:blipFill rotWithShape="1">
          <a:blip r:embed="rId5">
            <a:alphaModFix/>
          </a:blip>
          <a:srcRect l="63307" t="5845" r="6075" b="76340"/>
          <a:stretch/>
        </p:blipFill>
        <p:spPr>
          <a:xfrm>
            <a:off x="3089592" y="2314540"/>
            <a:ext cx="1112561" cy="1786759"/>
          </a:xfrm>
          <a:prstGeom prst="ellipse">
            <a:avLst/>
          </a:prstGeom>
          <a:noFill/>
          <a:ln>
            <a:noFill/>
          </a:ln>
        </p:spPr>
      </p:pic>
      <p:sp>
        <p:nvSpPr>
          <p:cNvPr id="335" name="Google Shape;335;p19"/>
          <p:cNvSpPr txBox="1"/>
          <p:nvPr/>
        </p:nvSpPr>
        <p:spPr>
          <a:xfrm>
            <a:off x="968934" y="2338687"/>
            <a:ext cx="2092420" cy="286232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IE" sz="1800" b="1">
                <a:solidFill>
                  <a:schemeClr val="lt1"/>
                </a:solidFill>
                <a:latin typeface="Arial"/>
                <a:ea typeface="Arial"/>
                <a:cs typeface="Arial"/>
                <a:sym typeface="Arial"/>
              </a:rPr>
              <a:t>Quitting smoking can improve anxiety and depression as much as antidepressants</a:t>
            </a:r>
            <a:endParaRPr/>
          </a:p>
          <a:p>
            <a:pPr marL="0" marR="0" lvl="0" indent="0" algn="l" rtl="0">
              <a:spcBef>
                <a:spcPts val="0"/>
              </a:spcBef>
              <a:spcAft>
                <a:spcPts val="0"/>
              </a:spcAft>
              <a:buNone/>
            </a:pPr>
            <a:endParaRPr sz="1800" b="1">
              <a:solidFill>
                <a:schemeClr val="lt1"/>
              </a:solidFill>
              <a:latin typeface="Arial"/>
              <a:ea typeface="Arial"/>
              <a:cs typeface="Arial"/>
              <a:sym typeface="Arial"/>
            </a:endParaRPr>
          </a:p>
        </p:txBody>
      </p:sp>
      <p:pic>
        <p:nvPicPr>
          <p:cNvPr id="336" name="Google Shape;336;p19"/>
          <p:cNvPicPr preferRelativeResize="0"/>
          <p:nvPr/>
        </p:nvPicPr>
        <p:blipFill rotWithShape="1">
          <a:blip r:embed="rId6">
            <a:alphaModFix/>
          </a:blip>
          <a:srcRect/>
          <a:stretch/>
        </p:blipFill>
        <p:spPr>
          <a:xfrm>
            <a:off x="700425" y="5945883"/>
            <a:ext cx="10791150" cy="62471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20"/>
          <p:cNvSpPr txBox="1">
            <a:spLocks noGrp="1"/>
          </p:cNvSpPr>
          <p:nvPr>
            <p:ph type="title"/>
          </p:nvPr>
        </p:nvSpPr>
        <p:spPr>
          <a:xfrm>
            <a:off x="795546" y="101598"/>
            <a:ext cx="1063244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E3946"/>
              </a:buClr>
              <a:buSzPts val="4000"/>
              <a:buFont typeface="Arial"/>
              <a:buNone/>
            </a:pPr>
            <a:r>
              <a:rPr lang="en-IE" sz="4000" b="1">
                <a:solidFill>
                  <a:srgbClr val="0E3946"/>
                </a:solidFill>
                <a:latin typeface="Arial"/>
                <a:ea typeface="Arial"/>
                <a:cs typeface="Arial"/>
                <a:sym typeface="Arial"/>
              </a:rPr>
              <a:t>Mental Health Benefits of Quitting Smoking</a:t>
            </a:r>
            <a:endParaRPr/>
          </a:p>
        </p:txBody>
      </p:sp>
      <p:pic>
        <p:nvPicPr>
          <p:cNvPr id="342" name="Google Shape;342;p20"/>
          <p:cNvPicPr preferRelativeResize="0"/>
          <p:nvPr/>
        </p:nvPicPr>
        <p:blipFill rotWithShape="1">
          <a:blip r:embed="rId3">
            <a:alphaModFix/>
          </a:blip>
          <a:srcRect t="27832" r="69683" b="40876"/>
          <a:stretch/>
        </p:blipFill>
        <p:spPr>
          <a:xfrm>
            <a:off x="4258004" y="1457958"/>
            <a:ext cx="2669937" cy="1727254"/>
          </a:xfrm>
          <a:prstGeom prst="rect">
            <a:avLst/>
          </a:prstGeom>
          <a:noFill/>
          <a:ln>
            <a:noFill/>
          </a:ln>
        </p:spPr>
      </p:pic>
      <p:pic>
        <p:nvPicPr>
          <p:cNvPr id="343" name="Google Shape;343;p20"/>
          <p:cNvPicPr preferRelativeResize="0"/>
          <p:nvPr/>
        </p:nvPicPr>
        <p:blipFill rotWithShape="1">
          <a:blip r:embed="rId3">
            <a:alphaModFix/>
          </a:blip>
          <a:srcRect r="68974" b="71563"/>
          <a:stretch/>
        </p:blipFill>
        <p:spPr>
          <a:xfrm>
            <a:off x="496441" y="1425933"/>
            <a:ext cx="3037405" cy="1634817"/>
          </a:xfrm>
          <a:prstGeom prst="rect">
            <a:avLst/>
          </a:prstGeom>
          <a:noFill/>
          <a:ln>
            <a:noFill/>
          </a:ln>
        </p:spPr>
      </p:pic>
      <p:pic>
        <p:nvPicPr>
          <p:cNvPr id="344" name="Google Shape;344;p20"/>
          <p:cNvPicPr preferRelativeResize="0"/>
          <p:nvPr/>
        </p:nvPicPr>
        <p:blipFill rotWithShape="1">
          <a:blip r:embed="rId3">
            <a:alphaModFix/>
          </a:blip>
          <a:srcRect l="1" t="56087" r="69797"/>
          <a:stretch/>
        </p:blipFill>
        <p:spPr>
          <a:xfrm>
            <a:off x="8239935" y="1446529"/>
            <a:ext cx="2177280" cy="1738683"/>
          </a:xfrm>
          <a:prstGeom prst="rect">
            <a:avLst/>
          </a:prstGeom>
          <a:noFill/>
          <a:ln>
            <a:noFill/>
          </a:ln>
        </p:spPr>
      </p:pic>
      <p:sp>
        <p:nvSpPr>
          <p:cNvPr id="345" name="Google Shape;345;p20"/>
          <p:cNvSpPr txBox="1"/>
          <p:nvPr/>
        </p:nvSpPr>
        <p:spPr>
          <a:xfrm>
            <a:off x="983848" y="3262769"/>
            <a:ext cx="2824223" cy="23083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1800">
                <a:solidFill>
                  <a:srgbClr val="0E3946"/>
                </a:solidFill>
                <a:latin typeface="Arial"/>
                <a:ea typeface="Arial"/>
                <a:cs typeface="Arial"/>
                <a:sym typeface="Arial"/>
              </a:rPr>
              <a:t>When addicted to nicotine your body goes through times where </a:t>
            </a:r>
            <a:r>
              <a:rPr lang="en-IE" sz="1800" b="1">
                <a:solidFill>
                  <a:srgbClr val="0E3946"/>
                </a:solidFill>
                <a:latin typeface="Arial"/>
                <a:ea typeface="Arial"/>
                <a:cs typeface="Arial"/>
                <a:sym typeface="Arial"/>
              </a:rPr>
              <a:t>nicotine levels are high</a:t>
            </a:r>
            <a:endParaRPr/>
          </a:p>
          <a:p>
            <a:pPr marL="0" marR="0" lvl="0" indent="0" algn="l" rtl="0">
              <a:spcBef>
                <a:spcPts val="0"/>
              </a:spcBef>
              <a:spcAft>
                <a:spcPts val="0"/>
              </a:spcAft>
              <a:buNone/>
            </a:pPr>
            <a:endParaRPr sz="1800">
              <a:solidFill>
                <a:srgbClr val="0E3946"/>
              </a:solidFill>
              <a:latin typeface="Arial"/>
              <a:ea typeface="Arial"/>
              <a:cs typeface="Arial"/>
              <a:sym typeface="Arial"/>
            </a:endParaRPr>
          </a:p>
          <a:p>
            <a:pPr marL="0" marR="0" lvl="0" indent="0" algn="l" rtl="0">
              <a:spcBef>
                <a:spcPts val="0"/>
              </a:spcBef>
              <a:spcAft>
                <a:spcPts val="0"/>
              </a:spcAft>
              <a:buNone/>
            </a:pPr>
            <a:endParaRPr sz="1800">
              <a:solidFill>
                <a:srgbClr val="0E3946"/>
              </a:solidFill>
              <a:latin typeface="Arial"/>
              <a:ea typeface="Arial"/>
              <a:cs typeface="Arial"/>
              <a:sym typeface="Arial"/>
            </a:endParaRPr>
          </a:p>
          <a:p>
            <a:pPr marL="0" marR="0" lvl="0" indent="0" algn="l" rtl="0">
              <a:spcBef>
                <a:spcPts val="0"/>
              </a:spcBef>
              <a:spcAft>
                <a:spcPts val="0"/>
              </a:spcAft>
              <a:buNone/>
            </a:pPr>
            <a:endParaRPr sz="1800">
              <a:solidFill>
                <a:srgbClr val="0E3946"/>
              </a:solidFill>
              <a:latin typeface="Arial"/>
              <a:ea typeface="Arial"/>
              <a:cs typeface="Arial"/>
              <a:sym typeface="Arial"/>
            </a:endParaRPr>
          </a:p>
          <a:p>
            <a:pPr marL="0" marR="0" lvl="0" indent="0" algn="l" rtl="0">
              <a:spcBef>
                <a:spcPts val="0"/>
              </a:spcBef>
              <a:spcAft>
                <a:spcPts val="0"/>
              </a:spcAft>
              <a:buNone/>
            </a:pPr>
            <a:r>
              <a:rPr lang="en-IE" sz="1800">
                <a:solidFill>
                  <a:srgbClr val="0E3946"/>
                </a:solidFill>
                <a:latin typeface="Arial"/>
                <a:ea typeface="Arial"/>
                <a:cs typeface="Arial"/>
                <a:sym typeface="Arial"/>
              </a:rPr>
              <a:t>(like just after smoking)</a:t>
            </a:r>
            <a:endParaRPr/>
          </a:p>
        </p:txBody>
      </p:sp>
      <p:sp>
        <p:nvSpPr>
          <p:cNvPr id="346" name="Google Shape;346;p20"/>
          <p:cNvSpPr txBox="1"/>
          <p:nvPr/>
        </p:nvSpPr>
        <p:spPr>
          <a:xfrm>
            <a:off x="4684085" y="3262769"/>
            <a:ext cx="2243856" cy="25853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1800">
                <a:solidFill>
                  <a:srgbClr val="0E3946"/>
                </a:solidFill>
                <a:latin typeface="Arial"/>
                <a:ea typeface="Arial"/>
                <a:cs typeface="Arial"/>
                <a:sym typeface="Arial"/>
              </a:rPr>
              <a:t>And your body has times where </a:t>
            </a:r>
            <a:r>
              <a:rPr lang="en-IE" sz="1800" b="1">
                <a:solidFill>
                  <a:srgbClr val="0E3946"/>
                </a:solidFill>
                <a:latin typeface="Arial"/>
                <a:ea typeface="Arial"/>
                <a:cs typeface="Arial"/>
                <a:sym typeface="Arial"/>
              </a:rPr>
              <a:t>nicotine levels are low </a:t>
            </a:r>
            <a:endParaRPr/>
          </a:p>
          <a:p>
            <a:pPr marL="0" marR="0" lvl="0" indent="0" algn="l" rtl="0">
              <a:spcBef>
                <a:spcPts val="0"/>
              </a:spcBef>
              <a:spcAft>
                <a:spcPts val="0"/>
              </a:spcAft>
              <a:buNone/>
            </a:pPr>
            <a:endParaRPr sz="1800">
              <a:solidFill>
                <a:srgbClr val="0E3946"/>
              </a:solidFill>
              <a:latin typeface="Arial"/>
              <a:ea typeface="Arial"/>
              <a:cs typeface="Arial"/>
              <a:sym typeface="Arial"/>
            </a:endParaRPr>
          </a:p>
          <a:p>
            <a:pPr marL="0" marR="0" lvl="0" indent="0" algn="l" rtl="0">
              <a:spcBef>
                <a:spcPts val="0"/>
              </a:spcBef>
              <a:spcAft>
                <a:spcPts val="0"/>
              </a:spcAft>
              <a:buNone/>
            </a:pPr>
            <a:endParaRPr sz="1800">
              <a:solidFill>
                <a:srgbClr val="0E3946"/>
              </a:solidFill>
              <a:latin typeface="Arial"/>
              <a:ea typeface="Arial"/>
              <a:cs typeface="Arial"/>
              <a:sym typeface="Arial"/>
            </a:endParaRPr>
          </a:p>
          <a:p>
            <a:pPr marL="0" marR="0" lvl="0" indent="0" algn="l" rtl="0">
              <a:spcBef>
                <a:spcPts val="0"/>
              </a:spcBef>
              <a:spcAft>
                <a:spcPts val="0"/>
              </a:spcAft>
              <a:buNone/>
            </a:pPr>
            <a:r>
              <a:rPr lang="en-IE" sz="1800">
                <a:solidFill>
                  <a:srgbClr val="0E3946"/>
                </a:solidFill>
                <a:latin typeface="Arial"/>
                <a:ea typeface="Arial"/>
                <a:cs typeface="Arial"/>
                <a:sym typeface="Arial"/>
              </a:rPr>
              <a:t>(like a few hours after your last cigarette or vape) </a:t>
            </a:r>
            <a:endParaRPr/>
          </a:p>
        </p:txBody>
      </p:sp>
      <p:sp>
        <p:nvSpPr>
          <p:cNvPr id="347" name="Google Shape;347;p20"/>
          <p:cNvSpPr txBox="1"/>
          <p:nvPr/>
        </p:nvSpPr>
        <p:spPr>
          <a:xfrm>
            <a:off x="7662441" y="3288728"/>
            <a:ext cx="4088458" cy="28623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1800">
                <a:solidFill>
                  <a:srgbClr val="0E3946"/>
                </a:solidFill>
                <a:latin typeface="Arial"/>
                <a:ea typeface="Arial"/>
                <a:cs typeface="Arial"/>
                <a:sym typeface="Arial"/>
              </a:rPr>
              <a:t>Symptoms of </a:t>
            </a:r>
            <a:r>
              <a:rPr lang="en-IE" sz="1800" b="1">
                <a:solidFill>
                  <a:srgbClr val="0E3946"/>
                </a:solidFill>
                <a:latin typeface="Arial"/>
                <a:ea typeface="Arial"/>
                <a:cs typeface="Arial"/>
                <a:sym typeface="Arial"/>
              </a:rPr>
              <a:t>withdrawal when nicotine levels drop </a:t>
            </a:r>
            <a:r>
              <a:rPr lang="en-IE" sz="1800">
                <a:solidFill>
                  <a:srgbClr val="0E3946"/>
                </a:solidFill>
                <a:latin typeface="Arial"/>
                <a:ea typeface="Arial"/>
                <a:cs typeface="Arial"/>
                <a:sym typeface="Arial"/>
              </a:rPr>
              <a:t>in your body are similar to symptoms of anxiety and stress. </a:t>
            </a:r>
            <a:endParaRPr/>
          </a:p>
          <a:p>
            <a:pPr marL="0" marR="0" lvl="0" indent="0" algn="l" rtl="0">
              <a:spcBef>
                <a:spcPts val="0"/>
              </a:spcBef>
              <a:spcAft>
                <a:spcPts val="0"/>
              </a:spcAft>
              <a:buNone/>
            </a:pPr>
            <a:endParaRPr sz="1800">
              <a:solidFill>
                <a:srgbClr val="0E3946"/>
              </a:solidFill>
              <a:latin typeface="Arial"/>
              <a:ea typeface="Arial"/>
              <a:cs typeface="Arial"/>
              <a:sym typeface="Arial"/>
            </a:endParaRPr>
          </a:p>
          <a:p>
            <a:pPr marL="0" marR="0" lvl="0" indent="0" algn="l" rtl="0">
              <a:spcBef>
                <a:spcPts val="0"/>
              </a:spcBef>
              <a:spcAft>
                <a:spcPts val="0"/>
              </a:spcAft>
              <a:buNone/>
            </a:pPr>
            <a:r>
              <a:rPr lang="en-IE" sz="1800">
                <a:solidFill>
                  <a:srgbClr val="0E3946"/>
                </a:solidFill>
                <a:latin typeface="Arial"/>
                <a:ea typeface="Arial"/>
                <a:cs typeface="Arial"/>
                <a:sym typeface="Arial"/>
              </a:rPr>
              <a:t>People can sometimes </a:t>
            </a:r>
            <a:r>
              <a:rPr lang="en-IE" sz="1800" b="1">
                <a:solidFill>
                  <a:srgbClr val="0E3946"/>
                </a:solidFill>
                <a:latin typeface="Arial"/>
                <a:ea typeface="Arial"/>
                <a:cs typeface="Arial"/>
                <a:sym typeface="Arial"/>
              </a:rPr>
              <a:t>think that smoking helps with their stress and anxiety but actually it has just helped to relieve the feelings of withdrawal</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21"/>
          <p:cNvSpPr txBox="1">
            <a:spLocks noGrp="1"/>
          </p:cNvSpPr>
          <p:nvPr>
            <p:ph type="title"/>
          </p:nvPr>
        </p:nvSpPr>
        <p:spPr>
          <a:xfrm>
            <a:off x="795546" y="101598"/>
            <a:ext cx="1063244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E3946"/>
              </a:buClr>
              <a:buSzPts val="4000"/>
              <a:buFont typeface="Arial"/>
              <a:buNone/>
            </a:pPr>
            <a:r>
              <a:rPr lang="en-IE" sz="4000" b="1">
                <a:solidFill>
                  <a:srgbClr val="0E3946"/>
                </a:solidFill>
                <a:latin typeface="Arial"/>
                <a:ea typeface="Arial"/>
                <a:cs typeface="Arial"/>
                <a:sym typeface="Arial"/>
              </a:rPr>
              <a:t>Mental Health Benefits of Quitting Smoking</a:t>
            </a:r>
            <a:endParaRPr/>
          </a:p>
        </p:txBody>
      </p:sp>
      <p:pic>
        <p:nvPicPr>
          <p:cNvPr id="354" name="Google Shape;354;p21"/>
          <p:cNvPicPr preferRelativeResize="0"/>
          <p:nvPr/>
        </p:nvPicPr>
        <p:blipFill rotWithShape="1">
          <a:blip r:embed="rId3">
            <a:alphaModFix/>
          </a:blip>
          <a:srcRect t="8868" b="68128"/>
          <a:stretch/>
        </p:blipFill>
        <p:spPr>
          <a:xfrm>
            <a:off x="2015144" y="3606998"/>
            <a:ext cx="7000442" cy="2057268"/>
          </a:xfrm>
          <a:prstGeom prst="rect">
            <a:avLst/>
          </a:prstGeom>
          <a:noFill/>
          <a:ln>
            <a:noFill/>
          </a:ln>
        </p:spPr>
      </p:pic>
      <p:sp>
        <p:nvSpPr>
          <p:cNvPr id="355" name="Google Shape;355;p21"/>
          <p:cNvSpPr txBox="1"/>
          <p:nvPr/>
        </p:nvSpPr>
        <p:spPr>
          <a:xfrm>
            <a:off x="1215342" y="1201633"/>
            <a:ext cx="10372767" cy="23083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rgbClr val="0D3447"/>
              </a:solidFill>
              <a:latin typeface="Arial"/>
              <a:ea typeface="Arial"/>
              <a:cs typeface="Arial"/>
              <a:sym typeface="Arial"/>
            </a:endParaRPr>
          </a:p>
          <a:p>
            <a:pPr marL="285750" marR="0" lvl="0" indent="-285750" algn="l" rtl="0">
              <a:spcBef>
                <a:spcPts val="0"/>
              </a:spcBef>
              <a:spcAft>
                <a:spcPts val="0"/>
              </a:spcAft>
              <a:buClr>
                <a:srgbClr val="0D3447"/>
              </a:buClr>
              <a:buSzPts val="1800"/>
              <a:buFont typeface="Arial"/>
              <a:buChar char="•"/>
            </a:pPr>
            <a:r>
              <a:rPr lang="en-IE" sz="1800">
                <a:solidFill>
                  <a:srgbClr val="0D3447"/>
                </a:solidFill>
                <a:latin typeface="Arial"/>
                <a:ea typeface="Arial"/>
                <a:cs typeface="Arial"/>
                <a:sym typeface="Arial"/>
              </a:rPr>
              <a:t>In the same situation during the day a persons stress levels rise due to withdrawal symptoms not the stress in the environment</a:t>
            </a:r>
            <a:endParaRPr/>
          </a:p>
          <a:p>
            <a:pPr marL="0" marR="0" lvl="0" indent="0" algn="l" rtl="0">
              <a:spcBef>
                <a:spcPts val="0"/>
              </a:spcBef>
              <a:spcAft>
                <a:spcPts val="0"/>
              </a:spcAft>
              <a:buNone/>
            </a:pPr>
            <a:endParaRPr sz="1800">
              <a:solidFill>
                <a:srgbClr val="0D3447"/>
              </a:solidFill>
              <a:latin typeface="Arial"/>
              <a:ea typeface="Arial"/>
              <a:cs typeface="Arial"/>
              <a:sym typeface="Arial"/>
            </a:endParaRPr>
          </a:p>
          <a:p>
            <a:pPr marL="285750" marR="0" lvl="0" indent="-285750" algn="l" rtl="0">
              <a:spcBef>
                <a:spcPts val="0"/>
              </a:spcBef>
              <a:spcAft>
                <a:spcPts val="0"/>
              </a:spcAft>
              <a:buClr>
                <a:srgbClr val="0D3447"/>
              </a:buClr>
              <a:buSzPts val="1800"/>
              <a:buFont typeface="Arial"/>
              <a:buChar char="•"/>
            </a:pPr>
            <a:r>
              <a:rPr lang="en-IE" sz="1800">
                <a:solidFill>
                  <a:srgbClr val="0D3447"/>
                </a:solidFill>
                <a:latin typeface="Arial"/>
                <a:ea typeface="Arial"/>
                <a:cs typeface="Arial"/>
                <a:sym typeface="Arial"/>
              </a:rPr>
              <a:t>Able to “cope” when nicotine levels are high but not when nicotine levels are low</a:t>
            </a:r>
            <a:endParaRPr/>
          </a:p>
          <a:p>
            <a:pPr marL="0" marR="0" lvl="0" indent="0" algn="l" rtl="0">
              <a:spcBef>
                <a:spcPts val="0"/>
              </a:spcBef>
              <a:spcAft>
                <a:spcPts val="0"/>
              </a:spcAft>
              <a:buNone/>
            </a:pPr>
            <a:endParaRPr sz="1800">
              <a:solidFill>
                <a:srgbClr val="0D3447"/>
              </a:solidFill>
              <a:latin typeface="Arial"/>
              <a:ea typeface="Arial"/>
              <a:cs typeface="Arial"/>
              <a:sym typeface="Arial"/>
            </a:endParaRPr>
          </a:p>
          <a:p>
            <a:pPr marL="285750" marR="0" lvl="0" indent="-285750" algn="l" rtl="0">
              <a:spcBef>
                <a:spcPts val="0"/>
              </a:spcBef>
              <a:spcAft>
                <a:spcPts val="0"/>
              </a:spcAft>
              <a:buClr>
                <a:srgbClr val="0D3447"/>
              </a:buClr>
              <a:buSzPts val="1800"/>
              <a:buFont typeface="Arial"/>
              <a:buChar char="•"/>
            </a:pPr>
            <a:r>
              <a:rPr lang="en-IE" sz="1800">
                <a:solidFill>
                  <a:srgbClr val="0D3447"/>
                </a:solidFill>
                <a:latin typeface="Arial"/>
                <a:ea typeface="Arial"/>
                <a:cs typeface="Arial"/>
                <a:sym typeface="Arial"/>
              </a:rPr>
              <a:t>Repeated cycle throughout the day= constantly in a stress/withdrawal cycle and higher stress levels overall</a:t>
            </a:r>
            <a:endParaRPr/>
          </a:p>
        </p:txBody>
      </p:sp>
      <p:pic>
        <p:nvPicPr>
          <p:cNvPr id="356" name="Google Shape;356;p21"/>
          <p:cNvPicPr preferRelativeResize="0"/>
          <p:nvPr/>
        </p:nvPicPr>
        <p:blipFill rotWithShape="1">
          <a:blip r:embed="rId4">
            <a:alphaModFix/>
          </a:blip>
          <a:srcRect/>
          <a:stretch/>
        </p:blipFill>
        <p:spPr>
          <a:xfrm>
            <a:off x="9286754" y="3891658"/>
            <a:ext cx="2438400" cy="1876425"/>
          </a:xfrm>
          <a:prstGeom prst="rect">
            <a:avLst/>
          </a:prstGeom>
          <a:noFill/>
          <a:ln>
            <a:noFill/>
          </a:ln>
        </p:spPr>
      </p:pic>
      <p:sp>
        <p:nvSpPr>
          <p:cNvPr id="357" name="Google Shape;357;p21"/>
          <p:cNvSpPr/>
          <p:nvPr/>
        </p:nvSpPr>
        <p:spPr>
          <a:xfrm>
            <a:off x="8026788" y="4374415"/>
            <a:ext cx="1057154" cy="717631"/>
          </a:xfrm>
          <a:prstGeom prst="mathEqual">
            <a:avLst>
              <a:gd name="adj1" fmla="val 23520"/>
              <a:gd name="adj2" fmla="val 11760"/>
            </a:avLst>
          </a:prstGeom>
          <a:solidFill>
            <a:schemeClr val="accent1"/>
          </a:solidFill>
          <a:ln w="19050" cap="flat" cmpd="sng">
            <a:solidFill>
              <a:srgbClr val="29686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orbel"/>
              <a:ea typeface="Corbel"/>
              <a:cs typeface="Corbel"/>
              <a:sym typeface="Corbel"/>
            </a:endParaRPr>
          </a:p>
        </p:txBody>
      </p:sp>
      <p:sp>
        <p:nvSpPr>
          <p:cNvPr id="358" name="Google Shape;358;p21"/>
          <p:cNvSpPr txBox="1"/>
          <p:nvPr/>
        </p:nvSpPr>
        <p:spPr>
          <a:xfrm>
            <a:off x="9747735" y="3283831"/>
            <a:ext cx="1840374"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1800" b="1">
                <a:solidFill>
                  <a:schemeClr val="dk1"/>
                </a:solidFill>
                <a:latin typeface="Corbel"/>
                <a:ea typeface="Corbel"/>
                <a:cs typeface="Corbel"/>
                <a:sym typeface="Corbel"/>
              </a:rPr>
              <a:t>Cortisol  and Stress response </a:t>
            </a:r>
            <a:endParaRPr/>
          </a:p>
        </p:txBody>
      </p:sp>
      <p:sp>
        <p:nvSpPr>
          <p:cNvPr id="359" name="Google Shape;359;p21"/>
          <p:cNvSpPr/>
          <p:nvPr/>
        </p:nvSpPr>
        <p:spPr>
          <a:xfrm>
            <a:off x="9366815" y="3606997"/>
            <a:ext cx="380920" cy="465504"/>
          </a:xfrm>
          <a:prstGeom prst="upArrow">
            <a:avLst>
              <a:gd name="adj1" fmla="val 50000"/>
              <a:gd name="adj2" fmla="val 50000"/>
            </a:avLst>
          </a:prstGeom>
          <a:solidFill>
            <a:schemeClr val="accent1"/>
          </a:solidFill>
          <a:ln w="19050" cap="flat" cmpd="sng">
            <a:solidFill>
              <a:srgbClr val="29686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pic>
        <p:nvPicPr>
          <p:cNvPr id="360" name="Google Shape;360;p21"/>
          <p:cNvPicPr preferRelativeResize="0"/>
          <p:nvPr/>
        </p:nvPicPr>
        <p:blipFill rotWithShape="1">
          <a:blip r:embed="rId5">
            <a:alphaModFix/>
          </a:blip>
          <a:srcRect/>
          <a:stretch/>
        </p:blipFill>
        <p:spPr>
          <a:xfrm>
            <a:off x="700425" y="5945883"/>
            <a:ext cx="10791150" cy="62471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22"/>
          <p:cNvSpPr txBox="1"/>
          <p:nvPr/>
        </p:nvSpPr>
        <p:spPr>
          <a:xfrm>
            <a:off x="674221" y="393953"/>
            <a:ext cx="10593658" cy="1635977"/>
          </a:xfrm>
          <a:prstGeom prst="rect">
            <a:avLst/>
          </a:prstGeom>
          <a:noFill/>
          <a:ln>
            <a:noFill/>
          </a:ln>
        </p:spPr>
        <p:txBody>
          <a:bodyPr spcFirstLastPara="1" wrap="square" lIns="91425" tIns="45700" rIns="91425" bIns="45700" anchor="t" anchorCtr="0">
            <a:normAutofit/>
          </a:bodyPr>
          <a:lstStyle/>
          <a:p>
            <a:pPr marL="45720" marR="0" lvl="0" indent="0" algn="l" rtl="0">
              <a:lnSpc>
                <a:spcPct val="90000"/>
              </a:lnSpc>
              <a:spcBef>
                <a:spcPts val="0"/>
              </a:spcBef>
              <a:spcAft>
                <a:spcPts val="0"/>
              </a:spcAft>
              <a:buClr>
                <a:schemeClr val="accent1"/>
              </a:buClr>
              <a:buSzPts val="3200"/>
              <a:buFont typeface="Corbel"/>
              <a:buNone/>
            </a:pPr>
            <a:r>
              <a:rPr lang="en-IE" sz="4000" b="1">
                <a:solidFill>
                  <a:srgbClr val="0D3447"/>
                </a:solidFill>
                <a:latin typeface="Arial"/>
                <a:ea typeface="Arial"/>
                <a:cs typeface="Arial"/>
                <a:sym typeface="Arial"/>
              </a:rPr>
              <a:t>How can the HSE Quit programme help at this stage of change?</a:t>
            </a:r>
            <a:endParaRPr/>
          </a:p>
          <a:p>
            <a:pPr marL="45720" marR="0" lvl="0" indent="0" algn="l" rtl="0">
              <a:lnSpc>
                <a:spcPct val="90000"/>
              </a:lnSpc>
              <a:spcBef>
                <a:spcPts val="1400"/>
              </a:spcBef>
              <a:spcAft>
                <a:spcPts val="0"/>
              </a:spcAft>
              <a:buClr>
                <a:schemeClr val="accent1"/>
              </a:buClr>
              <a:buSzPts val="1760"/>
              <a:buFont typeface="Corbel"/>
              <a:buNone/>
            </a:pPr>
            <a:endParaRPr sz="2200">
              <a:solidFill>
                <a:srgbClr val="104954"/>
              </a:solidFill>
              <a:latin typeface="Arial"/>
              <a:ea typeface="Arial"/>
              <a:cs typeface="Arial"/>
              <a:sym typeface="Arial"/>
            </a:endParaRPr>
          </a:p>
        </p:txBody>
      </p:sp>
      <p:sp>
        <p:nvSpPr>
          <p:cNvPr id="367" name="Google Shape;367;p22"/>
          <p:cNvSpPr txBox="1"/>
          <p:nvPr/>
        </p:nvSpPr>
        <p:spPr>
          <a:xfrm>
            <a:off x="550607" y="1974670"/>
            <a:ext cx="11287432" cy="424731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orbel"/>
              <a:ea typeface="Corbel"/>
              <a:cs typeface="Corbel"/>
              <a:sym typeface="Corbel"/>
            </a:endParaRPr>
          </a:p>
          <a:p>
            <a:pPr marL="0" marR="0" lvl="0" indent="0" algn="l" rtl="0">
              <a:spcBef>
                <a:spcPts val="0"/>
              </a:spcBef>
              <a:spcAft>
                <a:spcPts val="0"/>
              </a:spcAft>
              <a:buNone/>
            </a:pPr>
            <a:endParaRPr sz="1800">
              <a:solidFill>
                <a:schemeClr val="dk1"/>
              </a:solidFill>
              <a:latin typeface="Corbel"/>
              <a:ea typeface="Corbel"/>
              <a:cs typeface="Corbel"/>
              <a:sym typeface="Corbel"/>
            </a:endParaRPr>
          </a:p>
          <a:p>
            <a:pPr marL="0" marR="0" lvl="0" indent="0" algn="l" rtl="0">
              <a:spcBef>
                <a:spcPts val="0"/>
              </a:spcBef>
              <a:spcAft>
                <a:spcPts val="0"/>
              </a:spcAft>
              <a:buNone/>
            </a:pPr>
            <a:endParaRPr sz="1800">
              <a:solidFill>
                <a:schemeClr val="dk1"/>
              </a:solidFill>
              <a:latin typeface="Corbel"/>
              <a:ea typeface="Corbel"/>
              <a:cs typeface="Corbel"/>
              <a:sym typeface="Corbel"/>
            </a:endParaRPr>
          </a:p>
          <a:p>
            <a:pPr marL="0" marR="0" lvl="0" indent="0" algn="l" rtl="0">
              <a:spcBef>
                <a:spcPts val="0"/>
              </a:spcBef>
              <a:spcAft>
                <a:spcPts val="0"/>
              </a:spcAft>
              <a:buNone/>
            </a:pPr>
            <a:endParaRPr sz="1800">
              <a:solidFill>
                <a:schemeClr val="dk1"/>
              </a:solidFill>
              <a:latin typeface="Corbel"/>
              <a:ea typeface="Corbel"/>
              <a:cs typeface="Corbel"/>
              <a:sym typeface="Corbel"/>
            </a:endParaRPr>
          </a:p>
          <a:p>
            <a:pPr marL="0" marR="0" lvl="0" indent="0" algn="l" rtl="0">
              <a:spcBef>
                <a:spcPts val="0"/>
              </a:spcBef>
              <a:spcAft>
                <a:spcPts val="0"/>
              </a:spcAft>
              <a:buNone/>
            </a:pPr>
            <a:endParaRPr sz="1800">
              <a:solidFill>
                <a:schemeClr val="dk1"/>
              </a:solidFill>
              <a:latin typeface="Corbel"/>
              <a:ea typeface="Corbel"/>
              <a:cs typeface="Corbel"/>
              <a:sym typeface="Corbel"/>
            </a:endParaRPr>
          </a:p>
          <a:p>
            <a:pPr marL="0" marR="0" lvl="0" indent="0" algn="l" rtl="0">
              <a:spcBef>
                <a:spcPts val="0"/>
              </a:spcBef>
              <a:spcAft>
                <a:spcPts val="0"/>
              </a:spcAft>
              <a:buNone/>
            </a:pPr>
            <a:endParaRPr sz="1800">
              <a:solidFill>
                <a:schemeClr val="dk1"/>
              </a:solidFill>
              <a:latin typeface="Corbel"/>
              <a:ea typeface="Corbel"/>
              <a:cs typeface="Corbel"/>
              <a:sym typeface="Corbel"/>
            </a:endParaRPr>
          </a:p>
          <a:p>
            <a:pPr marL="0" marR="0" lvl="0" indent="0" algn="l" rtl="0">
              <a:spcBef>
                <a:spcPts val="0"/>
              </a:spcBef>
              <a:spcAft>
                <a:spcPts val="0"/>
              </a:spcAft>
              <a:buNone/>
            </a:pPr>
            <a:r>
              <a:rPr lang="en-IE" sz="1800" b="1">
                <a:solidFill>
                  <a:srgbClr val="0D3447"/>
                </a:solidFill>
                <a:latin typeface="Arial"/>
                <a:ea typeface="Arial"/>
                <a:cs typeface="Arial"/>
                <a:sym typeface="Arial"/>
              </a:rPr>
              <a:t>Motivation:</a:t>
            </a:r>
            <a:r>
              <a:rPr lang="en-IE" sz="1800">
                <a:solidFill>
                  <a:srgbClr val="0D3447"/>
                </a:solidFill>
                <a:latin typeface="Arial"/>
                <a:ea typeface="Arial"/>
                <a:cs typeface="Arial"/>
                <a:sym typeface="Arial"/>
              </a:rPr>
              <a:t> </a:t>
            </a:r>
            <a:endParaRPr/>
          </a:p>
          <a:p>
            <a:pPr marL="0" marR="0" lvl="0" indent="0" algn="l" rtl="0">
              <a:spcBef>
                <a:spcPts val="0"/>
              </a:spcBef>
              <a:spcAft>
                <a:spcPts val="0"/>
              </a:spcAft>
              <a:buNone/>
            </a:pPr>
            <a:r>
              <a:rPr lang="en-IE" sz="1800">
                <a:solidFill>
                  <a:srgbClr val="0D3447"/>
                </a:solidFill>
                <a:latin typeface="Arial"/>
                <a:ea typeface="Arial"/>
                <a:cs typeface="Arial"/>
                <a:sym typeface="Arial"/>
              </a:rPr>
              <a:t>help you identify your personal reasons for quitting and build confidence to make a successful quit attempt</a:t>
            </a:r>
            <a:endParaRPr/>
          </a:p>
          <a:p>
            <a:pPr marL="0" marR="0" lvl="0" indent="0" algn="l" rtl="0">
              <a:spcBef>
                <a:spcPts val="0"/>
              </a:spcBef>
              <a:spcAft>
                <a:spcPts val="0"/>
              </a:spcAft>
              <a:buNone/>
            </a:pPr>
            <a:endParaRPr sz="1800">
              <a:solidFill>
                <a:srgbClr val="0D3447"/>
              </a:solidFill>
              <a:latin typeface="Arial"/>
              <a:ea typeface="Arial"/>
              <a:cs typeface="Arial"/>
              <a:sym typeface="Arial"/>
            </a:endParaRPr>
          </a:p>
          <a:p>
            <a:pPr marL="0" marR="0" lvl="0" indent="0" algn="l" rtl="0">
              <a:spcBef>
                <a:spcPts val="0"/>
              </a:spcBef>
              <a:spcAft>
                <a:spcPts val="0"/>
              </a:spcAft>
              <a:buNone/>
            </a:pPr>
            <a:r>
              <a:rPr lang="en-IE" sz="1800" b="1">
                <a:solidFill>
                  <a:srgbClr val="0D3447"/>
                </a:solidFill>
                <a:latin typeface="Arial"/>
                <a:ea typeface="Arial"/>
                <a:cs typeface="Arial"/>
                <a:sym typeface="Arial"/>
              </a:rPr>
              <a:t>Behavioural Support:</a:t>
            </a:r>
            <a:r>
              <a:rPr lang="en-IE" sz="1800">
                <a:solidFill>
                  <a:srgbClr val="0D3447"/>
                </a:solidFill>
                <a:latin typeface="Arial"/>
                <a:ea typeface="Arial"/>
                <a:cs typeface="Arial"/>
                <a:sym typeface="Arial"/>
              </a:rPr>
              <a:t> </a:t>
            </a:r>
            <a:endParaRPr/>
          </a:p>
          <a:p>
            <a:pPr marL="0" marR="0" lvl="0" indent="0" algn="l" rtl="0">
              <a:spcBef>
                <a:spcPts val="0"/>
              </a:spcBef>
              <a:spcAft>
                <a:spcPts val="0"/>
              </a:spcAft>
              <a:buNone/>
            </a:pPr>
            <a:r>
              <a:rPr lang="en-IE" sz="1800">
                <a:solidFill>
                  <a:srgbClr val="0D3447"/>
                </a:solidFill>
                <a:latin typeface="Arial"/>
                <a:ea typeface="Arial"/>
                <a:cs typeface="Arial"/>
                <a:sym typeface="Arial"/>
              </a:rPr>
              <a:t>helping you address the psychological and emotional dependence on smoking. </a:t>
            </a:r>
            <a:endParaRPr/>
          </a:p>
          <a:p>
            <a:pPr marL="0" marR="0" lvl="0" indent="0" algn="l" rtl="0">
              <a:spcBef>
                <a:spcPts val="0"/>
              </a:spcBef>
              <a:spcAft>
                <a:spcPts val="0"/>
              </a:spcAft>
              <a:buNone/>
            </a:pPr>
            <a:endParaRPr sz="1800">
              <a:solidFill>
                <a:srgbClr val="0D3447"/>
              </a:solidFill>
              <a:latin typeface="Arial"/>
              <a:ea typeface="Arial"/>
              <a:cs typeface="Arial"/>
              <a:sym typeface="Arial"/>
            </a:endParaRPr>
          </a:p>
          <a:p>
            <a:pPr marL="0" marR="0" lvl="0" indent="0" algn="l" rtl="0">
              <a:spcBef>
                <a:spcPts val="0"/>
              </a:spcBef>
              <a:spcAft>
                <a:spcPts val="0"/>
              </a:spcAft>
              <a:buNone/>
            </a:pPr>
            <a:r>
              <a:rPr lang="en-IE" sz="1800" b="1">
                <a:solidFill>
                  <a:srgbClr val="0D3447"/>
                </a:solidFill>
                <a:latin typeface="Arial"/>
                <a:ea typeface="Arial"/>
                <a:cs typeface="Arial"/>
                <a:sym typeface="Arial"/>
              </a:rPr>
              <a:t>Trusted Information: </a:t>
            </a:r>
            <a:endParaRPr/>
          </a:p>
          <a:p>
            <a:pPr marL="0" marR="0" lvl="0" indent="0" algn="l" rtl="0">
              <a:spcBef>
                <a:spcPts val="0"/>
              </a:spcBef>
              <a:spcAft>
                <a:spcPts val="0"/>
              </a:spcAft>
              <a:buNone/>
            </a:pPr>
            <a:r>
              <a:rPr lang="en-IE" sz="1800">
                <a:solidFill>
                  <a:srgbClr val="0E3946"/>
                </a:solidFill>
                <a:latin typeface="Arial"/>
                <a:ea typeface="Arial"/>
                <a:cs typeface="Arial"/>
                <a:sym typeface="Arial"/>
              </a:rPr>
              <a:t>Helping you to understand the benefits of quitting, debunk myths and advise on supports available</a:t>
            </a:r>
            <a:endParaRPr/>
          </a:p>
          <a:p>
            <a:pPr marL="0" marR="0" lvl="0" indent="0" algn="l" rtl="0">
              <a:spcBef>
                <a:spcPts val="0"/>
              </a:spcBef>
              <a:spcAft>
                <a:spcPts val="0"/>
              </a:spcAft>
              <a:buNone/>
            </a:pPr>
            <a:r>
              <a:rPr lang="en-IE" sz="1800">
                <a:solidFill>
                  <a:schemeClr val="dk1"/>
                </a:solidFill>
                <a:latin typeface="Arial"/>
                <a:ea typeface="Arial"/>
                <a:cs typeface="Arial"/>
                <a:sym typeface="Arial"/>
              </a:rPr>
              <a:t> </a:t>
            </a:r>
            <a:endParaRPr/>
          </a:p>
        </p:txBody>
      </p:sp>
      <p:pic>
        <p:nvPicPr>
          <p:cNvPr id="368" name="Google Shape;368;p22"/>
          <p:cNvPicPr preferRelativeResize="0"/>
          <p:nvPr/>
        </p:nvPicPr>
        <p:blipFill rotWithShape="1">
          <a:blip r:embed="rId3">
            <a:alphaModFix/>
          </a:blip>
          <a:srcRect t="23194"/>
          <a:stretch/>
        </p:blipFill>
        <p:spPr>
          <a:xfrm>
            <a:off x="924232" y="1998594"/>
            <a:ext cx="1977176" cy="1518586"/>
          </a:xfrm>
          <a:prstGeom prst="rect">
            <a:avLst/>
          </a:prstGeom>
          <a:noFill/>
          <a:ln>
            <a:noFill/>
          </a:ln>
        </p:spPr>
      </p:pic>
      <p:pic>
        <p:nvPicPr>
          <p:cNvPr id="369" name="Google Shape;369;p22"/>
          <p:cNvPicPr preferRelativeResize="0"/>
          <p:nvPr/>
        </p:nvPicPr>
        <p:blipFill rotWithShape="1">
          <a:blip r:embed="rId4">
            <a:alphaModFix/>
          </a:blip>
          <a:srcRect/>
          <a:stretch/>
        </p:blipFill>
        <p:spPr>
          <a:xfrm>
            <a:off x="3213701" y="1650794"/>
            <a:ext cx="2757349" cy="1868533"/>
          </a:xfrm>
          <a:prstGeom prst="rect">
            <a:avLst/>
          </a:prstGeom>
          <a:noFill/>
          <a:ln>
            <a:noFill/>
          </a:ln>
        </p:spPr>
      </p:pic>
      <p:pic>
        <p:nvPicPr>
          <p:cNvPr id="370" name="Google Shape;370;p22"/>
          <p:cNvPicPr preferRelativeResize="0"/>
          <p:nvPr/>
        </p:nvPicPr>
        <p:blipFill rotWithShape="1">
          <a:blip r:embed="rId5">
            <a:alphaModFix/>
          </a:blip>
          <a:srcRect/>
          <a:stretch/>
        </p:blipFill>
        <p:spPr>
          <a:xfrm>
            <a:off x="8850476" y="1992411"/>
            <a:ext cx="2807213" cy="1530112"/>
          </a:xfrm>
          <a:prstGeom prst="rect">
            <a:avLst/>
          </a:prstGeom>
          <a:noFill/>
          <a:ln>
            <a:noFill/>
          </a:ln>
        </p:spPr>
      </p:pic>
      <p:pic>
        <p:nvPicPr>
          <p:cNvPr id="371" name="Google Shape;371;p22"/>
          <p:cNvPicPr preferRelativeResize="0"/>
          <p:nvPr/>
        </p:nvPicPr>
        <p:blipFill rotWithShape="1">
          <a:blip r:embed="rId6">
            <a:alphaModFix/>
          </a:blip>
          <a:srcRect/>
          <a:stretch/>
        </p:blipFill>
        <p:spPr>
          <a:xfrm>
            <a:off x="6212129" y="1650794"/>
            <a:ext cx="2214340" cy="1880147"/>
          </a:xfrm>
          <a:prstGeom prst="rect">
            <a:avLst/>
          </a:prstGeom>
          <a:noFill/>
          <a:ln>
            <a:noFill/>
          </a:ln>
        </p:spPr>
      </p:pic>
      <p:pic>
        <p:nvPicPr>
          <p:cNvPr id="372" name="Google Shape;372;p22"/>
          <p:cNvPicPr preferRelativeResize="0"/>
          <p:nvPr/>
        </p:nvPicPr>
        <p:blipFill rotWithShape="1">
          <a:blip r:embed="rId7">
            <a:alphaModFix/>
          </a:blip>
          <a:srcRect/>
          <a:stretch/>
        </p:blipFill>
        <p:spPr>
          <a:xfrm>
            <a:off x="6559828" y="1890116"/>
            <a:ext cx="1465482" cy="1465482"/>
          </a:xfrm>
          <a:prstGeom prst="rect">
            <a:avLst/>
          </a:prstGeom>
          <a:noFill/>
          <a:ln w="9525" cap="flat" cmpd="sng">
            <a:solidFill>
              <a:srgbClr val="C00000"/>
            </a:solidFill>
            <a:prstDash val="solid"/>
            <a:round/>
            <a:headEnd type="none" w="sm" len="sm"/>
            <a:tailEnd type="none" w="sm" len="sm"/>
          </a:ln>
        </p:spPr>
      </p:pic>
      <p:pic>
        <p:nvPicPr>
          <p:cNvPr id="373" name="Google Shape;373;p22"/>
          <p:cNvPicPr preferRelativeResize="0"/>
          <p:nvPr/>
        </p:nvPicPr>
        <p:blipFill rotWithShape="1">
          <a:blip r:embed="rId8">
            <a:alphaModFix/>
          </a:blip>
          <a:srcRect l="77174" t="4506" r="12248" b="48670"/>
          <a:stretch/>
        </p:blipFill>
        <p:spPr>
          <a:xfrm>
            <a:off x="10058454" y="1804832"/>
            <a:ext cx="497751" cy="377603"/>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374" name="Google Shape;374;p22"/>
          <p:cNvPicPr preferRelativeResize="0"/>
          <p:nvPr/>
        </p:nvPicPr>
        <p:blipFill rotWithShape="1">
          <a:blip r:embed="rId8">
            <a:alphaModFix/>
          </a:blip>
          <a:srcRect l="45633" t="3192" r="43060" b="46690"/>
          <a:stretch/>
        </p:blipFill>
        <p:spPr>
          <a:xfrm>
            <a:off x="9522654" y="1809247"/>
            <a:ext cx="466920" cy="373188"/>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375" name="Google Shape;375;p22"/>
          <p:cNvPicPr preferRelativeResize="0"/>
          <p:nvPr/>
        </p:nvPicPr>
        <p:blipFill rotWithShape="1">
          <a:blip r:embed="rId8">
            <a:alphaModFix/>
          </a:blip>
          <a:srcRect l="10141" t="-1" r="75397" b="49104"/>
          <a:stretch/>
        </p:blipFill>
        <p:spPr>
          <a:xfrm>
            <a:off x="8850420" y="1814753"/>
            <a:ext cx="609600" cy="367682"/>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376" name="Google Shape;376;p22"/>
          <p:cNvPicPr preferRelativeResize="0"/>
          <p:nvPr/>
        </p:nvPicPr>
        <p:blipFill rotWithShape="1">
          <a:blip r:embed="rId9">
            <a:alphaModFix/>
          </a:blip>
          <a:srcRect/>
          <a:stretch/>
        </p:blipFill>
        <p:spPr>
          <a:xfrm>
            <a:off x="700425" y="5945883"/>
            <a:ext cx="10791150" cy="62471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pic>
        <p:nvPicPr>
          <p:cNvPr id="382" name="Google Shape;382;p23"/>
          <p:cNvPicPr preferRelativeResize="0"/>
          <p:nvPr/>
        </p:nvPicPr>
        <p:blipFill rotWithShape="1">
          <a:blip r:embed="rId3">
            <a:alphaModFix/>
          </a:blip>
          <a:srcRect t="6209"/>
          <a:stretch/>
        </p:blipFill>
        <p:spPr>
          <a:xfrm>
            <a:off x="409373" y="1126785"/>
            <a:ext cx="5730737" cy="4860297"/>
          </a:xfrm>
          <a:prstGeom prst="rect">
            <a:avLst/>
          </a:prstGeom>
          <a:noFill/>
          <a:ln>
            <a:noFill/>
          </a:ln>
        </p:spPr>
      </p:pic>
      <p:pic>
        <p:nvPicPr>
          <p:cNvPr id="383" name="Google Shape;383;p23"/>
          <p:cNvPicPr preferRelativeResize="0"/>
          <p:nvPr/>
        </p:nvPicPr>
        <p:blipFill rotWithShape="1">
          <a:blip r:embed="rId4">
            <a:alphaModFix/>
          </a:blip>
          <a:srcRect/>
          <a:stretch/>
        </p:blipFill>
        <p:spPr>
          <a:xfrm>
            <a:off x="6140110" y="1505345"/>
            <a:ext cx="5412553" cy="3938720"/>
          </a:xfrm>
          <a:prstGeom prst="rect">
            <a:avLst/>
          </a:prstGeom>
          <a:noFill/>
          <a:ln>
            <a:noFill/>
          </a:ln>
        </p:spPr>
      </p:pic>
      <p:sp>
        <p:nvSpPr>
          <p:cNvPr id="384" name="Google Shape;384;p23"/>
          <p:cNvSpPr txBox="1"/>
          <p:nvPr/>
        </p:nvSpPr>
        <p:spPr>
          <a:xfrm>
            <a:off x="758283" y="523359"/>
            <a:ext cx="10593658" cy="1635977"/>
          </a:xfrm>
          <a:prstGeom prst="rect">
            <a:avLst/>
          </a:prstGeom>
          <a:noFill/>
          <a:ln>
            <a:noFill/>
          </a:ln>
        </p:spPr>
        <p:txBody>
          <a:bodyPr spcFirstLastPara="1" wrap="square" lIns="91425" tIns="45700" rIns="91425" bIns="45700" anchor="t" anchorCtr="0">
            <a:normAutofit/>
          </a:bodyPr>
          <a:lstStyle/>
          <a:p>
            <a:pPr marL="45720" marR="0" lvl="0" indent="0" algn="l" rtl="0">
              <a:lnSpc>
                <a:spcPct val="90000"/>
              </a:lnSpc>
              <a:spcBef>
                <a:spcPts val="0"/>
              </a:spcBef>
              <a:spcAft>
                <a:spcPts val="0"/>
              </a:spcAft>
              <a:buClr>
                <a:schemeClr val="accent1"/>
              </a:buClr>
              <a:buSzPts val="3200"/>
              <a:buFont typeface="Corbel"/>
              <a:buNone/>
            </a:pPr>
            <a:r>
              <a:rPr lang="en-IE" sz="4000" b="1">
                <a:solidFill>
                  <a:srgbClr val="0D3447"/>
                </a:solidFill>
                <a:latin typeface="Arial"/>
                <a:ea typeface="Arial"/>
                <a:cs typeface="Arial"/>
                <a:sym typeface="Arial"/>
              </a:rPr>
              <a:t>How can a Quit smoking advisor can help?</a:t>
            </a:r>
            <a:endParaRPr/>
          </a:p>
          <a:p>
            <a:pPr marL="45720" marR="0" lvl="0" indent="0" algn="l" rtl="0">
              <a:lnSpc>
                <a:spcPct val="90000"/>
              </a:lnSpc>
              <a:spcBef>
                <a:spcPts val="1400"/>
              </a:spcBef>
              <a:spcAft>
                <a:spcPts val="0"/>
              </a:spcAft>
              <a:buClr>
                <a:schemeClr val="accent1"/>
              </a:buClr>
              <a:buSzPts val="1760"/>
              <a:buFont typeface="Corbel"/>
              <a:buNone/>
            </a:pPr>
            <a:endParaRPr sz="2200">
              <a:solidFill>
                <a:srgbClr val="104954"/>
              </a:solidFill>
              <a:latin typeface="Arial"/>
              <a:ea typeface="Arial"/>
              <a:cs typeface="Arial"/>
              <a:sym typeface="Arial"/>
            </a:endParaRPr>
          </a:p>
        </p:txBody>
      </p:sp>
      <p:pic>
        <p:nvPicPr>
          <p:cNvPr id="385" name="Google Shape;385;p23"/>
          <p:cNvPicPr preferRelativeResize="0"/>
          <p:nvPr/>
        </p:nvPicPr>
        <p:blipFill rotWithShape="1">
          <a:blip r:embed="rId5">
            <a:alphaModFix/>
          </a:blip>
          <a:srcRect/>
          <a:stretch/>
        </p:blipFill>
        <p:spPr>
          <a:xfrm>
            <a:off x="700425" y="5945883"/>
            <a:ext cx="10791150" cy="62471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090" y="475208"/>
            <a:ext cx="9875520" cy="1356360"/>
          </a:xfrm>
        </p:spPr>
        <p:txBody>
          <a:bodyPr/>
          <a:lstStyle/>
          <a:p>
            <a:r>
              <a:rPr lang="en-IE" dirty="0">
                <a:solidFill>
                  <a:srgbClr val="104954"/>
                </a:solidFill>
                <a:latin typeface="Arial" panose="020B0604020202020204" pitchFamily="34" charset="0"/>
                <a:cs typeface="Arial" panose="020B0604020202020204" pitchFamily="34" charset="0"/>
              </a:rPr>
              <a:t>Sandra</a:t>
            </a:r>
            <a:br>
              <a:rPr lang="en-IE" dirty="0">
                <a:solidFill>
                  <a:srgbClr val="104954"/>
                </a:solidFill>
                <a:latin typeface="Arial" panose="020B0604020202020204" pitchFamily="34" charset="0"/>
                <a:cs typeface="Arial" panose="020B0604020202020204" pitchFamily="34" charset="0"/>
              </a:rPr>
            </a:br>
            <a:r>
              <a:rPr lang="en-IE" sz="3600" dirty="0">
                <a:solidFill>
                  <a:srgbClr val="104954"/>
                </a:solidFill>
                <a:latin typeface="Arial" panose="020B0604020202020204" pitchFamily="34" charset="0"/>
                <a:cs typeface="Arial" panose="020B0604020202020204" pitchFamily="34" charset="0"/>
              </a:rPr>
              <a:t>Planning and Preparing to Quit</a:t>
            </a:r>
          </a:p>
        </p:txBody>
      </p:sp>
      <p:sp>
        <p:nvSpPr>
          <p:cNvPr id="3" name="Rectangle 2"/>
          <p:cNvSpPr/>
          <p:nvPr/>
        </p:nvSpPr>
        <p:spPr>
          <a:xfrm>
            <a:off x="606829" y="1853738"/>
            <a:ext cx="4397433" cy="3740727"/>
          </a:xfrm>
          <a:prstGeom prst="rect">
            <a:avLst/>
          </a:prstGeom>
          <a:solidFill>
            <a:srgbClr val="1049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8" name="Picture 7"/>
          <p:cNvPicPr>
            <a:picLocks noChangeAspect="1"/>
          </p:cNvPicPr>
          <p:nvPr/>
        </p:nvPicPr>
        <p:blipFill>
          <a:blip r:embed="rId5"/>
          <a:stretch>
            <a:fillRect/>
          </a:stretch>
        </p:blipFill>
        <p:spPr>
          <a:xfrm flipH="1">
            <a:off x="1334018" y="2241490"/>
            <a:ext cx="2943053" cy="2943053"/>
          </a:xfrm>
          <a:prstGeom prst="rect">
            <a:avLst/>
          </a:prstGeom>
        </p:spPr>
      </p:pic>
      <p:pic>
        <p:nvPicPr>
          <p:cNvPr id="10" name="Case Study Pt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120646" y="2418985"/>
            <a:ext cx="2326923" cy="2326923"/>
          </a:xfrm>
          <a:prstGeom prst="rect">
            <a:avLst/>
          </a:prstGeom>
        </p:spPr>
      </p:pic>
      <p:pic>
        <p:nvPicPr>
          <p:cNvPr id="5" name="Picture 4">
            <a:extLst>
              <a:ext uri="{FF2B5EF4-FFF2-40B4-BE49-F238E27FC236}">
                <a16:creationId xmlns:a16="http://schemas.microsoft.com/office/drawing/2014/main" id="{D5B949D7-4DC9-0A2B-682E-59189FB3A2F7}"/>
              </a:ext>
            </a:extLst>
          </p:cNvPr>
          <p:cNvPicPr>
            <a:picLocks noChangeAspect="1"/>
          </p:cNvPicPr>
          <p:nvPr/>
        </p:nvPicPr>
        <p:blipFill>
          <a:blip r:embed="rId7"/>
          <a:stretch>
            <a:fillRect/>
          </a:stretch>
        </p:blipFill>
        <p:spPr>
          <a:xfrm>
            <a:off x="700425" y="5945883"/>
            <a:ext cx="10791150" cy="624711"/>
          </a:xfrm>
          <a:prstGeom prst="rect">
            <a:avLst/>
          </a:prstGeom>
        </p:spPr>
      </p:pic>
    </p:spTree>
    <p:extLst>
      <p:ext uri="{BB962C8B-B14F-4D97-AF65-F5344CB8AC3E}">
        <p14:creationId xmlns:p14="http://schemas.microsoft.com/office/powerpoint/2010/main" val="2483696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505"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25"/>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04954"/>
              </a:buClr>
              <a:buSzPts val="4400"/>
              <a:buFont typeface="Arial"/>
              <a:buNone/>
            </a:pPr>
            <a:r>
              <a:rPr lang="en-IE" b="1">
                <a:solidFill>
                  <a:srgbClr val="104954"/>
                </a:solidFill>
                <a:latin typeface="Arial"/>
                <a:ea typeface="Arial"/>
                <a:cs typeface="Arial"/>
                <a:sym typeface="Arial"/>
              </a:rPr>
              <a:t>Planning and Preparing to Quit</a:t>
            </a:r>
            <a:endParaRPr/>
          </a:p>
        </p:txBody>
      </p:sp>
      <p:sp>
        <p:nvSpPr>
          <p:cNvPr id="402" name="Google Shape;402;p25"/>
          <p:cNvSpPr txBox="1">
            <a:spLocks noGrp="1"/>
          </p:cNvSpPr>
          <p:nvPr>
            <p:ph type="body" idx="1"/>
          </p:nvPr>
        </p:nvSpPr>
        <p:spPr>
          <a:xfrm>
            <a:off x="3213700" y="3770263"/>
            <a:ext cx="2684179" cy="2310496"/>
          </a:xfrm>
          <a:prstGeom prst="rect">
            <a:avLst/>
          </a:prstGeom>
          <a:noFill/>
          <a:ln>
            <a:noFill/>
          </a:ln>
        </p:spPr>
        <p:txBody>
          <a:bodyPr spcFirstLastPara="1" wrap="square" lIns="91425" tIns="45700" rIns="91425" bIns="45700" anchor="t" anchorCtr="0">
            <a:normAutofit/>
          </a:bodyPr>
          <a:lstStyle/>
          <a:p>
            <a:pPr marL="45720" lvl="0" indent="0" algn="l" rtl="0">
              <a:lnSpc>
                <a:spcPct val="90000"/>
              </a:lnSpc>
              <a:spcBef>
                <a:spcPts val="0"/>
              </a:spcBef>
              <a:spcAft>
                <a:spcPts val="0"/>
              </a:spcAft>
              <a:buSzPts val="1440"/>
              <a:buNone/>
            </a:pPr>
            <a:r>
              <a:rPr lang="en-IE" sz="1800" b="1">
                <a:solidFill>
                  <a:srgbClr val="0D3447"/>
                </a:solidFill>
                <a:latin typeface="Arial"/>
                <a:ea typeface="Arial"/>
                <a:cs typeface="Arial"/>
                <a:sym typeface="Arial"/>
              </a:rPr>
              <a:t>Quit Smoking Group</a:t>
            </a:r>
            <a:endParaRPr sz="1800" b="1" u="sng">
              <a:solidFill>
                <a:srgbClr val="0D3447"/>
              </a:solidFill>
              <a:latin typeface="Arial"/>
              <a:ea typeface="Arial"/>
              <a:cs typeface="Arial"/>
              <a:sym typeface="Arial"/>
              <a:hlinkClick r:id="rId3">
                <a:extLst>
                  <a:ext uri="{A12FA001-AC4F-418D-AE19-62706E023703}">
                    <ahyp:hlinkClr xmlns:ahyp="http://schemas.microsoft.com/office/drawing/2018/hyperlinkcolor" val="tx"/>
                  </a:ext>
                </a:extLst>
              </a:hlinkClick>
            </a:endParaRPr>
          </a:p>
          <a:p>
            <a:pPr marL="45720" lvl="0" indent="0" algn="l" rtl="0">
              <a:lnSpc>
                <a:spcPct val="90000"/>
              </a:lnSpc>
              <a:spcBef>
                <a:spcPts val="1400"/>
              </a:spcBef>
              <a:spcAft>
                <a:spcPts val="0"/>
              </a:spcAft>
              <a:buSzPts val="1440"/>
              <a:buNone/>
            </a:pPr>
            <a:r>
              <a:rPr lang="en-IE" sz="1800" u="sng">
                <a:solidFill>
                  <a:srgbClr val="0D3447"/>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https://www.youtube.com/watch?v=wWyKsspiiG4</a:t>
            </a:r>
            <a:r>
              <a:rPr lang="en-IE" sz="1800">
                <a:solidFill>
                  <a:srgbClr val="0D3447"/>
                </a:solidFill>
                <a:latin typeface="Arial"/>
                <a:ea typeface="Arial"/>
                <a:cs typeface="Arial"/>
                <a:sym typeface="Arial"/>
              </a:rPr>
              <a:t> </a:t>
            </a:r>
            <a:endParaRPr/>
          </a:p>
          <a:p>
            <a:pPr marL="228600" lvl="0" indent="-71120" algn="l" rtl="0">
              <a:lnSpc>
                <a:spcPct val="90000"/>
              </a:lnSpc>
              <a:spcBef>
                <a:spcPts val="1400"/>
              </a:spcBef>
              <a:spcAft>
                <a:spcPts val="0"/>
              </a:spcAft>
              <a:buSzPts val="1760"/>
              <a:buNone/>
            </a:pPr>
            <a:endParaRPr/>
          </a:p>
        </p:txBody>
      </p:sp>
      <p:sp>
        <p:nvSpPr>
          <p:cNvPr id="403" name="Google Shape;403;p25"/>
          <p:cNvSpPr txBox="1">
            <a:spLocks noGrp="1"/>
          </p:cNvSpPr>
          <p:nvPr>
            <p:ph type="body" idx="2"/>
          </p:nvPr>
        </p:nvSpPr>
        <p:spPr>
          <a:xfrm>
            <a:off x="6267612" y="2057400"/>
            <a:ext cx="2221491" cy="4023360"/>
          </a:xfrm>
          <a:prstGeom prst="rect">
            <a:avLst/>
          </a:prstGeom>
          <a:noFill/>
          <a:ln>
            <a:noFill/>
          </a:ln>
        </p:spPr>
        <p:txBody>
          <a:bodyPr spcFirstLastPara="1" wrap="square" lIns="91425" tIns="45700" rIns="91425" bIns="45700" anchor="t" anchorCtr="0">
            <a:normAutofit/>
          </a:bodyPr>
          <a:lstStyle/>
          <a:p>
            <a:pPr marL="228600" lvl="0" indent="-71120" algn="l" rtl="0">
              <a:lnSpc>
                <a:spcPct val="90000"/>
              </a:lnSpc>
              <a:spcBef>
                <a:spcPts val="0"/>
              </a:spcBef>
              <a:spcAft>
                <a:spcPts val="0"/>
              </a:spcAft>
              <a:buSzPts val="1760"/>
              <a:buNone/>
            </a:pPr>
            <a:endParaRPr/>
          </a:p>
          <a:p>
            <a:pPr marL="228600" lvl="0" indent="-71120" algn="l" rtl="0">
              <a:lnSpc>
                <a:spcPct val="90000"/>
              </a:lnSpc>
              <a:spcBef>
                <a:spcPts val="1400"/>
              </a:spcBef>
              <a:spcAft>
                <a:spcPts val="0"/>
              </a:spcAft>
              <a:buSzPts val="1760"/>
              <a:buNone/>
            </a:pPr>
            <a:endParaRPr/>
          </a:p>
          <a:p>
            <a:pPr marL="228600" lvl="0" indent="-71120" algn="l" rtl="0">
              <a:lnSpc>
                <a:spcPct val="90000"/>
              </a:lnSpc>
              <a:spcBef>
                <a:spcPts val="1400"/>
              </a:spcBef>
              <a:spcAft>
                <a:spcPts val="0"/>
              </a:spcAft>
              <a:buSzPts val="1760"/>
              <a:buNone/>
            </a:pPr>
            <a:endParaRPr/>
          </a:p>
          <a:p>
            <a:pPr marL="228600" lvl="0" indent="-71120" algn="l" rtl="0">
              <a:lnSpc>
                <a:spcPct val="90000"/>
              </a:lnSpc>
              <a:spcBef>
                <a:spcPts val="1400"/>
              </a:spcBef>
              <a:spcAft>
                <a:spcPts val="0"/>
              </a:spcAft>
              <a:buSzPts val="1760"/>
              <a:buNone/>
            </a:pPr>
            <a:endParaRPr/>
          </a:p>
          <a:p>
            <a:pPr marL="228600" lvl="0" indent="-71120" algn="l" rtl="0">
              <a:lnSpc>
                <a:spcPct val="90000"/>
              </a:lnSpc>
              <a:spcBef>
                <a:spcPts val="1400"/>
              </a:spcBef>
              <a:spcAft>
                <a:spcPts val="0"/>
              </a:spcAft>
              <a:buSzPts val="1760"/>
              <a:buNone/>
            </a:pPr>
            <a:endParaRPr/>
          </a:p>
          <a:p>
            <a:pPr marL="45720" lvl="0" indent="0" algn="l" rtl="0">
              <a:lnSpc>
                <a:spcPct val="90000"/>
              </a:lnSpc>
              <a:spcBef>
                <a:spcPts val="1400"/>
              </a:spcBef>
              <a:spcAft>
                <a:spcPts val="0"/>
              </a:spcAft>
              <a:buSzPts val="1760"/>
              <a:buNone/>
            </a:pPr>
            <a:endParaRPr/>
          </a:p>
        </p:txBody>
      </p:sp>
      <p:pic>
        <p:nvPicPr>
          <p:cNvPr id="404" name="Google Shape;404;p25"/>
          <p:cNvPicPr preferRelativeResize="0"/>
          <p:nvPr/>
        </p:nvPicPr>
        <p:blipFill rotWithShape="1">
          <a:blip r:embed="rId4">
            <a:alphaModFix/>
          </a:blip>
          <a:srcRect t="23194"/>
          <a:stretch/>
        </p:blipFill>
        <p:spPr>
          <a:xfrm>
            <a:off x="924232" y="1998594"/>
            <a:ext cx="1977176" cy="1518586"/>
          </a:xfrm>
          <a:prstGeom prst="rect">
            <a:avLst/>
          </a:prstGeom>
          <a:noFill/>
          <a:ln>
            <a:noFill/>
          </a:ln>
        </p:spPr>
      </p:pic>
      <p:pic>
        <p:nvPicPr>
          <p:cNvPr id="405" name="Google Shape;405;p25"/>
          <p:cNvPicPr preferRelativeResize="0"/>
          <p:nvPr/>
        </p:nvPicPr>
        <p:blipFill rotWithShape="1">
          <a:blip r:embed="rId5">
            <a:alphaModFix/>
          </a:blip>
          <a:srcRect/>
          <a:stretch/>
        </p:blipFill>
        <p:spPr>
          <a:xfrm>
            <a:off x="3213701" y="1650794"/>
            <a:ext cx="2757349" cy="1868533"/>
          </a:xfrm>
          <a:prstGeom prst="rect">
            <a:avLst/>
          </a:prstGeom>
          <a:noFill/>
          <a:ln>
            <a:noFill/>
          </a:ln>
        </p:spPr>
      </p:pic>
      <p:pic>
        <p:nvPicPr>
          <p:cNvPr id="406" name="Google Shape;406;p25"/>
          <p:cNvPicPr preferRelativeResize="0"/>
          <p:nvPr/>
        </p:nvPicPr>
        <p:blipFill rotWithShape="1">
          <a:blip r:embed="rId6">
            <a:alphaModFix/>
          </a:blip>
          <a:srcRect/>
          <a:stretch/>
        </p:blipFill>
        <p:spPr>
          <a:xfrm>
            <a:off x="8850476" y="1992411"/>
            <a:ext cx="2807213" cy="1530112"/>
          </a:xfrm>
          <a:prstGeom prst="rect">
            <a:avLst/>
          </a:prstGeom>
          <a:noFill/>
          <a:ln>
            <a:noFill/>
          </a:ln>
        </p:spPr>
      </p:pic>
      <p:pic>
        <p:nvPicPr>
          <p:cNvPr id="407" name="Google Shape;407;p25"/>
          <p:cNvPicPr preferRelativeResize="0"/>
          <p:nvPr/>
        </p:nvPicPr>
        <p:blipFill rotWithShape="1">
          <a:blip r:embed="rId7">
            <a:alphaModFix/>
          </a:blip>
          <a:srcRect/>
          <a:stretch/>
        </p:blipFill>
        <p:spPr>
          <a:xfrm>
            <a:off x="6212129" y="1650794"/>
            <a:ext cx="2214340" cy="1880147"/>
          </a:xfrm>
          <a:prstGeom prst="rect">
            <a:avLst/>
          </a:prstGeom>
          <a:noFill/>
          <a:ln>
            <a:noFill/>
          </a:ln>
        </p:spPr>
      </p:pic>
      <p:pic>
        <p:nvPicPr>
          <p:cNvPr id="408" name="Google Shape;408;p25"/>
          <p:cNvPicPr preferRelativeResize="0"/>
          <p:nvPr/>
        </p:nvPicPr>
        <p:blipFill rotWithShape="1">
          <a:blip r:embed="rId8">
            <a:alphaModFix/>
          </a:blip>
          <a:srcRect/>
          <a:stretch/>
        </p:blipFill>
        <p:spPr>
          <a:xfrm>
            <a:off x="6559828" y="1890116"/>
            <a:ext cx="1465482" cy="1465482"/>
          </a:xfrm>
          <a:prstGeom prst="rect">
            <a:avLst/>
          </a:prstGeom>
          <a:noFill/>
          <a:ln w="9525" cap="flat" cmpd="sng">
            <a:solidFill>
              <a:srgbClr val="C00000"/>
            </a:solidFill>
            <a:prstDash val="solid"/>
            <a:round/>
            <a:headEnd type="none" w="sm" len="sm"/>
            <a:tailEnd type="none" w="sm" len="sm"/>
          </a:ln>
        </p:spPr>
      </p:pic>
      <p:pic>
        <p:nvPicPr>
          <p:cNvPr id="409" name="Google Shape;409;p25"/>
          <p:cNvPicPr preferRelativeResize="0"/>
          <p:nvPr/>
        </p:nvPicPr>
        <p:blipFill rotWithShape="1">
          <a:blip r:embed="rId9">
            <a:alphaModFix/>
          </a:blip>
          <a:srcRect l="77174" t="4506" r="12248" b="48670"/>
          <a:stretch/>
        </p:blipFill>
        <p:spPr>
          <a:xfrm>
            <a:off x="10058454" y="1804832"/>
            <a:ext cx="497751" cy="377603"/>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410" name="Google Shape;410;p25"/>
          <p:cNvPicPr preferRelativeResize="0"/>
          <p:nvPr/>
        </p:nvPicPr>
        <p:blipFill rotWithShape="1">
          <a:blip r:embed="rId9">
            <a:alphaModFix/>
          </a:blip>
          <a:srcRect l="45633" t="3192" r="43060" b="46690"/>
          <a:stretch/>
        </p:blipFill>
        <p:spPr>
          <a:xfrm>
            <a:off x="9522654" y="1809247"/>
            <a:ext cx="466920" cy="373188"/>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411" name="Google Shape;411;p25"/>
          <p:cNvPicPr preferRelativeResize="0"/>
          <p:nvPr/>
        </p:nvPicPr>
        <p:blipFill rotWithShape="1">
          <a:blip r:embed="rId9">
            <a:alphaModFix/>
          </a:blip>
          <a:srcRect l="10141" t="-1" r="75397" b="49104"/>
          <a:stretch/>
        </p:blipFill>
        <p:spPr>
          <a:xfrm>
            <a:off x="8850420" y="1814753"/>
            <a:ext cx="609600" cy="367682"/>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412" name="Google Shape;412;p25"/>
          <p:cNvSpPr/>
          <p:nvPr/>
        </p:nvSpPr>
        <p:spPr>
          <a:xfrm>
            <a:off x="6267613" y="3770263"/>
            <a:ext cx="2276974"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1800" b="1">
                <a:solidFill>
                  <a:srgbClr val="0D3447"/>
                </a:solidFill>
                <a:latin typeface="Arial"/>
                <a:ea typeface="Arial"/>
                <a:cs typeface="Arial"/>
                <a:sym typeface="Arial"/>
              </a:rPr>
              <a:t>1:1 HSE Quit smoking advisor in person</a:t>
            </a:r>
            <a:endParaRPr/>
          </a:p>
          <a:p>
            <a:pPr marL="0" marR="0" lvl="0" indent="0" algn="l" rtl="0">
              <a:spcBef>
                <a:spcPts val="0"/>
              </a:spcBef>
              <a:spcAft>
                <a:spcPts val="0"/>
              </a:spcAft>
              <a:buNone/>
            </a:pPr>
            <a:endParaRPr sz="1800" b="1">
              <a:solidFill>
                <a:srgbClr val="0D3447"/>
              </a:solidFill>
              <a:latin typeface="Arial"/>
              <a:ea typeface="Arial"/>
              <a:cs typeface="Arial"/>
              <a:sym typeface="Arial"/>
            </a:endParaRPr>
          </a:p>
          <a:p>
            <a:pPr marL="0" marR="0" lvl="0" indent="0" algn="l" rtl="0">
              <a:spcBef>
                <a:spcPts val="0"/>
              </a:spcBef>
              <a:spcAft>
                <a:spcPts val="0"/>
              </a:spcAft>
              <a:buNone/>
            </a:pPr>
            <a:r>
              <a:rPr lang="en-IE" sz="1800" u="sng">
                <a:solidFill>
                  <a:srgbClr val="0D3447"/>
                </a:solidFill>
                <a:latin typeface="Arial"/>
                <a:ea typeface="Arial"/>
                <a:cs typeface="Arial"/>
                <a:sym typeface="Arial"/>
                <a:hlinkClick r:id="rId10">
                  <a:extLst>
                    <a:ext uri="{A12FA001-AC4F-418D-AE19-62706E023703}">
                      <ahyp:hlinkClr xmlns:ahyp="http://schemas.microsoft.com/office/drawing/2018/hyperlinkcolor" val="tx"/>
                    </a:ext>
                  </a:extLst>
                </a:hlinkClick>
              </a:rPr>
              <a:t>https://youtu.be/ghYYHlr_eQg</a:t>
            </a:r>
            <a:endParaRPr sz="1800">
              <a:solidFill>
                <a:srgbClr val="0D3447"/>
              </a:solidFill>
              <a:latin typeface="Arial"/>
              <a:ea typeface="Arial"/>
              <a:cs typeface="Arial"/>
              <a:sym typeface="Arial"/>
            </a:endParaRPr>
          </a:p>
        </p:txBody>
      </p:sp>
      <p:pic>
        <p:nvPicPr>
          <p:cNvPr id="413" name="Google Shape;413;p25"/>
          <p:cNvPicPr preferRelativeResize="0"/>
          <p:nvPr/>
        </p:nvPicPr>
        <p:blipFill rotWithShape="1">
          <a:blip r:embed="rId11">
            <a:alphaModFix/>
          </a:blip>
          <a:srcRect/>
          <a:stretch/>
        </p:blipFill>
        <p:spPr>
          <a:xfrm>
            <a:off x="700425" y="5945883"/>
            <a:ext cx="10791150" cy="62471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26"/>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04954"/>
              </a:buClr>
              <a:buSzPts val="4400"/>
              <a:buFont typeface="Arial"/>
              <a:buNone/>
            </a:pPr>
            <a:r>
              <a:rPr lang="en-IE" b="1">
                <a:solidFill>
                  <a:srgbClr val="104954"/>
                </a:solidFill>
                <a:latin typeface="Arial"/>
                <a:ea typeface="Arial"/>
                <a:cs typeface="Arial"/>
                <a:sym typeface="Arial"/>
              </a:rPr>
              <a:t>Planning and Preparing to Quit</a:t>
            </a:r>
            <a:endParaRPr/>
          </a:p>
        </p:txBody>
      </p:sp>
      <p:sp>
        <p:nvSpPr>
          <p:cNvPr id="420" name="Google Shape;420;p26"/>
          <p:cNvSpPr txBox="1">
            <a:spLocks noGrp="1"/>
          </p:cNvSpPr>
          <p:nvPr>
            <p:ph type="body" idx="2"/>
          </p:nvPr>
        </p:nvSpPr>
        <p:spPr>
          <a:xfrm>
            <a:off x="6267612" y="2057400"/>
            <a:ext cx="2221491" cy="4023360"/>
          </a:xfrm>
          <a:prstGeom prst="rect">
            <a:avLst/>
          </a:prstGeom>
          <a:noFill/>
          <a:ln>
            <a:noFill/>
          </a:ln>
        </p:spPr>
        <p:txBody>
          <a:bodyPr spcFirstLastPara="1" wrap="square" lIns="91425" tIns="45700" rIns="91425" bIns="45700" anchor="t" anchorCtr="0">
            <a:normAutofit/>
          </a:bodyPr>
          <a:lstStyle/>
          <a:p>
            <a:pPr marL="228600" lvl="0" indent="-79502" algn="l" rtl="0">
              <a:lnSpc>
                <a:spcPct val="90000"/>
              </a:lnSpc>
              <a:spcBef>
                <a:spcPts val="0"/>
              </a:spcBef>
              <a:spcAft>
                <a:spcPts val="0"/>
              </a:spcAft>
              <a:buSzPct val="80000"/>
              <a:buNone/>
            </a:pPr>
            <a:endParaRPr/>
          </a:p>
          <a:p>
            <a:pPr marL="228600" lvl="0" indent="-79502" algn="l" rtl="0">
              <a:lnSpc>
                <a:spcPct val="90000"/>
              </a:lnSpc>
              <a:spcBef>
                <a:spcPts val="1400"/>
              </a:spcBef>
              <a:spcAft>
                <a:spcPts val="0"/>
              </a:spcAft>
              <a:buSzPct val="80000"/>
              <a:buNone/>
            </a:pPr>
            <a:endParaRPr/>
          </a:p>
          <a:p>
            <a:pPr marL="228600" lvl="0" indent="-79502" algn="l" rtl="0">
              <a:lnSpc>
                <a:spcPct val="90000"/>
              </a:lnSpc>
              <a:spcBef>
                <a:spcPts val="1400"/>
              </a:spcBef>
              <a:spcAft>
                <a:spcPts val="0"/>
              </a:spcAft>
              <a:buSzPct val="80000"/>
              <a:buNone/>
            </a:pPr>
            <a:endParaRPr/>
          </a:p>
          <a:p>
            <a:pPr marL="228600" lvl="0" indent="-79502" algn="l" rtl="0">
              <a:lnSpc>
                <a:spcPct val="90000"/>
              </a:lnSpc>
              <a:spcBef>
                <a:spcPts val="1400"/>
              </a:spcBef>
              <a:spcAft>
                <a:spcPts val="0"/>
              </a:spcAft>
              <a:buSzPct val="80000"/>
              <a:buNone/>
            </a:pPr>
            <a:endParaRPr/>
          </a:p>
          <a:p>
            <a:pPr marL="228600" lvl="0" indent="-79502" algn="l" rtl="0">
              <a:lnSpc>
                <a:spcPct val="90000"/>
              </a:lnSpc>
              <a:spcBef>
                <a:spcPts val="1400"/>
              </a:spcBef>
              <a:spcAft>
                <a:spcPts val="0"/>
              </a:spcAft>
              <a:buSzPct val="80000"/>
              <a:buNone/>
            </a:pPr>
            <a:endParaRPr/>
          </a:p>
          <a:p>
            <a:pPr marL="45720" lvl="0" indent="0" algn="l" rtl="0">
              <a:lnSpc>
                <a:spcPct val="90000"/>
              </a:lnSpc>
              <a:spcBef>
                <a:spcPts val="1400"/>
              </a:spcBef>
              <a:spcAft>
                <a:spcPts val="0"/>
              </a:spcAft>
              <a:buSzPct val="80000"/>
              <a:buNone/>
            </a:pPr>
            <a:endParaRPr/>
          </a:p>
        </p:txBody>
      </p:sp>
      <p:sp>
        <p:nvSpPr>
          <p:cNvPr id="421" name="Google Shape;421;p26"/>
          <p:cNvSpPr txBox="1">
            <a:spLocks noGrp="1"/>
          </p:cNvSpPr>
          <p:nvPr>
            <p:ph type="body" idx="1"/>
          </p:nvPr>
        </p:nvSpPr>
        <p:spPr>
          <a:xfrm>
            <a:off x="1143000" y="2057399"/>
            <a:ext cx="10046776" cy="4023360"/>
          </a:xfrm>
          <a:prstGeom prst="rect">
            <a:avLst/>
          </a:prstGeom>
          <a:noFill/>
          <a:ln>
            <a:noFill/>
          </a:ln>
        </p:spPr>
        <p:txBody>
          <a:bodyPr spcFirstLastPara="1" wrap="square" lIns="91425" tIns="45700" rIns="91425" bIns="45700" anchor="t" anchorCtr="0">
            <a:normAutofit fontScale="92500" lnSpcReduction="20000"/>
          </a:bodyPr>
          <a:lstStyle/>
          <a:p>
            <a:pPr marL="45720" lvl="0" indent="0" algn="l" rtl="0">
              <a:lnSpc>
                <a:spcPct val="90000"/>
              </a:lnSpc>
              <a:spcBef>
                <a:spcPts val="0"/>
              </a:spcBef>
              <a:spcAft>
                <a:spcPts val="0"/>
              </a:spcAft>
              <a:buSzPct val="80000"/>
              <a:buNone/>
            </a:pPr>
            <a:r>
              <a:rPr lang="en-IE" b="1">
                <a:solidFill>
                  <a:srgbClr val="0D3447"/>
                </a:solidFill>
                <a:latin typeface="Arial"/>
                <a:ea typeface="Arial"/>
                <a:cs typeface="Arial"/>
                <a:sym typeface="Arial"/>
              </a:rPr>
              <a:t>You double your chances of quitting smoking for good when you get support from a trained stop smoking advisor.</a:t>
            </a:r>
            <a:endParaRPr/>
          </a:p>
          <a:p>
            <a:pPr marL="45720" lvl="0" indent="0" algn="l" rtl="0">
              <a:lnSpc>
                <a:spcPct val="90000"/>
              </a:lnSpc>
              <a:spcBef>
                <a:spcPts val="1400"/>
              </a:spcBef>
              <a:spcAft>
                <a:spcPts val="0"/>
              </a:spcAft>
              <a:buSzPct val="80000"/>
              <a:buNone/>
            </a:pPr>
            <a:endParaRPr>
              <a:solidFill>
                <a:srgbClr val="0D3447"/>
              </a:solidFill>
              <a:latin typeface="Arial"/>
              <a:ea typeface="Arial"/>
              <a:cs typeface="Arial"/>
              <a:sym typeface="Arial"/>
            </a:endParaRPr>
          </a:p>
          <a:p>
            <a:pPr marL="45720" lvl="0" indent="0" algn="l" rtl="0">
              <a:lnSpc>
                <a:spcPct val="90000"/>
              </a:lnSpc>
              <a:spcBef>
                <a:spcPts val="1400"/>
              </a:spcBef>
              <a:spcAft>
                <a:spcPts val="0"/>
              </a:spcAft>
              <a:buSzPct val="80000"/>
              <a:buNone/>
            </a:pPr>
            <a:r>
              <a:rPr lang="en-IE" b="1" u="sng">
                <a:solidFill>
                  <a:srgbClr val="0D3447"/>
                </a:solidFill>
                <a:latin typeface="Arial"/>
                <a:ea typeface="Arial"/>
                <a:cs typeface="Arial"/>
                <a:sym typeface="Arial"/>
              </a:rPr>
              <a:t>Pre Quit Appointment</a:t>
            </a:r>
            <a:endParaRPr/>
          </a:p>
          <a:p>
            <a:pPr marL="228600" lvl="0" indent="-182880" algn="l" rtl="0">
              <a:lnSpc>
                <a:spcPct val="90000"/>
              </a:lnSpc>
              <a:spcBef>
                <a:spcPts val="1400"/>
              </a:spcBef>
              <a:spcAft>
                <a:spcPts val="0"/>
              </a:spcAft>
              <a:buSzPct val="80000"/>
              <a:buChar char="•"/>
            </a:pPr>
            <a:r>
              <a:rPr lang="en-IE">
                <a:solidFill>
                  <a:srgbClr val="0D3447"/>
                </a:solidFill>
                <a:latin typeface="Arial"/>
                <a:ea typeface="Arial"/>
                <a:cs typeface="Arial"/>
                <a:sym typeface="Arial"/>
              </a:rPr>
              <a:t>Taking details of smoking habit- how much smoked, routines, triggers, times of day smoking the most etc.</a:t>
            </a:r>
            <a:endParaRPr/>
          </a:p>
          <a:p>
            <a:pPr marL="228600" lvl="0" indent="-182880" algn="l" rtl="0">
              <a:lnSpc>
                <a:spcPct val="90000"/>
              </a:lnSpc>
              <a:spcBef>
                <a:spcPts val="1400"/>
              </a:spcBef>
              <a:spcAft>
                <a:spcPts val="0"/>
              </a:spcAft>
              <a:buSzPct val="80000"/>
              <a:buChar char="•"/>
            </a:pPr>
            <a:r>
              <a:rPr lang="en-IE">
                <a:solidFill>
                  <a:srgbClr val="0D3447"/>
                </a:solidFill>
                <a:latin typeface="Arial"/>
                <a:ea typeface="Arial"/>
                <a:cs typeface="Arial"/>
                <a:sym typeface="Arial"/>
              </a:rPr>
              <a:t>Taking details of previous quit attempts</a:t>
            </a:r>
            <a:endParaRPr/>
          </a:p>
          <a:p>
            <a:pPr marL="228600" lvl="0" indent="-182880" algn="l" rtl="0">
              <a:lnSpc>
                <a:spcPct val="90000"/>
              </a:lnSpc>
              <a:spcBef>
                <a:spcPts val="1400"/>
              </a:spcBef>
              <a:spcAft>
                <a:spcPts val="0"/>
              </a:spcAft>
              <a:buSzPct val="80000"/>
              <a:buChar char="•"/>
            </a:pPr>
            <a:r>
              <a:rPr lang="en-IE">
                <a:solidFill>
                  <a:srgbClr val="0D3447"/>
                </a:solidFill>
                <a:latin typeface="Arial"/>
                <a:ea typeface="Arial"/>
                <a:cs typeface="Arial"/>
                <a:sym typeface="Arial"/>
              </a:rPr>
              <a:t>Discussing medical conditions, any relevant personal details etc</a:t>
            </a:r>
            <a:endParaRPr>
              <a:solidFill>
                <a:srgbClr val="0D3447"/>
              </a:solidFill>
              <a:latin typeface="Arial"/>
              <a:ea typeface="Arial"/>
              <a:cs typeface="Arial"/>
              <a:sym typeface="Arial"/>
            </a:endParaRPr>
          </a:p>
          <a:p>
            <a:pPr marL="228600" lvl="0" indent="-182880" algn="l" rtl="0">
              <a:lnSpc>
                <a:spcPct val="90000"/>
              </a:lnSpc>
              <a:spcBef>
                <a:spcPts val="1400"/>
              </a:spcBef>
              <a:spcAft>
                <a:spcPts val="0"/>
              </a:spcAft>
              <a:buSzPct val="80000"/>
              <a:buChar char="•"/>
            </a:pPr>
            <a:r>
              <a:rPr lang="en-IE">
                <a:solidFill>
                  <a:srgbClr val="0D3447"/>
                </a:solidFill>
                <a:latin typeface="Arial"/>
                <a:ea typeface="Arial"/>
                <a:cs typeface="Arial"/>
                <a:sym typeface="Arial"/>
              </a:rPr>
              <a:t>Discussing reasons to quit versus reasons to keep smoking</a:t>
            </a:r>
            <a:endParaRPr/>
          </a:p>
          <a:p>
            <a:pPr marL="228600" lvl="0" indent="-182880" algn="l" rtl="0">
              <a:lnSpc>
                <a:spcPct val="90000"/>
              </a:lnSpc>
              <a:spcBef>
                <a:spcPts val="1400"/>
              </a:spcBef>
              <a:spcAft>
                <a:spcPts val="0"/>
              </a:spcAft>
              <a:buSzPct val="80000"/>
              <a:buChar char="•"/>
            </a:pPr>
            <a:r>
              <a:rPr lang="en-IE">
                <a:solidFill>
                  <a:srgbClr val="0D3447"/>
                </a:solidFill>
                <a:latin typeface="Arial"/>
                <a:ea typeface="Arial"/>
                <a:cs typeface="Arial"/>
                <a:sym typeface="Arial"/>
              </a:rPr>
              <a:t>Carbon Monoxide Monitor</a:t>
            </a:r>
            <a:endParaRPr/>
          </a:p>
          <a:p>
            <a:pPr marL="228600" lvl="0" indent="-182880" algn="l" rtl="0">
              <a:lnSpc>
                <a:spcPct val="90000"/>
              </a:lnSpc>
              <a:spcBef>
                <a:spcPts val="1400"/>
              </a:spcBef>
              <a:spcAft>
                <a:spcPts val="0"/>
              </a:spcAft>
              <a:buSzPct val="80000"/>
              <a:buChar char="•"/>
            </a:pPr>
            <a:r>
              <a:rPr lang="en-IE">
                <a:solidFill>
                  <a:srgbClr val="0D3447"/>
                </a:solidFill>
                <a:latin typeface="Arial"/>
                <a:ea typeface="Arial"/>
                <a:cs typeface="Arial"/>
                <a:sym typeface="Arial"/>
              </a:rPr>
              <a:t>Nicotine Replacement Therapy-Stop Smoking Medication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27"/>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04954"/>
              </a:buClr>
              <a:buSzPts val="4400"/>
              <a:buFont typeface="Arial"/>
              <a:buNone/>
            </a:pPr>
            <a:r>
              <a:rPr lang="en-IE" b="1">
                <a:solidFill>
                  <a:srgbClr val="104954"/>
                </a:solidFill>
                <a:latin typeface="Arial"/>
                <a:ea typeface="Arial"/>
                <a:cs typeface="Arial"/>
                <a:sym typeface="Arial"/>
              </a:rPr>
              <a:t>Planning and Preparing to Quit</a:t>
            </a:r>
            <a:br>
              <a:rPr lang="en-IE"/>
            </a:br>
            <a:endParaRPr/>
          </a:p>
        </p:txBody>
      </p:sp>
      <p:sp>
        <p:nvSpPr>
          <p:cNvPr id="427" name="Google Shape;427;p27"/>
          <p:cNvSpPr txBox="1">
            <a:spLocks noGrp="1"/>
          </p:cNvSpPr>
          <p:nvPr>
            <p:ph type="body" idx="1"/>
          </p:nvPr>
        </p:nvSpPr>
        <p:spPr>
          <a:xfrm>
            <a:off x="1142999" y="2057399"/>
            <a:ext cx="9629775" cy="4023360"/>
          </a:xfrm>
          <a:prstGeom prst="rect">
            <a:avLst/>
          </a:prstGeom>
          <a:noFill/>
          <a:ln>
            <a:noFill/>
          </a:ln>
        </p:spPr>
        <p:txBody>
          <a:bodyPr spcFirstLastPara="1" wrap="square" lIns="91425" tIns="45700" rIns="91425" bIns="45700" anchor="t" anchorCtr="0">
            <a:normAutofit/>
          </a:bodyPr>
          <a:lstStyle/>
          <a:p>
            <a:pPr marL="228600" lvl="0" indent="-182880" algn="l" rtl="0">
              <a:lnSpc>
                <a:spcPct val="90000"/>
              </a:lnSpc>
              <a:spcBef>
                <a:spcPts val="0"/>
              </a:spcBef>
              <a:spcAft>
                <a:spcPts val="0"/>
              </a:spcAft>
              <a:buSzPts val="1760"/>
              <a:buChar char="•"/>
            </a:pPr>
            <a:r>
              <a:rPr lang="en-IE">
                <a:solidFill>
                  <a:srgbClr val="104954"/>
                </a:solidFill>
                <a:latin typeface="Arial"/>
                <a:ea typeface="Arial"/>
                <a:cs typeface="Arial"/>
                <a:sym typeface="Arial"/>
              </a:rPr>
              <a:t>A list of questions will be used by the quit smoking advisor to help decide what type and strength of Nicotine Replacement Therapy will be best for each person</a:t>
            </a:r>
            <a:endParaRPr/>
          </a:p>
          <a:p>
            <a:pPr marL="228600" lvl="0" indent="-182880" algn="l" rtl="0">
              <a:lnSpc>
                <a:spcPct val="90000"/>
              </a:lnSpc>
              <a:spcBef>
                <a:spcPts val="1400"/>
              </a:spcBef>
              <a:spcAft>
                <a:spcPts val="0"/>
              </a:spcAft>
              <a:buSzPts val="1760"/>
              <a:buChar char="•"/>
            </a:pPr>
            <a:r>
              <a:rPr lang="en-IE">
                <a:solidFill>
                  <a:srgbClr val="104954"/>
                </a:solidFill>
                <a:latin typeface="Arial"/>
                <a:ea typeface="Arial"/>
                <a:cs typeface="Arial"/>
                <a:sym typeface="Arial"/>
              </a:rPr>
              <a:t>Called a “Nicotine Dependency Test” </a:t>
            </a:r>
            <a:endParaRPr/>
          </a:p>
          <a:p>
            <a:pPr marL="228600" lvl="0" indent="-71120" algn="l" rtl="0">
              <a:lnSpc>
                <a:spcPct val="90000"/>
              </a:lnSpc>
              <a:spcBef>
                <a:spcPts val="1400"/>
              </a:spcBef>
              <a:spcAft>
                <a:spcPts val="0"/>
              </a:spcAft>
              <a:buSzPts val="1760"/>
              <a:buNone/>
            </a:pPr>
            <a:endParaRPr>
              <a:solidFill>
                <a:srgbClr val="104954"/>
              </a:solidFill>
              <a:latin typeface="Arial"/>
              <a:ea typeface="Arial"/>
              <a:cs typeface="Arial"/>
              <a:sym typeface="Arial"/>
            </a:endParaRPr>
          </a:p>
          <a:p>
            <a:pPr marL="228600" lvl="0" indent="-182880" algn="l" rtl="0">
              <a:lnSpc>
                <a:spcPct val="90000"/>
              </a:lnSpc>
              <a:spcBef>
                <a:spcPts val="1400"/>
              </a:spcBef>
              <a:spcAft>
                <a:spcPts val="0"/>
              </a:spcAft>
              <a:buSzPts val="1760"/>
              <a:buChar char="•"/>
            </a:pPr>
            <a:r>
              <a:rPr lang="en-IE">
                <a:solidFill>
                  <a:srgbClr val="104954"/>
                </a:solidFill>
                <a:latin typeface="Arial"/>
                <a:ea typeface="Arial"/>
                <a:cs typeface="Arial"/>
                <a:sym typeface="Arial"/>
              </a:rPr>
              <a:t>The questions asked might seem strange but they are evidence based ways of checking what your dependency to nicotine is and can also tell you and the quit smoking advisor a lot about the other habits that drive your smoking/vaping.</a:t>
            </a:r>
            <a:endParaRPr/>
          </a:p>
          <a:p>
            <a:pPr marL="228600" lvl="0" indent="-71120" algn="l" rtl="0">
              <a:lnSpc>
                <a:spcPct val="90000"/>
              </a:lnSpc>
              <a:spcBef>
                <a:spcPts val="1400"/>
              </a:spcBef>
              <a:spcAft>
                <a:spcPts val="0"/>
              </a:spcAft>
              <a:buSzPts val="1760"/>
              <a:buNone/>
            </a:pPr>
            <a:endParaRPr/>
          </a:p>
        </p:txBody>
      </p:sp>
      <p:pic>
        <p:nvPicPr>
          <p:cNvPr id="428" name="Google Shape;428;p27"/>
          <p:cNvPicPr preferRelativeResize="0"/>
          <p:nvPr/>
        </p:nvPicPr>
        <p:blipFill rotWithShape="1">
          <a:blip r:embed="rId3">
            <a:alphaModFix/>
          </a:blip>
          <a:srcRect/>
          <a:stretch/>
        </p:blipFill>
        <p:spPr>
          <a:xfrm>
            <a:off x="700425" y="5945883"/>
            <a:ext cx="10791150" cy="62471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28"/>
          <p:cNvSpPr txBox="1">
            <a:spLocks noGrp="1"/>
          </p:cNvSpPr>
          <p:nvPr>
            <p:ph type="title"/>
          </p:nvPr>
        </p:nvSpPr>
        <p:spPr>
          <a:xfrm>
            <a:off x="1104090" y="475208"/>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04954"/>
              </a:buClr>
              <a:buSzPts val="3600"/>
              <a:buFont typeface="Arial"/>
              <a:buNone/>
            </a:pPr>
            <a:r>
              <a:rPr lang="en-IE" sz="3600" b="1">
                <a:solidFill>
                  <a:srgbClr val="104954"/>
                </a:solidFill>
                <a:latin typeface="Arial"/>
                <a:ea typeface="Arial"/>
                <a:cs typeface="Arial"/>
                <a:sym typeface="Arial"/>
              </a:rPr>
              <a:t>Planning and Preparing to Quit</a:t>
            </a:r>
            <a:endParaRPr/>
          </a:p>
        </p:txBody>
      </p:sp>
      <p:pic>
        <p:nvPicPr>
          <p:cNvPr id="435" name="Google Shape;435;p28"/>
          <p:cNvPicPr preferRelativeResize="0"/>
          <p:nvPr/>
        </p:nvPicPr>
        <p:blipFill rotWithShape="1">
          <a:blip r:embed="rId3">
            <a:alphaModFix/>
          </a:blip>
          <a:srcRect/>
          <a:stretch/>
        </p:blipFill>
        <p:spPr>
          <a:xfrm>
            <a:off x="539704" y="1468770"/>
            <a:ext cx="5384800" cy="2916767"/>
          </a:xfrm>
          <a:prstGeom prst="rect">
            <a:avLst/>
          </a:prstGeom>
          <a:noFill/>
          <a:ln>
            <a:noFill/>
          </a:ln>
        </p:spPr>
      </p:pic>
      <p:pic>
        <p:nvPicPr>
          <p:cNvPr id="436" name="Google Shape;436;p28"/>
          <p:cNvPicPr preferRelativeResize="0"/>
          <p:nvPr/>
        </p:nvPicPr>
        <p:blipFill rotWithShape="1">
          <a:blip r:embed="rId4">
            <a:alphaModFix/>
          </a:blip>
          <a:srcRect b="54735"/>
          <a:stretch/>
        </p:blipFill>
        <p:spPr>
          <a:xfrm>
            <a:off x="7213600" y="1831568"/>
            <a:ext cx="4018357" cy="2604197"/>
          </a:xfrm>
          <a:prstGeom prst="rect">
            <a:avLst/>
          </a:prstGeom>
          <a:noFill/>
          <a:ln>
            <a:noFill/>
          </a:ln>
        </p:spPr>
      </p:pic>
      <p:pic>
        <p:nvPicPr>
          <p:cNvPr id="437" name="Google Shape;437;p28"/>
          <p:cNvPicPr preferRelativeResize="0"/>
          <p:nvPr/>
        </p:nvPicPr>
        <p:blipFill rotWithShape="1">
          <a:blip r:embed="rId5">
            <a:alphaModFix/>
          </a:blip>
          <a:srcRect/>
          <a:stretch/>
        </p:blipFill>
        <p:spPr>
          <a:xfrm>
            <a:off x="700425" y="5945883"/>
            <a:ext cx="10791150" cy="62471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29"/>
          <p:cNvSpPr txBox="1">
            <a:spLocks noGrp="1"/>
          </p:cNvSpPr>
          <p:nvPr>
            <p:ph type="title"/>
          </p:nvPr>
        </p:nvSpPr>
        <p:spPr>
          <a:xfrm>
            <a:off x="1104090" y="475208"/>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04954"/>
              </a:buClr>
              <a:buSzPts val="3600"/>
              <a:buFont typeface="Arial"/>
              <a:buNone/>
            </a:pPr>
            <a:r>
              <a:rPr lang="en-IE" sz="3600" b="1">
                <a:solidFill>
                  <a:srgbClr val="104954"/>
                </a:solidFill>
                <a:latin typeface="Arial"/>
                <a:ea typeface="Arial"/>
                <a:cs typeface="Arial"/>
                <a:sym typeface="Arial"/>
              </a:rPr>
              <a:t>Planning and Preparing to Quit</a:t>
            </a:r>
            <a:endParaRPr/>
          </a:p>
        </p:txBody>
      </p:sp>
      <p:pic>
        <p:nvPicPr>
          <p:cNvPr id="444" name="Google Shape;444;p29"/>
          <p:cNvPicPr preferRelativeResize="0"/>
          <p:nvPr/>
        </p:nvPicPr>
        <p:blipFill rotWithShape="1">
          <a:blip r:embed="rId3">
            <a:alphaModFix/>
          </a:blip>
          <a:srcRect t="14356" b="41084"/>
          <a:stretch/>
        </p:blipFill>
        <p:spPr>
          <a:xfrm>
            <a:off x="4035972" y="3315721"/>
            <a:ext cx="6943638" cy="2549553"/>
          </a:xfrm>
          <a:prstGeom prst="rect">
            <a:avLst/>
          </a:prstGeom>
          <a:noFill/>
          <a:ln>
            <a:noFill/>
          </a:ln>
        </p:spPr>
      </p:pic>
      <p:sp>
        <p:nvSpPr>
          <p:cNvPr id="445" name="Google Shape;445;p29"/>
          <p:cNvSpPr txBox="1"/>
          <p:nvPr/>
        </p:nvSpPr>
        <p:spPr>
          <a:xfrm>
            <a:off x="4035972" y="1284396"/>
            <a:ext cx="6943638" cy="20313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rgbClr val="104954"/>
              </a:solidFill>
              <a:latin typeface="Arial"/>
              <a:ea typeface="Arial"/>
              <a:cs typeface="Arial"/>
              <a:sym typeface="Arial"/>
            </a:endParaRPr>
          </a:p>
          <a:p>
            <a:pPr marL="0" marR="0" lvl="0" indent="0" algn="l" rtl="0">
              <a:spcBef>
                <a:spcPts val="0"/>
              </a:spcBef>
              <a:spcAft>
                <a:spcPts val="0"/>
              </a:spcAft>
              <a:buNone/>
            </a:pPr>
            <a:r>
              <a:rPr lang="en-IE" sz="1800">
                <a:solidFill>
                  <a:srgbClr val="104954"/>
                </a:solidFill>
                <a:latin typeface="Arial"/>
                <a:ea typeface="Arial"/>
                <a:cs typeface="Arial"/>
                <a:sym typeface="Arial"/>
              </a:rPr>
              <a:t>All Nicotine Replacement Therapy (NRT) will be </a:t>
            </a:r>
            <a:r>
              <a:rPr lang="en-IE" sz="1800" b="1">
                <a:solidFill>
                  <a:srgbClr val="104954"/>
                </a:solidFill>
                <a:latin typeface="Arial"/>
                <a:ea typeface="Arial"/>
                <a:cs typeface="Arial"/>
                <a:sym typeface="Arial"/>
              </a:rPr>
              <a:t>Free of Charge for 12 weeks </a:t>
            </a:r>
            <a:endParaRPr/>
          </a:p>
          <a:p>
            <a:pPr marL="0" marR="0" lvl="0" indent="0" algn="l" rtl="0">
              <a:spcBef>
                <a:spcPts val="0"/>
              </a:spcBef>
              <a:spcAft>
                <a:spcPts val="0"/>
              </a:spcAft>
              <a:buNone/>
            </a:pPr>
            <a:endParaRPr sz="1800">
              <a:solidFill>
                <a:srgbClr val="104954"/>
              </a:solidFill>
              <a:latin typeface="Arial"/>
              <a:ea typeface="Arial"/>
              <a:cs typeface="Arial"/>
              <a:sym typeface="Arial"/>
            </a:endParaRPr>
          </a:p>
          <a:p>
            <a:pPr marL="0" marR="0" lvl="0" indent="0" algn="l" rtl="0">
              <a:spcBef>
                <a:spcPts val="0"/>
              </a:spcBef>
              <a:spcAft>
                <a:spcPts val="0"/>
              </a:spcAft>
              <a:buNone/>
            </a:pPr>
            <a:r>
              <a:rPr lang="en-IE" sz="1800">
                <a:solidFill>
                  <a:srgbClr val="104954"/>
                </a:solidFill>
                <a:latin typeface="Arial"/>
                <a:ea typeface="Arial"/>
                <a:cs typeface="Arial"/>
                <a:sym typeface="Arial"/>
              </a:rPr>
              <a:t>HSE Video Explaining how to use NRT</a:t>
            </a:r>
            <a:endParaRPr/>
          </a:p>
          <a:p>
            <a:pPr marL="0" marR="0" lvl="0" indent="0" algn="l" rtl="0">
              <a:spcBef>
                <a:spcPts val="0"/>
              </a:spcBef>
              <a:spcAft>
                <a:spcPts val="0"/>
              </a:spcAft>
              <a:buNone/>
            </a:pPr>
            <a:r>
              <a:rPr lang="en-IE" sz="1800" u="sng">
                <a:solidFill>
                  <a:srgbClr val="104954"/>
                </a:solidFill>
                <a:latin typeface="Corbel"/>
                <a:ea typeface="Corbel"/>
                <a:cs typeface="Corbel"/>
                <a:sym typeface="Corbel"/>
                <a:hlinkClick r:id="rId4">
                  <a:extLst>
                    <a:ext uri="{A12FA001-AC4F-418D-AE19-62706E023703}">
                      <ahyp:hlinkClr xmlns:ahyp="http://schemas.microsoft.com/office/drawing/2018/hyperlinkcolor" val="tx"/>
                    </a:ext>
                  </a:extLst>
                </a:hlinkClick>
              </a:rPr>
              <a:t>https://youtu.be/G2Qbd5EYGsg</a:t>
            </a:r>
            <a:r>
              <a:rPr lang="en-IE" sz="1800" u="sng">
                <a:solidFill>
                  <a:srgbClr val="104954"/>
                </a:solidFill>
                <a:latin typeface="Corbel"/>
                <a:ea typeface="Corbel"/>
                <a:cs typeface="Corbel"/>
                <a:sym typeface="Corbel"/>
              </a:rPr>
              <a:t> </a:t>
            </a:r>
            <a:r>
              <a:rPr lang="en-IE" sz="1800">
                <a:solidFill>
                  <a:srgbClr val="104954"/>
                </a:solidFill>
                <a:latin typeface="Arial"/>
                <a:ea typeface="Arial"/>
                <a:cs typeface="Arial"/>
                <a:sym typeface="Arial"/>
              </a:rPr>
              <a:t>  Gum</a:t>
            </a:r>
            <a:endParaRPr/>
          </a:p>
          <a:p>
            <a:pPr marL="0" marR="0" lvl="0" indent="0" algn="l" rtl="0">
              <a:spcBef>
                <a:spcPts val="0"/>
              </a:spcBef>
              <a:spcAft>
                <a:spcPts val="0"/>
              </a:spcAft>
              <a:buNone/>
            </a:pPr>
            <a:r>
              <a:rPr lang="en-IE" sz="1800" u="sng">
                <a:solidFill>
                  <a:srgbClr val="104954"/>
                </a:solidFill>
                <a:latin typeface="Arial"/>
                <a:ea typeface="Arial"/>
                <a:cs typeface="Arial"/>
                <a:sym typeface="Arial"/>
                <a:hlinkClick r:id="rId5">
                  <a:extLst>
                    <a:ext uri="{A12FA001-AC4F-418D-AE19-62706E023703}">
                      <ahyp:hlinkClr xmlns:ahyp="http://schemas.microsoft.com/office/drawing/2018/hyperlinkcolor" val="tx"/>
                    </a:ext>
                  </a:extLst>
                </a:hlinkClick>
              </a:rPr>
              <a:t>https://www.youtube.com/watch?v=34MhMWVlAC0</a:t>
            </a:r>
            <a:r>
              <a:rPr lang="en-IE" sz="1800">
                <a:solidFill>
                  <a:srgbClr val="104954"/>
                </a:solidFill>
                <a:latin typeface="Arial"/>
                <a:ea typeface="Arial"/>
                <a:cs typeface="Arial"/>
                <a:sym typeface="Arial"/>
              </a:rPr>
              <a:t> Patch </a:t>
            </a:r>
            <a:endParaRPr/>
          </a:p>
        </p:txBody>
      </p:sp>
      <p:pic>
        <p:nvPicPr>
          <p:cNvPr id="446" name="Google Shape;446;p29"/>
          <p:cNvPicPr preferRelativeResize="0"/>
          <p:nvPr/>
        </p:nvPicPr>
        <p:blipFill rotWithShape="1">
          <a:blip r:embed="rId6">
            <a:alphaModFix/>
          </a:blip>
          <a:srcRect/>
          <a:stretch/>
        </p:blipFill>
        <p:spPr>
          <a:xfrm>
            <a:off x="912603" y="2271719"/>
            <a:ext cx="2616976" cy="2616976"/>
          </a:xfrm>
          <a:prstGeom prst="rect">
            <a:avLst/>
          </a:prstGeom>
          <a:noFill/>
          <a:ln>
            <a:noFill/>
          </a:ln>
        </p:spPr>
      </p:pic>
      <p:pic>
        <p:nvPicPr>
          <p:cNvPr id="447" name="Google Shape;447;p29"/>
          <p:cNvPicPr preferRelativeResize="0"/>
          <p:nvPr/>
        </p:nvPicPr>
        <p:blipFill rotWithShape="1">
          <a:blip r:embed="rId7">
            <a:alphaModFix/>
          </a:blip>
          <a:srcRect/>
          <a:stretch/>
        </p:blipFill>
        <p:spPr>
          <a:xfrm>
            <a:off x="700425" y="5945883"/>
            <a:ext cx="10791150" cy="62471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pic>
        <p:nvPicPr>
          <p:cNvPr id="453" name="Google Shape;453;p30"/>
          <p:cNvPicPr preferRelativeResize="0"/>
          <p:nvPr/>
        </p:nvPicPr>
        <p:blipFill rotWithShape="1">
          <a:blip r:embed="rId3">
            <a:alphaModFix/>
          </a:blip>
          <a:srcRect/>
          <a:stretch/>
        </p:blipFill>
        <p:spPr>
          <a:xfrm>
            <a:off x="6980903" y="370878"/>
            <a:ext cx="4699819" cy="5604784"/>
          </a:xfrm>
          <a:prstGeom prst="rect">
            <a:avLst/>
          </a:prstGeom>
          <a:noFill/>
          <a:ln>
            <a:noFill/>
          </a:ln>
        </p:spPr>
      </p:pic>
      <p:pic>
        <p:nvPicPr>
          <p:cNvPr id="454" name="Google Shape;454;p30"/>
          <p:cNvPicPr preferRelativeResize="0"/>
          <p:nvPr/>
        </p:nvPicPr>
        <p:blipFill rotWithShape="1">
          <a:blip r:embed="rId4">
            <a:alphaModFix/>
          </a:blip>
          <a:srcRect/>
          <a:stretch/>
        </p:blipFill>
        <p:spPr>
          <a:xfrm>
            <a:off x="1659881" y="1642908"/>
            <a:ext cx="3562032" cy="3243723"/>
          </a:xfrm>
          <a:prstGeom prst="rect">
            <a:avLst/>
          </a:prstGeom>
          <a:noFill/>
          <a:ln>
            <a:noFill/>
          </a:ln>
        </p:spPr>
      </p:pic>
      <p:pic>
        <p:nvPicPr>
          <p:cNvPr id="455" name="Google Shape;455;p30"/>
          <p:cNvPicPr preferRelativeResize="0"/>
          <p:nvPr/>
        </p:nvPicPr>
        <p:blipFill rotWithShape="1">
          <a:blip r:embed="rId5">
            <a:alphaModFix/>
          </a:blip>
          <a:srcRect/>
          <a:stretch/>
        </p:blipFill>
        <p:spPr>
          <a:xfrm>
            <a:off x="700425" y="5945883"/>
            <a:ext cx="10791150" cy="62471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31"/>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400"/>
              <a:buFont typeface="Corbel"/>
              <a:buNone/>
            </a:pPr>
            <a:r>
              <a:rPr lang="en-IE"/>
              <a:t>Refreshment Break</a:t>
            </a:r>
            <a:endParaRPr/>
          </a:p>
        </p:txBody>
      </p:sp>
      <p:sp>
        <p:nvSpPr>
          <p:cNvPr id="461" name="Google Shape;461;p31"/>
          <p:cNvSpPr txBox="1">
            <a:spLocks noGrp="1"/>
          </p:cNvSpPr>
          <p:nvPr>
            <p:ph type="body" idx="1"/>
          </p:nvPr>
        </p:nvSpPr>
        <p:spPr>
          <a:xfrm>
            <a:off x="1143000" y="2057399"/>
            <a:ext cx="4754880" cy="4023360"/>
          </a:xfrm>
          <a:prstGeom prst="rect">
            <a:avLst/>
          </a:prstGeom>
          <a:noFill/>
          <a:ln>
            <a:noFill/>
          </a:ln>
        </p:spPr>
        <p:txBody>
          <a:bodyPr spcFirstLastPara="1" wrap="square" lIns="91425" tIns="45700" rIns="91425" bIns="45700" anchor="t" anchorCtr="0">
            <a:normAutofit/>
          </a:bodyPr>
          <a:lstStyle/>
          <a:p>
            <a:pPr marL="228600" lvl="0" indent="-71120" algn="l" rtl="0">
              <a:lnSpc>
                <a:spcPct val="90000"/>
              </a:lnSpc>
              <a:spcBef>
                <a:spcPts val="0"/>
              </a:spcBef>
              <a:spcAft>
                <a:spcPts val="0"/>
              </a:spcAft>
              <a:buSzPts val="1760"/>
              <a:buNone/>
            </a:pPr>
            <a:endParaRPr/>
          </a:p>
        </p:txBody>
      </p:sp>
      <p:sp>
        <p:nvSpPr>
          <p:cNvPr id="462" name="Google Shape;462;p31"/>
          <p:cNvSpPr txBox="1">
            <a:spLocks noGrp="1"/>
          </p:cNvSpPr>
          <p:nvPr>
            <p:ph type="body" idx="2"/>
          </p:nvPr>
        </p:nvSpPr>
        <p:spPr>
          <a:xfrm>
            <a:off x="6267612" y="2057400"/>
            <a:ext cx="4754880" cy="4023360"/>
          </a:xfrm>
          <a:prstGeom prst="rect">
            <a:avLst/>
          </a:prstGeom>
          <a:noFill/>
          <a:ln>
            <a:noFill/>
          </a:ln>
        </p:spPr>
        <p:txBody>
          <a:bodyPr spcFirstLastPara="1" wrap="square" lIns="91425" tIns="45700" rIns="91425" bIns="45700" anchor="t" anchorCtr="0">
            <a:normAutofit/>
          </a:bodyPr>
          <a:lstStyle/>
          <a:p>
            <a:pPr marL="228600" lvl="0" indent="-71120" algn="l" rtl="0">
              <a:lnSpc>
                <a:spcPct val="90000"/>
              </a:lnSpc>
              <a:spcBef>
                <a:spcPts val="0"/>
              </a:spcBef>
              <a:spcAft>
                <a:spcPts val="0"/>
              </a:spcAft>
              <a:buSzPts val="1760"/>
              <a:buNone/>
            </a:pP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0898" y="475208"/>
            <a:ext cx="9875520" cy="1356360"/>
          </a:xfrm>
        </p:spPr>
        <p:txBody>
          <a:bodyPr/>
          <a:lstStyle/>
          <a:p>
            <a:r>
              <a:rPr lang="en-IE" dirty="0">
                <a:solidFill>
                  <a:srgbClr val="104954"/>
                </a:solidFill>
                <a:latin typeface="Arial" panose="020B0604020202020204" pitchFamily="34" charset="0"/>
                <a:cs typeface="Arial" panose="020B0604020202020204" pitchFamily="34" charset="0"/>
              </a:rPr>
              <a:t>Sandra </a:t>
            </a:r>
            <a:br>
              <a:rPr lang="en-IE" dirty="0">
                <a:solidFill>
                  <a:srgbClr val="104954"/>
                </a:solidFill>
                <a:latin typeface="Arial" panose="020B0604020202020204" pitchFamily="34" charset="0"/>
                <a:cs typeface="Arial" panose="020B0604020202020204" pitchFamily="34" charset="0"/>
              </a:rPr>
            </a:br>
            <a:r>
              <a:rPr lang="en-IE" sz="3600" dirty="0">
                <a:solidFill>
                  <a:srgbClr val="104954"/>
                </a:solidFill>
                <a:latin typeface="Arial" panose="020B0604020202020204" pitchFamily="34" charset="0"/>
                <a:cs typeface="Arial" panose="020B0604020202020204" pitchFamily="34" charset="0"/>
              </a:rPr>
              <a:t>Taking Action: Quitting Smoking</a:t>
            </a:r>
          </a:p>
        </p:txBody>
      </p:sp>
      <p:sp>
        <p:nvSpPr>
          <p:cNvPr id="3" name="Rectangle 2"/>
          <p:cNvSpPr/>
          <p:nvPr/>
        </p:nvSpPr>
        <p:spPr>
          <a:xfrm>
            <a:off x="606829" y="1853738"/>
            <a:ext cx="4397433" cy="3740727"/>
          </a:xfrm>
          <a:prstGeom prst="rect">
            <a:avLst/>
          </a:prstGeom>
          <a:solidFill>
            <a:srgbClr val="1049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Case Study pt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34690" y="1831568"/>
            <a:ext cx="2603862" cy="2603862"/>
          </a:xfrm>
          <a:prstGeom prst="rect">
            <a:avLst/>
          </a:prstGeom>
        </p:spPr>
      </p:pic>
      <p:pic>
        <p:nvPicPr>
          <p:cNvPr id="9" name="Picture 8"/>
          <p:cNvPicPr>
            <a:picLocks noChangeAspect="1"/>
          </p:cNvPicPr>
          <p:nvPr/>
        </p:nvPicPr>
        <p:blipFill>
          <a:blip r:embed="rId6"/>
          <a:stretch>
            <a:fillRect/>
          </a:stretch>
        </p:blipFill>
        <p:spPr>
          <a:xfrm>
            <a:off x="1444373" y="2360023"/>
            <a:ext cx="2556744" cy="2556744"/>
          </a:xfrm>
          <a:prstGeom prst="rect">
            <a:avLst/>
          </a:prstGeom>
        </p:spPr>
      </p:pic>
      <p:pic>
        <p:nvPicPr>
          <p:cNvPr id="5" name="Picture 4">
            <a:extLst>
              <a:ext uri="{FF2B5EF4-FFF2-40B4-BE49-F238E27FC236}">
                <a16:creationId xmlns:a16="http://schemas.microsoft.com/office/drawing/2014/main" id="{857903BD-EF02-4F07-BBDF-8D264CEDEB3E}"/>
              </a:ext>
            </a:extLst>
          </p:cNvPr>
          <p:cNvPicPr>
            <a:picLocks noChangeAspect="1"/>
          </p:cNvPicPr>
          <p:nvPr/>
        </p:nvPicPr>
        <p:blipFill>
          <a:blip r:embed="rId7"/>
          <a:stretch>
            <a:fillRect/>
          </a:stretch>
        </p:blipFill>
        <p:spPr>
          <a:xfrm>
            <a:off x="700425" y="5945883"/>
            <a:ext cx="10791150" cy="624711"/>
          </a:xfrm>
          <a:prstGeom prst="rect">
            <a:avLst/>
          </a:prstGeom>
        </p:spPr>
      </p:pic>
    </p:spTree>
    <p:extLst>
      <p:ext uri="{BB962C8B-B14F-4D97-AF65-F5344CB8AC3E}">
        <p14:creationId xmlns:p14="http://schemas.microsoft.com/office/powerpoint/2010/main" val="42129024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8618"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33"/>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accent1"/>
              </a:buClr>
              <a:buSzPct val="100000"/>
              <a:buFont typeface="Corbel"/>
              <a:buNone/>
            </a:pPr>
            <a:br>
              <a:rPr lang="en-IE"/>
            </a:br>
            <a:r>
              <a:rPr lang="en-IE" b="1">
                <a:solidFill>
                  <a:srgbClr val="0D3447"/>
                </a:solidFill>
                <a:latin typeface="Arial"/>
                <a:ea typeface="Arial"/>
                <a:cs typeface="Arial"/>
                <a:sym typeface="Arial"/>
              </a:rPr>
              <a:t>Don’t Dwell on it</a:t>
            </a:r>
            <a:br>
              <a:rPr lang="en-IE"/>
            </a:br>
            <a:endParaRPr/>
          </a:p>
        </p:txBody>
      </p:sp>
      <p:pic>
        <p:nvPicPr>
          <p:cNvPr id="479" name="Google Shape;479;p33"/>
          <p:cNvPicPr preferRelativeResize="0"/>
          <p:nvPr/>
        </p:nvPicPr>
        <p:blipFill rotWithShape="1">
          <a:blip r:embed="rId3">
            <a:alphaModFix/>
          </a:blip>
          <a:srcRect/>
          <a:stretch/>
        </p:blipFill>
        <p:spPr>
          <a:xfrm>
            <a:off x="1143000" y="1871153"/>
            <a:ext cx="3930758" cy="3930758"/>
          </a:xfrm>
          <a:prstGeom prst="rect">
            <a:avLst/>
          </a:prstGeom>
          <a:noFill/>
          <a:ln>
            <a:noFill/>
          </a:ln>
        </p:spPr>
      </p:pic>
      <p:cxnSp>
        <p:nvCxnSpPr>
          <p:cNvPr id="480" name="Google Shape;480;p33"/>
          <p:cNvCxnSpPr>
            <a:stCxn id="479" idx="3"/>
          </p:cNvCxnSpPr>
          <p:nvPr/>
        </p:nvCxnSpPr>
        <p:spPr>
          <a:xfrm>
            <a:off x="5073758" y="3836532"/>
            <a:ext cx="1373400" cy="0"/>
          </a:xfrm>
          <a:prstGeom prst="straightConnector1">
            <a:avLst/>
          </a:prstGeom>
          <a:noFill/>
          <a:ln w="53975" cap="flat" cmpd="dbl">
            <a:solidFill>
              <a:schemeClr val="dk1"/>
            </a:solidFill>
            <a:prstDash val="solid"/>
            <a:round/>
            <a:headEnd type="none" w="sm" len="sm"/>
            <a:tailEnd type="triangle" w="med" len="med"/>
          </a:ln>
          <a:effectLst>
            <a:outerShdw blurRad="38100" dist="25400" dir="5400000" rotWithShape="0">
              <a:srgbClr val="000000">
                <a:alpha val="45098"/>
              </a:srgbClr>
            </a:outerShdw>
          </a:effectLst>
        </p:spPr>
      </p:cxnSp>
      <p:sp>
        <p:nvSpPr>
          <p:cNvPr id="481" name="Google Shape;481;p33"/>
          <p:cNvSpPr txBox="1"/>
          <p:nvPr/>
        </p:nvSpPr>
        <p:spPr>
          <a:xfrm>
            <a:off x="2840736" y="5726641"/>
            <a:ext cx="7734894"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E" sz="2000" b="1">
                <a:solidFill>
                  <a:schemeClr val="dk1"/>
                </a:solidFill>
                <a:latin typeface="Arial"/>
                <a:ea typeface="Arial"/>
                <a:cs typeface="Arial"/>
                <a:sym typeface="Arial"/>
              </a:rPr>
              <a:t>Each Craving will normal last no longer than 3-5 minutes</a:t>
            </a:r>
            <a:endParaRPr/>
          </a:p>
        </p:txBody>
      </p:sp>
      <p:pic>
        <p:nvPicPr>
          <p:cNvPr id="482" name="Google Shape;482;p33"/>
          <p:cNvPicPr preferRelativeResize="0"/>
          <p:nvPr/>
        </p:nvPicPr>
        <p:blipFill rotWithShape="1">
          <a:blip r:embed="rId3">
            <a:alphaModFix/>
          </a:blip>
          <a:srcRect/>
          <a:stretch/>
        </p:blipFill>
        <p:spPr>
          <a:xfrm>
            <a:off x="7087762" y="1795883"/>
            <a:ext cx="3930758" cy="3930758"/>
          </a:xfrm>
          <a:prstGeom prst="rect">
            <a:avLst/>
          </a:prstGeom>
          <a:noFill/>
          <a:ln>
            <a:noFill/>
          </a:ln>
        </p:spPr>
      </p:pic>
      <p:sp>
        <p:nvSpPr>
          <p:cNvPr id="483" name="Google Shape;483;p33"/>
          <p:cNvSpPr/>
          <p:nvPr/>
        </p:nvSpPr>
        <p:spPr>
          <a:xfrm>
            <a:off x="8443541" y="3152243"/>
            <a:ext cx="1219200" cy="1299086"/>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IE" sz="8800" b="1">
                <a:solidFill>
                  <a:schemeClr val="dk1"/>
                </a:solidFill>
                <a:latin typeface="Corbel"/>
                <a:ea typeface="Corbel"/>
                <a:cs typeface="Corbel"/>
                <a:sym typeface="Corbel"/>
              </a:rPr>
              <a:t>5</a:t>
            </a:r>
            <a:endParaRPr/>
          </a:p>
        </p:txBody>
      </p:sp>
      <p:sp>
        <p:nvSpPr>
          <p:cNvPr id="484" name="Google Shape;484;p33"/>
          <p:cNvSpPr/>
          <p:nvPr/>
        </p:nvSpPr>
        <p:spPr>
          <a:xfrm rot="-9906648">
            <a:off x="9006515" y="2672749"/>
            <a:ext cx="591306" cy="913966"/>
          </a:xfrm>
          <a:prstGeom prst="flowChartExtract">
            <a:avLst/>
          </a:prstGeom>
          <a:solidFill>
            <a:srgbClr val="FFFF00"/>
          </a:solidFill>
          <a:ln w="1905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8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8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34"/>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04954"/>
              </a:buClr>
              <a:buSzPts val="4400"/>
              <a:buFont typeface="Arial"/>
              <a:buNone/>
            </a:pPr>
            <a:r>
              <a:rPr lang="en-IE" b="1">
                <a:solidFill>
                  <a:srgbClr val="104954"/>
                </a:solidFill>
                <a:latin typeface="Arial"/>
                <a:ea typeface="Arial"/>
                <a:cs typeface="Arial"/>
                <a:sym typeface="Arial"/>
              </a:rPr>
              <a:t>Coping methods </a:t>
            </a:r>
            <a:endParaRPr/>
          </a:p>
        </p:txBody>
      </p:sp>
      <p:sp>
        <p:nvSpPr>
          <p:cNvPr id="491" name="Google Shape;491;p34"/>
          <p:cNvSpPr txBox="1">
            <a:spLocks noGrp="1"/>
          </p:cNvSpPr>
          <p:nvPr>
            <p:ph type="body" idx="2"/>
          </p:nvPr>
        </p:nvSpPr>
        <p:spPr>
          <a:xfrm>
            <a:off x="6267612" y="2057400"/>
            <a:ext cx="4754880" cy="4023360"/>
          </a:xfrm>
          <a:prstGeom prst="rect">
            <a:avLst/>
          </a:prstGeom>
          <a:noFill/>
          <a:ln>
            <a:noFill/>
          </a:ln>
        </p:spPr>
        <p:txBody>
          <a:bodyPr spcFirstLastPara="1" wrap="square" lIns="91425" tIns="45700" rIns="91425" bIns="45700" anchor="t" anchorCtr="0">
            <a:normAutofit/>
          </a:bodyPr>
          <a:lstStyle/>
          <a:p>
            <a:pPr marL="228600" lvl="0" indent="-71120" algn="l" rtl="0">
              <a:lnSpc>
                <a:spcPct val="90000"/>
              </a:lnSpc>
              <a:spcBef>
                <a:spcPts val="0"/>
              </a:spcBef>
              <a:spcAft>
                <a:spcPts val="0"/>
              </a:spcAft>
              <a:buSzPts val="1760"/>
              <a:buNone/>
            </a:pPr>
            <a:endParaRPr/>
          </a:p>
        </p:txBody>
      </p:sp>
      <p:pic>
        <p:nvPicPr>
          <p:cNvPr id="492" name="Google Shape;492;p34"/>
          <p:cNvPicPr preferRelativeResize="0"/>
          <p:nvPr/>
        </p:nvPicPr>
        <p:blipFill rotWithShape="1">
          <a:blip r:embed="rId3">
            <a:alphaModFix/>
          </a:blip>
          <a:srcRect t="11832" b="6213"/>
          <a:stretch/>
        </p:blipFill>
        <p:spPr>
          <a:xfrm>
            <a:off x="6080760" y="524237"/>
            <a:ext cx="5730737" cy="5256225"/>
          </a:xfrm>
          <a:prstGeom prst="rect">
            <a:avLst/>
          </a:prstGeom>
          <a:noFill/>
          <a:ln>
            <a:noFill/>
          </a:ln>
        </p:spPr>
      </p:pic>
      <p:pic>
        <p:nvPicPr>
          <p:cNvPr id="493" name="Google Shape;493;p34"/>
          <p:cNvPicPr preferRelativeResize="0"/>
          <p:nvPr/>
        </p:nvPicPr>
        <p:blipFill rotWithShape="1">
          <a:blip r:embed="rId4">
            <a:alphaModFix/>
          </a:blip>
          <a:srcRect l="2787" t="24658" r="1502"/>
          <a:stretch/>
        </p:blipFill>
        <p:spPr>
          <a:xfrm>
            <a:off x="677683" y="1784462"/>
            <a:ext cx="4486276" cy="3996000"/>
          </a:xfrm>
          <a:prstGeom prst="rect">
            <a:avLst/>
          </a:prstGeom>
          <a:noFill/>
          <a:ln>
            <a:noFill/>
          </a:ln>
        </p:spPr>
      </p:pic>
      <p:pic>
        <p:nvPicPr>
          <p:cNvPr id="494" name="Google Shape;494;p34"/>
          <p:cNvPicPr preferRelativeResize="0"/>
          <p:nvPr/>
        </p:nvPicPr>
        <p:blipFill rotWithShape="1">
          <a:blip r:embed="rId5">
            <a:alphaModFix/>
          </a:blip>
          <a:srcRect/>
          <a:stretch/>
        </p:blipFill>
        <p:spPr>
          <a:xfrm>
            <a:off x="700425" y="5945883"/>
            <a:ext cx="10791150" cy="62471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35"/>
          <p:cNvSpPr txBox="1">
            <a:spLocks noGrp="1"/>
          </p:cNvSpPr>
          <p:nvPr>
            <p:ph type="title"/>
          </p:nvPr>
        </p:nvSpPr>
        <p:spPr>
          <a:xfrm>
            <a:off x="2601410" y="111889"/>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04954"/>
              </a:buClr>
              <a:buSzPts val="4400"/>
              <a:buFont typeface="Arial"/>
              <a:buNone/>
            </a:pPr>
            <a:r>
              <a:rPr lang="en-IE" b="1">
                <a:solidFill>
                  <a:srgbClr val="104954"/>
                </a:solidFill>
                <a:latin typeface="Arial"/>
                <a:ea typeface="Arial"/>
                <a:cs typeface="Arial"/>
                <a:sym typeface="Arial"/>
              </a:rPr>
              <a:t>Withdrawal Symptoms</a:t>
            </a:r>
            <a:endParaRPr/>
          </a:p>
        </p:txBody>
      </p:sp>
      <p:pic>
        <p:nvPicPr>
          <p:cNvPr id="501" name="Google Shape;501;p35"/>
          <p:cNvPicPr preferRelativeResize="0"/>
          <p:nvPr/>
        </p:nvPicPr>
        <p:blipFill rotWithShape="1">
          <a:blip r:embed="rId3">
            <a:alphaModFix/>
          </a:blip>
          <a:srcRect t="16712" r="70441" b="65129"/>
          <a:stretch/>
        </p:blipFill>
        <p:spPr>
          <a:xfrm>
            <a:off x="711274" y="769535"/>
            <a:ext cx="1469546" cy="1175387"/>
          </a:xfrm>
          <a:prstGeom prst="rect">
            <a:avLst/>
          </a:prstGeom>
          <a:noFill/>
          <a:ln>
            <a:noFill/>
          </a:ln>
        </p:spPr>
      </p:pic>
      <p:pic>
        <p:nvPicPr>
          <p:cNvPr id="502" name="Google Shape;502;p35"/>
          <p:cNvPicPr preferRelativeResize="0"/>
          <p:nvPr/>
        </p:nvPicPr>
        <p:blipFill rotWithShape="1">
          <a:blip r:embed="rId4">
            <a:alphaModFix/>
          </a:blip>
          <a:srcRect l="1429" t="66141" r="71272"/>
          <a:stretch/>
        </p:blipFill>
        <p:spPr>
          <a:xfrm>
            <a:off x="9094944" y="4674148"/>
            <a:ext cx="1303046" cy="1956120"/>
          </a:xfrm>
          <a:prstGeom prst="rect">
            <a:avLst/>
          </a:prstGeom>
          <a:noFill/>
          <a:ln>
            <a:noFill/>
          </a:ln>
        </p:spPr>
      </p:pic>
      <p:pic>
        <p:nvPicPr>
          <p:cNvPr id="503" name="Google Shape;503;p35"/>
          <p:cNvPicPr preferRelativeResize="0"/>
          <p:nvPr/>
        </p:nvPicPr>
        <p:blipFill rotWithShape="1">
          <a:blip r:embed="rId4">
            <a:alphaModFix/>
          </a:blip>
          <a:srcRect l="1429" t="3815" r="71272" b="33444"/>
          <a:stretch/>
        </p:blipFill>
        <p:spPr>
          <a:xfrm>
            <a:off x="9067871" y="482784"/>
            <a:ext cx="1330119" cy="4191364"/>
          </a:xfrm>
          <a:prstGeom prst="rect">
            <a:avLst/>
          </a:prstGeom>
          <a:noFill/>
          <a:ln>
            <a:noFill/>
          </a:ln>
        </p:spPr>
      </p:pic>
      <p:pic>
        <p:nvPicPr>
          <p:cNvPr id="504" name="Google Shape;504;p35"/>
          <p:cNvPicPr preferRelativeResize="0"/>
          <p:nvPr/>
        </p:nvPicPr>
        <p:blipFill rotWithShape="1">
          <a:blip r:embed="rId3">
            <a:alphaModFix/>
          </a:blip>
          <a:srcRect t="34345" r="70441"/>
          <a:stretch/>
        </p:blipFill>
        <p:spPr>
          <a:xfrm>
            <a:off x="711274" y="1944922"/>
            <a:ext cx="1469546" cy="4253300"/>
          </a:xfrm>
          <a:prstGeom prst="rect">
            <a:avLst/>
          </a:prstGeom>
          <a:noFill/>
          <a:ln>
            <a:noFill/>
          </a:ln>
        </p:spPr>
      </p:pic>
      <p:pic>
        <p:nvPicPr>
          <p:cNvPr id="505" name="Google Shape;505;p35"/>
          <p:cNvPicPr preferRelativeResize="0"/>
          <p:nvPr/>
        </p:nvPicPr>
        <p:blipFill rotWithShape="1">
          <a:blip r:embed="rId5">
            <a:alphaModFix/>
          </a:blip>
          <a:srcRect/>
          <a:stretch/>
        </p:blipFill>
        <p:spPr>
          <a:xfrm>
            <a:off x="4181308" y="2848863"/>
            <a:ext cx="2886075" cy="15811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36"/>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04954"/>
              </a:buClr>
              <a:buSzPts val="4400"/>
              <a:buFont typeface="Arial"/>
              <a:buNone/>
            </a:pPr>
            <a:r>
              <a:rPr lang="en-IE" b="1">
                <a:solidFill>
                  <a:srgbClr val="104954"/>
                </a:solidFill>
                <a:latin typeface="Arial"/>
                <a:ea typeface="Arial"/>
                <a:cs typeface="Arial"/>
                <a:sym typeface="Arial"/>
              </a:rPr>
              <a:t>Withdrawal Symptoms</a:t>
            </a:r>
            <a:endParaRPr/>
          </a:p>
        </p:txBody>
      </p:sp>
      <p:pic>
        <p:nvPicPr>
          <p:cNvPr id="512" name="Google Shape;512;p36"/>
          <p:cNvPicPr preferRelativeResize="0"/>
          <p:nvPr/>
        </p:nvPicPr>
        <p:blipFill rotWithShape="1">
          <a:blip r:embed="rId3">
            <a:alphaModFix/>
          </a:blip>
          <a:srcRect t="16712" r="70441" b="65129"/>
          <a:stretch/>
        </p:blipFill>
        <p:spPr>
          <a:xfrm>
            <a:off x="8136245" y="1781174"/>
            <a:ext cx="1694180" cy="1314450"/>
          </a:xfrm>
          <a:prstGeom prst="rect">
            <a:avLst/>
          </a:prstGeom>
          <a:noFill/>
          <a:ln>
            <a:noFill/>
          </a:ln>
        </p:spPr>
      </p:pic>
      <p:pic>
        <p:nvPicPr>
          <p:cNvPr id="513" name="Google Shape;513;p36"/>
          <p:cNvPicPr preferRelativeResize="0"/>
          <p:nvPr/>
        </p:nvPicPr>
        <p:blipFill rotWithShape="1">
          <a:blip r:embed="rId4">
            <a:alphaModFix/>
          </a:blip>
          <a:srcRect l="1429" t="66141" r="71272"/>
          <a:stretch/>
        </p:blipFill>
        <p:spPr>
          <a:xfrm>
            <a:off x="8203555" y="3947161"/>
            <a:ext cx="1626870" cy="2453638"/>
          </a:xfrm>
          <a:prstGeom prst="rect">
            <a:avLst/>
          </a:prstGeom>
          <a:noFill/>
          <a:ln>
            <a:noFill/>
          </a:ln>
        </p:spPr>
      </p:pic>
      <p:pic>
        <p:nvPicPr>
          <p:cNvPr id="514" name="Google Shape;514;p36"/>
          <p:cNvPicPr preferRelativeResize="0"/>
          <p:nvPr/>
        </p:nvPicPr>
        <p:blipFill rotWithShape="1">
          <a:blip r:embed="rId5">
            <a:alphaModFix/>
          </a:blip>
          <a:srcRect t="12213"/>
          <a:stretch/>
        </p:blipFill>
        <p:spPr>
          <a:xfrm>
            <a:off x="350023" y="251657"/>
            <a:ext cx="5730737" cy="6352807"/>
          </a:xfrm>
          <a:prstGeom prst="rect">
            <a:avLst/>
          </a:prstGeom>
          <a:noFill/>
          <a:ln>
            <a:noFill/>
          </a:ln>
        </p:spPr>
      </p:pic>
      <p:pic>
        <p:nvPicPr>
          <p:cNvPr id="515" name="Google Shape;515;p36"/>
          <p:cNvPicPr preferRelativeResize="0"/>
          <p:nvPr/>
        </p:nvPicPr>
        <p:blipFill rotWithShape="1">
          <a:blip r:embed="rId6">
            <a:alphaModFix/>
          </a:blip>
          <a:srcRect/>
          <a:stretch/>
        </p:blipFill>
        <p:spPr>
          <a:xfrm>
            <a:off x="6117966" y="309506"/>
            <a:ext cx="5730737" cy="625838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0353" y="358660"/>
            <a:ext cx="9875520" cy="1356360"/>
          </a:xfrm>
        </p:spPr>
        <p:txBody>
          <a:bodyPr/>
          <a:lstStyle/>
          <a:p>
            <a:r>
              <a:rPr lang="en-IE" dirty="0">
                <a:solidFill>
                  <a:srgbClr val="104954"/>
                </a:solidFill>
                <a:latin typeface="Arial" panose="020B0604020202020204" pitchFamily="34" charset="0"/>
                <a:cs typeface="Arial" panose="020B0604020202020204" pitchFamily="34" charset="0"/>
              </a:rPr>
              <a:t>Sandra</a:t>
            </a:r>
            <a:br>
              <a:rPr lang="en-IE" dirty="0">
                <a:solidFill>
                  <a:srgbClr val="104954"/>
                </a:solidFill>
                <a:latin typeface="Arial" panose="020B0604020202020204" pitchFamily="34" charset="0"/>
                <a:cs typeface="Arial" panose="020B0604020202020204" pitchFamily="34" charset="0"/>
              </a:rPr>
            </a:br>
            <a:r>
              <a:rPr lang="en-IE" sz="3600" dirty="0">
                <a:solidFill>
                  <a:srgbClr val="104954"/>
                </a:solidFill>
                <a:latin typeface="Arial" panose="020B0604020202020204" pitchFamily="34" charset="0"/>
                <a:cs typeface="Arial" panose="020B0604020202020204" pitchFamily="34" charset="0"/>
              </a:rPr>
              <a:t>Sticking to it and Staying Quit</a:t>
            </a:r>
            <a:endParaRPr lang="en-IE" dirty="0">
              <a:solidFill>
                <a:srgbClr val="104954"/>
              </a:solidFill>
              <a:latin typeface="Arial" panose="020B0604020202020204" pitchFamily="34" charset="0"/>
              <a:cs typeface="Arial" panose="020B0604020202020204" pitchFamily="34" charset="0"/>
            </a:endParaRPr>
          </a:p>
        </p:txBody>
      </p:sp>
      <p:sp>
        <p:nvSpPr>
          <p:cNvPr id="3" name="Rectangle 2"/>
          <p:cNvSpPr/>
          <p:nvPr/>
        </p:nvSpPr>
        <p:spPr>
          <a:xfrm>
            <a:off x="606829" y="1853738"/>
            <a:ext cx="4397433" cy="3740727"/>
          </a:xfrm>
          <a:prstGeom prst="rect">
            <a:avLst/>
          </a:prstGeom>
          <a:solidFill>
            <a:srgbClr val="1049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Case Study PT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189298" y="2241490"/>
            <a:ext cx="2177142" cy="2177142"/>
          </a:xfrm>
          <a:prstGeom prst="rect">
            <a:avLst/>
          </a:prstGeom>
        </p:spPr>
      </p:pic>
      <p:pic>
        <p:nvPicPr>
          <p:cNvPr id="9" name="Picture 8"/>
          <p:cNvPicPr>
            <a:picLocks noChangeAspect="1"/>
          </p:cNvPicPr>
          <p:nvPr/>
        </p:nvPicPr>
        <p:blipFill>
          <a:blip r:embed="rId5"/>
          <a:stretch>
            <a:fillRect/>
          </a:stretch>
        </p:blipFill>
        <p:spPr>
          <a:xfrm>
            <a:off x="1444373" y="2360023"/>
            <a:ext cx="2556744" cy="2556744"/>
          </a:xfrm>
          <a:prstGeom prst="rect">
            <a:avLst/>
          </a:prstGeom>
        </p:spPr>
      </p:pic>
      <p:pic>
        <p:nvPicPr>
          <p:cNvPr id="5" name="Picture 4">
            <a:extLst>
              <a:ext uri="{FF2B5EF4-FFF2-40B4-BE49-F238E27FC236}">
                <a16:creationId xmlns:a16="http://schemas.microsoft.com/office/drawing/2014/main" id="{C2305E80-BE71-3F86-4406-3F87C590D412}"/>
              </a:ext>
            </a:extLst>
          </p:cNvPr>
          <p:cNvPicPr>
            <a:picLocks noChangeAspect="1"/>
          </p:cNvPicPr>
          <p:nvPr/>
        </p:nvPicPr>
        <p:blipFill>
          <a:blip r:embed="rId6"/>
          <a:stretch>
            <a:fillRect/>
          </a:stretch>
        </p:blipFill>
        <p:spPr>
          <a:xfrm>
            <a:off x="700425" y="5945883"/>
            <a:ext cx="10791150" cy="624711"/>
          </a:xfrm>
          <a:prstGeom prst="rect">
            <a:avLst/>
          </a:prstGeom>
        </p:spPr>
      </p:pic>
    </p:spTree>
    <p:extLst>
      <p:ext uri="{BB962C8B-B14F-4D97-AF65-F5344CB8AC3E}">
        <p14:creationId xmlns:p14="http://schemas.microsoft.com/office/powerpoint/2010/main" val="42560103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246"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38"/>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D3447"/>
              </a:buClr>
              <a:buSzPts val="4400"/>
              <a:buFont typeface="Arial"/>
              <a:buNone/>
            </a:pPr>
            <a:r>
              <a:rPr lang="en-IE" b="1">
                <a:solidFill>
                  <a:srgbClr val="0D3447"/>
                </a:solidFill>
                <a:latin typeface="Arial"/>
                <a:ea typeface="Arial"/>
                <a:cs typeface="Arial"/>
                <a:sym typeface="Arial"/>
              </a:rPr>
              <a:t>Sticking to it and Staying Quit</a:t>
            </a:r>
            <a:endParaRPr/>
          </a:p>
        </p:txBody>
      </p:sp>
      <p:sp>
        <p:nvSpPr>
          <p:cNvPr id="531" name="Google Shape;531;p38"/>
          <p:cNvSpPr txBox="1">
            <a:spLocks noGrp="1"/>
          </p:cNvSpPr>
          <p:nvPr>
            <p:ph type="body" idx="2"/>
          </p:nvPr>
        </p:nvSpPr>
        <p:spPr>
          <a:xfrm>
            <a:off x="6267612" y="2057400"/>
            <a:ext cx="4754880" cy="4023360"/>
          </a:xfrm>
          <a:prstGeom prst="rect">
            <a:avLst/>
          </a:prstGeom>
          <a:noFill/>
          <a:ln>
            <a:noFill/>
          </a:ln>
        </p:spPr>
        <p:txBody>
          <a:bodyPr spcFirstLastPara="1" wrap="square" lIns="91425" tIns="45700" rIns="91425" bIns="45700" anchor="t" anchorCtr="0">
            <a:normAutofit/>
          </a:bodyPr>
          <a:lstStyle/>
          <a:p>
            <a:pPr marL="228600" lvl="0" indent="-182880" algn="l" rtl="0">
              <a:lnSpc>
                <a:spcPct val="90000"/>
              </a:lnSpc>
              <a:spcBef>
                <a:spcPts val="0"/>
              </a:spcBef>
              <a:spcAft>
                <a:spcPts val="0"/>
              </a:spcAft>
              <a:buSzPts val="1760"/>
              <a:buChar char="•"/>
            </a:pPr>
            <a:r>
              <a:rPr lang="en-IE">
                <a:solidFill>
                  <a:srgbClr val="0D3447"/>
                </a:solidFill>
                <a:latin typeface="Arial"/>
                <a:ea typeface="Arial"/>
                <a:cs typeface="Arial"/>
                <a:sym typeface="Arial"/>
              </a:rPr>
              <a:t>Space to Choose and keeping on the right path</a:t>
            </a:r>
            <a:endParaRPr/>
          </a:p>
          <a:p>
            <a:pPr marL="228600" lvl="0" indent="-182880" algn="l" rtl="0">
              <a:lnSpc>
                <a:spcPct val="90000"/>
              </a:lnSpc>
              <a:spcBef>
                <a:spcPts val="1400"/>
              </a:spcBef>
              <a:spcAft>
                <a:spcPts val="0"/>
              </a:spcAft>
              <a:buSzPts val="1760"/>
              <a:buChar char="•"/>
            </a:pPr>
            <a:r>
              <a:rPr lang="en-IE">
                <a:solidFill>
                  <a:srgbClr val="0D3447"/>
                </a:solidFill>
                <a:latin typeface="Arial"/>
                <a:ea typeface="Arial"/>
                <a:cs typeface="Arial"/>
                <a:sym typeface="Arial"/>
              </a:rPr>
              <a:t>Sticking to your quit plan and taking NRT</a:t>
            </a:r>
            <a:endParaRPr/>
          </a:p>
          <a:p>
            <a:pPr marL="228600" lvl="0" indent="-182880" algn="l" rtl="0">
              <a:lnSpc>
                <a:spcPct val="90000"/>
              </a:lnSpc>
              <a:spcBef>
                <a:spcPts val="1400"/>
              </a:spcBef>
              <a:spcAft>
                <a:spcPts val="0"/>
              </a:spcAft>
              <a:buSzPts val="1760"/>
              <a:buChar char="•"/>
            </a:pPr>
            <a:r>
              <a:rPr lang="en-IE">
                <a:solidFill>
                  <a:srgbClr val="0D3447"/>
                </a:solidFill>
                <a:latin typeface="Arial"/>
                <a:ea typeface="Arial"/>
                <a:cs typeface="Arial"/>
                <a:sym typeface="Arial"/>
              </a:rPr>
              <a:t>Positive Self Talk</a:t>
            </a:r>
            <a:endParaRPr/>
          </a:p>
          <a:p>
            <a:pPr marL="228600" lvl="0" indent="-182880" algn="l" rtl="0">
              <a:lnSpc>
                <a:spcPct val="90000"/>
              </a:lnSpc>
              <a:spcBef>
                <a:spcPts val="1400"/>
              </a:spcBef>
              <a:spcAft>
                <a:spcPts val="0"/>
              </a:spcAft>
              <a:buSzPts val="1760"/>
              <a:buChar char="•"/>
            </a:pPr>
            <a:r>
              <a:rPr lang="en-IE">
                <a:solidFill>
                  <a:srgbClr val="0D3447"/>
                </a:solidFill>
                <a:latin typeface="Arial"/>
                <a:ea typeface="Arial"/>
                <a:cs typeface="Arial"/>
                <a:sym typeface="Arial"/>
              </a:rPr>
              <a:t>Bingo Card </a:t>
            </a:r>
            <a:endParaRPr/>
          </a:p>
          <a:p>
            <a:pPr marL="228600" lvl="0" indent="-182880" algn="l" rtl="0">
              <a:lnSpc>
                <a:spcPct val="90000"/>
              </a:lnSpc>
              <a:spcBef>
                <a:spcPts val="1400"/>
              </a:spcBef>
              <a:spcAft>
                <a:spcPts val="0"/>
              </a:spcAft>
              <a:buSzPts val="1760"/>
              <a:buChar char="•"/>
            </a:pPr>
            <a:r>
              <a:rPr lang="en-IE">
                <a:solidFill>
                  <a:srgbClr val="0D3447"/>
                </a:solidFill>
                <a:latin typeface="Arial"/>
                <a:ea typeface="Arial"/>
                <a:cs typeface="Arial"/>
                <a:sym typeface="Arial"/>
              </a:rPr>
              <a:t>Rewards</a:t>
            </a:r>
            <a:endParaRPr/>
          </a:p>
          <a:p>
            <a:pPr marL="228600" lvl="0" indent="-182880" algn="l" rtl="0">
              <a:lnSpc>
                <a:spcPct val="90000"/>
              </a:lnSpc>
              <a:spcBef>
                <a:spcPts val="1400"/>
              </a:spcBef>
              <a:spcAft>
                <a:spcPts val="0"/>
              </a:spcAft>
              <a:buSzPts val="1760"/>
              <a:buChar char="•"/>
            </a:pPr>
            <a:r>
              <a:rPr lang="en-IE">
                <a:solidFill>
                  <a:srgbClr val="0D3447"/>
                </a:solidFill>
                <a:latin typeface="Arial"/>
                <a:ea typeface="Arial"/>
                <a:cs typeface="Arial"/>
                <a:sym typeface="Arial"/>
              </a:rPr>
              <a:t>Ticking off the Calendar</a:t>
            </a:r>
            <a:endParaRPr/>
          </a:p>
          <a:p>
            <a:pPr marL="228600" lvl="0" indent="-71120" algn="l" rtl="0">
              <a:lnSpc>
                <a:spcPct val="90000"/>
              </a:lnSpc>
              <a:spcBef>
                <a:spcPts val="1400"/>
              </a:spcBef>
              <a:spcAft>
                <a:spcPts val="0"/>
              </a:spcAft>
              <a:buSzPts val="1760"/>
              <a:buNone/>
            </a:pPr>
            <a:endParaRPr/>
          </a:p>
        </p:txBody>
      </p:sp>
      <p:pic>
        <p:nvPicPr>
          <p:cNvPr id="532" name="Google Shape;532;p38"/>
          <p:cNvPicPr preferRelativeResize="0"/>
          <p:nvPr/>
        </p:nvPicPr>
        <p:blipFill rotWithShape="1">
          <a:blip r:embed="rId3">
            <a:alphaModFix/>
          </a:blip>
          <a:srcRect/>
          <a:stretch/>
        </p:blipFill>
        <p:spPr>
          <a:xfrm>
            <a:off x="1143000" y="1759974"/>
            <a:ext cx="4502364" cy="475964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39"/>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D3447"/>
              </a:buClr>
              <a:buSzPts val="4400"/>
              <a:buFont typeface="Arial"/>
              <a:buNone/>
            </a:pPr>
            <a:r>
              <a:rPr lang="en-IE" b="1">
                <a:solidFill>
                  <a:srgbClr val="0D3447"/>
                </a:solidFill>
                <a:latin typeface="Arial"/>
                <a:ea typeface="Arial"/>
                <a:cs typeface="Arial"/>
                <a:sym typeface="Arial"/>
              </a:rPr>
              <a:t>Your space to choose </a:t>
            </a:r>
            <a:endParaRPr/>
          </a:p>
        </p:txBody>
      </p:sp>
      <p:pic>
        <p:nvPicPr>
          <p:cNvPr id="539" name="Google Shape;539;p39"/>
          <p:cNvPicPr preferRelativeResize="0"/>
          <p:nvPr/>
        </p:nvPicPr>
        <p:blipFill rotWithShape="1">
          <a:blip r:embed="rId3">
            <a:alphaModFix/>
          </a:blip>
          <a:srcRect l="3088" t="13143" r="-3088" b="3542"/>
          <a:stretch/>
        </p:blipFill>
        <p:spPr>
          <a:xfrm>
            <a:off x="1143000" y="1682307"/>
            <a:ext cx="5028835" cy="4773543"/>
          </a:xfrm>
          <a:prstGeom prst="rect">
            <a:avLst/>
          </a:prstGeom>
          <a:noFill/>
          <a:ln>
            <a:noFill/>
          </a:ln>
        </p:spPr>
      </p:pic>
      <p:sp>
        <p:nvSpPr>
          <p:cNvPr id="540" name="Google Shape;540;p39"/>
          <p:cNvSpPr/>
          <p:nvPr/>
        </p:nvSpPr>
        <p:spPr>
          <a:xfrm>
            <a:off x="6183071" y="1682307"/>
            <a:ext cx="5215135" cy="3704095"/>
          </a:xfrm>
          <a:prstGeom prst="cloudCallout">
            <a:avLst>
              <a:gd name="adj1" fmla="val -20833"/>
              <a:gd name="adj2" fmla="val 62500"/>
            </a:avLst>
          </a:prstGeom>
          <a:gradFill>
            <a:gsLst>
              <a:gs pos="0">
                <a:schemeClr val="accent3"/>
              </a:gs>
              <a:gs pos="90000">
                <a:srgbClr val="73BEA7"/>
              </a:gs>
              <a:gs pos="100000">
                <a:srgbClr val="62B098"/>
              </a:gs>
            </a:gsLst>
            <a:path path="circle">
              <a:fillToRect l="50000" t="50000" r="50000" b="50000"/>
            </a:path>
            <a:tileRect/>
          </a:gradFill>
          <a:ln>
            <a:noFill/>
          </a:ln>
          <a:effectLst>
            <a:outerShdw blurRad="38100" dist="25400" dir="5400000" rotWithShape="0">
              <a:srgbClr val="000000">
                <a:alpha val="4509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IE" sz="2000" b="1" i="1">
                <a:solidFill>
                  <a:srgbClr val="0D3447"/>
                </a:solidFill>
                <a:latin typeface="Arial"/>
                <a:ea typeface="Arial"/>
                <a:cs typeface="Arial"/>
                <a:sym typeface="Arial"/>
              </a:rPr>
              <a:t>You cannot always control your circumstances but can always control your responses…</a:t>
            </a:r>
            <a:endParaRPr/>
          </a:p>
          <a:p>
            <a:pPr marL="0" marR="0" lvl="0" indent="0" algn="ctr" rtl="0">
              <a:spcBef>
                <a:spcPts val="0"/>
              </a:spcBef>
              <a:spcAft>
                <a:spcPts val="0"/>
              </a:spcAft>
              <a:buNone/>
            </a:pPr>
            <a:r>
              <a:rPr lang="en-IE" sz="2000" b="1" i="1">
                <a:solidFill>
                  <a:srgbClr val="0D3447"/>
                </a:solidFill>
                <a:latin typeface="Arial"/>
                <a:ea typeface="Arial"/>
                <a:cs typeface="Arial"/>
                <a:sym typeface="Arial"/>
              </a:rPr>
              <a:t>your choice and your power.</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40"/>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D3447"/>
              </a:buClr>
              <a:buSzPts val="4400"/>
              <a:buFont typeface="Arial"/>
              <a:buNone/>
            </a:pPr>
            <a:r>
              <a:rPr lang="en-IE" b="1">
                <a:solidFill>
                  <a:srgbClr val="0D3447"/>
                </a:solidFill>
                <a:latin typeface="Arial"/>
                <a:ea typeface="Arial"/>
                <a:cs typeface="Arial"/>
                <a:sym typeface="Arial"/>
              </a:rPr>
              <a:t>Stick to the plan </a:t>
            </a:r>
            <a:endParaRPr/>
          </a:p>
        </p:txBody>
      </p:sp>
      <p:pic>
        <p:nvPicPr>
          <p:cNvPr id="546" name="Google Shape;546;p40"/>
          <p:cNvPicPr preferRelativeResize="0">
            <a:picLocks noGrp="1"/>
          </p:cNvPicPr>
          <p:nvPr>
            <p:ph type="body" idx="1"/>
          </p:nvPr>
        </p:nvPicPr>
        <p:blipFill rotWithShape="1">
          <a:blip r:embed="rId3">
            <a:alphaModFix/>
          </a:blip>
          <a:srcRect/>
          <a:stretch/>
        </p:blipFill>
        <p:spPr>
          <a:xfrm>
            <a:off x="1274827" y="2057400"/>
            <a:ext cx="3818893" cy="3818893"/>
          </a:xfrm>
          <a:prstGeom prst="rect">
            <a:avLst/>
          </a:prstGeom>
          <a:noFill/>
          <a:ln>
            <a:noFill/>
          </a:ln>
        </p:spPr>
      </p:pic>
      <p:sp>
        <p:nvSpPr>
          <p:cNvPr id="547" name="Google Shape;547;p40"/>
          <p:cNvSpPr txBox="1">
            <a:spLocks noGrp="1"/>
          </p:cNvSpPr>
          <p:nvPr>
            <p:ph type="body" idx="2"/>
          </p:nvPr>
        </p:nvSpPr>
        <p:spPr>
          <a:xfrm>
            <a:off x="6267612" y="2057400"/>
            <a:ext cx="4754880" cy="4023360"/>
          </a:xfrm>
          <a:prstGeom prst="rect">
            <a:avLst/>
          </a:prstGeom>
          <a:noFill/>
          <a:ln>
            <a:noFill/>
          </a:ln>
        </p:spPr>
        <p:txBody>
          <a:bodyPr spcFirstLastPara="1" wrap="square" lIns="91425" tIns="45700" rIns="91425" bIns="45700" anchor="t" anchorCtr="0">
            <a:normAutofit/>
          </a:bodyPr>
          <a:lstStyle/>
          <a:p>
            <a:pPr marL="228600" lvl="0" indent="-182880" algn="l" rtl="0">
              <a:lnSpc>
                <a:spcPct val="90000"/>
              </a:lnSpc>
              <a:spcBef>
                <a:spcPts val="0"/>
              </a:spcBef>
              <a:spcAft>
                <a:spcPts val="0"/>
              </a:spcAft>
              <a:buSzPts val="1760"/>
              <a:buChar char="•"/>
            </a:pPr>
            <a:r>
              <a:rPr lang="en-IE">
                <a:solidFill>
                  <a:srgbClr val="0D3447"/>
                </a:solidFill>
                <a:latin typeface="Arial"/>
                <a:ea typeface="Arial"/>
                <a:cs typeface="Arial"/>
                <a:sym typeface="Arial"/>
              </a:rPr>
              <a:t>One day at a time</a:t>
            </a:r>
            <a:endParaRPr/>
          </a:p>
          <a:p>
            <a:pPr marL="228600" lvl="0" indent="-71120" algn="l" rtl="0">
              <a:lnSpc>
                <a:spcPct val="90000"/>
              </a:lnSpc>
              <a:spcBef>
                <a:spcPts val="1400"/>
              </a:spcBef>
              <a:spcAft>
                <a:spcPts val="0"/>
              </a:spcAft>
              <a:buSzPts val="1760"/>
              <a:buNone/>
            </a:pPr>
            <a:endParaRPr>
              <a:solidFill>
                <a:srgbClr val="0D3447"/>
              </a:solidFill>
              <a:latin typeface="Arial"/>
              <a:ea typeface="Arial"/>
              <a:cs typeface="Arial"/>
              <a:sym typeface="Arial"/>
            </a:endParaRPr>
          </a:p>
          <a:p>
            <a:pPr marL="228600" lvl="0" indent="-182880" algn="l" rtl="0">
              <a:lnSpc>
                <a:spcPct val="90000"/>
              </a:lnSpc>
              <a:spcBef>
                <a:spcPts val="1400"/>
              </a:spcBef>
              <a:spcAft>
                <a:spcPts val="0"/>
              </a:spcAft>
              <a:buSzPts val="1760"/>
              <a:buChar char="•"/>
            </a:pPr>
            <a:r>
              <a:rPr lang="en-IE">
                <a:solidFill>
                  <a:srgbClr val="0D3447"/>
                </a:solidFill>
                <a:latin typeface="Arial"/>
                <a:ea typeface="Arial"/>
                <a:cs typeface="Arial"/>
                <a:sym typeface="Arial"/>
              </a:rPr>
              <a:t>Motivation, Will Power and mood will not always be enough to keep you on track……</a:t>
            </a:r>
            <a:endParaRPr/>
          </a:p>
          <a:p>
            <a:pPr marL="228600" lvl="0" indent="-71120" algn="l" rtl="0">
              <a:lnSpc>
                <a:spcPct val="90000"/>
              </a:lnSpc>
              <a:spcBef>
                <a:spcPts val="1400"/>
              </a:spcBef>
              <a:spcAft>
                <a:spcPts val="0"/>
              </a:spcAft>
              <a:buSzPts val="1760"/>
              <a:buNone/>
            </a:pPr>
            <a:endParaRPr>
              <a:solidFill>
                <a:srgbClr val="0D3447"/>
              </a:solidFill>
              <a:latin typeface="Arial"/>
              <a:ea typeface="Arial"/>
              <a:cs typeface="Arial"/>
              <a:sym typeface="Arial"/>
            </a:endParaRPr>
          </a:p>
          <a:p>
            <a:pPr marL="228600" lvl="0" indent="-182880" algn="l" rtl="0">
              <a:lnSpc>
                <a:spcPct val="90000"/>
              </a:lnSpc>
              <a:spcBef>
                <a:spcPts val="1400"/>
              </a:spcBef>
              <a:spcAft>
                <a:spcPts val="0"/>
              </a:spcAft>
              <a:buSzPts val="1760"/>
              <a:buChar char="•"/>
            </a:pPr>
            <a:r>
              <a:rPr lang="en-IE">
                <a:solidFill>
                  <a:srgbClr val="0D3447"/>
                </a:solidFill>
                <a:latin typeface="Arial"/>
                <a:ea typeface="Arial"/>
                <a:cs typeface="Arial"/>
                <a:sym typeface="Arial"/>
              </a:rPr>
              <a:t>Make a strong plan and stick to it</a:t>
            </a:r>
            <a:endParaRPr/>
          </a:p>
          <a:p>
            <a:pPr marL="228600" lvl="0" indent="-71120" algn="l" rtl="0">
              <a:lnSpc>
                <a:spcPct val="90000"/>
              </a:lnSpc>
              <a:spcBef>
                <a:spcPts val="1400"/>
              </a:spcBef>
              <a:spcAft>
                <a:spcPts val="0"/>
              </a:spcAft>
              <a:buSzPts val="1760"/>
              <a:buNone/>
            </a:pPr>
            <a:endParaRPr>
              <a:solidFill>
                <a:srgbClr val="0D3447"/>
              </a:solidFill>
              <a:latin typeface="Arial"/>
              <a:ea typeface="Arial"/>
              <a:cs typeface="Arial"/>
              <a:sym typeface="Arial"/>
            </a:endParaRPr>
          </a:p>
          <a:p>
            <a:pPr marL="228600" lvl="0" indent="-182880" algn="l" rtl="0">
              <a:lnSpc>
                <a:spcPct val="90000"/>
              </a:lnSpc>
              <a:spcBef>
                <a:spcPts val="1400"/>
              </a:spcBef>
              <a:spcAft>
                <a:spcPts val="0"/>
              </a:spcAft>
              <a:buSzPts val="1760"/>
              <a:buChar char="•"/>
            </a:pPr>
            <a:r>
              <a:rPr lang="en-IE">
                <a:solidFill>
                  <a:srgbClr val="0D3447"/>
                </a:solidFill>
                <a:latin typeface="Arial"/>
                <a:ea typeface="Arial"/>
                <a:cs typeface="Arial"/>
                <a:sym typeface="Arial"/>
              </a:rPr>
              <a:t>Trust the Process!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41"/>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D3447"/>
              </a:buClr>
              <a:buSzPts val="4400"/>
              <a:buFont typeface="Arial"/>
              <a:buNone/>
            </a:pPr>
            <a:r>
              <a:rPr lang="en-IE" b="1">
                <a:solidFill>
                  <a:srgbClr val="0D3447"/>
                </a:solidFill>
                <a:latin typeface="Arial"/>
                <a:ea typeface="Arial"/>
                <a:cs typeface="Arial"/>
                <a:sym typeface="Arial"/>
              </a:rPr>
              <a:t>Positive Self Talk</a:t>
            </a:r>
            <a:endParaRPr/>
          </a:p>
        </p:txBody>
      </p:sp>
      <p:pic>
        <p:nvPicPr>
          <p:cNvPr id="554" name="Google Shape;554;p41"/>
          <p:cNvPicPr preferRelativeResize="0"/>
          <p:nvPr/>
        </p:nvPicPr>
        <p:blipFill rotWithShape="1">
          <a:blip r:embed="rId3">
            <a:alphaModFix/>
          </a:blip>
          <a:srcRect b="10551"/>
          <a:stretch/>
        </p:blipFill>
        <p:spPr>
          <a:xfrm>
            <a:off x="2517959" y="1615309"/>
            <a:ext cx="6953250" cy="490753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pic>
        <p:nvPicPr>
          <p:cNvPr id="560" name="Google Shape;560;p42"/>
          <p:cNvPicPr preferRelativeResize="0"/>
          <p:nvPr/>
        </p:nvPicPr>
        <p:blipFill rotWithShape="1">
          <a:blip r:embed="rId3">
            <a:alphaModFix/>
          </a:blip>
          <a:srcRect b="10306"/>
          <a:stretch/>
        </p:blipFill>
        <p:spPr>
          <a:xfrm>
            <a:off x="288098" y="236359"/>
            <a:ext cx="5730737" cy="6237593"/>
          </a:xfrm>
          <a:prstGeom prst="rect">
            <a:avLst/>
          </a:prstGeom>
          <a:noFill/>
          <a:ln>
            <a:noFill/>
          </a:ln>
        </p:spPr>
      </p:pic>
      <p:pic>
        <p:nvPicPr>
          <p:cNvPr id="561" name="Google Shape;561;p42"/>
          <p:cNvPicPr preferRelativeResize="0"/>
          <p:nvPr/>
        </p:nvPicPr>
        <p:blipFill rotWithShape="1">
          <a:blip r:embed="rId4">
            <a:alphaModFix/>
          </a:blip>
          <a:srcRect/>
          <a:stretch/>
        </p:blipFill>
        <p:spPr>
          <a:xfrm>
            <a:off x="6018835" y="236359"/>
            <a:ext cx="5834829" cy="4701832"/>
          </a:xfrm>
          <a:prstGeom prst="rect">
            <a:avLst/>
          </a:prstGeom>
          <a:noFill/>
          <a:ln>
            <a:noFill/>
          </a:ln>
        </p:spPr>
      </p:pic>
      <p:sp>
        <p:nvSpPr>
          <p:cNvPr id="562" name="Google Shape;562;p42"/>
          <p:cNvSpPr txBox="1"/>
          <p:nvPr/>
        </p:nvSpPr>
        <p:spPr>
          <a:xfrm>
            <a:off x="5969580" y="2904374"/>
            <a:ext cx="2966669" cy="3139321"/>
          </a:xfrm>
          <a:prstGeom prst="rect">
            <a:avLst/>
          </a:prstGeom>
          <a:solidFill>
            <a:schemeClr val="lt1"/>
          </a:solid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E3946"/>
              </a:buClr>
              <a:buSzPts val="1600"/>
              <a:buFont typeface="Arial"/>
              <a:buChar char="•"/>
            </a:pPr>
            <a:r>
              <a:rPr lang="en-IE" sz="1600" b="1">
                <a:solidFill>
                  <a:srgbClr val="0E3946"/>
                </a:solidFill>
                <a:latin typeface="Arial"/>
                <a:ea typeface="Arial"/>
                <a:cs typeface="Arial"/>
                <a:sym typeface="Arial"/>
              </a:rPr>
              <a:t>Stay Positive </a:t>
            </a:r>
            <a:endParaRPr/>
          </a:p>
          <a:p>
            <a:pPr marL="285750" marR="0" lvl="0" indent="-285750" algn="l" rtl="0">
              <a:lnSpc>
                <a:spcPct val="150000"/>
              </a:lnSpc>
              <a:spcBef>
                <a:spcPts val="0"/>
              </a:spcBef>
              <a:spcAft>
                <a:spcPts val="0"/>
              </a:spcAft>
              <a:buClr>
                <a:srgbClr val="0E3946"/>
              </a:buClr>
              <a:buSzPts val="1600"/>
              <a:buFont typeface="Arial"/>
              <a:buChar char="•"/>
            </a:pPr>
            <a:r>
              <a:rPr lang="en-IE" sz="1600" b="1">
                <a:solidFill>
                  <a:srgbClr val="0E3946"/>
                </a:solidFill>
                <a:latin typeface="Arial"/>
                <a:ea typeface="Arial"/>
                <a:cs typeface="Arial"/>
                <a:sym typeface="Arial"/>
              </a:rPr>
              <a:t>Keep Busy</a:t>
            </a:r>
            <a:endParaRPr/>
          </a:p>
          <a:p>
            <a:pPr marL="285750" marR="0" lvl="0" indent="-285750" algn="l" rtl="0">
              <a:lnSpc>
                <a:spcPct val="150000"/>
              </a:lnSpc>
              <a:spcBef>
                <a:spcPts val="0"/>
              </a:spcBef>
              <a:spcAft>
                <a:spcPts val="0"/>
              </a:spcAft>
              <a:buClr>
                <a:srgbClr val="0E3946"/>
              </a:buClr>
              <a:buSzPts val="1600"/>
              <a:buFont typeface="Arial"/>
              <a:buChar char="•"/>
            </a:pPr>
            <a:r>
              <a:rPr lang="en-IE" sz="1600" b="1">
                <a:solidFill>
                  <a:srgbClr val="0E3946"/>
                </a:solidFill>
                <a:latin typeface="Arial"/>
                <a:ea typeface="Arial"/>
                <a:cs typeface="Arial"/>
                <a:sym typeface="Arial"/>
              </a:rPr>
              <a:t>Be Active</a:t>
            </a:r>
            <a:endParaRPr/>
          </a:p>
          <a:p>
            <a:pPr marL="285750" marR="0" lvl="0" indent="-285750" algn="l" rtl="0">
              <a:lnSpc>
                <a:spcPct val="150000"/>
              </a:lnSpc>
              <a:spcBef>
                <a:spcPts val="0"/>
              </a:spcBef>
              <a:spcAft>
                <a:spcPts val="0"/>
              </a:spcAft>
              <a:buClr>
                <a:srgbClr val="0E3946"/>
              </a:buClr>
              <a:buSzPts val="1600"/>
              <a:buFont typeface="Arial"/>
              <a:buChar char="•"/>
            </a:pPr>
            <a:r>
              <a:rPr lang="en-IE" sz="1600" b="1">
                <a:solidFill>
                  <a:srgbClr val="0E3946"/>
                </a:solidFill>
                <a:latin typeface="Arial"/>
                <a:ea typeface="Arial"/>
                <a:cs typeface="Arial"/>
                <a:sym typeface="Arial"/>
              </a:rPr>
              <a:t>Save and Reward </a:t>
            </a:r>
            <a:endParaRPr/>
          </a:p>
          <a:p>
            <a:pPr marL="285750" marR="0" lvl="0" indent="-285750" algn="l" rtl="0">
              <a:lnSpc>
                <a:spcPct val="150000"/>
              </a:lnSpc>
              <a:spcBef>
                <a:spcPts val="0"/>
              </a:spcBef>
              <a:spcAft>
                <a:spcPts val="0"/>
              </a:spcAft>
              <a:buClr>
                <a:srgbClr val="0E3946"/>
              </a:buClr>
              <a:buSzPts val="1600"/>
              <a:buFont typeface="Arial"/>
              <a:buChar char="•"/>
            </a:pPr>
            <a:r>
              <a:rPr lang="en-IE" sz="1600" b="1">
                <a:solidFill>
                  <a:srgbClr val="0E3946"/>
                </a:solidFill>
                <a:latin typeface="Arial"/>
                <a:ea typeface="Arial"/>
                <a:cs typeface="Arial"/>
                <a:sym typeface="Arial"/>
              </a:rPr>
              <a:t>Be Careful when drinking alcohol</a:t>
            </a:r>
            <a:endParaRPr/>
          </a:p>
          <a:p>
            <a:pPr marL="285750" marR="0" lvl="0" indent="-285750" algn="l" rtl="0">
              <a:lnSpc>
                <a:spcPct val="150000"/>
              </a:lnSpc>
              <a:spcBef>
                <a:spcPts val="0"/>
              </a:spcBef>
              <a:spcAft>
                <a:spcPts val="0"/>
              </a:spcAft>
              <a:buClr>
                <a:srgbClr val="0E3946"/>
              </a:buClr>
              <a:buSzPts val="1600"/>
              <a:buFont typeface="Arial"/>
              <a:buChar char="•"/>
            </a:pPr>
            <a:r>
              <a:rPr lang="en-IE" sz="1600" b="1">
                <a:solidFill>
                  <a:srgbClr val="0E3946"/>
                </a:solidFill>
                <a:latin typeface="Arial"/>
                <a:ea typeface="Arial"/>
                <a:cs typeface="Arial"/>
                <a:sym typeface="Arial"/>
              </a:rPr>
              <a:t>Always remember the “Not a Puff” Rule</a:t>
            </a:r>
            <a:endParaRPr/>
          </a:p>
        </p:txBody>
      </p:sp>
      <p:sp>
        <p:nvSpPr>
          <p:cNvPr id="563" name="Google Shape;563;p42"/>
          <p:cNvSpPr txBox="1"/>
          <p:nvPr/>
        </p:nvSpPr>
        <p:spPr>
          <a:xfrm>
            <a:off x="8886995" y="2851108"/>
            <a:ext cx="3015924" cy="3416320"/>
          </a:xfrm>
          <a:prstGeom prst="rect">
            <a:avLst/>
          </a:prstGeom>
          <a:solidFill>
            <a:schemeClr val="lt1"/>
          </a:solid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E3946"/>
              </a:buClr>
              <a:buSzPts val="1600"/>
              <a:buFont typeface="Arial"/>
              <a:buChar char="•"/>
            </a:pPr>
            <a:r>
              <a:rPr lang="en-IE" sz="1600" b="1">
                <a:solidFill>
                  <a:srgbClr val="0E3946"/>
                </a:solidFill>
                <a:latin typeface="Arial"/>
                <a:ea typeface="Arial"/>
                <a:cs typeface="Arial"/>
                <a:sym typeface="Arial"/>
              </a:rPr>
              <a:t>Never think that one puff won’t hurt</a:t>
            </a:r>
            <a:endParaRPr/>
          </a:p>
          <a:p>
            <a:pPr marL="285750" marR="0" lvl="0" indent="-285750" algn="l" rtl="0">
              <a:lnSpc>
                <a:spcPct val="150000"/>
              </a:lnSpc>
              <a:spcBef>
                <a:spcPts val="0"/>
              </a:spcBef>
              <a:spcAft>
                <a:spcPts val="0"/>
              </a:spcAft>
              <a:buClr>
                <a:srgbClr val="0E3946"/>
              </a:buClr>
              <a:buSzPts val="1600"/>
              <a:buFont typeface="Arial"/>
              <a:buChar char="•"/>
            </a:pPr>
            <a:r>
              <a:rPr lang="en-IE" sz="1600" b="1">
                <a:solidFill>
                  <a:srgbClr val="0E3946"/>
                </a:solidFill>
                <a:latin typeface="Arial"/>
                <a:ea typeface="Arial"/>
                <a:cs typeface="Arial"/>
                <a:sym typeface="Arial"/>
              </a:rPr>
              <a:t>Don’t be disheartened if some days are harder than others</a:t>
            </a:r>
            <a:endParaRPr/>
          </a:p>
          <a:p>
            <a:pPr marL="285750" marR="0" lvl="0" indent="-285750" algn="l" rtl="0">
              <a:lnSpc>
                <a:spcPct val="150000"/>
              </a:lnSpc>
              <a:spcBef>
                <a:spcPts val="0"/>
              </a:spcBef>
              <a:spcAft>
                <a:spcPts val="0"/>
              </a:spcAft>
              <a:buClr>
                <a:srgbClr val="0E3946"/>
              </a:buClr>
              <a:buSzPts val="1600"/>
              <a:buFont typeface="Arial"/>
              <a:buChar char="•"/>
            </a:pPr>
            <a:r>
              <a:rPr lang="en-IE" sz="1600" b="1">
                <a:solidFill>
                  <a:srgbClr val="0E3946"/>
                </a:solidFill>
                <a:latin typeface="Arial"/>
                <a:ea typeface="Arial"/>
                <a:cs typeface="Arial"/>
                <a:sym typeface="Arial"/>
              </a:rPr>
              <a:t>Don't be afraid to be proud of yourself</a:t>
            </a:r>
            <a:endParaRPr/>
          </a:p>
          <a:p>
            <a:pPr marL="285750" marR="0" lvl="0" indent="-285750" algn="l" rtl="0">
              <a:lnSpc>
                <a:spcPct val="150000"/>
              </a:lnSpc>
              <a:spcBef>
                <a:spcPts val="0"/>
              </a:spcBef>
              <a:spcAft>
                <a:spcPts val="0"/>
              </a:spcAft>
              <a:buClr>
                <a:srgbClr val="0E3946"/>
              </a:buClr>
              <a:buSzPts val="1600"/>
              <a:buFont typeface="Arial"/>
              <a:buChar char="•"/>
            </a:pPr>
            <a:r>
              <a:rPr lang="en-IE" sz="1600" b="1">
                <a:solidFill>
                  <a:srgbClr val="0E3946"/>
                </a:solidFill>
                <a:latin typeface="Arial"/>
                <a:ea typeface="Arial"/>
                <a:cs typeface="Arial"/>
                <a:sym typeface="Arial"/>
              </a:rPr>
              <a:t>Don’t put yourself in risky situations-be selfish!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0353" y="358660"/>
            <a:ext cx="9875520" cy="1356360"/>
          </a:xfrm>
        </p:spPr>
        <p:txBody>
          <a:bodyPr/>
          <a:lstStyle/>
          <a:p>
            <a:r>
              <a:rPr lang="en-IE" dirty="0">
                <a:solidFill>
                  <a:srgbClr val="104954"/>
                </a:solidFill>
                <a:latin typeface="Arial" panose="020B0604020202020204" pitchFamily="34" charset="0"/>
                <a:cs typeface="Arial" panose="020B0604020202020204" pitchFamily="34" charset="0"/>
              </a:rPr>
              <a:t>Sandra</a:t>
            </a:r>
            <a:br>
              <a:rPr lang="en-IE" dirty="0">
                <a:solidFill>
                  <a:srgbClr val="104954"/>
                </a:solidFill>
                <a:latin typeface="Arial" panose="020B0604020202020204" pitchFamily="34" charset="0"/>
                <a:cs typeface="Arial" panose="020B0604020202020204" pitchFamily="34" charset="0"/>
              </a:rPr>
            </a:br>
            <a:r>
              <a:rPr lang="en-IE" sz="3600" dirty="0">
                <a:solidFill>
                  <a:srgbClr val="104954"/>
                </a:solidFill>
                <a:latin typeface="Arial" panose="020B0604020202020204" pitchFamily="34" charset="0"/>
                <a:cs typeface="Arial" panose="020B0604020202020204" pitchFamily="34" charset="0"/>
              </a:rPr>
              <a:t>Relapsing and Trying again</a:t>
            </a:r>
            <a:endParaRPr lang="en-IE" dirty="0">
              <a:solidFill>
                <a:srgbClr val="104954"/>
              </a:solidFill>
              <a:latin typeface="Arial" panose="020B0604020202020204" pitchFamily="34" charset="0"/>
              <a:cs typeface="Arial" panose="020B0604020202020204" pitchFamily="34" charset="0"/>
            </a:endParaRPr>
          </a:p>
        </p:txBody>
      </p:sp>
      <p:sp>
        <p:nvSpPr>
          <p:cNvPr id="3" name="Rectangle 2"/>
          <p:cNvSpPr/>
          <p:nvPr/>
        </p:nvSpPr>
        <p:spPr>
          <a:xfrm>
            <a:off x="606829" y="1853738"/>
            <a:ext cx="4397433" cy="3740727"/>
          </a:xfrm>
          <a:prstGeom prst="rect">
            <a:avLst/>
          </a:prstGeom>
          <a:solidFill>
            <a:srgbClr val="1049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9" name="Case Study Pt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929428" y="2425661"/>
            <a:ext cx="1967185" cy="1967185"/>
          </a:xfrm>
          <a:prstGeom prst="rect">
            <a:avLst/>
          </a:prstGeom>
        </p:spPr>
      </p:pic>
      <p:pic>
        <p:nvPicPr>
          <p:cNvPr id="10" name="Picture 9"/>
          <p:cNvPicPr>
            <a:picLocks noChangeAspect="1"/>
          </p:cNvPicPr>
          <p:nvPr/>
        </p:nvPicPr>
        <p:blipFill>
          <a:blip r:embed="rId6"/>
          <a:stretch>
            <a:fillRect/>
          </a:stretch>
        </p:blipFill>
        <p:spPr>
          <a:xfrm>
            <a:off x="1444373" y="2360023"/>
            <a:ext cx="2556744" cy="2556744"/>
          </a:xfrm>
          <a:prstGeom prst="rect">
            <a:avLst/>
          </a:prstGeom>
        </p:spPr>
      </p:pic>
      <p:pic>
        <p:nvPicPr>
          <p:cNvPr id="5" name="Picture 4">
            <a:extLst>
              <a:ext uri="{FF2B5EF4-FFF2-40B4-BE49-F238E27FC236}">
                <a16:creationId xmlns:a16="http://schemas.microsoft.com/office/drawing/2014/main" id="{96D5BFEA-D2E1-85A5-6C64-6952C2258645}"/>
              </a:ext>
            </a:extLst>
          </p:cNvPr>
          <p:cNvPicPr>
            <a:picLocks noChangeAspect="1"/>
          </p:cNvPicPr>
          <p:nvPr/>
        </p:nvPicPr>
        <p:blipFill>
          <a:blip r:embed="rId7"/>
          <a:stretch>
            <a:fillRect/>
          </a:stretch>
        </p:blipFill>
        <p:spPr>
          <a:xfrm>
            <a:off x="700425" y="5945883"/>
            <a:ext cx="10791150" cy="624711"/>
          </a:xfrm>
          <a:prstGeom prst="rect">
            <a:avLst/>
          </a:prstGeom>
        </p:spPr>
      </p:pic>
    </p:spTree>
    <p:extLst>
      <p:ext uri="{BB962C8B-B14F-4D97-AF65-F5344CB8AC3E}">
        <p14:creationId xmlns:p14="http://schemas.microsoft.com/office/powerpoint/2010/main" val="24015793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6699"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44"/>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04954"/>
              </a:buClr>
              <a:buSzPts val="4400"/>
              <a:buFont typeface="Arial"/>
              <a:buNone/>
            </a:pPr>
            <a:r>
              <a:rPr lang="en-IE" b="1">
                <a:solidFill>
                  <a:srgbClr val="104954"/>
                </a:solidFill>
                <a:latin typeface="Arial"/>
                <a:ea typeface="Arial"/>
                <a:cs typeface="Arial"/>
                <a:sym typeface="Arial"/>
              </a:rPr>
              <a:t>Why do people relapse? </a:t>
            </a:r>
            <a:endParaRPr/>
          </a:p>
        </p:txBody>
      </p:sp>
      <p:grpSp>
        <p:nvGrpSpPr>
          <p:cNvPr id="580" name="Google Shape;580;p44"/>
          <p:cNvGrpSpPr/>
          <p:nvPr/>
        </p:nvGrpSpPr>
        <p:grpSpPr>
          <a:xfrm>
            <a:off x="1172543" y="1845244"/>
            <a:ext cx="9759089" cy="4539111"/>
            <a:chOff x="614604" y="946"/>
            <a:chExt cx="9759089" cy="4539111"/>
          </a:xfrm>
        </p:grpSpPr>
        <p:sp>
          <p:nvSpPr>
            <p:cNvPr id="581" name="Google Shape;581;p44"/>
            <p:cNvSpPr/>
            <p:nvPr/>
          </p:nvSpPr>
          <p:spPr>
            <a:xfrm>
              <a:off x="614604" y="946"/>
              <a:ext cx="2269555" cy="1361733"/>
            </a:xfrm>
            <a:prstGeom prst="rect">
              <a:avLst/>
            </a:prstGeom>
            <a:gradFill>
              <a:gsLst>
                <a:gs pos="0">
                  <a:srgbClr val="58B6C0">
                    <a:alpha val="90196"/>
                  </a:srgbClr>
                </a:gs>
                <a:gs pos="90000">
                  <a:srgbClr val="55B8C2">
                    <a:alpha val="90196"/>
                  </a:srgbClr>
                </a:gs>
                <a:gs pos="100000">
                  <a:srgbClr val="45ABB6">
                    <a:alpha val="90196"/>
                  </a:srgbClr>
                </a:gs>
              </a:gsLst>
              <a:path path="circle">
                <a:fillToRect l="50000" t="50000" r="50000" b="50000"/>
              </a:path>
              <a:tileRect/>
            </a:gradFill>
            <a:ln>
              <a:noFill/>
            </a:ln>
            <a:effectLst>
              <a:outerShdw blurRad="38100" dist="25400" dir="5400000" rotWithShape="0">
                <a:srgbClr val="000000">
                  <a:alpha val="45098"/>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44"/>
            <p:cNvSpPr txBox="1"/>
            <p:nvPr/>
          </p:nvSpPr>
          <p:spPr>
            <a:xfrm>
              <a:off x="614604" y="946"/>
              <a:ext cx="2269555" cy="1361733"/>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D3447"/>
                </a:buClr>
                <a:buSzPts val="1700"/>
                <a:buFont typeface="Arial"/>
                <a:buNone/>
              </a:pPr>
              <a:r>
                <a:rPr lang="en-IE" sz="1700" b="1">
                  <a:solidFill>
                    <a:srgbClr val="0D3447"/>
                  </a:solidFill>
                  <a:latin typeface="Arial"/>
                  <a:ea typeface="Arial"/>
                  <a:cs typeface="Arial"/>
                  <a:sym typeface="Arial"/>
                </a:rPr>
                <a:t>not approaching the quit attempt with a plan</a:t>
              </a:r>
              <a:endParaRPr sz="1700" b="1">
                <a:solidFill>
                  <a:srgbClr val="0D3447"/>
                </a:solidFill>
                <a:latin typeface="Corbel"/>
                <a:ea typeface="Corbel"/>
                <a:cs typeface="Corbel"/>
                <a:sym typeface="Corbel"/>
              </a:endParaRPr>
            </a:p>
          </p:txBody>
        </p:sp>
        <p:sp>
          <p:nvSpPr>
            <p:cNvPr id="583" name="Google Shape;583;p44"/>
            <p:cNvSpPr/>
            <p:nvPr/>
          </p:nvSpPr>
          <p:spPr>
            <a:xfrm>
              <a:off x="3111115" y="946"/>
              <a:ext cx="2269555" cy="1361733"/>
            </a:xfrm>
            <a:prstGeom prst="rect">
              <a:avLst/>
            </a:prstGeom>
            <a:gradFill>
              <a:gsLst>
                <a:gs pos="0">
                  <a:srgbClr val="58B6C0">
                    <a:alpha val="86275"/>
                  </a:srgbClr>
                </a:gs>
                <a:gs pos="90000">
                  <a:srgbClr val="55B8C2">
                    <a:alpha val="86275"/>
                  </a:srgbClr>
                </a:gs>
                <a:gs pos="100000">
                  <a:srgbClr val="45ABB6">
                    <a:alpha val="86275"/>
                  </a:srgbClr>
                </a:gs>
              </a:gsLst>
              <a:path path="circle">
                <a:fillToRect l="50000" t="50000" r="50000" b="50000"/>
              </a:path>
              <a:tileRect/>
            </a:gradFill>
            <a:ln>
              <a:noFill/>
            </a:ln>
            <a:effectLst>
              <a:outerShdw blurRad="38100" dist="25400" dir="5400000" rotWithShape="0">
                <a:srgbClr val="000000">
                  <a:alpha val="45098"/>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44"/>
            <p:cNvSpPr txBox="1"/>
            <p:nvPr/>
          </p:nvSpPr>
          <p:spPr>
            <a:xfrm>
              <a:off x="3111115" y="946"/>
              <a:ext cx="2269555" cy="1361733"/>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D3447"/>
                </a:buClr>
                <a:buSzPts val="1700"/>
                <a:buFont typeface="Arial"/>
                <a:buNone/>
              </a:pPr>
              <a:r>
                <a:rPr lang="en-IE" sz="1700" b="1">
                  <a:solidFill>
                    <a:srgbClr val="0D3447"/>
                  </a:solidFill>
                  <a:latin typeface="Arial"/>
                  <a:ea typeface="Arial"/>
                  <a:cs typeface="Arial"/>
                  <a:sym typeface="Arial"/>
                </a:rPr>
                <a:t>not having support in place to help with quit attempt</a:t>
              </a:r>
              <a:endParaRPr sz="1700" b="1">
                <a:solidFill>
                  <a:srgbClr val="0D3447"/>
                </a:solidFill>
                <a:latin typeface="Arial"/>
                <a:ea typeface="Arial"/>
                <a:cs typeface="Arial"/>
                <a:sym typeface="Arial"/>
              </a:endParaRPr>
            </a:p>
          </p:txBody>
        </p:sp>
        <p:sp>
          <p:nvSpPr>
            <p:cNvPr id="585" name="Google Shape;585;p44"/>
            <p:cNvSpPr/>
            <p:nvPr/>
          </p:nvSpPr>
          <p:spPr>
            <a:xfrm>
              <a:off x="5607626" y="946"/>
              <a:ext cx="2269555" cy="1361733"/>
            </a:xfrm>
            <a:prstGeom prst="rect">
              <a:avLst/>
            </a:prstGeom>
            <a:gradFill>
              <a:gsLst>
                <a:gs pos="0">
                  <a:srgbClr val="58B6C0">
                    <a:alpha val="82353"/>
                  </a:srgbClr>
                </a:gs>
                <a:gs pos="90000">
                  <a:srgbClr val="55B8C2">
                    <a:alpha val="82353"/>
                  </a:srgbClr>
                </a:gs>
                <a:gs pos="100000">
                  <a:srgbClr val="45ABB6">
                    <a:alpha val="82353"/>
                  </a:srgbClr>
                </a:gs>
              </a:gsLst>
              <a:path path="circle">
                <a:fillToRect l="50000" t="50000" r="50000" b="50000"/>
              </a:path>
              <a:tileRect/>
            </a:gradFill>
            <a:ln>
              <a:noFill/>
            </a:ln>
            <a:effectLst>
              <a:outerShdw blurRad="38100" dist="25400" dir="5400000" rotWithShape="0">
                <a:srgbClr val="000000">
                  <a:alpha val="45098"/>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44"/>
            <p:cNvSpPr txBox="1"/>
            <p:nvPr/>
          </p:nvSpPr>
          <p:spPr>
            <a:xfrm>
              <a:off x="5607626" y="946"/>
              <a:ext cx="2269555" cy="1361733"/>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D3447"/>
                </a:buClr>
                <a:buSzPts val="1700"/>
                <a:buFont typeface="Arial"/>
                <a:buNone/>
              </a:pPr>
              <a:r>
                <a:rPr lang="en-IE" sz="1700" b="1">
                  <a:solidFill>
                    <a:srgbClr val="0D3447"/>
                  </a:solidFill>
                  <a:latin typeface="Arial"/>
                  <a:ea typeface="Arial"/>
                  <a:cs typeface="Arial"/>
                  <a:sym typeface="Arial"/>
                </a:rPr>
                <a:t>came off NRT too quickly or didn’t use correctly</a:t>
              </a:r>
              <a:endParaRPr sz="1700" b="1">
                <a:solidFill>
                  <a:srgbClr val="0D3447"/>
                </a:solidFill>
                <a:latin typeface="Arial"/>
                <a:ea typeface="Arial"/>
                <a:cs typeface="Arial"/>
                <a:sym typeface="Arial"/>
              </a:endParaRPr>
            </a:p>
          </p:txBody>
        </p:sp>
        <p:sp>
          <p:nvSpPr>
            <p:cNvPr id="587" name="Google Shape;587;p44"/>
            <p:cNvSpPr/>
            <p:nvPr/>
          </p:nvSpPr>
          <p:spPr>
            <a:xfrm>
              <a:off x="8104138" y="946"/>
              <a:ext cx="2269555" cy="1361733"/>
            </a:xfrm>
            <a:prstGeom prst="rect">
              <a:avLst/>
            </a:prstGeom>
            <a:gradFill>
              <a:gsLst>
                <a:gs pos="0">
                  <a:srgbClr val="58B6C0">
                    <a:alpha val="78431"/>
                  </a:srgbClr>
                </a:gs>
                <a:gs pos="90000">
                  <a:srgbClr val="55B8C2">
                    <a:alpha val="78431"/>
                  </a:srgbClr>
                </a:gs>
                <a:gs pos="100000">
                  <a:srgbClr val="45ABB6">
                    <a:alpha val="78431"/>
                  </a:srgbClr>
                </a:gs>
              </a:gsLst>
              <a:path path="circle">
                <a:fillToRect l="50000" t="50000" r="50000" b="50000"/>
              </a:path>
              <a:tileRect/>
            </a:gradFill>
            <a:ln>
              <a:noFill/>
            </a:ln>
            <a:effectLst>
              <a:outerShdw blurRad="38100" dist="25400" dir="5400000" rotWithShape="0">
                <a:srgbClr val="000000">
                  <a:alpha val="45098"/>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44"/>
            <p:cNvSpPr txBox="1"/>
            <p:nvPr/>
          </p:nvSpPr>
          <p:spPr>
            <a:xfrm>
              <a:off x="8104138" y="946"/>
              <a:ext cx="2269555" cy="1361733"/>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D3447"/>
                </a:buClr>
                <a:buSzPts val="1700"/>
                <a:buFont typeface="Arial"/>
                <a:buNone/>
              </a:pPr>
              <a:r>
                <a:rPr lang="en-IE" sz="1700" b="1">
                  <a:solidFill>
                    <a:srgbClr val="0D3447"/>
                  </a:solidFill>
                  <a:latin typeface="Arial"/>
                  <a:ea typeface="Arial"/>
                  <a:cs typeface="Arial"/>
                  <a:sym typeface="Arial"/>
                </a:rPr>
                <a:t>thinking they can have “just one”</a:t>
              </a:r>
              <a:endParaRPr sz="1700" b="1">
                <a:solidFill>
                  <a:srgbClr val="0D3447"/>
                </a:solidFill>
                <a:latin typeface="Arial"/>
                <a:ea typeface="Arial"/>
                <a:cs typeface="Arial"/>
                <a:sym typeface="Arial"/>
              </a:endParaRPr>
            </a:p>
          </p:txBody>
        </p:sp>
        <p:sp>
          <p:nvSpPr>
            <p:cNvPr id="589" name="Google Shape;589;p44"/>
            <p:cNvSpPr/>
            <p:nvPr/>
          </p:nvSpPr>
          <p:spPr>
            <a:xfrm>
              <a:off x="614604" y="1589635"/>
              <a:ext cx="2269555" cy="1361733"/>
            </a:xfrm>
            <a:prstGeom prst="rect">
              <a:avLst/>
            </a:prstGeom>
            <a:gradFill>
              <a:gsLst>
                <a:gs pos="0">
                  <a:srgbClr val="58B6C0">
                    <a:alpha val="74510"/>
                  </a:srgbClr>
                </a:gs>
                <a:gs pos="90000">
                  <a:srgbClr val="55B8C2">
                    <a:alpha val="74510"/>
                  </a:srgbClr>
                </a:gs>
                <a:gs pos="100000">
                  <a:srgbClr val="45ABB6">
                    <a:alpha val="74510"/>
                  </a:srgbClr>
                </a:gs>
              </a:gsLst>
              <a:path path="circle">
                <a:fillToRect l="50000" t="50000" r="50000" b="50000"/>
              </a:path>
              <a:tileRect/>
            </a:gradFill>
            <a:ln>
              <a:noFill/>
            </a:ln>
            <a:effectLst>
              <a:outerShdw blurRad="38100" dist="25400" dir="5400000" rotWithShape="0">
                <a:srgbClr val="000000">
                  <a:alpha val="45098"/>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44"/>
            <p:cNvSpPr txBox="1"/>
            <p:nvPr/>
          </p:nvSpPr>
          <p:spPr>
            <a:xfrm>
              <a:off x="614604" y="1589635"/>
              <a:ext cx="2269555" cy="1361733"/>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D3447"/>
                </a:buClr>
                <a:buSzPts val="1700"/>
                <a:buFont typeface="Arial"/>
                <a:buNone/>
              </a:pPr>
              <a:r>
                <a:rPr lang="en-IE" sz="1700" b="1">
                  <a:solidFill>
                    <a:srgbClr val="0D3447"/>
                  </a:solidFill>
                  <a:latin typeface="Arial"/>
                  <a:ea typeface="Arial"/>
                  <a:cs typeface="Arial"/>
                  <a:sym typeface="Arial"/>
                </a:rPr>
                <a:t>cigarettes/vapes in the house/easily accessible</a:t>
              </a:r>
              <a:endParaRPr sz="1700" b="1">
                <a:solidFill>
                  <a:srgbClr val="0D3447"/>
                </a:solidFill>
                <a:latin typeface="Arial"/>
                <a:ea typeface="Arial"/>
                <a:cs typeface="Arial"/>
                <a:sym typeface="Arial"/>
              </a:endParaRPr>
            </a:p>
          </p:txBody>
        </p:sp>
        <p:sp>
          <p:nvSpPr>
            <p:cNvPr id="591" name="Google Shape;591;p44"/>
            <p:cNvSpPr/>
            <p:nvPr/>
          </p:nvSpPr>
          <p:spPr>
            <a:xfrm>
              <a:off x="3111115" y="1589635"/>
              <a:ext cx="2269555" cy="1361733"/>
            </a:xfrm>
            <a:prstGeom prst="rect">
              <a:avLst/>
            </a:prstGeom>
            <a:gradFill>
              <a:gsLst>
                <a:gs pos="0">
                  <a:srgbClr val="58B6C0">
                    <a:alpha val="70196"/>
                  </a:srgbClr>
                </a:gs>
                <a:gs pos="90000">
                  <a:srgbClr val="55B8C2">
                    <a:alpha val="70196"/>
                  </a:srgbClr>
                </a:gs>
                <a:gs pos="100000">
                  <a:srgbClr val="45ABB6">
                    <a:alpha val="70196"/>
                  </a:srgbClr>
                </a:gs>
              </a:gsLst>
              <a:path path="circle">
                <a:fillToRect l="50000" t="50000" r="50000" b="50000"/>
              </a:path>
              <a:tileRect/>
            </a:gradFill>
            <a:ln>
              <a:noFill/>
            </a:ln>
            <a:effectLst>
              <a:outerShdw blurRad="38100" dist="25400" dir="5400000" rotWithShape="0">
                <a:srgbClr val="000000">
                  <a:alpha val="45098"/>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44"/>
            <p:cNvSpPr txBox="1"/>
            <p:nvPr/>
          </p:nvSpPr>
          <p:spPr>
            <a:xfrm>
              <a:off x="3111115" y="1589635"/>
              <a:ext cx="2269555" cy="1361733"/>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D3447"/>
                </a:buClr>
                <a:buSzPts val="1700"/>
                <a:buFont typeface="Arial"/>
                <a:buNone/>
              </a:pPr>
              <a:r>
                <a:rPr lang="en-IE" sz="1700" b="1">
                  <a:solidFill>
                    <a:srgbClr val="0D3447"/>
                  </a:solidFill>
                  <a:latin typeface="Arial"/>
                  <a:ea typeface="Arial"/>
                  <a:cs typeface="Arial"/>
                  <a:sym typeface="Arial"/>
                </a:rPr>
                <a:t>family/friends/social circle all smoking</a:t>
              </a:r>
              <a:endParaRPr sz="1700" b="1">
                <a:solidFill>
                  <a:srgbClr val="0D3447"/>
                </a:solidFill>
                <a:latin typeface="Arial"/>
                <a:ea typeface="Arial"/>
                <a:cs typeface="Arial"/>
                <a:sym typeface="Arial"/>
              </a:endParaRPr>
            </a:p>
          </p:txBody>
        </p:sp>
        <p:sp>
          <p:nvSpPr>
            <p:cNvPr id="593" name="Google Shape;593;p44"/>
            <p:cNvSpPr/>
            <p:nvPr/>
          </p:nvSpPr>
          <p:spPr>
            <a:xfrm>
              <a:off x="5607626" y="1589635"/>
              <a:ext cx="2269555" cy="1361733"/>
            </a:xfrm>
            <a:prstGeom prst="rect">
              <a:avLst/>
            </a:prstGeom>
            <a:gradFill>
              <a:gsLst>
                <a:gs pos="0">
                  <a:srgbClr val="58B6C0">
                    <a:alpha val="66275"/>
                  </a:srgbClr>
                </a:gs>
                <a:gs pos="90000">
                  <a:srgbClr val="55B8C2">
                    <a:alpha val="66275"/>
                  </a:srgbClr>
                </a:gs>
                <a:gs pos="100000">
                  <a:srgbClr val="45ABB6">
                    <a:alpha val="66275"/>
                  </a:srgbClr>
                </a:gs>
              </a:gsLst>
              <a:path path="circle">
                <a:fillToRect l="50000" t="50000" r="50000" b="50000"/>
              </a:path>
              <a:tileRect/>
            </a:gradFill>
            <a:ln>
              <a:noFill/>
            </a:ln>
            <a:effectLst>
              <a:outerShdw blurRad="38100" dist="25400" dir="5400000" rotWithShape="0">
                <a:srgbClr val="000000">
                  <a:alpha val="45098"/>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44"/>
            <p:cNvSpPr txBox="1"/>
            <p:nvPr/>
          </p:nvSpPr>
          <p:spPr>
            <a:xfrm>
              <a:off x="5607626" y="1589635"/>
              <a:ext cx="2269555" cy="1361733"/>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D3447"/>
                </a:buClr>
                <a:buSzPts val="1700"/>
                <a:buFont typeface="Arial"/>
                <a:buNone/>
              </a:pPr>
              <a:r>
                <a:rPr lang="en-IE" sz="1700" b="1">
                  <a:solidFill>
                    <a:srgbClr val="0D3447"/>
                  </a:solidFill>
                  <a:latin typeface="Arial"/>
                  <a:ea typeface="Arial"/>
                  <a:cs typeface="Arial"/>
                  <a:sym typeface="Arial"/>
                </a:rPr>
                <a:t>holidays</a:t>
              </a:r>
              <a:endParaRPr sz="1700" b="1">
                <a:solidFill>
                  <a:srgbClr val="0D3447"/>
                </a:solidFill>
                <a:latin typeface="Arial"/>
                <a:ea typeface="Arial"/>
                <a:cs typeface="Arial"/>
                <a:sym typeface="Arial"/>
              </a:endParaRPr>
            </a:p>
          </p:txBody>
        </p:sp>
        <p:sp>
          <p:nvSpPr>
            <p:cNvPr id="595" name="Google Shape;595;p44"/>
            <p:cNvSpPr/>
            <p:nvPr/>
          </p:nvSpPr>
          <p:spPr>
            <a:xfrm>
              <a:off x="8104138" y="1589635"/>
              <a:ext cx="2269555" cy="1361733"/>
            </a:xfrm>
            <a:prstGeom prst="rect">
              <a:avLst/>
            </a:prstGeom>
            <a:gradFill>
              <a:gsLst>
                <a:gs pos="0">
                  <a:srgbClr val="58B6C0">
                    <a:alpha val="62353"/>
                  </a:srgbClr>
                </a:gs>
                <a:gs pos="90000">
                  <a:srgbClr val="55B8C2">
                    <a:alpha val="62353"/>
                  </a:srgbClr>
                </a:gs>
                <a:gs pos="100000">
                  <a:srgbClr val="45ABB6">
                    <a:alpha val="62353"/>
                  </a:srgbClr>
                </a:gs>
              </a:gsLst>
              <a:path path="circle">
                <a:fillToRect l="50000" t="50000" r="50000" b="50000"/>
              </a:path>
              <a:tileRect/>
            </a:gradFill>
            <a:ln>
              <a:noFill/>
            </a:ln>
            <a:effectLst>
              <a:outerShdw blurRad="38100" dist="25400" dir="5400000" rotWithShape="0">
                <a:srgbClr val="000000">
                  <a:alpha val="45098"/>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44"/>
            <p:cNvSpPr txBox="1"/>
            <p:nvPr/>
          </p:nvSpPr>
          <p:spPr>
            <a:xfrm>
              <a:off x="8104138" y="1589635"/>
              <a:ext cx="2269555" cy="1361733"/>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D3447"/>
                </a:buClr>
                <a:buSzPts val="1700"/>
                <a:buFont typeface="Arial"/>
                <a:buNone/>
              </a:pPr>
              <a:r>
                <a:rPr lang="en-IE" sz="1700" b="1">
                  <a:solidFill>
                    <a:srgbClr val="0D3447"/>
                  </a:solidFill>
                  <a:latin typeface="Arial"/>
                  <a:ea typeface="Arial"/>
                  <a:cs typeface="Arial"/>
                  <a:sym typeface="Arial"/>
                </a:rPr>
                <a:t>duty free</a:t>
              </a:r>
              <a:endParaRPr sz="1700" b="1">
                <a:solidFill>
                  <a:srgbClr val="0D3447"/>
                </a:solidFill>
                <a:latin typeface="Arial"/>
                <a:ea typeface="Arial"/>
                <a:cs typeface="Arial"/>
                <a:sym typeface="Arial"/>
              </a:endParaRPr>
            </a:p>
          </p:txBody>
        </p:sp>
        <p:sp>
          <p:nvSpPr>
            <p:cNvPr id="597" name="Google Shape;597;p44"/>
            <p:cNvSpPr/>
            <p:nvPr/>
          </p:nvSpPr>
          <p:spPr>
            <a:xfrm>
              <a:off x="1862859" y="3178324"/>
              <a:ext cx="2269555" cy="1361733"/>
            </a:xfrm>
            <a:prstGeom prst="rect">
              <a:avLst/>
            </a:prstGeom>
            <a:gradFill>
              <a:gsLst>
                <a:gs pos="0">
                  <a:srgbClr val="58B6C0">
                    <a:alpha val="58431"/>
                  </a:srgbClr>
                </a:gs>
                <a:gs pos="90000">
                  <a:srgbClr val="55B8C2">
                    <a:alpha val="58431"/>
                  </a:srgbClr>
                </a:gs>
                <a:gs pos="100000">
                  <a:srgbClr val="45ABB6">
                    <a:alpha val="58431"/>
                  </a:srgbClr>
                </a:gs>
              </a:gsLst>
              <a:path path="circle">
                <a:fillToRect l="50000" t="50000" r="50000" b="50000"/>
              </a:path>
              <a:tileRect/>
            </a:gradFill>
            <a:ln>
              <a:noFill/>
            </a:ln>
            <a:effectLst>
              <a:outerShdw blurRad="38100" dist="25400" dir="5400000" rotWithShape="0">
                <a:srgbClr val="000000">
                  <a:alpha val="45098"/>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44"/>
            <p:cNvSpPr txBox="1"/>
            <p:nvPr/>
          </p:nvSpPr>
          <p:spPr>
            <a:xfrm>
              <a:off x="1862859" y="3178324"/>
              <a:ext cx="2269555" cy="1361733"/>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D3447"/>
                </a:buClr>
                <a:buSzPts val="1700"/>
                <a:buFont typeface="Arial"/>
                <a:buNone/>
              </a:pPr>
              <a:r>
                <a:rPr lang="en-IE" sz="1700" b="1">
                  <a:solidFill>
                    <a:srgbClr val="0D3447"/>
                  </a:solidFill>
                  <a:latin typeface="Arial"/>
                  <a:ea typeface="Arial"/>
                  <a:cs typeface="Arial"/>
                  <a:sym typeface="Arial"/>
                </a:rPr>
                <a:t>alcohol consumption/social situations</a:t>
              </a:r>
              <a:endParaRPr sz="1700" b="1">
                <a:solidFill>
                  <a:srgbClr val="0D3447"/>
                </a:solidFill>
                <a:latin typeface="Arial"/>
                <a:ea typeface="Arial"/>
                <a:cs typeface="Arial"/>
                <a:sym typeface="Arial"/>
              </a:endParaRPr>
            </a:p>
          </p:txBody>
        </p:sp>
        <p:sp>
          <p:nvSpPr>
            <p:cNvPr id="599" name="Google Shape;599;p44"/>
            <p:cNvSpPr/>
            <p:nvPr/>
          </p:nvSpPr>
          <p:spPr>
            <a:xfrm>
              <a:off x="4359371" y="3178324"/>
              <a:ext cx="2269555" cy="1361733"/>
            </a:xfrm>
            <a:prstGeom prst="rect">
              <a:avLst/>
            </a:prstGeom>
            <a:gradFill>
              <a:gsLst>
                <a:gs pos="0">
                  <a:srgbClr val="58B6C0">
                    <a:alpha val="54510"/>
                  </a:srgbClr>
                </a:gs>
                <a:gs pos="90000">
                  <a:srgbClr val="55B8C2">
                    <a:alpha val="54510"/>
                  </a:srgbClr>
                </a:gs>
                <a:gs pos="100000">
                  <a:srgbClr val="45ABB6">
                    <a:alpha val="54510"/>
                  </a:srgbClr>
                </a:gs>
              </a:gsLst>
              <a:path path="circle">
                <a:fillToRect l="50000" t="50000" r="50000" b="50000"/>
              </a:path>
              <a:tileRect/>
            </a:gradFill>
            <a:ln>
              <a:noFill/>
            </a:ln>
            <a:effectLst>
              <a:outerShdw blurRad="38100" dist="25400" dir="5400000" rotWithShape="0">
                <a:srgbClr val="000000">
                  <a:alpha val="45098"/>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44"/>
            <p:cNvSpPr txBox="1"/>
            <p:nvPr/>
          </p:nvSpPr>
          <p:spPr>
            <a:xfrm>
              <a:off x="4359371" y="3178324"/>
              <a:ext cx="2269555" cy="1361733"/>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D3447"/>
                </a:buClr>
                <a:buSzPts val="1700"/>
                <a:buFont typeface="Arial"/>
                <a:buNone/>
              </a:pPr>
              <a:r>
                <a:rPr lang="en-IE" sz="1700" b="1">
                  <a:solidFill>
                    <a:srgbClr val="0D3447"/>
                  </a:solidFill>
                  <a:latin typeface="Arial"/>
                  <a:ea typeface="Arial"/>
                  <a:cs typeface="Arial"/>
                  <a:sym typeface="Arial"/>
                </a:rPr>
                <a:t>stressful life event</a:t>
              </a:r>
              <a:endParaRPr sz="1700" b="1">
                <a:solidFill>
                  <a:srgbClr val="0D3447"/>
                </a:solidFill>
                <a:latin typeface="Arial"/>
                <a:ea typeface="Arial"/>
                <a:cs typeface="Arial"/>
                <a:sym typeface="Arial"/>
              </a:endParaRPr>
            </a:p>
          </p:txBody>
        </p:sp>
        <p:sp>
          <p:nvSpPr>
            <p:cNvPr id="601" name="Google Shape;601;p44"/>
            <p:cNvSpPr/>
            <p:nvPr/>
          </p:nvSpPr>
          <p:spPr>
            <a:xfrm>
              <a:off x="6855882" y="3178324"/>
              <a:ext cx="2269555" cy="1361733"/>
            </a:xfrm>
            <a:prstGeom prst="rect">
              <a:avLst/>
            </a:prstGeom>
            <a:gradFill>
              <a:gsLst>
                <a:gs pos="0">
                  <a:srgbClr val="58B6C0">
                    <a:alpha val="50196"/>
                  </a:srgbClr>
                </a:gs>
                <a:gs pos="90000">
                  <a:srgbClr val="55B8C2">
                    <a:alpha val="50196"/>
                  </a:srgbClr>
                </a:gs>
                <a:gs pos="100000">
                  <a:srgbClr val="45ABB6">
                    <a:alpha val="50196"/>
                  </a:srgbClr>
                </a:gs>
              </a:gsLst>
              <a:path path="circle">
                <a:fillToRect l="50000" t="50000" r="50000" b="50000"/>
              </a:path>
              <a:tileRect/>
            </a:gradFill>
            <a:ln>
              <a:noFill/>
            </a:ln>
            <a:effectLst>
              <a:outerShdw blurRad="38100" dist="25400" dir="5400000" rotWithShape="0">
                <a:srgbClr val="000000">
                  <a:alpha val="45098"/>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44"/>
            <p:cNvSpPr txBox="1"/>
            <p:nvPr/>
          </p:nvSpPr>
          <p:spPr>
            <a:xfrm>
              <a:off x="6855882" y="3178324"/>
              <a:ext cx="2269555" cy="1361733"/>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D3447"/>
                </a:buClr>
                <a:buSzPts val="1700"/>
                <a:buFont typeface="Arial"/>
                <a:buNone/>
              </a:pPr>
              <a:r>
                <a:rPr lang="en-IE" sz="1700" b="1">
                  <a:solidFill>
                    <a:srgbClr val="0D3447"/>
                  </a:solidFill>
                  <a:latin typeface="Arial"/>
                  <a:ea typeface="Arial"/>
                  <a:cs typeface="Arial"/>
                  <a:sym typeface="Arial"/>
                </a:rPr>
                <a:t>death of somebody close</a:t>
              </a:r>
              <a:endParaRPr sz="1700" b="1">
                <a:solidFill>
                  <a:srgbClr val="0D3447"/>
                </a:solidFill>
                <a:latin typeface="Arial"/>
                <a:ea typeface="Arial"/>
                <a:cs typeface="Arial"/>
                <a:sym typeface="Arial"/>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45"/>
          <p:cNvSpPr txBox="1">
            <a:spLocks noGrp="1"/>
          </p:cNvSpPr>
          <p:nvPr>
            <p:ph type="title"/>
          </p:nvPr>
        </p:nvSpPr>
        <p:spPr>
          <a:xfrm>
            <a:off x="487680" y="353568"/>
            <a:ext cx="110947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D3447"/>
              </a:buClr>
              <a:buSzPts val="4400"/>
              <a:buFont typeface="Arial"/>
              <a:buNone/>
            </a:pPr>
            <a:r>
              <a:rPr lang="en-IE" b="1">
                <a:solidFill>
                  <a:srgbClr val="0D3447"/>
                </a:solidFill>
                <a:latin typeface="Arial"/>
                <a:ea typeface="Arial"/>
                <a:cs typeface="Arial"/>
                <a:sym typeface="Arial"/>
              </a:rPr>
              <a:t>Tips for staying motivated if you relapse</a:t>
            </a:r>
            <a:endParaRPr/>
          </a:p>
        </p:txBody>
      </p:sp>
      <p:sp>
        <p:nvSpPr>
          <p:cNvPr id="609" name="Google Shape;609;p45"/>
          <p:cNvSpPr txBox="1">
            <a:spLocks noGrp="1"/>
          </p:cNvSpPr>
          <p:nvPr>
            <p:ph type="body" idx="1"/>
          </p:nvPr>
        </p:nvSpPr>
        <p:spPr>
          <a:xfrm>
            <a:off x="487680" y="1545335"/>
            <a:ext cx="10199538" cy="4023360"/>
          </a:xfrm>
          <a:prstGeom prst="rect">
            <a:avLst/>
          </a:prstGeom>
          <a:noFill/>
          <a:ln>
            <a:noFill/>
          </a:ln>
        </p:spPr>
        <p:txBody>
          <a:bodyPr spcFirstLastPara="1" wrap="square" lIns="91425" tIns="45700" rIns="91425" bIns="45700" anchor="t" anchorCtr="0">
            <a:noAutofit/>
          </a:bodyPr>
          <a:lstStyle/>
          <a:p>
            <a:pPr marL="228600" lvl="0" indent="-182880" algn="l" rtl="0">
              <a:lnSpc>
                <a:spcPct val="160000"/>
              </a:lnSpc>
              <a:spcBef>
                <a:spcPts val="0"/>
              </a:spcBef>
              <a:spcAft>
                <a:spcPts val="0"/>
              </a:spcAft>
              <a:buSzPts val="1440"/>
              <a:buChar char="•"/>
            </a:pPr>
            <a:r>
              <a:rPr lang="en-IE" sz="1800">
                <a:solidFill>
                  <a:srgbClr val="0D3447"/>
                </a:solidFill>
                <a:latin typeface="Arial"/>
                <a:ea typeface="Arial"/>
                <a:cs typeface="Arial"/>
                <a:sym typeface="Arial"/>
              </a:rPr>
              <a:t>Congratulate yourself on achievements to date with quitting-”no such thing as a failed attempt”</a:t>
            </a:r>
            <a:endParaRPr/>
          </a:p>
          <a:p>
            <a:pPr marL="228600" lvl="0" indent="-182880" algn="l" rtl="0">
              <a:lnSpc>
                <a:spcPct val="160000"/>
              </a:lnSpc>
              <a:spcBef>
                <a:spcPts val="1400"/>
              </a:spcBef>
              <a:spcAft>
                <a:spcPts val="0"/>
              </a:spcAft>
              <a:buSzPts val="1440"/>
              <a:buChar char="•"/>
            </a:pPr>
            <a:r>
              <a:rPr lang="en-IE" sz="1800">
                <a:solidFill>
                  <a:srgbClr val="0D3447"/>
                </a:solidFill>
                <a:latin typeface="Arial"/>
                <a:ea typeface="Arial"/>
                <a:cs typeface="Arial"/>
                <a:sym typeface="Arial"/>
              </a:rPr>
              <a:t>Think about what triggered the slip up and make a plan for how to handle that situation differently in the future</a:t>
            </a:r>
            <a:endParaRPr/>
          </a:p>
          <a:p>
            <a:pPr marL="228600" lvl="0" indent="-182880" algn="l" rtl="0">
              <a:lnSpc>
                <a:spcPct val="160000"/>
              </a:lnSpc>
              <a:spcBef>
                <a:spcPts val="1400"/>
              </a:spcBef>
              <a:spcAft>
                <a:spcPts val="0"/>
              </a:spcAft>
              <a:buSzPts val="1440"/>
              <a:buChar char="•"/>
            </a:pPr>
            <a:r>
              <a:rPr lang="en-IE" sz="1800">
                <a:solidFill>
                  <a:srgbClr val="0D3447"/>
                </a:solidFill>
                <a:latin typeface="Arial"/>
                <a:ea typeface="Arial"/>
                <a:cs typeface="Arial"/>
                <a:sym typeface="Arial"/>
              </a:rPr>
              <a:t>Promise yourself you wont make the same mistake twice</a:t>
            </a:r>
            <a:endParaRPr/>
          </a:p>
          <a:p>
            <a:pPr marL="228600" lvl="0" indent="-182880" algn="l" rtl="0">
              <a:lnSpc>
                <a:spcPct val="160000"/>
              </a:lnSpc>
              <a:spcBef>
                <a:spcPts val="1400"/>
              </a:spcBef>
              <a:spcAft>
                <a:spcPts val="0"/>
              </a:spcAft>
              <a:buSzPts val="1440"/>
              <a:buChar char="•"/>
            </a:pPr>
            <a:r>
              <a:rPr lang="en-IE" sz="1800">
                <a:solidFill>
                  <a:srgbClr val="0D3447"/>
                </a:solidFill>
                <a:latin typeface="Arial"/>
                <a:ea typeface="Arial"/>
                <a:cs typeface="Arial"/>
                <a:sym typeface="Arial"/>
              </a:rPr>
              <a:t>Look back at quit plan and see if anything needs to change this time</a:t>
            </a:r>
            <a:endParaRPr/>
          </a:p>
          <a:p>
            <a:pPr marL="228600" lvl="0" indent="-182880" algn="l" rtl="0">
              <a:lnSpc>
                <a:spcPct val="160000"/>
              </a:lnSpc>
              <a:spcBef>
                <a:spcPts val="1400"/>
              </a:spcBef>
              <a:spcAft>
                <a:spcPts val="0"/>
              </a:spcAft>
              <a:buSzPts val="1440"/>
              <a:buChar char="•"/>
            </a:pPr>
            <a:r>
              <a:rPr lang="en-IE" sz="1800">
                <a:solidFill>
                  <a:srgbClr val="0D3447"/>
                </a:solidFill>
                <a:latin typeface="Arial"/>
                <a:ea typeface="Arial"/>
                <a:cs typeface="Arial"/>
                <a:sym typeface="Arial"/>
              </a:rPr>
              <a:t>Remember the supports that are available to you and use them- there is </a:t>
            </a:r>
            <a:r>
              <a:rPr lang="en-IE" sz="1800" b="1">
                <a:solidFill>
                  <a:srgbClr val="0D3447"/>
                </a:solidFill>
                <a:latin typeface="Arial"/>
                <a:ea typeface="Arial"/>
                <a:cs typeface="Arial"/>
                <a:sym typeface="Arial"/>
              </a:rPr>
              <a:t>no judgement and no shame in relapsing</a:t>
            </a:r>
            <a:endParaRPr/>
          </a:p>
          <a:p>
            <a:pPr marL="228600" lvl="0" indent="-182880" algn="l" rtl="0">
              <a:lnSpc>
                <a:spcPct val="160000"/>
              </a:lnSpc>
              <a:spcBef>
                <a:spcPts val="1400"/>
              </a:spcBef>
              <a:spcAft>
                <a:spcPts val="0"/>
              </a:spcAft>
              <a:buSzPts val="1440"/>
              <a:buChar char="•"/>
            </a:pPr>
            <a:r>
              <a:rPr lang="en-IE" sz="1800">
                <a:solidFill>
                  <a:srgbClr val="0D3447"/>
                </a:solidFill>
                <a:latin typeface="Arial"/>
                <a:ea typeface="Arial"/>
                <a:cs typeface="Arial"/>
                <a:sym typeface="Arial"/>
              </a:rPr>
              <a:t>Get back on track asap-the quicker you do the easier to succeed</a:t>
            </a:r>
            <a:endParaRPr/>
          </a:p>
          <a:p>
            <a:pPr marL="228600" lvl="0" indent="-182880" algn="l" rtl="0">
              <a:lnSpc>
                <a:spcPct val="160000"/>
              </a:lnSpc>
              <a:spcBef>
                <a:spcPts val="1400"/>
              </a:spcBef>
              <a:spcAft>
                <a:spcPts val="0"/>
              </a:spcAft>
              <a:buSzPts val="1440"/>
              <a:buChar char="•"/>
            </a:pPr>
            <a:r>
              <a:rPr lang="en-IE" sz="1800" b="1">
                <a:solidFill>
                  <a:srgbClr val="0D3447"/>
                </a:solidFill>
                <a:latin typeface="Arial"/>
                <a:ea typeface="Arial"/>
                <a:cs typeface="Arial"/>
                <a:sym typeface="Arial"/>
              </a:rPr>
              <a:t>Don’t quit on quitting!</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46"/>
          <p:cNvSpPr txBox="1">
            <a:spLocks noGrp="1"/>
          </p:cNvSpPr>
          <p:nvPr>
            <p:ph type="title"/>
          </p:nvPr>
        </p:nvSpPr>
        <p:spPr>
          <a:xfrm>
            <a:off x="880353" y="35866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04954"/>
              </a:buClr>
              <a:buSzPts val="4400"/>
              <a:buFont typeface="Arial"/>
              <a:buNone/>
            </a:pPr>
            <a:r>
              <a:rPr lang="en-IE">
                <a:solidFill>
                  <a:srgbClr val="104954"/>
                </a:solidFill>
                <a:latin typeface="Arial"/>
                <a:ea typeface="Arial"/>
                <a:cs typeface="Arial"/>
                <a:sym typeface="Arial"/>
              </a:rPr>
              <a:t>Sandra</a:t>
            </a:r>
            <a:br>
              <a:rPr lang="en-IE">
                <a:solidFill>
                  <a:srgbClr val="104954"/>
                </a:solidFill>
                <a:latin typeface="Arial"/>
                <a:ea typeface="Arial"/>
                <a:cs typeface="Arial"/>
                <a:sym typeface="Arial"/>
              </a:rPr>
            </a:br>
            <a:r>
              <a:rPr lang="en-IE" sz="3600">
                <a:solidFill>
                  <a:srgbClr val="104954"/>
                </a:solidFill>
                <a:latin typeface="Arial"/>
                <a:ea typeface="Arial"/>
                <a:cs typeface="Arial"/>
                <a:sym typeface="Arial"/>
              </a:rPr>
              <a:t>A Non Smoker</a:t>
            </a:r>
            <a:endParaRPr>
              <a:solidFill>
                <a:srgbClr val="104954"/>
              </a:solidFill>
              <a:latin typeface="Arial"/>
              <a:ea typeface="Arial"/>
              <a:cs typeface="Arial"/>
              <a:sym typeface="Arial"/>
            </a:endParaRPr>
          </a:p>
        </p:txBody>
      </p:sp>
      <p:sp>
        <p:nvSpPr>
          <p:cNvPr id="616" name="Google Shape;616;p46"/>
          <p:cNvSpPr/>
          <p:nvPr/>
        </p:nvSpPr>
        <p:spPr>
          <a:xfrm>
            <a:off x="606829" y="1853738"/>
            <a:ext cx="4397433" cy="3740727"/>
          </a:xfrm>
          <a:prstGeom prst="rect">
            <a:avLst/>
          </a:prstGeom>
          <a:solidFill>
            <a:srgbClr val="104954"/>
          </a:solidFill>
          <a:ln w="19050" cap="flat" cmpd="sng">
            <a:solidFill>
              <a:srgbClr val="29686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pic>
        <p:nvPicPr>
          <p:cNvPr id="617" name="Google Shape;617;p46"/>
          <p:cNvPicPr preferRelativeResize="0"/>
          <p:nvPr/>
        </p:nvPicPr>
        <p:blipFill rotWithShape="1">
          <a:blip r:embed="rId3">
            <a:alphaModFix/>
          </a:blip>
          <a:srcRect/>
          <a:stretch/>
        </p:blipFill>
        <p:spPr>
          <a:xfrm>
            <a:off x="1444373" y="2360023"/>
            <a:ext cx="2556744" cy="2556744"/>
          </a:xfrm>
          <a:prstGeom prst="rect">
            <a:avLst/>
          </a:prstGeom>
          <a:noFill/>
          <a:ln>
            <a:noFill/>
          </a:ln>
        </p:spPr>
      </p:pic>
      <p:pic>
        <p:nvPicPr>
          <p:cNvPr id="618" name="Google Shape;618;p46"/>
          <p:cNvPicPr preferRelativeResize="0"/>
          <p:nvPr/>
        </p:nvPicPr>
        <p:blipFill rotWithShape="1">
          <a:blip r:embed="rId4">
            <a:alphaModFix/>
          </a:blip>
          <a:srcRect/>
          <a:stretch/>
        </p:blipFill>
        <p:spPr>
          <a:xfrm>
            <a:off x="7778336" y="1715020"/>
            <a:ext cx="2116170" cy="3998140"/>
          </a:xfrm>
          <a:prstGeom prst="ellipse">
            <a:avLst/>
          </a:prstGeom>
          <a:noFill/>
          <a:ln>
            <a:noFill/>
          </a:ln>
        </p:spPr>
      </p:pic>
      <p:pic>
        <p:nvPicPr>
          <p:cNvPr id="619" name="Google Shape;619;p46"/>
          <p:cNvPicPr preferRelativeResize="0"/>
          <p:nvPr/>
        </p:nvPicPr>
        <p:blipFill rotWithShape="1">
          <a:blip r:embed="rId5">
            <a:alphaModFix/>
          </a:blip>
          <a:srcRect/>
          <a:stretch/>
        </p:blipFill>
        <p:spPr>
          <a:xfrm>
            <a:off x="7778336" y="474061"/>
            <a:ext cx="2012423" cy="1114688"/>
          </a:xfrm>
          <a:prstGeom prst="rect">
            <a:avLst/>
          </a:prstGeom>
          <a:noFill/>
          <a:ln>
            <a:noFill/>
          </a:ln>
        </p:spPr>
      </p:pic>
      <p:pic>
        <p:nvPicPr>
          <p:cNvPr id="620" name="Google Shape;620;p46"/>
          <p:cNvPicPr preferRelativeResize="0"/>
          <p:nvPr/>
        </p:nvPicPr>
        <p:blipFill rotWithShape="1">
          <a:blip r:embed="rId6">
            <a:alphaModFix/>
          </a:blip>
          <a:srcRect/>
          <a:stretch/>
        </p:blipFill>
        <p:spPr>
          <a:xfrm>
            <a:off x="700425" y="5945883"/>
            <a:ext cx="10791150" cy="624711"/>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pic>
        <p:nvPicPr>
          <p:cNvPr id="625" name="Google Shape;625;p47"/>
          <p:cNvPicPr preferRelativeResize="0"/>
          <p:nvPr/>
        </p:nvPicPr>
        <p:blipFill rotWithShape="1">
          <a:blip r:embed="rId3">
            <a:alphaModFix/>
          </a:blip>
          <a:srcRect/>
          <a:stretch/>
        </p:blipFill>
        <p:spPr>
          <a:xfrm>
            <a:off x="3381215" y="650830"/>
            <a:ext cx="4819650" cy="481965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626" name="Google Shape;626;p47"/>
          <p:cNvPicPr preferRelativeResize="0"/>
          <p:nvPr/>
        </p:nvPicPr>
        <p:blipFill rotWithShape="1">
          <a:blip r:embed="rId4">
            <a:alphaModFix/>
          </a:blip>
          <a:srcRect/>
          <a:stretch/>
        </p:blipFill>
        <p:spPr>
          <a:xfrm>
            <a:off x="700425" y="5945883"/>
            <a:ext cx="10791150" cy="624711"/>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p48"/>
          <p:cNvSpPr txBox="1">
            <a:spLocks noGrp="1"/>
          </p:cNvSpPr>
          <p:nvPr>
            <p:ph type="body" idx="1"/>
          </p:nvPr>
        </p:nvSpPr>
        <p:spPr>
          <a:xfrm>
            <a:off x="1200136" y="3654517"/>
            <a:ext cx="3105646" cy="1623147"/>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45720" lvl="0" indent="0" algn="l" rtl="0">
              <a:lnSpc>
                <a:spcPct val="90000"/>
              </a:lnSpc>
              <a:spcBef>
                <a:spcPts val="1400"/>
              </a:spcBef>
              <a:spcAft>
                <a:spcPts val="0"/>
              </a:spcAft>
              <a:buSzPts val="1600"/>
              <a:buNone/>
            </a:pPr>
            <a:endParaRPr sz="2000">
              <a:solidFill>
                <a:srgbClr val="0D3447"/>
              </a:solidFill>
              <a:latin typeface="Arial"/>
              <a:ea typeface="Arial"/>
              <a:cs typeface="Arial"/>
              <a:sym typeface="Arial"/>
            </a:endParaRPr>
          </a:p>
          <a:p>
            <a:pPr marL="45720" lvl="0" indent="0" algn="l" rtl="0">
              <a:lnSpc>
                <a:spcPct val="90000"/>
              </a:lnSpc>
              <a:spcBef>
                <a:spcPts val="1400"/>
              </a:spcBef>
              <a:spcAft>
                <a:spcPts val="0"/>
              </a:spcAft>
              <a:buSzPts val="1600"/>
              <a:buNone/>
            </a:pPr>
            <a:r>
              <a:rPr lang="en-IE" sz="2000">
                <a:solidFill>
                  <a:srgbClr val="0D3447"/>
                </a:solidFill>
                <a:latin typeface="Arial"/>
                <a:ea typeface="Arial"/>
                <a:cs typeface="Arial"/>
                <a:sym typeface="Arial"/>
              </a:rPr>
              <a:t>*Sign up on sheet today</a:t>
            </a:r>
            <a:endParaRPr/>
          </a:p>
        </p:txBody>
      </p:sp>
      <p:sp>
        <p:nvSpPr>
          <p:cNvPr id="633" name="Google Shape;633;p48"/>
          <p:cNvSpPr txBox="1">
            <a:spLocks noGrp="1"/>
          </p:cNvSpPr>
          <p:nvPr>
            <p:ph type="body" idx="2"/>
          </p:nvPr>
        </p:nvSpPr>
        <p:spPr>
          <a:xfrm>
            <a:off x="6267612" y="2057400"/>
            <a:ext cx="2221491" cy="4023360"/>
          </a:xfrm>
          <a:prstGeom prst="rect">
            <a:avLst/>
          </a:prstGeom>
          <a:noFill/>
          <a:ln>
            <a:noFill/>
          </a:ln>
        </p:spPr>
        <p:txBody>
          <a:bodyPr spcFirstLastPara="1" wrap="square" lIns="91425" tIns="45700" rIns="91425" bIns="45700" anchor="t" anchorCtr="0">
            <a:normAutofit/>
          </a:bodyPr>
          <a:lstStyle/>
          <a:p>
            <a:pPr marL="228600" lvl="0" indent="-71120" algn="l" rtl="0">
              <a:lnSpc>
                <a:spcPct val="90000"/>
              </a:lnSpc>
              <a:spcBef>
                <a:spcPts val="0"/>
              </a:spcBef>
              <a:spcAft>
                <a:spcPts val="0"/>
              </a:spcAft>
              <a:buSzPts val="1760"/>
              <a:buNone/>
            </a:pPr>
            <a:endParaRPr/>
          </a:p>
          <a:p>
            <a:pPr marL="228600" lvl="0" indent="-71120" algn="l" rtl="0">
              <a:lnSpc>
                <a:spcPct val="90000"/>
              </a:lnSpc>
              <a:spcBef>
                <a:spcPts val="1400"/>
              </a:spcBef>
              <a:spcAft>
                <a:spcPts val="0"/>
              </a:spcAft>
              <a:buSzPts val="1760"/>
              <a:buNone/>
            </a:pPr>
            <a:endParaRPr/>
          </a:p>
          <a:p>
            <a:pPr marL="228600" lvl="0" indent="-71120" algn="l" rtl="0">
              <a:lnSpc>
                <a:spcPct val="90000"/>
              </a:lnSpc>
              <a:spcBef>
                <a:spcPts val="1400"/>
              </a:spcBef>
              <a:spcAft>
                <a:spcPts val="0"/>
              </a:spcAft>
              <a:buSzPts val="1760"/>
              <a:buNone/>
            </a:pPr>
            <a:endParaRPr/>
          </a:p>
          <a:p>
            <a:pPr marL="228600" lvl="0" indent="-71120" algn="l" rtl="0">
              <a:lnSpc>
                <a:spcPct val="90000"/>
              </a:lnSpc>
              <a:spcBef>
                <a:spcPts val="1400"/>
              </a:spcBef>
              <a:spcAft>
                <a:spcPts val="0"/>
              </a:spcAft>
              <a:buSzPts val="1760"/>
              <a:buNone/>
            </a:pPr>
            <a:endParaRPr/>
          </a:p>
          <a:p>
            <a:pPr marL="228600" lvl="0" indent="-71120" algn="l" rtl="0">
              <a:lnSpc>
                <a:spcPct val="90000"/>
              </a:lnSpc>
              <a:spcBef>
                <a:spcPts val="1400"/>
              </a:spcBef>
              <a:spcAft>
                <a:spcPts val="0"/>
              </a:spcAft>
              <a:buSzPts val="1760"/>
              <a:buNone/>
            </a:pPr>
            <a:endParaRPr/>
          </a:p>
          <a:p>
            <a:pPr marL="45720" lvl="0" indent="0" algn="l" rtl="0">
              <a:lnSpc>
                <a:spcPct val="90000"/>
              </a:lnSpc>
              <a:spcBef>
                <a:spcPts val="1400"/>
              </a:spcBef>
              <a:spcAft>
                <a:spcPts val="0"/>
              </a:spcAft>
              <a:buSzPts val="1760"/>
              <a:buNone/>
            </a:pPr>
            <a:endParaRPr/>
          </a:p>
        </p:txBody>
      </p:sp>
      <p:pic>
        <p:nvPicPr>
          <p:cNvPr id="634" name="Google Shape;634;p48"/>
          <p:cNvPicPr preferRelativeResize="0"/>
          <p:nvPr/>
        </p:nvPicPr>
        <p:blipFill rotWithShape="1">
          <a:blip r:embed="rId3">
            <a:alphaModFix/>
          </a:blip>
          <a:srcRect/>
          <a:stretch/>
        </p:blipFill>
        <p:spPr>
          <a:xfrm>
            <a:off x="1280729" y="515633"/>
            <a:ext cx="2929548" cy="2998133"/>
          </a:xfrm>
          <a:prstGeom prst="rect">
            <a:avLst/>
          </a:prstGeom>
          <a:noFill/>
          <a:ln>
            <a:noFill/>
          </a:ln>
        </p:spPr>
      </p:pic>
      <p:pic>
        <p:nvPicPr>
          <p:cNvPr id="635" name="Google Shape;635;p48"/>
          <p:cNvPicPr preferRelativeResize="0"/>
          <p:nvPr/>
        </p:nvPicPr>
        <p:blipFill rotWithShape="1">
          <a:blip r:embed="rId4">
            <a:alphaModFix/>
          </a:blip>
          <a:srcRect/>
          <a:stretch/>
        </p:blipFill>
        <p:spPr>
          <a:xfrm>
            <a:off x="6346664" y="535273"/>
            <a:ext cx="2214340" cy="2984054"/>
          </a:xfrm>
          <a:prstGeom prst="rect">
            <a:avLst/>
          </a:prstGeom>
          <a:noFill/>
          <a:ln>
            <a:noFill/>
          </a:ln>
        </p:spPr>
      </p:pic>
      <p:pic>
        <p:nvPicPr>
          <p:cNvPr id="636" name="Google Shape;636;p48"/>
          <p:cNvPicPr preferRelativeResize="0"/>
          <p:nvPr/>
        </p:nvPicPr>
        <p:blipFill rotWithShape="1">
          <a:blip r:embed="rId5">
            <a:alphaModFix/>
          </a:blip>
          <a:srcRect/>
          <a:stretch/>
        </p:blipFill>
        <p:spPr>
          <a:xfrm>
            <a:off x="6495560" y="759258"/>
            <a:ext cx="1916547" cy="2510881"/>
          </a:xfrm>
          <a:prstGeom prst="rect">
            <a:avLst/>
          </a:prstGeom>
          <a:noFill/>
          <a:ln w="9525" cap="flat" cmpd="sng">
            <a:solidFill>
              <a:srgbClr val="C00000"/>
            </a:solidFill>
            <a:prstDash val="solid"/>
            <a:round/>
            <a:headEnd type="none" w="sm" len="sm"/>
            <a:tailEnd type="none" w="sm" len="sm"/>
          </a:ln>
        </p:spPr>
      </p:pic>
      <p:sp>
        <p:nvSpPr>
          <p:cNvPr id="637" name="Google Shape;637;p48"/>
          <p:cNvSpPr txBox="1"/>
          <p:nvPr/>
        </p:nvSpPr>
        <p:spPr>
          <a:xfrm>
            <a:off x="6400051" y="3700519"/>
            <a:ext cx="5179750" cy="268187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45720" marR="0" lvl="0" indent="0" algn="l" rtl="0">
              <a:lnSpc>
                <a:spcPct val="90000"/>
              </a:lnSpc>
              <a:spcBef>
                <a:spcPts val="0"/>
              </a:spcBef>
              <a:spcAft>
                <a:spcPts val="0"/>
              </a:spcAft>
              <a:buClr>
                <a:schemeClr val="accent1"/>
              </a:buClr>
              <a:buSzPts val="1920"/>
              <a:buFont typeface="Corbel"/>
              <a:buNone/>
            </a:pPr>
            <a:r>
              <a:rPr lang="en-IE" sz="2400" u="sng">
                <a:solidFill>
                  <a:srgbClr val="0D3447"/>
                </a:solidFill>
                <a:latin typeface="Arial"/>
                <a:ea typeface="Arial"/>
                <a:cs typeface="Arial"/>
                <a:sym typeface="Arial"/>
                <a:hlinkClick r:id="rId6">
                  <a:extLst>
                    <a:ext uri="{A12FA001-AC4F-418D-AE19-62706E023703}">
                      <ahyp:hlinkClr xmlns:ahyp="http://schemas.microsoft.com/office/drawing/2018/hyperlinkcolor" val="tx"/>
                    </a:ext>
                  </a:extLst>
                </a:hlinkClick>
              </a:rPr>
              <a:t>southeaststopsmokingsupport@hse.ie</a:t>
            </a:r>
            <a:r>
              <a:rPr lang="en-IE" sz="2400">
                <a:solidFill>
                  <a:srgbClr val="0D3447"/>
                </a:solidFill>
                <a:latin typeface="Arial"/>
                <a:ea typeface="Arial"/>
                <a:cs typeface="Arial"/>
                <a:sym typeface="Arial"/>
              </a:rPr>
              <a:t> </a:t>
            </a:r>
            <a:endParaRPr/>
          </a:p>
          <a:p>
            <a:pPr marL="45720" marR="0" lvl="0" indent="0" algn="l" rtl="0">
              <a:lnSpc>
                <a:spcPct val="90000"/>
              </a:lnSpc>
              <a:spcBef>
                <a:spcPts val="1400"/>
              </a:spcBef>
              <a:spcAft>
                <a:spcPts val="0"/>
              </a:spcAft>
              <a:buClr>
                <a:schemeClr val="accent1"/>
              </a:buClr>
              <a:buSzPts val="1920"/>
              <a:buFont typeface="Corbel"/>
              <a:buNone/>
            </a:pPr>
            <a:r>
              <a:rPr lang="en-IE" sz="2400">
                <a:solidFill>
                  <a:srgbClr val="0D3447"/>
                </a:solidFill>
                <a:latin typeface="Arial"/>
                <a:ea typeface="Arial"/>
                <a:cs typeface="Arial"/>
                <a:sym typeface="Arial"/>
              </a:rPr>
              <a:t>Phone: </a:t>
            </a:r>
            <a:r>
              <a:rPr lang="en-IE" sz="2400" b="1">
                <a:solidFill>
                  <a:srgbClr val="0D3447"/>
                </a:solidFill>
                <a:latin typeface="Arial"/>
                <a:ea typeface="Arial"/>
                <a:cs typeface="Arial"/>
                <a:sym typeface="Arial"/>
              </a:rPr>
              <a:t>0870957126</a:t>
            </a:r>
            <a:r>
              <a:rPr lang="en-IE" sz="2400">
                <a:solidFill>
                  <a:srgbClr val="0D3447"/>
                </a:solidFill>
                <a:latin typeface="Arial"/>
                <a:ea typeface="Arial"/>
                <a:cs typeface="Arial"/>
                <a:sym typeface="Arial"/>
              </a:rPr>
              <a:t> </a:t>
            </a:r>
            <a:endParaRPr/>
          </a:p>
          <a:p>
            <a:pPr marL="45720" marR="0" lvl="0" indent="0" algn="l" rtl="0">
              <a:lnSpc>
                <a:spcPct val="90000"/>
              </a:lnSpc>
              <a:spcBef>
                <a:spcPts val="1400"/>
              </a:spcBef>
              <a:spcAft>
                <a:spcPts val="0"/>
              </a:spcAft>
              <a:buClr>
                <a:schemeClr val="accent1"/>
              </a:buClr>
              <a:buSzPts val="1920"/>
              <a:buFont typeface="Corbel"/>
              <a:buNone/>
            </a:pPr>
            <a:r>
              <a:rPr lang="en-IE" sz="2400">
                <a:solidFill>
                  <a:srgbClr val="0D3447"/>
                </a:solidFill>
                <a:latin typeface="Arial"/>
                <a:ea typeface="Arial"/>
                <a:cs typeface="Arial"/>
                <a:sym typeface="Arial"/>
              </a:rPr>
              <a:t>QR Code</a:t>
            </a:r>
            <a:endParaRPr/>
          </a:p>
          <a:p>
            <a:pPr marL="45720" marR="0" lvl="0" indent="0" algn="l" rtl="0">
              <a:lnSpc>
                <a:spcPct val="90000"/>
              </a:lnSpc>
              <a:spcBef>
                <a:spcPts val="1400"/>
              </a:spcBef>
              <a:spcAft>
                <a:spcPts val="0"/>
              </a:spcAft>
              <a:buClr>
                <a:schemeClr val="accent1"/>
              </a:buClr>
              <a:buSzPts val="1760"/>
              <a:buFont typeface="Corbel"/>
              <a:buNone/>
            </a:pPr>
            <a:endParaRPr sz="2200">
              <a:solidFill>
                <a:srgbClr val="0D3447"/>
              </a:solidFill>
              <a:latin typeface="Arial"/>
              <a:ea typeface="Arial"/>
              <a:cs typeface="Arial"/>
              <a:sym typeface="Arial"/>
            </a:endParaRPr>
          </a:p>
        </p:txBody>
      </p:sp>
      <p:sp>
        <p:nvSpPr>
          <p:cNvPr id="638" name="Google Shape;638;p48"/>
          <p:cNvSpPr txBox="1"/>
          <p:nvPr/>
        </p:nvSpPr>
        <p:spPr>
          <a:xfrm>
            <a:off x="8709900" y="984507"/>
            <a:ext cx="2818485" cy="1623147"/>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45720" marR="0" lvl="0" indent="0" algn="l" rtl="0">
              <a:lnSpc>
                <a:spcPct val="90000"/>
              </a:lnSpc>
              <a:spcBef>
                <a:spcPts val="0"/>
              </a:spcBef>
              <a:spcAft>
                <a:spcPts val="0"/>
              </a:spcAft>
              <a:buClr>
                <a:schemeClr val="accent1"/>
              </a:buClr>
              <a:buSzPts val="1760"/>
              <a:buFont typeface="Corbel"/>
              <a:buNone/>
            </a:pPr>
            <a:r>
              <a:rPr lang="en-IE" sz="2200">
                <a:solidFill>
                  <a:srgbClr val="0D3447"/>
                </a:solidFill>
                <a:latin typeface="Arial"/>
                <a:ea typeface="Arial"/>
                <a:cs typeface="Arial"/>
                <a:sym typeface="Arial"/>
              </a:rPr>
              <a:t>Face to Face Appointments with a Stop Smoking Advisor</a:t>
            </a:r>
            <a:endParaRPr/>
          </a:p>
          <a:p>
            <a:pPr marL="45720" marR="0" lvl="0" indent="0" algn="l" rtl="0">
              <a:lnSpc>
                <a:spcPct val="90000"/>
              </a:lnSpc>
              <a:spcBef>
                <a:spcPts val="1400"/>
              </a:spcBef>
              <a:spcAft>
                <a:spcPts val="0"/>
              </a:spcAft>
              <a:buClr>
                <a:schemeClr val="accent1"/>
              </a:buClr>
              <a:buSzPts val="1760"/>
              <a:buFont typeface="Corbel"/>
              <a:buNone/>
            </a:pPr>
            <a:endParaRPr sz="2200">
              <a:solidFill>
                <a:srgbClr val="0D3447"/>
              </a:solidFill>
              <a:latin typeface="Arial"/>
              <a:ea typeface="Arial"/>
              <a:cs typeface="Arial"/>
              <a:sym typeface="Arial"/>
            </a:endParaRPr>
          </a:p>
        </p:txBody>
      </p:sp>
      <p:pic>
        <p:nvPicPr>
          <p:cNvPr id="639" name="Google Shape;639;p48"/>
          <p:cNvPicPr preferRelativeResize="0"/>
          <p:nvPr/>
        </p:nvPicPr>
        <p:blipFill rotWithShape="1">
          <a:blip r:embed="rId7">
            <a:alphaModFix/>
          </a:blip>
          <a:srcRect r="75631"/>
          <a:stretch/>
        </p:blipFill>
        <p:spPr>
          <a:xfrm>
            <a:off x="9610844" y="4581118"/>
            <a:ext cx="1883971" cy="1801271"/>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pic>
        <p:nvPicPr>
          <p:cNvPr id="644" name="Google Shape;644;p49"/>
          <p:cNvPicPr preferRelativeResize="0"/>
          <p:nvPr/>
        </p:nvPicPr>
        <p:blipFill rotWithShape="1">
          <a:blip r:embed="rId3">
            <a:alphaModFix/>
          </a:blip>
          <a:srcRect t="23194"/>
          <a:stretch/>
        </p:blipFill>
        <p:spPr>
          <a:xfrm>
            <a:off x="924232" y="1998593"/>
            <a:ext cx="4526000" cy="3476231"/>
          </a:xfrm>
          <a:prstGeom prst="rect">
            <a:avLst/>
          </a:prstGeom>
          <a:noFill/>
          <a:ln>
            <a:noFill/>
          </a:ln>
        </p:spPr>
      </p:pic>
      <p:pic>
        <p:nvPicPr>
          <p:cNvPr id="645" name="Google Shape;645;p49"/>
          <p:cNvPicPr preferRelativeResize="0"/>
          <p:nvPr/>
        </p:nvPicPr>
        <p:blipFill rotWithShape="1">
          <a:blip r:embed="rId4">
            <a:alphaModFix/>
          </a:blip>
          <a:srcRect/>
          <a:stretch/>
        </p:blipFill>
        <p:spPr>
          <a:xfrm>
            <a:off x="6237376" y="2186474"/>
            <a:ext cx="5454636" cy="2973128"/>
          </a:xfrm>
          <a:prstGeom prst="rect">
            <a:avLst/>
          </a:prstGeom>
          <a:noFill/>
          <a:ln>
            <a:noFill/>
          </a:ln>
        </p:spPr>
      </p:pic>
      <p:pic>
        <p:nvPicPr>
          <p:cNvPr id="646" name="Google Shape;646;p49"/>
          <p:cNvPicPr preferRelativeResize="0"/>
          <p:nvPr/>
        </p:nvPicPr>
        <p:blipFill rotWithShape="1">
          <a:blip r:embed="rId5">
            <a:alphaModFix/>
          </a:blip>
          <a:srcRect l="77174" t="4506" r="12248" b="48670"/>
          <a:stretch/>
        </p:blipFill>
        <p:spPr>
          <a:xfrm>
            <a:off x="8565321" y="1872274"/>
            <a:ext cx="798747" cy="605944"/>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647" name="Google Shape;647;p49"/>
          <p:cNvPicPr preferRelativeResize="0"/>
          <p:nvPr/>
        </p:nvPicPr>
        <p:blipFill rotWithShape="1">
          <a:blip r:embed="rId5">
            <a:alphaModFix/>
          </a:blip>
          <a:srcRect l="45633" t="3192" r="43060" b="46690"/>
          <a:stretch/>
        </p:blipFill>
        <p:spPr>
          <a:xfrm>
            <a:off x="7665110" y="1872274"/>
            <a:ext cx="776126" cy="620322"/>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648" name="Google Shape;648;p49"/>
          <p:cNvPicPr preferRelativeResize="0"/>
          <p:nvPr/>
        </p:nvPicPr>
        <p:blipFill rotWithShape="1">
          <a:blip r:embed="rId5">
            <a:alphaModFix/>
          </a:blip>
          <a:srcRect l="10141" t="-1" r="75397" b="49104"/>
          <a:stretch/>
        </p:blipFill>
        <p:spPr>
          <a:xfrm>
            <a:off x="6327139" y="1876664"/>
            <a:ext cx="1213886" cy="635042"/>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50"/>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04954"/>
              </a:buClr>
              <a:buSzPts val="4400"/>
              <a:buFont typeface="Arial"/>
              <a:buNone/>
            </a:pPr>
            <a:r>
              <a:rPr lang="en-IE">
                <a:solidFill>
                  <a:srgbClr val="104954"/>
                </a:solidFill>
                <a:latin typeface="Arial"/>
                <a:ea typeface="Arial"/>
                <a:cs typeface="Arial"/>
                <a:sym typeface="Arial"/>
              </a:rPr>
              <a:t>Contact Details </a:t>
            </a:r>
            <a:endParaRPr/>
          </a:p>
        </p:txBody>
      </p:sp>
      <p:sp>
        <p:nvSpPr>
          <p:cNvPr id="654" name="Google Shape;654;p50"/>
          <p:cNvSpPr txBox="1">
            <a:spLocks noGrp="1"/>
          </p:cNvSpPr>
          <p:nvPr>
            <p:ph type="body" idx="1"/>
          </p:nvPr>
        </p:nvSpPr>
        <p:spPr>
          <a:xfrm>
            <a:off x="1143000" y="2057400"/>
            <a:ext cx="9872871" cy="4038600"/>
          </a:xfrm>
          <a:prstGeom prst="rect">
            <a:avLst/>
          </a:prstGeom>
          <a:noFill/>
          <a:ln>
            <a:noFill/>
          </a:ln>
        </p:spPr>
        <p:txBody>
          <a:bodyPr spcFirstLastPara="1" wrap="square" lIns="91425" tIns="45700" rIns="91425" bIns="45700" anchor="t" anchorCtr="0">
            <a:normAutofit/>
          </a:bodyPr>
          <a:lstStyle/>
          <a:p>
            <a:pPr marL="45720" lvl="0" indent="0" algn="l" rtl="0">
              <a:lnSpc>
                <a:spcPct val="90000"/>
              </a:lnSpc>
              <a:spcBef>
                <a:spcPts val="0"/>
              </a:spcBef>
              <a:spcAft>
                <a:spcPts val="0"/>
              </a:spcAft>
              <a:buSzPts val="1760"/>
              <a:buNone/>
            </a:pPr>
            <a:endParaRPr>
              <a:solidFill>
                <a:srgbClr val="0E3946"/>
              </a:solidFill>
              <a:latin typeface="Arial"/>
              <a:ea typeface="Arial"/>
              <a:cs typeface="Arial"/>
              <a:sym typeface="Arial"/>
            </a:endParaRPr>
          </a:p>
          <a:p>
            <a:pPr marL="45720" lvl="0" indent="0" algn="l" rtl="0">
              <a:lnSpc>
                <a:spcPct val="90000"/>
              </a:lnSpc>
              <a:spcBef>
                <a:spcPts val="1400"/>
              </a:spcBef>
              <a:spcAft>
                <a:spcPts val="0"/>
              </a:spcAft>
              <a:buSzPts val="1760"/>
              <a:buNone/>
            </a:pPr>
            <a:r>
              <a:rPr lang="en-IE">
                <a:solidFill>
                  <a:srgbClr val="0E3946"/>
                </a:solidFill>
                <a:latin typeface="Arial"/>
                <a:ea typeface="Arial"/>
                <a:cs typeface="Arial"/>
                <a:sym typeface="Arial"/>
              </a:rPr>
              <a:t>Elaine Banville</a:t>
            </a:r>
            <a:endParaRPr/>
          </a:p>
          <a:p>
            <a:pPr marL="45720" lvl="0" indent="0" algn="l" rtl="0">
              <a:lnSpc>
                <a:spcPct val="90000"/>
              </a:lnSpc>
              <a:spcBef>
                <a:spcPts val="1400"/>
              </a:spcBef>
              <a:spcAft>
                <a:spcPts val="0"/>
              </a:spcAft>
              <a:buSzPts val="1760"/>
              <a:buNone/>
            </a:pPr>
            <a:r>
              <a:rPr lang="en-IE">
                <a:solidFill>
                  <a:srgbClr val="0E3946"/>
                </a:solidFill>
                <a:latin typeface="Arial"/>
                <a:ea typeface="Arial"/>
                <a:cs typeface="Arial"/>
                <a:sym typeface="Arial"/>
              </a:rPr>
              <a:t>HSE Health Promotion Officer </a:t>
            </a:r>
            <a:endParaRPr/>
          </a:p>
          <a:p>
            <a:pPr marL="45720" lvl="0" indent="0" algn="l" rtl="0">
              <a:lnSpc>
                <a:spcPct val="90000"/>
              </a:lnSpc>
              <a:spcBef>
                <a:spcPts val="1400"/>
              </a:spcBef>
              <a:spcAft>
                <a:spcPts val="0"/>
              </a:spcAft>
              <a:buSzPts val="1760"/>
              <a:buNone/>
            </a:pPr>
            <a:r>
              <a:rPr lang="en-IE">
                <a:solidFill>
                  <a:srgbClr val="0E3946"/>
                </a:solidFill>
                <a:latin typeface="Arial"/>
                <a:ea typeface="Arial"/>
                <a:cs typeface="Arial"/>
                <a:sym typeface="Arial"/>
              </a:rPr>
              <a:t>Wexford Primary Care centre </a:t>
            </a:r>
            <a:endParaRPr/>
          </a:p>
          <a:p>
            <a:pPr marL="45720" lvl="0" indent="0" algn="l" rtl="0">
              <a:lnSpc>
                <a:spcPct val="90000"/>
              </a:lnSpc>
              <a:spcBef>
                <a:spcPts val="1400"/>
              </a:spcBef>
              <a:spcAft>
                <a:spcPts val="0"/>
              </a:spcAft>
              <a:buSzPts val="1760"/>
              <a:buNone/>
            </a:pPr>
            <a:endParaRPr>
              <a:solidFill>
                <a:srgbClr val="0E3946"/>
              </a:solidFill>
              <a:latin typeface="Arial"/>
              <a:ea typeface="Arial"/>
              <a:cs typeface="Arial"/>
              <a:sym typeface="Arial"/>
            </a:endParaRPr>
          </a:p>
          <a:p>
            <a:pPr marL="45720" lvl="0" indent="0" algn="l" rtl="0">
              <a:lnSpc>
                <a:spcPct val="90000"/>
              </a:lnSpc>
              <a:spcBef>
                <a:spcPts val="1400"/>
              </a:spcBef>
              <a:spcAft>
                <a:spcPts val="0"/>
              </a:spcAft>
              <a:buSzPts val="1760"/>
              <a:buNone/>
            </a:pPr>
            <a:r>
              <a:rPr lang="en-IE" u="sng">
                <a:solidFill>
                  <a:srgbClr val="0E3946"/>
                </a:solidFill>
                <a:latin typeface="Arial"/>
                <a:ea typeface="Arial"/>
                <a:cs typeface="Arial"/>
                <a:sym typeface="Arial"/>
                <a:hlinkClick r:id="rId3">
                  <a:extLst>
                    <a:ext uri="{A12FA001-AC4F-418D-AE19-62706E023703}">
                      <ahyp:hlinkClr xmlns:ahyp="http://schemas.microsoft.com/office/drawing/2018/hyperlinkcolor" val="tx"/>
                    </a:ext>
                  </a:extLst>
                </a:hlinkClick>
              </a:rPr>
              <a:t>Elaine.Banville@hse.ie</a:t>
            </a:r>
            <a:r>
              <a:rPr lang="en-IE">
                <a:solidFill>
                  <a:srgbClr val="0E3946"/>
                </a:solidFill>
                <a:latin typeface="Arial"/>
                <a:ea typeface="Arial"/>
                <a:cs typeface="Arial"/>
                <a:sym typeface="Arial"/>
              </a:rPr>
              <a:t> </a:t>
            </a:r>
            <a:endParaRPr/>
          </a:p>
          <a:p>
            <a:pPr marL="45720" lvl="0" indent="0" algn="l" rtl="0">
              <a:lnSpc>
                <a:spcPct val="90000"/>
              </a:lnSpc>
              <a:spcBef>
                <a:spcPts val="1400"/>
              </a:spcBef>
              <a:spcAft>
                <a:spcPts val="0"/>
              </a:spcAft>
              <a:buSzPts val="1760"/>
              <a:buNone/>
            </a:pPr>
            <a:endParaRPr>
              <a:solidFill>
                <a:srgbClr val="0E3946"/>
              </a:solidFill>
              <a:latin typeface="Arial"/>
              <a:ea typeface="Arial"/>
              <a:cs typeface="Arial"/>
              <a:sym typeface="Arial"/>
            </a:endParaRPr>
          </a:p>
          <a:p>
            <a:pPr marL="45720" lvl="0" indent="0" algn="l" rtl="0">
              <a:lnSpc>
                <a:spcPct val="90000"/>
              </a:lnSpc>
              <a:spcBef>
                <a:spcPts val="1400"/>
              </a:spcBef>
              <a:spcAft>
                <a:spcPts val="0"/>
              </a:spcAft>
              <a:buSzPts val="1760"/>
              <a:buNone/>
            </a:pPr>
            <a:r>
              <a:rPr lang="en-IE">
                <a:solidFill>
                  <a:srgbClr val="0E3946"/>
                </a:solidFill>
                <a:latin typeface="Arial"/>
                <a:ea typeface="Arial"/>
                <a:cs typeface="Arial"/>
                <a:sym typeface="Arial"/>
              </a:rPr>
              <a:t> </a:t>
            </a:r>
            <a:endParaRPr/>
          </a:p>
          <a:p>
            <a:pPr marL="45720" lvl="0" indent="0" algn="l" rtl="0">
              <a:lnSpc>
                <a:spcPct val="90000"/>
              </a:lnSpc>
              <a:spcBef>
                <a:spcPts val="1400"/>
              </a:spcBef>
              <a:spcAft>
                <a:spcPts val="0"/>
              </a:spcAft>
              <a:buSzPts val="1760"/>
              <a:buNone/>
            </a:pPr>
            <a:endParaRPr>
              <a:solidFill>
                <a:srgbClr val="0E3946"/>
              </a:solidFill>
              <a:latin typeface="Arial"/>
              <a:ea typeface="Arial"/>
              <a:cs typeface="Arial"/>
              <a:sym typeface="Arial"/>
            </a:endParaRPr>
          </a:p>
        </p:txBody>
      </p:sp>
      <p:pic>
        <p:nvPicPr>
          <p:cNvPr id="655" name="Google Shape;655;p50"/>
          <p:cNvPicPr preferRelativeResize="0"/>
          <p:nvPr/>
        </p:nvPicPr>
        <p:blipFill rotWithShape="1">
          <a:blip r:embed="rId4">
            <a:alphaModFix/>
          </a:blip>
          <a:srcRect/>
          <a:stretch/>
        </p:blipFill>
        <p:spPr>
          <a:xfrm>
            <a:off x="700425" y="5945883"/>
            <a:ext cx="10791150" cy="624711"/>
          </a:xfrm>
          <a:prstGeom prst="rect">
            <a:avLst/>
          </a:prstGeom>
          <a:noFill/>
          <a:ln>
            <a:noFill/>
          </a:ln>
        </p:spPr>
      </p:pic>
    </p:spTree>
  </p:cSld>
  <p:clrMapOvr>
    <a:masterClrMapping/>
  </p:clrMapOvr>
</p:sld>
</file>

<file path=ppt/theme/theme1.xml><?xml version="1.0" encoding="utf-8"?>
<a:theme xmlns:a="http://schemas.openxmlformats.org/drawingml/2006/main" name="Basis">
  <a:themeElements>
    <a:clrScheme name="Custom 3">
      <a:dk1>
        <a:srgbClr val="000000"/>
      </a:dk1>
      <a:lt1>
        <a:srgbClr val="FFFFFF"/>
      </a:lt1>
      <a:dk2>
        <a:srgbClr val="373545"/>
      </a:dk2>
      <a:lt2>
        <a:srgbClr val="CEDBE6"/>
      </a:lt2>
      <a:accent1>
        <a:srgbClr val="398F98"/>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4F4FF87B061F5488F46A2999AEF3659" ma:contentTypeVersion="16" ma:contentTypeDescription="Create a new document." ma:contentTypeScope="" ma:versionID="ee018a1f5d6f1e215d17cfa0a7f03644">
  <xsd:schema xmlns:xsd="http://www.w3.org/2001/XMLSchema" xmlns:xs="http://www.w3.org/2001/XMLSchema" xmlns:p="http://schemas.microsoft.com/office/2006/metadata/properties" xmlns:ns2="3b49049d-9106-4796-8b67-09d4cf6b77c3" xmlns:ns3="717321f4-6913-4c74-90df-7be1870c6566" targetNamespace="http://schemas.microsoft.com/office/2006/metadata/properties" ma:root="true" ma:fieldsID="4fb4dd19aa6fe68f73afe0531b3efeb8" ns2:_="" ns3:_="">
    <xsd:import namespace="3b49049d-9106-4796-8b67-09d4cf6b77c3"/>
    <xsd:import namespace="717321f4-6913-4c74-90df-7be1870c656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49049d-9106-4796-8b67-09d4cf6b77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6b9d50a-ecb1-4ccb-beb1-591aa5a5dc2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7321f4-6913-4c74-90df-7be1870c656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4beccfe-7ad0-4a45-9dbc-86b8395adb08}" ma:internalName="TaxCatchAll" ma:showField="CatchAllData" ma:web="717321f4-6913-4c74-90df-7be1870c6566">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17321f4-6913-4c74-90df-7be1870c6566" xsi:nil="true"/>
    <lcf76f155ced4ddcb4097134ff3c332f xmlns="3b49049d-9106-4796-8b67-09d4cf6b77c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E26AA1B-0274-4D7E-AC2D-02A7BE280E38}"/>
</file>

<file path=customXml/itemProps2.xml><?xml version="1.0" encoding="utf-8"?>
<ds:datastoreItem xmlns:ds="http://schemas.openxmlformats.org/officeDocument/2006/customXml" ds:itemID="{EEFFF841-A1E3-4B52-8C31-01DD5C297F57}"/>
</file>

<file path=customXml/itemProps3.xml><?xml version="1.0" encoding="utf-8"?>
<ds:datastoreItem xmlns:ds="http://schemas.openxmlformats.org/officeDocument/2006/customXml" ds:itemID="{CFEE3561-E527-45FB-A480-4BF2EF276A61}"/>
</file>

<file path=docMetadata/LabelInfo.xml><?xml version="1.0" encoding="utf-8"?>
<clbl:labelList xmlns:clbl="http://schemas.microsoft.com/office/2020/mipLabelMetadata">
  <clbl:label id="{cc5ff0b8-d66e-4590-8a37-77b038644416}" enabled="0" method="" siteId="{cc5ff0b8-d66e-4590-8a37-77b038644416}" removed="1"/>
</clbl:labelList>
</file>

<file path=docProps/app.xml><?xml version="1.0" encoding="utf-8"?>
<Properties xmlns="http://schemas.openxmlformats.org/officeDocument/2006/extended-properties" xmlns:vt="http://schemas.openxmlformats.org/officeDocument/2006/docPropsVTypes">
  <TotalTime>0</TotalTime>
  <Words>6442</Words>
  <Application>Microsoft Office PowerPoint</Application>
  <PresentationFormat>Widescreen</PresentationFormat>
  <Paragraphs>534</Paragraphs>
  <Slides>50</Slides>
  <Notes>49</Notes>
  <HiddenSlides>0</HiddenSlides>
  <MMClips>8</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Times New Roman</vt:lpstr>
      <vt:lpstr>Corbel</vt:lpstr>
      <vt:lpstr>Arial</vt:lpstr>
      <vt:lpstr>Calibri</vt:lpstr>
      <vt:lpstr>Basis</vt:lpstr>
      <vt:lpstr>PowerPoint Presentation</vt:lpstr>
      <vt:lpstr>PowerPoint Presentation</vt:lpstr>
      <vt:lpstr>Housekeeping </vt:lpstr>
      <vt:lpstr>What to Expect  </vt:lpstr>
      <vt:lpstr>Feedback forms </vt:lpstr>
      <vt:lpstr>Icebreaker</vt:lpstr>
      <vt:lpstr>Stages of Change</vt:lpstr>
      <vt:lpstr>Introducing Sandra</vt:lpstr>
      <vt:lpstr>Sandra No Plans to Quit</vt:lpstr>
      <vt:lpstr>What does Sandra Need?</vt:lpstr>
      <vt:lpstr>Why does Sandra not want to quit</vt:lpstr>
      <vt:lpstr>What support will help Sandra</vt:lpstr>
      <vt:lpstr>Quiz/Walking debate</vt:lpstr>
      <vt:lpstr>Myth Busting </vt:lpstr>
      <vt:lpstr>Sandra  Thinking about Quitting</vt:lpstr>
      <vt:lpstr>PowerPoint Presentation</vt:lpstr>
      <vt:lpstr>PowerPoint Presentation</vt:lpstr>
      <vt:lpstr>PowerPoint Presentation</vt:lpstr>
      <vt:lpstr>Mental Health Benefits of Quitting Smoking</vt:lpstr>
      <vt:lpstr>Mental Health Benefits of Quitting Smoking</vt:lpstr>
      <vt:lpstr>Mental Health Benefits of Quitting Smoking</vt:lpstr>
      <vt:lpstr>PowerPoint Presentation</vt:lpstr>
      <vt:lpstr>PowerPoint Presentation</vt:lpstr>
      <vt:lpstr>Sandra Planning and Preparing to Quit</vt:lpstr>
      <vt:lpstr>Planning and Preparing to Quit</vt:lpstr>
      <vt:lpstr>Planning and Preparing to Quit</vt:lpstr>
      <vt:lpstr>Planning and Preparing to Quit </vt:lpstr>
      <vt:lpstr>Planning and Preparing to Quit</vt:lpstr>
      <vt:lpstr>Planning and Preparing to Quit</vt:lpstr>
      <vt:lpstr>PowerPoint Presentation</vt:lpstr>
      <vt:lpstr>Refreshment Break</vt:lpstr>
      <vt:lpstr>Sandra  Taking Action: Quitting Smoking</vt:lpstr>
      <vt:lpstr> Don’t Dwell on it </vt:lpstr>
      <vt:lpstr>Coping methods </vt:lpstr>
      <vt:lpstr>Withdrawal Symptoms</vt:lpstr>
      <vt:lpstr>Withdrawal Symptoms</vt:lpstr>
      <vt:lpstr>Sandra Sticking to it and Staying Quit</vt:lpstr>
      <vt:lpstr>Sticking to it and Staying Quit</vt:lpstr>
      <vt:lpstr>Your space to choose </vt:lpstr>
      <vt:lpstr>Stick to the plan </vt:lpstr>
      <vt:lpstr>Positive Self Talk</vt:lpstr>
      <vt:lpstr>PowerPoint Presentation</vt:lpstr>
      <vt:lpstr>Sandra Relapsing and Trying again</vt:lpstr>
      <vt:lpstr>Why do people relapse? </vt:lpstr>
      <vt:lpstr>Tips for staying motivated if you relapse</vt:lpstr>
      <vt:lpstr>Sandra A Non Smoker</vt:lpstr>
      <vt:lpstr>PowerPoint Presentation</vt:lpstr>
      <vt:lpstr>PowerPoint Presentation</vt:lpstr>
      <vt:lpstr>PowerPoint Presentation</vt:lpstr>
      <vt:lpstr>Contact Details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Elaine Banville</dc:creator>
  <cp:lastModifiedBy>Edel Finan</cp:lastModifiedBy>
  <cp:revision>1</cp:revision>
  <dcterms:created xsi:type="dcterms:W3CDTF">2025-08-26T17:57:20Z</dcterms:created>
  <dcterms:modified xsi:type="dcterms:W3CDTF">2026-10-15T09:55:11Z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0x010100E4F4FF87B061F5488F46A2999AEF3659</vt:lpwstr>
  </property>
</Properties>
</file>