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303" r:id="rId3"/>
    <p:sldId id="317" r:id="rId4"/>
    <p:sldId id="319" r:id="rId5"/>
    <p:sldId id="301" r:id="rId6"/>
    <p:sldId id="25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79" r:id="rId19"/>
    <p:sldId id="302" r:id="rId20"/>
    <p:sldId id="291" r:id="rId21"/>
    <p:sldId id="298" r:id="rId22"/>
    <p:sldId id="318" r:id="rId23"/>
    <p:sldId id="292" r:id="rId24"/>
    <p:sldId id="293" r:id="rId25"/>
    <p:sldId id="297" r:id="rId26"/>
    <p:sldId id="294" r:id="rId27"/>
    <p:sldId id="379" r:id="rId28"/>
    <p:sldId id="296" r:id="rId29"/>
    <p:sldId id="378" r:id="rId30"/>
    <p:sldId id="271" r:id="rId31"/>
    <p:sldId id="315" r:id="rId32"/>
    <p:sldId id="277" r:id="rId33"/>
    <p:sldId id="320" r:id="rId34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22"/>
    <a:srgbClr val="FF3300"/>
    <a:srgbClr val="20B4E2"/>
    <a:srgbClr val="FF00FF"/>
    <a:srgbClr val="DF6E2E"/>
    <a:srgbClr val="E26F32"/>
    <a:srgbClr val="F8AE41"/>
    <a:srgbClr val="FFDA23"/>
    <a:srgbClr val="8EC043"/>
    <a:srgbClr val="D06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25EC3-004F-4DEA-AE62-FDFC9ACCFE64}" v="2" dt="2025-09-23T10:56:38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8" y="4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Messing" userId="3c30c734-d1a1-45de-b64d-4b82d32a75d4" providerId="ADAL" clId="{C516968B-E63E-4ED9-AE83-77F852DA9DD1}"/>
    <pc:docChg chg="delSld">
      <pc:chgData name="Hanneke Messing" userId="3c30c734-d1a1-45de-b64d-4b82d32a75d4" providerId="ADAL" clId="{C516968B-E63E-4ED9-AE83-77F852DA9DD1}" dt="2024-10-28T10:27:18.911" v="0" actId="2696"/>
      <pc:docMkLst>
        <pc:docMk/>
      </pc:docMkLst>
      <pc:sldChg chg="del">
        <pc:chgData name="Hanneke Messing" userId="3c30c734-d1a1-45de-b64d-4b82d32a75d4" providerId="ADAL" clId="{C516968B-E63E-4ED9-AE83-77F852DA9DD1}" dt="2024-10-28T10:27:18.911" v="0" actId="2696"/>
        <pc:sldMkLst>
          <pc:docMk/>
          <pc:sldMk cId="1312293872" sldId="376"/>
        </pc:sldMkLst>
      </pc:sldChg>
    </pc:docChg>
  </pc:docChgLst>
  <pc:docChgLst>
    <pc:chgData name="Hanneke Messing" userId="S::h.messing@vmle.nl::3c30c734-d1a1-45de-b64d-4b82d32a75d4" providerId="AD" clId="Web-{925359CA-5B7D-3541-F239-042BE8310737}"/>
    <pc:docChg chg="modSld">
      <pc:chgData name="Hanneke Messing" userId="S::h.messing@vmle.nl::3c30c734-d1a1-45de-b64d-4b82d32a75d4" providerId="AD" clId="Web-{925359CA-5B7D-3541-F239-042BE8310737}" dt="2024-10-17T08:27:13.142" v="36" actId="20577"/>
      <pc:docMkLst>
        <pc:docMk/>
      </pc:docMkLst>
      <pc:sldChg chg="modSp">
        <pc:chgData name="Hanneke Messing" userId="S::h.messing@vmle.nl::3c30c734-d1a1-45de-b64d-4b82d32a75d4" providerId="AD" clId="Web-{925359CA-5B7D-3541-F239-042BE8310737}" dt="2024-10-17T08:27:13.142" v="36" actId="20577"/>
        <pc:sldMkLst>
          <pc:docMk/>
          <pc:sldMk cId="3169656807" sldId="379"/>
        </pc:sldMkLst>
      </pc:sldChg>
    </pc:docChg>
  </pc:docChgLst>
  <pc:docChgLst>
    <pc:chgData name="Hanneke Messing" userId="3c30c734-d1a1-45de-b64d-4b82d32a75d4" providerId="ADAL" clId="{824CDF6C-DCFC-480C-85D7-E3A12D66B2B2}"/>
    <pc:docChg chg="custSel modSld">
      <pc:chgData name="Hanneke Messing" userId="3c30c734-d1a1-45de-b64d-4b82d32a75d4" providerId="ADAL" clId="{824CDF6C-DCFC-480C-85D7-E3A12D66B2B2}" dt="2025-09-23T11:38:02.907" v="287" actId="14100"/>
      <pc:docMkLst>
        <pc:docMk/>
      </pc:docMkLst>
      <pc:sldChg chg="modSp mod">
        <pc:chgData name="Hanneke Messing" userId="3c30c734-d1a1-45de-b64d-4b82d32a75d4" providerId="ADAL" clId="{824CDF6C-DCFC-480C-85D7-E3A12D66B2B2}" dt="2025-09-23T11:38:02.907" v="287" actId="14100"/>
        <pc:sldMkLst>
          <pc:docMk/>
          <pc:sldMk cId="1897174298" sldId="271"/>
        </pc:sldMkLst>
        <pc:spChg chg="mod">
          <ac:chgData name="Hanneke Messing" userId="3c30c734-d1a1-45de-b64d-4b82d32a75d4" providerId="ADAL" clId="{824CDF6C-DCFC-480C-85D7-E3A12D66B2B2}" dt="2025-09-23T11:38:02.907" v="287" actId="14100"/>
          <ac:spMkLst>
            <pc:docMk/>
            <pc:sldMk cId="1897174298" sldId="271"/>
            <ac:spMk id="4" creationId="{00000000-0000-0000-0000-000000000000}"/>
          </ac:spMkLst>
        </pc:spChg>
      </pc:sldChg>
      <pc:sldChg chg="addSp delSp modSp mod">
        <pc:chgData name="Hanneke Messing" userId="3c30c734-d1a1-45de-b64d-4b82d32a75d4" providerId="ADAL" clId="{824CDF6C-DCFC-480C-85D7-E3A12D66B2B2}" dt="2025-09-23T10:54:38.442" v="2" actId="1076"/>
        <pc:sldMkLst>
          <pc:docMk/>
          <pc:sldMk cId="292016390" sldId="296"/>
        </pc:sldMkLst>
        <pc:picChg chg="del">
          <ac:chgData name="Hanneke Messing" userId="3c30c734-d1a1-45de-b64d-4b82d32a75d4" providerId="ADAL" clId="{824CDF6C-DCFC-480C-85D7-E3A12D66B2B2}" dt="2025-09-23T10:54:31.942" v="0" actId="478"/>
          <ac:picMkLst>
            <pc:docMk/>
            <pc:sldMk cId="292016390" sldId="296"/>
            <ac:picMk id="2" creationId="{5D495C19-944D-7A52-BF5C-56B5BA85524E}"/>
          </ac:picMkLst>
        </pc:picChg>
        <pc:picChg chg="add mod">
          <ac:chgData name="Hanneke Messing" userId="3c30c734-d1a1-45de-b64d-4b82d32a75d4" providerId="ADAL" clId="{824CDF6C-DCFC-480C-85D7-E3A12D66B2B2}" dt="2025-09-23T10:54:38.442" v="2" actId="1076"/>
          <ac:picMkLst>
            <pc:docMk/>
            <pc:sldMk cId="292016390" sldId="296"/>
            <ac:picMk id="3" creationId="{63FC5E23-A301-03C0-7D28-D2E0CC7B3C84}"/>
          </ac:picMkLst>
        </pc:picChg>
      </pc:sldChg>
      <pc:sldChg chg="modSp mod">
        <pc:chgData name="Hanneke Messing" userId="3c30c734-d1a1-45de-b64d-4b82d32a75d4" providerId="ADAL" clId="{824CDF6C-DCFC-480C-85D7-E3A12D66B2B2}" dt="2025-09-23T10:58:15.800" v="8" actId="255"/>
        <pc:sldMkLst>
          <pc:docMk/>
          <pc:sldMk cId="877241514" sldId="298"/>
        </pc:sldMkLst>
        <pc:spChg chg="mod">
          <ac:chgData name="Hanneke Messing" userId="3c30c734-d1a1-45de-b64d-4b82d32a75d4" providerId="ADAL" clId="{824CDF6C-DCFC-480C-85D7-E3A12D66B2B2}" dt="2025-09-23T10:56:41.831" v="4" actId="1076"/>
          <ac:spMkLst>
            <pc:docMk/>
            <pc:sldMk cId="877241514" sldId="298"/>
            <ac:spMk id="4" creationId="{00000000-0000-0000-0000-000000000000}"/>
          </ac:spMkLst>
        </pc:spChg>
        <pc:spChg chg="mod">
          <ac:chgData name="Hanneke Messing" userId="3c30c734-d1a1-45de-b64d-4b82d32a75d4" providerId="ADAL" clId="{824CDF6C-DCFC-480C-85D7-E3A12D66B2B2}" dt="2025-09-23T10:58:15.800" v="8" actId="255"/>
          <ac:spMkLst>
            <pc:docMk/>
            <pc:sldMk cId="877241514" sldId="298"/>
            <ac:spMk id="14" creationId="{00000000-0000-0000-0000-000000000000}"/>
          </ac:spMkLst>
        </pc:spChg>
      </pc:sldChg>
    </pc:docChg>
  </pc:docChgLst>
  <pc:docChgLst>
    <pc:chgData name="Nicole Derksen" userId="S::n.derksen@vmle.nl::21ec5c40-0a55-436f-8971-99b28cfe4b56" providerId="AD" clId="Web-{A5A5CEA9-3DC2-EC48-88E6-41BA3E50ED1C}"/>
    <pc:docChg chg="addSld modSld">
      <pc:chgData name="Nicole Derksen" userId="S::n.derksen@vmle.nl::21ec5c40-0a55-436f-8971-99b28cfe4b56" providerId="AD" clId="Web-{A5A5CEA9-3DC2-EC48-88E6-41BA3E50ED1C}" dt="2024-10-15T11:17:21.730" v="27" actId="20577"/>
      <pc:docMkLst>
        <pc:docMk/>
      </pc:docMkLst>
      <pc:sldChg chg="modSp add replId">
        <pc:chgData name="Nicole Derksen" userId="S::n.derksen@vmle.nl::21ec5c40-0a55-436f-8971-99b28cfe4b56" providerId="AD" clId="Web-{A5A5CEA9-3DC2-EC48-88E6-41BA3E50ED1C}" dt="2024-10-15T11:17:21.730" v="27" actId="20577"/>
        <pc:sldMkLst>
          <pc:docMk/>
          <pc:sldMk cId="3169656807" sldId="3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1C7A-89AE-4F09-9798-9A7879DFD733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FB4F-A485-4D3C-9CC2-DC75D4992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37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32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79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77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Em, aanvaller: flair, snel beslissen NT,</a:t>
            </a:r>
            <a:r>
              <a:rPr lang="nl-NL" baseline="0"/>
              <a:t> trainer: team analyseren </a:t>
            </a:r>
            <a:r>
              <a:rPr lang="nl-NL"/>
              <a:t>CM</a:t>
            </a:r>
            <a:r>
              <a:rPr lang="nl-NL" baseline="0"/>
              <a:t> keeper: communiceren NG verdediger: oplettend	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38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11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91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50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38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41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FB4F-A485-4D3C-9CC2-DC75D499262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34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63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78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6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9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1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00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54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29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88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82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58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705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17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4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45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72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84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7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9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48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13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5A74-753E-244E-897E-11738AFF68F5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2F9C-714E-E346-AB7E-77EC82EBCE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0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CC3B-CBB5-41ED-8316-20D20425F948}" type="datetimeFigureOut">
              <a:rPr lang="nl-NL" smtClean="0"/>
              <a:t>23-9-2025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EEFA-6863-43A1-921A-05FC0E1C9C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97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tudiekeuze123.nl/van-profiel-naar-studi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hyperlink" Target="mailto:www.studiekeuze123.n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view.officeapps.live.com/op/view.aspx?src=https%3A%2F%2Fa.storyblok.com%2Ff%2F100722%2Fx%2F9e4a16d878%2Fsk-3hv-ppt-profielkeuze-scheikunde.pptx&amp;wdOrigin=BROWSELI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ew.officeapps.live.com/op/view.aspx?src=https%3A%2F%2Fa.storyblok.com%2Ff%2F100722%2Fx%2Fdc7b52a753%2Fbiologie-v3-info-avond.pptx&amp;wdOrigin=BROWSELINK" TargetMode="External"/><Relationship Id="rId5" Type="http://schemas.openxmlformats.org/officeDocument/2006/relationships/hyperlink" Target="https://www.youtube.com/watch?v=HIZIR4pGgG0" TargetMode="External"/><Relationship Id="rId4" Type="http://schemas.openxmlformats.org/officeDocument/2006/relationships/hyperlink" Target="https://www.youtube.com/watch?v=Yz1cQ5gLsy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73"/>
            <a:ext cx="12193057" cy="1804572"/>
          </a:xfrm>
          <a:prstGeom prst="rect">
            <a:avLst/>
          </a:prstGeom>
        </p:spPr>
      </p:pic>
      <p:sp>
        <p:nvSpPr>
          <p:cNvPr id="15" name="Ovaal 14"/>
          <p:cNvSpPr/>
          <p:nvPr/>
        </p:nvSpPr>
        <p:spPr>
          <a:xfrm>
            <a:off x="10583505" y="1104376"/>
            <a:ext cx="1505243" cy="1592591"/>
          </a:xfrm>
          <a:prstGeom prst="ellipse">
            <a:avLst/>
          </a:prstGeom>
          <a:solidFill>
            <a:srgbClr val="F165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729049" y="3283614"/>
            <a:ext cx="5799908" cy="224448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1875"/>
              </a:lnSpc>
            </a:pPr>
            <a:r>
              <a:rPr lang="nl-NL" sz="1200">
                <a:solidFill>
                  <a:srgbClr val="A6A6A6"/>
                </a:solidFill>
                <a:latin typeface="Open Sans"/>
                <a:cs typeface="Open Sans"/>
              </a:rPr>
              <a:t>  </a:t>
            </a:r>
          </a:p>
          <a:p>
            <a:pPr>
              <a:lnSpc>
                <a:spcPts val="1875"/>
              </a:lnSpc>
            </a:pPr>
            <a:r>
              <a:rPr lang="nl-NL" sz="1200">
                <a:solidFill>
                  <a:srgbClr val="A6A6A6"/>
                </a:solidFill>
                <a:latin typeface="Open Sans"/>
                <a:cs typeface="Open Sans"/>
              </a:rPr>
              <a:t>    </a:t>
            </a:r>
            <a:endParaRPr lang="en-GB" sz="1200">
              <a:solidFill>
                <a:srgbClr val="A6A6A6"/>
              </a:solidFill>
              <a:latin typeface="Open Sans"/>
              <a:cs typeface="Open Sans"/>
            </a:endParaRPr>
          </a:p>
          <a:p>
            <a:pPr>
              <a:lnSpc>
                <a:spcPts val="1875"/>
              </a:lnSpc>
            </a:pPr>
            <a:endParaRPr lang="en-GB" sz="12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438525" y="2286289"/>
            <a:ext cx="5508000" cy="4150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1875"/>
              </a:lnSpc>
            </a:pPr>
            <a:endParaRPr lang="en-GB" sz="3375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497161" y="1893656"/>
            <a:ext cx="441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solidFill>
                  <a:schemeClr val="accent5">
                    <a:lumMod val="50000"/>
                  </a:schemeClr>
                </a:solidFill>
              </a:rPr>
              <a:t>Ouderavond A3 en G3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579833" y="3588810"/>
            <a:ext cx="2778415" cy="4150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1875"/>
              </a:lnSpc>
            </a:pPr>
            <a:endParaRPr lang="en-GB" sz="2625">
              <a:solidFill>
                <a:srgbClr val="E26F32"/>
              </a:solidFill>
              <a:latin typeface="Open Sans"/>
              <a:cs typeface="Open San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62" y="2576988"/>
            <a:ext cx="5680249" cy="36577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55" y="5654362"/>
            <a:ext cx="1927445" cy="108407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622003" y="1695745"/>
            <a:ext cx="1518900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nl-NL" sz="1500" b="1">
                <a:latin typeface="Open Sans"/>
                <a:cs typeface="Open Sans Light"/>
              </a:rPr>
              <a:t>Profielkeuze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E333BBB-BBCE-69EC-3B5C-34193C57BA63}"/>
              </a:ext>
            </a:extLst>
          </p:cNvPr>
          <p:cNvSpPr txBox="1"/>
          <p:nvPr/>
        </p:nvSpPr>
        <p:spPr>
          <a:xfrm flipH="1">
            <a:off x="170388" y="6420855"/>
            <a:ext cx="421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Hanneke Messing (decaan havo/vwo)</a:t>
            </a:r>
          </a:p>
        </p:txBody>
      </p:sp>
    </p:spTree>
    <p:extLst>
      <p:ext uri="{BB962C8B-B14F-4D97-AF65-F5344CB8AC3E}">
        <p14:creationId xmlns:p14="http://schemas.microsoft.com/office/powerpoint/2010/main" val="22978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86985" y="2295014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4. Kwaliteiten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319760" y="4580945"/>
            <a:ext cx="3728132" cy="14018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Regelen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Leiding geven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Spontaan</a:t>
            </a: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224700" y="2830143"/>
            <a:ext cx="3590007" cy="1320430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Doener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Gestructureerd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Doorzettingsvermogen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1319760" y="2830143"/>
            <a:ext cx="3806285" cy="132043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Ik ben ik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Goed schrijven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Ontwerpen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90" y="5565757"/>
            <a:ext cx="1926503" cy="1079086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6164728" y="4580945"/>
            <a:ext cx="3649979" cy="144366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Geduldig 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Zorgzaam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Samenwerken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953537" y="2236287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5. Ik ben goed in …..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183903" y="2825193"/>
            <a:ext cx="3649980" cy="132036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Organiseren</a:t>
            </a: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507111" y="2830143"/>
            <a:ext cx="3590007" cy="1320430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Problemen oplossen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2151863" y="4784870"/>
            <a:ext cx="3649980" cy="132043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Luisteren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6477124" y="4825309"/>
            <a:ext cx="3649980" cy="132043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Praten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97" y="556575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95303" y="2248310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6. Tijdens een studentenfeestje …..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078209" y="2828106"/>
            <a:ext cx="4217418" cy="1506726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Zorg ik voor de Play list van de DJ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1253137" y="4768702"/>
            <a:ext cx="4170341" cy="159358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Zorg ik voor het eten en drinken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1294117" y="2755322"/>
            <a:ext cx="4129361" cy="15351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Kies ik het thema en zorg voor de aankleding van de feestzaal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31" y="5704826"/>
            <a:ext cx="1926503" cy="1079086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033167" y="4771504"/>
            <a:ext cx="4262460" cy="159352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Stel ik het budget op en zorg dat iedereen zich eraan houdt</a:t>
            </a: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0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4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753119" y="2276726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7. Later wil ik…..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091891" y="2830207"/>
            <a:ext cx="3649980" cy="132036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Veel geld verdienen</a:t>
            </a: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425119" y="2830207"/>
            <a:ext cx="3590007" cy="1320430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Medische hulpmiddelen ontwerpen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2091891" y="4855488"/>
            <a:ext cx="3649980" cy="132043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Mensen helpen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6555129" y="4820179"/>
            <a:ext cx="3649980" cy="132043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De politiek in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97" y="5636375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42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81018" y="2320772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8. Later wil ik…..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503355" y="2830144"/>
            <a:ext cx="3623749" cy="146630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Een eigen zaak</a:t>
            </a: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296064" y="4718846"/>
            <a:ext cx="3806286" cy="1386453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Games ontwerpen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503355" y="4718847"/>
            <a:ext cx="3649981" cy="138645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Dieren helpen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2322296" y="2883867"/>
            <a:ext cx="3806286" cy="141258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Toeristen helpen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97" y="5565756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2274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484811" y="2291425"/>
            <a:ext cx="10337074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Open Sans"/>
              </a:rPr>
              <a:t>9.  De volgende vakken vind ik interessant…..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322294" y="2915899"/>
            <a:ext cx="3649980" cy="135565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Wiskunde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2244141" y="4940418"/>
            <a:ext cx="3806286" cy="1342816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Natuurkunde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Scheikunde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523514" y="4887641"/>
            <a:ext cx="3649980" cy="139559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scheikunde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6477125" y="2865883"/>
            <a:ext cx="3649980" cy="140567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Frans/Duits/Spaans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Tekenen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259" y="5611826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17470" y="2314303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10.  Vakken waar ik goed in ben…..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322295" y="4893422"/>
            <a:ext cx="3649980" cy="14028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Engels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Economie </a:t>
            </a:r>
          </a:p>
          <a:p>
            <a:pPr algn="ctr"/>
            <a:endParaRPr lang="nl-NL" sz="2400">
              <a:solidFill>
                <a:schemeClr val="tx1"/>
              </a:solidFill>
            </a:endParaRP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376260" y="2840448"/>
            <a:ext cx="3649980" cy="1365791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Wiskunde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Scheikunde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477125" y="4911357"/>
            <a:ext cx="3649980" cy="138494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Biologie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Engels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2322295" y="2813903"/>
            <a:ext cx="3649980" cy="139233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Geschiedenis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Nederlands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97" y="560382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60529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82240" y="1975152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36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02327" y="3089618"/>
            <a:ext cx="110005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Tel de verschillende kleurkaarten.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Leg de </a:t>
            </a:r>
            <a:r>
              <a:rPr lang="nl-NL" sz="3200" b="1">
                <a:latin typeface="Open Sans"/>
              </a:rPr>
              <a:t>2 type kleurkaarten </a:t>
            </a:r>
            <a:r>
              <a:rPr lang="nl-NL" sz="3200">
                <a:latin typeface="Open Sans"/>
              </a:rPr>
              <a:t>waarvan je er het</a:t>
            </a:r>
          </a:p>
          <a:p>
            <a:pPr>
              <a:lnSpc>
                <a:spcPct val="150000"/>
              </a:lnSpc>
            </a:pPr>
            <a:r>
              <a:rPr lang="nl-NL" sz="3200" b="1">
                <a:latin typeface="Open Sans"/>
              </a:rPr>
              <a:t>	minste</a:t>
            </a:r>
            <a:r>
              <a:rPr lang="nl-NL" sz="3200">
                <a:latin typeface="Open Sans"/>
              </a:rPr>
              <a:t> hebt weg.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Je houdt 2 kleurkaarten over!!</a:t>
            </a:r>
          </a:p>
          <a:p>
            <a:endParaRPr lang="nl-NL" sz="32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054" y="5565757"/>
            <a:ext cx="1926503" cy="107908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894"/>
            <a:ext cx="12193057" cy="18045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743" y="1394783"/>
            <a:ext cx="1762258" cy="186276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473142" y="2043635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latin typeface="Open Sans"/>
              </a:rPr>
              <a:t>Einde Spel</a:t>
            </a:r>
          </a:p>
        </p:txBody>
      </p:sp>
    </p:spTree>
    <p:extLst>
      <p:ext uri="{BB962C8B-B14F-4D97-AF65-F5344CB8AC3E}">
        <p14:creationId xmlns:p14="http://schemas.microsoft.com/office/powerpoint/2010/main" val="36969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/>
          <p:nvPr/>
        </p:nvSpPr>
        <p:spPr>
          <a:xfrm>
            <a:off x="3438525" y="2736225"/>
            <a:ext cx="5508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4313" indent="-138113">
              <a:lnSpc>
                <a:spcPct val="156250"/>
              </a:lnSpc>
              <a:buClr>
                <a:schemeClr val="dk1"/>
              </a:buClr>
              <a:buSzPts val="1600"/>
            </a:pPr>
            <a:endParaRPr sz="12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6347" y="2882680"/>
            <a:ext cx="2314262" cy="329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 txBox="1"/>
          <p:nvPr/>
        </p:nvSpPr>
        <p:spPr>
          <a:xfrm>
            <a:off x="2265510" y="2015304"/>
            <a:ext cx="9012089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  <a:latin typeface="Open Sans"/>
                <a:ea typeface="Calibri"/>
                <a:cs typeface="Calibri"/>
                <a:sym typeface="Calibri"/>
              </a:rPr>
              <a:t>Wat</a:t>
            </a:r>
            <a:r>
              <a:rPr lang="nl-NL" sz="4000" b="1">
                <a:solidFill>
                  <a:schemeClr val="dk1"/>
                </a:solidFill>
                <a:latin typeface="Open Sans"/>
                <a:ea typeface="Calibri"/>
                <a:cs typeface="Calibri"/>
                <a:sym typeface="Calibri"/>
              </a:rPr>
              <a:t> </a:t>
            </a:r>
            <a:r>
              <a:rPr lang="nl-NL" sz="4000" b="1">
                <a:solidFill>
                  <a:srgbClr val="002060"/>
                </a:solidFill>
                <a:latin typeface="Open Sans"/>
                <a:ea typeface="Calibri"/>
                <a:cs typeface="Calibri"/>
                <a:sym typeface="Calibri"/>
              </a:rPr>
              <a:t>betekenen de kleurkaartjes ?</a:t>
            </a:r>
            <a:endParaRPr sz="400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712" y="5436225"/>
            <a:ext cx="1926503" cy="107908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86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952461" y="2179824"/>
            <a:ext cx="7344000" cy="68608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De profielen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322295" y="4512807"/>
            <a:ext cx="3649980" cy="116875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E&amp;M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economie en maatschappij</a:t>
            </a: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477125" y="4553117"/>
            <a:ext cx="3649980" cy="1088132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N&amp;T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 natuur en techniek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477125" y="2830144"/>
            <a:ext cx="3649980" cy="113288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N&amp;G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 natuur en gezondheid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2322295" y="2813903"/>
            <a:ext cx="3649980" cy="116875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C&amp;M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 cultuur en maatschappij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240" y="5641249"/>
            <a:ext cx="1926503" cy="107908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27231"/>
            <a:ext cx="12193057" cy="1804572"/>
          </a:xfrm>
          <a:prstGeom prst="rect">
            <a:avLst/>
          </a:prstGeom>
        </p:spPr>
      </p:pic>
      <p:grpSp>
        <p:nvGrpSpPr>
          <p:cNvPr id="17" name="Groep 16"/>
          <p:cNvGrpSpPr/>
          <p:nvPr/>
        </p:nvGrpSpPr>
        <p:grpSpPr>
          <a:xfrm>
            <a:off x="10402890" y="1216450"/>
            <a:ext cx="1790167" cy="1892268"/>
            <a:chOff x="10401550" y="1216450"/>
            <a:chExt cx="1790167" cy="1892268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1550" y="1216450"/>
              <a:ext cx="1790167" cy="1892268"/>
            </a:xfrm>
            <a:prstGeom prst="rect">
              <a:avLst/>
            </a:prstGeom>
          </p:spPr>
        </p:pic>
        <p:sp>
          <p:nvSpPr>
            <p:cNvPr id="14" name="Tekstvak 13"/>
            <p:cNvSpPr txBox="1"/>
            <p:nvPr/>
          </p:nvSpPr>
          <p:spPr>
            <a:xfrm>
              <a:off x="10595960" y="1824069"/>
              <a:ext cx="1401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>
                  <a:latin typeface="Open Sans"/>
                </a:rPr>
                <a:t>Profielen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1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1708640" y="2314141"/>
            <a:ext cx="8019882" cy="299264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1600">
                <a:solidFill>
                  <a:srgbClr val="A6A6A6"/>
                </a:solidFill>
                <a:latin typeface="Open Sans"/>
                <a:cs typeface="Open Sans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nl-NL" sz="1600">
                <a:solidFill>
                  <a:srgbClr val="A6A6A6"/>
                </a:solidFill>
                <a:latin typeface="Open Sans"/>
                <a:cs typeface="Open Sans"/>
              </a:rPr>
              <a:t>    </a:t>
            </a: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>
                <a:latin typeface="Open Sans"/>
              </a:rPr>
              <a:t>Profielkeuze interactief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>
                <a:latin typeface="Open Sans"/>
              </a:rPr>
              <a:t>Uitleg profielkeuze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>
                <a:latin typeface="Open Sans"/>
              </a:rPr>
              <a:t>Doorstroming wo/hbo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>
                <a:latin typeface="Open Sans"/>
              </a:rPr>
              <a:t>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>
                <a:latin typeface="Open Sans"/>
              </a:rPr>
              <a:t>Voorlichting ‘nieuwe vakken</a:t>
            </a:r>
            <a:r>
              <a:rPr lang="nl-NL" sz="3600"/>
              <a:t>’</a:t>
            </a:r>
          </a:p>
          <a:p>
            <a:pPr>
              <a:lnSpc>
                <a:spcPts val="2500"/>
              </a:lnSpc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552700" y="1905384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4500">
                <a:solidFill>
                  <a:schemeClr val="bg1"/>
                </a:solidFill>
                <a:latin typeface="Open Sans Light"/>
                <a:cs typeface="Open Sans Light"/>
              </a:rPr>
              <a:t>Van</a:t>
            </a:r>
            <a:endParaRPr lang="en-GB" sz="450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 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 </a:t>
            </a:r>
          </a:p>
        </p:txBody>
      </p:sp>
      <p:sp>
        <p:nvSpPr>
          <p:cNvPr id="6" name="Rechthoek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/>
              <a:t> 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00" y="5778914"/>
            <a:ext cx="1926503" cy="107908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19097"/>
            <a:ext cx="12193057" cy="1804572"/>
          </a:xfrm>
          <a:prstGeom prst="rect">
            <a:avLst/>
          </a:prstGeom>
        </p:spPr>
      </p:pic>
      <p:sp>
        <p:nvSpPr>
          <p:cNvPr id="14" name="Ovaal 13"/>
          <p:cNvSpPr/>
          <p:nvPr/>
        </p:nvSpPr>
        <p:spPr>
          <a:xfrm>
            <a:off x="10452295" y="1109974"/>
            <a:ext cx="1615613" cy="1592591"/>
          </a:xfrm>
          <a:prstGeom prst="ellipse">
            <a:avLst/>
          </a:prstGeom>
          <a:solidFill>
            <a:srgbClr val="F165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0247501" y="1685740"/>
            <a:ext cx="2025200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nl-NL" sz="2000">
                <a:latin typeface="Open Sans"/>
                <a:cs typeface="Open Sans Light"/>
              </a:rPr>
              <a:t>Profielkeuze</a:t>
            </a:r>
          </a:p>
        </p:txBody>
      </p:sp>
    </p:spTree>
    <p:extLst>
      <p:ext uri="{BB962C8B-B14F-4D97-AF65-F5344CB8AC3E}">
        <p14:creationId xmlns:p14="http://schemas.microsoft.com/office/powerpoint/2010/main" val="2063664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14" name="Rechthoek 13"/>
          <p:cNvSpPr/>
          <p:nvPr/>
        </p:nvSpPr>
        <p:spPr>
          <a:xfrm>
            <a:off x="976543" y="1946500"/>
            <a:ext cx="9206143" cy="148249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nl-NL" sz="2400" b="1" dirty="0"/>
              <a:t>Let op:</a:t>
            </a:r>
            <a:r>
              <a:rPr lang="nl-NL" sz="2400" dirty="0"/>
              <a:t> Als dit schooljaar (2025-2026) de 20-80learning pilot in V4 succesvol wordt afgerond, wordt de 20-80learning methode in schooljaar 2026-2027 voor alle klassen van V4 ingevoerd.</a:t>
            </a:r>
          </a:p>
        </p:txBody>
      </p:sp>
      <p:sp>
        <p:nvSpPr>
          <p:cNvPr id="7" name="Rechthoek 6"/>
          <p:cNvSpPr/>
          <p:nvPr/>
        </p:nvSpPr>
        <p:spPr>
          <a:xfrm>
            <a:off x="2552700" y="2786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2481679" y="3854227"/>
            <a:ext cx="6086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"/>
              </a:rPr>
              <a:t>Gemeenschappelijk 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"/>
              </a:rPr>
              <a:t>Profieldeel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"/>
              </a:rPr>
              <a:t>Vrij 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>
                <a:latin typeface="Open Sans"/>
              </a:rPr>
              <a:t>Extra vak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700" y="5510737"/>
            <a:ext cx="1926503" cy="1079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22530"/>
            <a:ext cx="12193057" cy="180457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58" y="1171199"/>
            <a:ext cx="178628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14" name="Rechthoek 13"/>
          <p:cNvSpPr/>
          <p:nvPr/>
        </p:nvSpPr>
        <p:spPr>
          <a:xfrm>
            <a:off x="2552700" y="1946501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36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52700" y="2786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700" y="5510737"/>
            <a:ext cx="1926503" cy="1079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22530"/>
            <a:ext cx="12193057" cy="180457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18222" y="3497496"/>
            <a:ext cx="11260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-914400" algn="l"/>
                <a:tab pos="-457200" algn="l"/>
                <a:tab pos="1371600" algn="l"/>
                <a:tab pos="1714500" algn="l"/>
                <a:tab pos="3771900" algn="l"/>
                <a:tab pos="4229100" algn="l"/>
              </a:tabLst>
            </a:pP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b="1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atheneum 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Kies een 2</a:t>
            </a:r>
            <a:r>
              <a:rPr lang="nl-NL" sz="2000" spc="-25" baseline="30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moderne vreemde taal:  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Frans 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Duits  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Spaans  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spc="-1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nvt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(dyslexie)  </a:t>
            </a:r>
            <a:endParaRPr lang="nl-NL" sz="2000">
              <a:latin typeface="Courie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-914400" algn="l"/>
                <a:tab pos="-457200" algn="l"/>
                <a:tab pos="1371600" algn="l"/>
                <a:tab pos="1714500" algn="l"/>
                <a:tab pos="3771900" algn="l"/>
                <a:tab pos="4229100" algn="l"/>
              </a:tabLst>
            </a:pP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b="1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gymnasium 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Kies een klassieke taal:   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Latijn  </a:t>
            </a:r>
            <a:r>
              <a:rPr lang="nl-NL" sz="2000" spc="-1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r>
              <a:rPr lang="nl-NL" sz="2000" spc="-25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Grieks</a:t>
            </a:r>
            <a:endParaRPr lang="nl-NL" sz="2000">
              <a:effectLst/>
              <a:latin typeface="Courie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923" y="1322231"/>
            <a:ext cx="1692934" cy="178948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565458" y="1854551"/>
            <a:ext cx="150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/>
              <a:t>Ath/Gym</a:t>
            </a:r>
          </a:p>
        </p:txBody>
      </p:sp>
    </p:spTree>
    <p:extLst>
      <p:ext uri="{BB962C8B-B14F-4D97-AF65-F5344CB8AC3E}">
        <p14:creationId xmlns:p14="http://schemas.microsoft.com/office/powerpoint/2010/main" val="194213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7" name="Rechthoek 6"/>
          <p:cNvSpPr/>
          <p:nvPr/>
        </p:nvSpPr>
        <p:spPr>
          <a:xfrm>
            <a:off x="2552700" y="2786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1855412" y="2510850"/>
            <a:ext cx="7468691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nl-NL" sz="3200" kern="0">
                <a:solidFill>
                  <a:prstClr val="black"/>
                </a:solidFill>
                <a:latin typeface="Open Sans"/>
              </a:rPr>
              <a:t>Nederlands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nl-NL" sz="3200" kern="0">
                <a:solidFill>
                  <a:prstClr val="black"/>
                </a:solidFill>
                <a:latin typeface="Open Sans"/>
              </a:rPr>
              <a:t>Engels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nl-NL" sz="3200" kern="0">
                <a:solidFill>
                  <a:prstClr val="black"/>
                </a:solidFill>
                <a:latin typeface="Open Sans"/>
              </a:rPr>
              <a:t>Maatschappijleer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nl-NL" sz="3200" kern="0">
                <a:solidFill>
                  <a:prstClr val="black"/>
                </a:solidFill>
                <a:latin typeface="Open Sans"/>
              </a:rPr>
              <a:t>Lichamelijke opvoeding</a:t>
            </a: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nl-NL" sz="3200" kern="0">
                <a:solidFill>
                  <a:prstClr val="black"/>
                </a:solidFill>
                <a:latin typeface="Open Sans"/>
              </a:rPr>
              <a:t>Cultureel kunstzinnige vorming</a:t>
            </a:r>
            <a:endParaRPr lang="nl-NL" sz="3200" kern="0">
              <a:solidFill>
                <a:prstClr val="black"/>
              </a:solidFill>
              <a:latin typeface="Open Sans"/>
              <a:ea typeface="Open Sans"/>
              <a:cs typeface="Open Sans"/>
            </a:endParaRPr>
          </a:p>
          <a:p>
            <a:pPr marL="342900" indent="-34290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nl-NL" sz="3200" kern="0">
                <a:solidFill>
                  <a:prstClr val="black"/>
                </a:solidFill>
                <a:latin typeface="Open Sans"/>
              </a:rPr>
              <a:t>Levensbeschouwing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99" y="5681932"/>
            <a:ext cx="1926503" cy="1079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18045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503" y="1001478"/>
            <a:ext cx="2187693" cy="231246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0219933" y="1583413"/>
            <a:ext cx="17876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latin typeface="Open Sans"/>
              </a:rPr>
              <a:t>Gemeen-</a:t>
            </a:r>
          </a:p>
          <a:p>
            <a:r>
              <a:rPr lang="nl-NL" sz="2400">
                <a:latin typeface="Open Sans"/>
              </a:rPr>
              <a:t>schappelijk</a:t>
            </a:r>
          </a:p>
          <a:p>
            <a:r>
              <a:rPr lang="nl-NL" sz="2400">
                <a:latin typeface="Open Sans"/>
              </a:rPr>
              <a:t>deel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81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73163" y="247344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7" name="Rechthoek 6"/>
          <p:cNvSpPr/>
          <p:nvPr/>
        </p:nvSpPr>
        <p:spPr>
          <a:xfrm>
            <a:off x="2552700" y="2786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552969" y="21766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7" name="Rechthoek 36"/>
          <p:cNvSpPr/>
          <p:nvPr/>
        </p:nvSpPr>
        <p:spPr>
          <a:xfrm>
            <a:off x="4087627" y="3608040"/>
            <a:ext cx="69682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b="1" spc="-1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675" y="553389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18189"/>
            <a:ext cx="12193057" cy="18045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3" y="1320982"/>
            <a:ext cx="1603387" cy="16948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720892" y="19122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>
                <a:latin typeface="Open Sans"/>
              </a:rPr>
              <a:t>Profiel deel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047948-2A97-4D2B-0849-89A6EAC22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71097"/>
              </p:ext>
            </p:extLst>
          </p:nvPr>
        </p:nvGraphicFramePr>
        <p:xfrm>
          <a:off x="384116" y="2275289"/>
          <a:ext cx="9797137" cy="853440"/>
        </p:xfrm>
        <a:graphic>
          <a:graphicData uri="http://schemas.openxmlformats.org/drawingml/2006/table">
            <a:tbl>
              <a:tblPr/>
              <a:tblGrid>
                <a:gridCol w="604718">
                  <a:extLst>
                    <a:ext uri="{9D8B030D-6E8A-4147-A177-3AD203B41FA5}">
                      <a16:colId xmlns:a16="http://schemas.microsoft.com/office/drawing/2014/main" val="1701683406"/>
                    </a:ext>
                  </a:extLst>
                </a:gridCol>
                <a:gridCol w="1370593">
                  <a:extLst>
                    <a:ext uri="{9D8B030D-6E8A-4147-A177-3AD203B41FA5}">
                      <a16:colId xmlns:a16="http://schemas.microsoft.com/office/drawing/2014/main" val="3573948942"/>
                    </a:ext>
                  </a:extLst>
                </a:gridCol>
                <a:gridCol w="376129">
                  <a:extLst>
                    <a:ext uri="{9D8B030D-6E8A-4147-A177-3AD203B41FA5}">
                      <a16:colId xmlns:a16="http://schemas.microsoft.com/office/drawing/2014/main" val="2964707157"/>
                    </a:ext>
                  </a:extLst>
                </a:gridCol>
                <a:gridCol w="298578">
                  <a:extLst>
                    <a:ext uri="{9D8B030D-6E8A-4147-A177-3AD203B41FA5}">
                      <a16:colId xmlns:a16="http://schemas.microsoft.com/office/drawing/2014/main" val="1413414714"/>
                    </a:ext>
                  </a:extLst>
                </a:gridCol>
                <a:gridCol w="1940047">
                  <a:extLst>
                    <a:ext uri="{9D8B030D-6E8A-4147-A177-3AD203B41FA5}">
                      <a16:colId xmlns:a16="http://schemas.microsoft.com/office/drawing/2014/main" val="97188056"/>
                    </a:ext>
                  </a:extLst>
                </a:gridCol>
                <a:gridCol w="274184">
                  <a:extLst>
                    <a:ext uri="{9D8B030D-6E8A-4147-A177-3AD203B41FA5}">
                      <a16:colId xmlns:a16="http://schemas.microsoft.com/office/drawing/2014/main" val="1857477306"/>
                    </a:ext>
                  </a:extLst>
                </a:gridCol>
                <a:gridCol w="480976">
                  <a:extLst>
                    <a:ext uri="{9D8B030D-6E8A-4147-A177-3AD203B41FA5}">
                      <a16:colId xmlns:a16="http://schemas.microsoft.com/office/drawing/2014/main" val="245184257"/>
                    </a:ext>
                  </a:extLst>
                </a:gridCol>
                <a:gridCol w="1675869">
                  <a:extLst>
                    <a:ext uri="{9D8B030D-6E8A-4147-A177-3AD203B41FA5}">
                      <a16:colId xmlns:a16="http://schemas.microsoft.com/office/drawing/2014/main" val="4145693846"/>
                    </a:ext>
                  </a:extLst>
                </a:gridCol>
                <a:gridCol w="443907">
                  <a:extLst>
                    <a:ext uri="{9D8B030D-6E8A-4147-A177-3AD203B41FA5}">
                      <a16:colId xmlns:a16="http://schemas.microsoft.com/office/drawing/2014/main" val="2140787107"/>
                    </a:ext>
                  </a:extLst>
                </a:gridCol>
                <a:gridCol w="2332136">
                  <a:extLst>
                    <a:ext uri="{9D8B030D-6E8A-4147-A177-3AD203B41FA5}">
                      <a16:colId xmlns:a16="http://schemas.microsoft.com/office/drawing/2014/main" val="205649747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14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C&amp;M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14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E&amp;M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14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N&amp;G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4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N&amp;T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709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geschiedenis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geschiedenis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wiskunde b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025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scheikunde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natuurkunde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59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scheikunde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293492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827799C5-8E67-372D-90C5-A563A489A652}"/>
              </a:ext>
            </a:extLst>
          </p:cNvPr>
          <p:cNvSpPr txBox="1"/>
          <p:nvPr/>
        </p:nvSpPr>
        <p:spPr>
          <a:xfrm>
            <a:off x="440452" y="3136517"/>
            <a:ext cx="1061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spc="-10"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Kies één soort wiskunde:              Kies één soort wiskunde:             Kies één soort wiskunde:</a:t>
            </a:r>
            <a:endParaRPr lang="nl-NL" sz="120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ACDDD8D-9B79-4A7C-A0A3-1BA8238E6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91993"/>
              </p:ext>
            </p:extLst>
          </p:nvPr>
        </p:nvGraphicFramePr>
        <p:xfrm>
          <a:off x="492084" y="3447084"/>
          <a:ext cx="6903015" cy="437080"/>
        </p:xfrm>
        <a:graphic>
          <a:graphicData uri="http://schemas.openxmlformats.org/drawingml/2006/table">
            <a:tbl>
              <a:tblPr/>
              <a:tblGrid>
                <a:gridCol w="1957207">
                  <a:extLst>
                    <a:ext uri="{9D8B030D-6E8A-4147-A177-3AD203B41FA5}">
                      <a16:colId xmlns:a16="http://schemas.microsoft.com/office/drawing/2014/main" val="1597114814"/>
                    </a:ext>
                  </a:extLst>
                </a:gridCol>
                <a:gridCol w="374374">
                  <a:extLst>
                    <a:ext uri="{9D8B030D-6E8A-4147-A177-3AD203B41FA5}">
                      <a16:colId xmlns:a16="http://schemas.microsoft.com/office/drawing/2014/main" val="2641433420"/>
                    </a:ext>
                  </a:extLst>
                </a:gridCol>
                <a:gridCol w="2138952">
                  <a:extLst>
                    <a:ext uri="{9D8B030D-6E8A-4147-A177-3AD203B41FA5}">
                      <a16:colId xmlns:a16="http://schemas.microsoft.com/office/drawing/2014/main" val="1436618286"/>
                    </a:ext>
                  </a:extLst>
                </a:gridCol>
                <a:gridCol w="323463">
                  <a:extLst>
                    <a:ext uri="{9D8B030D-6E8A-4147-A177-3AD203B41FA5}">
                      <a16:colId xmlns:a16="http://schemas.microsoft.com/office/drawing/2014/main" val="1022183561"/>
                    </a:ext>
                  </a:extLst>
                </a:gridCol>
                <a:gridCol w="2109019">
                  <a:extLst>
                    <a:ext uri="{9D8B030D-6E8A-4147-A177-3AD203B41FA5}">
                      <a16:colId xmlns:a16="http://schemas.microsoft.com/office/drawing/2014/main" val="1733417049"/>
                    </a:ext>
                  </a:extLst>
                </a:gridCol>
              </a:tblGrid>
              <a:tr h="21854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c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a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a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972290"/>
                  </a:ext>
                </a:extLst>
              </a:tr>
              <a:tr h="21854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a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b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b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095435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3C6C7D41-38D5-3BCE-173E-2299471EA8BF}"/>
              </a:ext>
            </a:extLst>
          </p:cNvPr>
          <p:cNvSpPr txBox="1"/>
          <p:nvPr/>
        </p:nvSpPr>
        <p:spPr>
          <a:xfrm>
            <a:off x="440451" y="4006476"/>
            <a:ext cx="979713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1200" b="1" spc="-10">
                <a:effectLst/>
                <a:latin typeface="Open Sans"/>
                <a:ea typeface="Times New Roman" panose="02020603050405020304" pitchFamily="18" charset="0"/>
                <a:cs typeface="Open Sans"/>
              </a:rPr>
              <a:t>Kies één profielvak:                     Kies één profielvak:                         Kies één profielvak	                       Kies één profielvak: </a:t>
            </a:r>
            <a:endParaRPr lang="nl-NL" sz="1200">
              <a:latin typeface="Open Sans"/>
              <a:cs typeface="Open Sans"/>
            </a:endParaRP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C2F8473-828F-97D8-6268-3A15C85D7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47254"/>
              </p:ext>
            </p:extLst>
          </p:nvPr>
        </p:nvGraphicFramePr>
        <p:xfrm>
          <a:off x="474726" y="4344785"/>
          <a:ext cx="9710327" cy="1066800"/>
        </p:xfrm>
        <a:graphic>
          <a:graphicData uri="http://schemas.openxmlformats.org/drawingml/2006/table">
            <a:tbl>
              <a:tblPr/>
              <a:tblGrid>
                <a:gridCol w="581701">
                  <a:extLst>
                    <a:ext uri="{9D8B030D-6E8A-4147-A177-3AD203B41FA5}">
                      <a16:colId xmlns:a16="http://schemas.microsoft.com/office/drawing/2014/main" val="1987126016"/>
                    </a:ext>
                  </a:extLst>
                </a:gridCol>
                <a:gridCol w="1376055">
                  <a:extLst>
                    <a:ext uri="{9D8B030D-6E8A-4147-A177-3AD203B41FA5}">
                      <a16:colId xmlns:a16="http://schemas.microsoft.com/office/drawing/2014/main" val="4215647278"/>
                    </a:ext>
                  </a:extLst>
                </a:gridCol>
                <a:gridCol w="310718">
                  <a:extLst>
                    <a:ext uri="{9D8B030D-6E8A-4147-A177-3AD203B41FA5}">
                      <a16:colId xmlns:a16="http://schemas.microsoft.com/office/drawing/2014/main" val="2641575491"/>
                    </a:ext>
                  </a:extLst>
                </a:gridCol>
                <a:gridCol w="2146885">
                  <a:extLst>
                    <a:ext uri="{9D8B030D-6E8A-4147-A177-3AD203B41FA5}">
                      <a16:colId xmlns:a16="http://schemas.microsoft.com/office/drawing/2014/main" val="2762335528"/>
                    </a:ext>
                  </a:extLst>
                </a:gridCol>
                <a:gridCol w="365496">
                  <a:extLst>
                    <a:ext uri="{9D8B030D-6E8A-4147-A177-3AD203B41FA5}">
                      <a16:colId xmlns:a16="http://schemas.microsoft.com/office/drawing/2014/main" val="3152792671"/>
                    </a:ext>
                  </a:extLst>
                </a:gridCol>
                <a:gridCol w="360924">
                  <a:extLst>
                    <a:ext uri="{9D8B030D-6E8A-4147-A177-3AD203B41FA5}">
                      <a16:colId xmlns:a16="http://schemas.microsoft.com/office/drawing/2014/main" val="3023106479"/>
                    </a:ext>
                  </a:extLst>
                </a:gridCol>
                <a:gridCol w="1814105">
                  <a:extLst>
                    <a:ext uri="{9D8B030D-6E8A-4147-A177-3AD203B41FA5}">
                      <a16:colId xmlns:a16="http://schemas.microsoft.com/office/drawing/2014/main" val="1041665238"/>
                    </a:ext>
                  </a:extLst>
                </a:gridCol>
                <a:gridCol w="362428">
                  <a:extLst>
                    <a:ext uri="{9D8B030D-6E8A-4147-A177-3AD203B41FA5}">
                      <a16:colId xmlns:a16="http://schemas.microsoft.com/office/drawing/2014/main" val="1579802317"/>
                    </a:ext>
                  </a:extLst>
                </a:gridCol>
                <a:gridCol w="557895">
                  <a:extLst>
                    <a:ext uri="{9D8B030D-6E8A-4147-A177-3AD203B41FA5}">
                      <a16:colId xmlns:a16="http://schemas.microsoft.com/office/drawing/2014/main" val="313226317"/>
                    </a:ext>
                  </a:extLst>
                </a:gridCol>
                <a:gridCol w="1834120">
                  <a:extLst>
                    <a:ext uri="{9D8B030D-6E8A-4147-A177-3AD203B41FA5}">
                      <a16:colId xmlns:a16="http://schemas.microsoft.com/office/drawing/2014/main" val="138726087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aardrijkskunde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Frans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natuurkunde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d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5095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Duits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aardrijkskunde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biologie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346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Spaans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710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aardrijkskunde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47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bedrijfseconomie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735694"/>
                  </a:ext>
                </a:extLst>
              </a:tr>
            </a:tbl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3F263959-966F-E73E-214A-1BD1857F1A32}"/>
              </a:ext>
            </a:extLst>
          </p:cNvPr>
          <p:cNvSpPr txBox="1"/>
          <p:nvPr/>
        </p:nvSpPr>
        <p:spPr>
          <a:xfrm>
            <a:off x="492084" y="5516185"/>
            <a:ext cx="737290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1100" b="1" spc="-10">
                <a:effectLst/>
                <a:latin typeface="Open Sans"/>
                <a:ea typeface="Times New Roman" panose="02020603050405020304" pitchFamily="18" charset="0"/>
                <a:cs typeface="Open Sans"/>
              </a:rPr>
              <a:t>Kies nog één profielvak:</a:t>
            </a:r>
            <a:endParaRPr lang="nl-NL" sz="1100">
              <a:latin typeface="Open Sans"/>
              <a:cs typeface="Open Sans"/>
            </a:endParaRPr>
          </a:p>
        </p:txBody>
      </p:sp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29D8660E-64FB-AC25-282C-CAA2937A7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39422"/>
              </p:ext>
            </p:extLst>
          </p:nvPr>
        </p:nvGraphicFramePr>
        <p:xfrm>
          <a:off x="503147" y="5882395"/>
          <a:ext cx="1894504" cy="640080"/>
        </p:xfrm>
        <a:graphic>
          <a:graphicData uri="http://schemas.openxmlformats.org/drawingml/2006/table">
            <a:tbl>
              <a:tblPr/>
              <a:tblGrid>
                <a:gridCol w="1894504">
                  <a:extLst>
                    <a:ext uri="{9D8B030D-6E8A-4147-A177-3AD203B41FA5}">
                      <a16:colId xmlns:a16="http://schemas.microsoft.com/office/drawing/2014/main" val="2193424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Frans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34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Duits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Spaans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6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17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7" name="Rechthoek 6"/>
          <p:cNvSpPr/>
          <p:nvPr/>
        </p:nvSpPr>
        <p:spPr>
          <a:xfrm>
            <a:off x="2231564" y="2786367"/>
            <a:ext cx="4893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131" y="5376575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-15616"/>
            <a:ext cx="12193057" cy="18045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3" y="1210611"/>
            <a:ext cx="1603387" cy="16948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821368" y="1812946"/>
            <a:ext cx="124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latin typeface="Open Sans"/>
              </a:rPr>
              <a:t>Vrije deel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00333731-6208-DF74-38CD-D7C1C398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21786"/>
              </p:ext>
            </p:extLst>
          </p:nvPr>
        </p:nvGraphicFramePr>
        <p:xfrm>
          <a:off x="864077" y="3074543"/>
          <a:ext cx="9540553" cy="311988"/>
        </p:xfrm>
        <a:graphic>
          <a:graphicData uri="http://schemas.openxmlformats.org/drawingml/2006/table">
            <a:tbl>
              <a:tblPr/>
              <a:tblGrid>
                <a:gridCol w="2159084">
                  <a:extLst>
                    <a:ext uri="{9D8B030D-6E8A-4147-A177-3AD203B41FA5}">
                      <a16:colId xmlns:a16="http://schemas.microsoft.com/office/drawing/2014/main" val="3260482344"/>
                    </a:ext>
                  </a:extLst>
                </a:gridCol>
                <a:gridCol w="258155">
                  <a:extLst>
                    <a:ext uri="{9D8B030D-6E8A-4147-A177-3AD203B41FA5}">
                      <a16:colId xmlns:a16="http://schemas.microsoft.com/office/drawing/2014/main" val="3565436044"/>
                    </a:ext>
                  </a:extLst>
                </a:gridCol>
                <a:gridCol w="2212512">
                  <a:extLst>
                    <a:ext uri="{9D8B030D-6E8A-4147-A177-3AD203B41FA5}">
                      <a16:colId xmlns:a16="http://schemas.microsoft.com/office/drawing/2014/main" val="2762271959"/>
                    </a:ext>
                  </a:extLst>
                </a:gridCol>
                <a:gridCol w="258155">
                  <a:extLst>
                    <a:ext uri="{9D8B030D-6E8A-4147-A177-3AD203B41FA5}">
                      <a16:colId xmlns:a16="http://schemas.microsoft.com/office/drawing/2014/main" val="2472075159"/>
                    </a:ext>
                  </a:extLst>
                </a:gridCol>
                <a:gridCol w="2189613">
                  <a:extLst>
                    <a:ext uri="{9D8B030D-6E8A-4147-A177-3AD203B41FA5}">
                      <a16:colId xmlns:a16="http://schemas.microsoft.com/office/drawing/2014/main" val="696569295"/>
                    </a:ext>
                  </a:extLst>
                </a:gridCol>
                <a:gridCol w="258155">
                  <a:extLst>
                    <a:ext uri="{9D8B030D-6E8A-4147-A177-3AD203B41FA5}">
                      <a16:colId xmlns:a16="http://schemas.microsoft.com/office/drawing/2014/main" val="792136605"/>
                    </a:ext>
                  </a:extLst>
                </a:gridCol>
                <a:gridCol w="2204879">
                  <a:extLst>
                    <a:ext uri="{9D8B030D-6E8A-4147-A177-3AD203B41FA5}">
                      <a16:colId xmlns:a16="http://schemas.microsoft.com/office/drawing/2014/main" val="743235709"/>
                    </a:ext>
                  </a:extLst>
                </a:gridCol>
              </a:tblGrid>
              <a:tr h="311988">
                <a:tc>
                  <a:txBody>
                    <a:bodyPr/>
                    <a:lstStyle/>
                    <a:p>
                      <a:pPr algn="ctr"/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6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16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C&amp;M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6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16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E&amp;M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6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nl-NL" sz="16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N&amp;G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600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b="1" spc="-25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N&amp;T</a:t>
                      </a:r>
                      <a:endParaRPr lang="nl-NL" sz="16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932527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20403E1D-C2AA-BC4A-6A28-E413ABAF712F}"/>
              </a:ext>
            </a:extLst>
          </p:cNvPr>
          <p:cNvSpPr txBox="1"/>
          <p:nvPr/>
        </p:nvSpPr>
        <p:spPr>
          <a:xfrm>
            <a:off x="864077" y="3536207"/>
            <a:ext cx="95405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-914400" algn="l"/>
                <a:tab pos="-457200" algn="l"/>
              </a:tabLst>
            </a:pPr>
            <a:r>
              <a:rPr lang="nl-NL" sz="1200" b="1" spc="-1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Kies één vrij vak:                             Kies één vrij vak:                                  Kies één vrij vak:                               Kies één vrij vak:</a:t>
            </a:r>
            <a:endParaRPr lang="nl-NL" sz="1200">
              <a:effectLst/>
              <a:latin typeface="Courie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D26CBE4E-8918-D6F1-339A-695A01981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56866"/>
              </p:ext>
            </p:extLst>
          </p:nvPr>
        </p:nvGraphicFramePr>
        <p:xfrm>
          <a:off x="864077" y="3851972"/>
          <a:ext cx="9540554" cy="1335116"/>
        </p:xfrm>
        <a:graphic>
          <a:graphicData uri="http://schemas.openxmlformats.org/drawingml/2006/table">
            <a:tbl>
              <a:tblPr/>
              <a:tblGrid>
                <a:gridCol w="571862">
                  <a:extLst>
                    <a:ext uri="{9D8B030D-6E8A-4147-A177-3AD203B41FA5}">
                      <a16:colId xmlns:a16="http://schemas.microsoft.com/office/drawing/2014/main" val="1767336119"/>
                    </a:ext>
                  </a:extLst>
                </a:gridCol>
                <a:gridCol w="1546959">
                  <a:extLst>
                    <a:ext uri="{9D8B030D-6E8A-4147-A177-3AD203B41FA5}">
                      <a16:colId xmlns:a16="http://schemas.microsoft.com/office/drawing/2014/main" val="3557080694"/>
                    </a:ext>
                  </a:extLst>
                </a:gridCol>
                <a:gridCol w="272769">
                  <a:extLst>
                    <a:ext uri="{9D8B030D-6E8A-4147-A177-3AD203B41FA5}">
                      <a16:colId xmlns:a16="http://schemas.microsoft.com/office/drawing/2014/main" val="252770905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1939842569"/>
                    </a:ext>
                  </a:extLst>
                </a:gridCol>
                <a:gridCol w="2125311">
                  <a:extLst>
                    <a:ext uri="{9D8B030D-6E8A-4147-A177-3AD203B41FA5}">
                      <a16:colId xmlns:a16="http://schemas.microsoft.com/office/drawing/2014/main" val="1324156180"/>
                    </a:ext>
                  </a:extLst>
                </a:gridCol>
                <a:gridCol w="186432">
                  <a:extLst>
                    <a:ext uri="{9D8B030D-6E8A-4147-A177-3AD203B41FA5}">
                      <a16:colId xmlns:a16="http://schemas.microsoft.com/office/drawing/2014/main" val="2759901882"/>
                    </a:ext>
                  </a:extLst>
                </a:gridCol>
                <a:gridCol w="236885">
                  <a:extLst>
                    <a:ext uri="{9D8B030D-6E8A-4147-A177-3AD203B41FA5}">
                      <a16:colId xmlns:a16="http://schemas.microsoft.com/office/drawing/2014/main" val="1578827127"/>
                    </a:ext>
                  </a:extLst>
                </a:gridCol>
                <a:gridCol w="2062431">
                  <a:extLst>
                    <a:ext uri="{9D8B030D-6E8A-4147-A177-3AD203B41FA5}">
                      <a16:colId xmlns:a16="http://schemas.microsoft.com/office/drawing/2014/main" val="3658495084"/>
                    </a:ext>
                  </a:extLst>
                </a:gridCol>
                <a:gridCol w="213064">
                  <a:extLst>
                    <a:ext uri="{9D8B030D-6E8A-4147-A177-3AD203B41FA5}">
                      <a16:colId xmlns:a16="http://schemas.microsoft.com/office/drawing/2014/main" val="2064186464"/>
                    </a:ext>
                  </a:extLst>
                </a:gridCol>
                <a:gridCol w="2210541">
                  <a:extLst>
                    <a:ext uri="{9D8B030D-6E8A-4147-A177-3AD203B41FA5}">
                      <a16:colId xmlns:a16="http://schemas.microsoft.com/office/drawing/2014/main" val="1508880288"/>
                    </a:ext>
                  </a:extLst>
                </a:gridCol>
              </a:tblGrid>
              <a:tr h="268316"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filosofie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bedrijfseconomie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bedrijfseconomie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bedrijfseconomie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880521"/>
                  </a:ext>
                </a:extLst>
              </a:tr>
              <a:tr h="134158"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muziek 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filosofie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economie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237934"/>
                  </a:ext>
                </a:extLst>
              </a:tr>
              <a:tr h="134158"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tekenen 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muziek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filosofie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filosofie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38232"/>
                  </a:ext>
                </a:extLst>
              </a:tr>
              <a:tr h="134158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tekenen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muziek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wiskunde d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546694"/>
                  </a:ext>
                </a:extLst>
              </a:tr>
              <a:tr h="134158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tekenen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muziek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43997"/>
                  </a:ext>
                </a:extLst>
              </a:tr>
              <a:tr h="134158"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Open Sans" panose="020B0606030504020204" pitchFamily="34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nl-NL" sz="1400" spc="-10"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tekenen</a:t>
                      </a:r>
                      <a:endParaRPr lang="nl-NL" sz="14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77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29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82" y="551073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231"/>
            <a:ext cx="12193057" cy="18045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766" y="970896"/>
            <a:ext cx="1603387" cy="16948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786326" y="155428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latin typeface="Open Sans"/>
              </a:rPr>
              <a:t>Extra vak</a:t>
            </a:r>
          </a:p>
        </p:txBody>
      </p:sp>
      <p:sp>
        <p:nvSpPr>
          <p:cNvPr id="2" name="Rechthoek 1"/>
          <p:cNvSpPr/>
          <p:nvPr/>
        </p:nvSpPr>
        <p:spPr>
          <a:xfrm>
            <a:off x="809746" y="2671416"/>
            <a:ext cx="9462663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800" kern="0">
                <a:solidFill>
                  <a:prstClr val="black"/>
                </a:solidFill>
              </a:rPr>
              <a:t> </a:t>
            </a:r>
            <a:r>
              <a:rPr lang="nl-NL" sz="2800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 uitdaging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800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Gemiddeld 7.0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800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Lessen niet ingeroosterd, wel alle verplichtingen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800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Overleg decaan en afdelingsleider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nl-NL" sz="2800" ker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Toestemming eindvergadering</a:t>
            </a:r>
          </a:p>
          <a:p>
            <a:pPr>
              <a:lnSpc>
                <a:spcPct val="150000"/>
              </a:lnSpc>
              <a:defRPr/>
            </a:pPr>
            <a:endParaRPr lang="nl-NL" sz="2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3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82" y="551073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231"/>
            <a:ext cx="12193057" cy="18045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766" y="970896"/>
            <a:ext cx="1603387" cy="16948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786326" y="1554286"/>
            <a:ext cx="101341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000">
                <a:latin typeface="Open Sans"/>
                <a:ea typeface="Open Sans"/>
                <a:cs typeface="Open Sans"/>
              </a:rPr>
              <a:t>Havo 4</a:t>
            </a:r>
          </a:p>
        </p:txBody>
      </p:sp>
      <p:sp>
        <p:nvSpPr>
          <p:cNvPr id="2" name="Rechthoek 1"/>
          <p:cNvSpPr/>
          <p:nvPr/>
        </p:nvSpPr>
        <p:spPr>
          <a:xfrm>
            <a:off x="809746" y="2671416"/>
            <a:ext cx="9462663" cy="19645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2800" kern="0">
                <a:solidFill>
                  <a:prstClr val="black"/>
                </a:solidFill>
              </a:rPr>
              <a:t>Overstap</a:t>
            </a:r>
            <a:r>
              <a:rPr lang="nl-NL" sz="2800" kern="0">
                <a:solidFill>
                  <a:prstClr val="black"/>
                </a:solidFill>
                <a:latin typeface="Calibri"/>
                <a:ea typeface="Open Sans"/>
                <a:cs typeface="Calibri"/>
              </a:rPr>
              <a:t> van vwo 3 naar havo 4 </a:t>
            </a:r>
            <a:endParaRPr lang="nl-NL">
              <a:solidFill>
                <a:prstClr val="black"/>
              </a:solidFill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nl-NL" sz="2800" kern="0">
                <a:solidFill>
                  <a:prstClr val="black"/>
                </a:solidFill>
                <a:ea typeface="Open Sans"/>
                <a:cs typeface="Calibri"/>
              </a:rPr>
              <a:t>Profielkeuzeformulier: NT-profiel: havo-P</a:t>
            </a:r>
            <a:endParaRPr lang="nl-NL">
              <a:solidFill>
                <a:prstClr val="black"/>
              </a:solidFill>
              <a:cs typeface="Calibri"/>
            </a:endParaRPr>
          </a:p>
          <a:p>
            <a:pPr>
              <a:lnSpc>
                <a:spcPct val="150000"/>
              </a:lnSpc>
              <a:defRPr/>
            </a:pPr>
            <a:endParaRPr lang="nl-NL" sz="2800" kern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656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14" name="Rechthoek 13"/>
          <p:cNvSpPr/>
          <p:nvPr/>
        </p:nvSpPr>
        <p:spPr>
          <a:xfrm>
            <a:off x="2432700" y="2007607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nl-NL" sz="3600">
              <a:solidFill>
                <a:srgbClr val="E26F32"/>
              </a:solidFill>
              <a:latin typeface="Open Sans Light"/>
              <a:cs typeface="Open Sans Ligh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63726" y="2284316"/>
            <a:ext cx="9205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kern="0">
                <a:solidFill>
                  <a:prstClr val="black"/>
                </a:solidFill>
              </a:rPr>
              <a:t>  </a:t>
            </a:r>
            <a:endParaRPr lang="nl-NL" sz="20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993" y="5529507"/>
            <a:ext cx="1926503" cy="10790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-59011"/>
            <a:ext cx="12193057" cy="18045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613" y="1235812"/>
            <a:ext cx="1603387" cy="1694835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0746540" y="1822651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latin typeface="Open Sans"/>
              </a:rPr>
              <a:t>studeren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FC5E23-A301-03C0-7D28-D2E0CC7B3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18" y="1745561"/>
            <a:ext cx="9461812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1600"/>
          </a:p>
        </p:txBody>
      </p:sp>
      <p:sp>
        <p:nvSpPr>
          <p:cNvPr id="14" name="Rechthoek 13"/>
          <p:cNvSpPr/>
          <p:nvPr/>
        </p:nvSpPr>
        <p:spPr>
          <a:xfrm>
            <a:off x="2432700" y="2007607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nl-NL" sz="3600">
              <a:solidFill>
                <a:srgbClr val="E26F32"/>
              </a:solidFill>
              <a:latin typeface="Open Sans Light"/>
              <a:cs typeface="Open Sans Ligh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63726" y="2284316"/>
            <a:ext cx="9205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kern="0">
                <a:solidFill>
                  <a:prstClr val="black"/>
                </a:solidFill>
              </a:rPr>
              <a:t>  </a:t>
            </a:r>
            <a:endParaRPr lang="nl-NL" sz="2000"/>
          </a:p>
        </p:txBody>
      </p:sp>
      <p:sp>
        <p:nvSpPr>
          <p:cNvPr id="3" name="Rechthoek 2"/>
          <p:cNvSpPr/>
          <p:nvPr/>
        </p:nvSpPr>
        <p:spPr>
          <a:xfrm>
            <a:off x="682619" y="2283847"/>
            <a:ext cx="9088215" cy="40959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Toelatingseisen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Verplichte vakken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Selectie-eisen bij opleidingen numerus fixus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Aanbevolen vakken:</a:t>
            </a:r>
          </a:p>
          <a:p>
            <a:pPr>
              <a:lnSpc>
                <a:spcPct val="150000"/>
              </a:lnSpc>
            </a:pPr>
            <a:r>
              <a:rPr lang="nl-NL" sz="2400">
                <a:latin typeface="Open Sans"/>
                <a:hlinkClick r:id="rId3"/>
              </a:rPr>
              <a:t>https://www.studiekeuze123.nl/van-profiel-naar-studie</a:t>
            </a:r>
            <a:endParaRPr lang="nl-NL" sz="2400">
              <a:latin typeface="Open Sans"/>
            </a:endParaRPr>
          </a:p>
          <a:p>
            <a:pPr>
              <a:lnSpc>
                <a:spcPct val="150000"/>
              </a:lnSpc>
            </a:pPr>
            <a:endParaRPr lang="nl-NL" sz="2400">
              <a:latin typeface="Open Sans"/>
            </a:endParaRPr>
          </a:p>
        </p:txBody>
      </p:sp>
      <p:pic>
        <p:nvPicPr>
          <p:cNvPr id="4" name="Afbeelding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609" y="4250280"/>
            <a:ext cx="2078916" cy="10425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993" y="5529507"/>
            <a:ext cx="1926503" cy="10790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-59011"/>
            <a:ext cx="12193057" cy="18045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8613" y="1235812"/>
            <a:ext cx="1603387" cy="1694835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0746540" y="1822651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latin typeface="Open Sans"/>
              </a:rPr>
              <a:t>studeren</a:t>
            </a:r>
          </a:p>
        </p:txBody>
      </p:sp>
    </p:spTree>
    <p:extLst>
      <p:ext uri="{BB962C8B-B14F-4D97-AF65-F5344CB8AC3E}">
        <p14:creationId xmlns:p14="http://schemas.microsoft.com/office/powerpoint/2010/main" val="3324736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552700" y="1946501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28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8697" y="1832004"/>
            <a:ext cx="1167581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/>
                <a:ea typeface="Open Sans"/>
                <a:cs typeface="Open Sans"/>
              </a:rPr>
              <a:t>Mentoruur, eigen werkboek, V5-leerling in de klas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/>
                <a:ea typeface="Open Sans"/>
                <a:cs typeface="Open Sans"/>
              </a:rPr>
              <a:t>Profielweek (26 t/m 30 januari ) voorlichting ‘nieuwe vakken’ door vakdocenten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25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november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profielkeuze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workshop TU-e op het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vml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3 December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techniek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workshop op de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Tu-e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(max 35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leerlingen</a:t>
            </a:r>
            <a:r>
              <a:rPr lang="en-US" sz="2400" dirty="0">
                <a:latin typeface="Open Sans"/>
                <a:ea typeface="Open Sans"/>
                <a:cs typeface="Open Sans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/>
                <a:ea typeface="Open Sans"/>
                <a:cs typeface="Open Sans"/>
              </a:rPr>
              <a:t>4 December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beroepenavond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op het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Joriscollege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februari voorlopige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profielkeuze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digitaal in keuzevak.nl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Individuele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gesprekken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maart prognose vakdocenten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2 </a:t>
            </a:r>
            <a:r>
              <a:rPr lang="nl-NL" sz="2400" b="1" noProof="1">
                <a:latin typeface="Open Sans"/>
                <a:ea typeface="Open Sans"/>
                <a:cs typeface="Open Sans"/>
              </a:rPr>
              <a:t>april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nl-NL" sz="2400" b="1" dirty="0">
                <a:latin typeface="Open Sans"/>
                <a:ea typeface="Open Sans"/>
                <a:cs typeface="Open Sans"/>
              </a:rPr>
              <a:t>definitieve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nl-NL" sz="2400" b="1" dirty="0">
                <a:latin typeface="Open Sans"/>
                <a:ea typeface="Open Sans"/>
                <a:cs typeface="Open Sans"/>
              </a:rPr>
              <a:t>profielkeuze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nl-NL" sz="2400" b="1" dirty="0">
                <a:latin typeface="Open Sans"/>
                <a:ea typeface="Open Sans"/>
                <a:cs typeface="Open Sans"/>
              </a:rPr>
              <a:t>digitaal in keuzevak.nl</a:t>
            </a:r>
            <a:endParaRPr lang="nl-NL" sz="2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Open San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800" y="5521821"/>
            <a:ext cx="1926503" cy="10790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86" y="27432"/>
            <a:ext cx="12193057" cy="18045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15" y="1006973"/>
            <a:ext cx="1603387" cy="169483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0699139" y="1653025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latin typeface="Open Sans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89717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91"/>
            <a:ext cx="12193057" cy="18045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199" y="1435531"/>
            <a:ext cx="1603387" cy="1694835"/>
          </a:xfrm>
          <a:prstGeom prst="rect">
            <a:avLst/>
          </a:prstGeom>
        </p:spPr>
      </p:pic>
      <p:grpSp>
        <p:nvGrpSpPr>
          <p:cNvPr id="116" name="Google Shape;116;p3"/>
          <p:cNvGrpSpPr/>
          <p:nvPr/>
        </p:nvGrpSpPr>
        <p:grpSpPr>
          <a:xfrm>
            <a:off x="7738675" y="3735842"/>
            <a:ext cx="4032699" cy="757965"/>
            <a:chOff x="6088192" y="4604787"/>
            <a:chExt cx="4339224" cy="522268"/>
          </a:xfrm>
        </p:grpSpPr>
        <p:sp>
          <p:nvSpPr>
            <p:cNvPr id="117" name="Google Shape;117;p3"/>
            <p:cNvSpPr/>
            <p:nvPr/>
          </p:nvSpPr>
          <p:spPr>
            <a:xfrm>
              <a:off x="6543404" y="4834172"/>
              <a:ext cx="3884012" cy="23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nl-NL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Ik kies wat het eerste in mij opkomt</a:t>
              </a:r>
              <a:endParaRPr/>
            </a:p>
          </p:txBody>
        </p:sp>
        <p:pic>
          <p:nvPicPr>
            <p:cNvPr id="118" name="Google Shape;11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88192" y="4604787"/>
              <a:ext cx="522268" cy="5222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3"/>
          <p:cNvGrpSpPr/>
          <p:nvPr/>
        </p:nvGrpSpPr>
        <p:grpSpPr>
          <a:xfrm>
            <a:off x="6475503" y="4975133"/>
            <a:ext cx="4748201" cy="927517"/>
            <a:chOff x="6468012" y="5537983"/>
            <a:chExt cx="4511235" cy="590024"/>
          </a:xfrm>
        </p:grpSpPr>
        <p:sp>
          <p:nvSpPr>
            <p:cNvPr id="120" name="Google Shape;120;p3"/>
            <p:cNvSpPr/>
            <p:nvPr/>
          </p:nvSpPr>
          <p:spPr>
            <a:xfrm>
              <a:off x="7016381" y="5824356"/>
              <a:ext cx="3962866" cy="22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nl-NL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Ik kies op basis van mijn gevoel</a:t>
              </a:r>
              <a:endParaRPr/>
            </a:p>
          </p:txBody>
        </p:sp>
        <p:pic>
          <p:nvPicPr>
            <p:cNvPr id="121" name="Google Shape;12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68012" y="5537983"/>
              <a:ext cx="590024" cy="5900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3"/>
          <p:cNvGrpSpPr/>
          <p:nvPr/>
        </p:nvGrpSpPr>
        <p:grpSpPr>
          <a:xfrm>
            <a:off x="564307" y="2151424"/>
            <a:ext cx="3627044" cy="922207"/>
            <a:chOff x="1748398" y="3078612"/>
            <a:chExt cx="4193113" cy="772849"/>
          </a:xfrm>
        </p:grpSpPr>
        <p:sp>
          <p:nvSpPr>
            <p:cNvPr id="123" name="Google Shape;123;p3"/>
            <p:cNvSpPr/>
            <p:nvPr/>
          </p:nvSpPr>
          <p:spPr>
            <a:xfrm>
              <a:off x="2552701" y="3394301"/>
              <a:ext cx="3388810" cy="457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38888"/>
                </a:lnSpc>
              </a:pPr>
              <a:r>
                <a:rPr lang="nl-NL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Ik kies op basis van intuïtie 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24" name="Google Shape;124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748398" y="3078612"/>
              <a:ext cx="746892" cy="746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3"/>
          <p:cNvGrpSpPr/>
          <p:nvPr/>
        </p:nvGrpSpPr>
        <p:grpSpPr>
          <a:xfrm>
            <a:off x="824641" y="5161757"/>
            <a:ext cx="5063998" cy="873325"/>
            <a:chOff x="1582863" y="5943953"/>
            <a:chExt cx="5353922" cy="746892"/>
          </a:xfrm>
        </p:grpSpPr>
        <p:sp>
          <p:nvSpPr>
            <p:cNvPr id="126" name="Google Shape;126;p3"/>
            <p:cNvSpPr/>
            <p:nvPr/>
          </p:nvSpPr>
          <p:spPr>
            <a:xfrm>
              <a:off x="2329755" y="6138964"/>
              <a:ext cx="4607030" cy="53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nl-NL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Ik kies voor het zekere boven het onzekere</a:t>
              </a:r>
              <a:endParaRPr/>
            </a:p>
          </p:txBody>
        </p:sp>
        <p:pic>
          <p:nvPicPr>
            <p:cNvPr id="127" name="Google Shape;127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82863" y="5943953"/>
              <a:ext cx="746892" cy="746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3"/>
          <p:cNvGrpSpPr/>
          <p:nvPr/>
        </p:nvGrpSpPr>
        <p:grpSpPr>
          <a:xfrm>
            <a:off x="5871074" y="2225475"/>
            <a:ext cx="3609643" cy="1074485"/>
            <a:chOff x="5908093" y="3490849"/>
            <a:chExt cx="3643451" cy="836466"/>
          </a:xfrm>
        </p:grpSpPr>
        <p:sp>
          <p:nvSpPr>
            <p:cNvPr id="129" name="Google Shape;129;p3"/>
            <p:cNvSpPr/>
            <p:nvPr/>
          </p:nvSpPr>
          <p:spPr>
            <a:xfrm>
              <a:off x="6763024" y="3786071"/>
              <a:ext cx="2788520" cy="485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nl-NL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Ik weet precies wat ik wil</a:t>
              </a:r>
              <a:endParaRPr/>
            </a:p>
          </p:txBody>
        </p:sp>
        <p:pic>
          <p:nvPicPr>
            <p:cNvPr id="130" name="Google Shape;130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08093" y="3490849"/>
              <a:ext cx="827396" cy="8364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3"/>
          <p:cNvGrpSpPr/>
          <p:nvPr/>
        </p:nvGrpSpPr>
        <p:grpSpPr>
          <a:xfrm>
            <a:off x="4191351" y="4251518"/>
            <a:ext cx="3243945" cy="757964"/>
            <a:chOff x="2763735" y="4983543"/>
            <a:chExt cx="3200661" cy="775744"/>
          </a:xfrm>
        </p:grpSpPr>
        <p:sp>
          <p:nvSpPr>
            <p:cNvPr id="132" name="Google Shape;132;p3"/>
            <p:cNvSpPr/>
            <p:nvPr/>
          </p:nvSpPr>
          <p:spPr>
            <a:xfrm>
              <a:off x="3553480" y="5171531"/>
              <a:ext cx="2410916" cy="365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nl-NL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Ik kies wat de rest wil</a:t>
              </a:r>
              <a:endParaRPr/>
            </a:p>
          </p:txBody>
        </p:sp>
        <p:pic>
          <p:nvPicPr>
            <p:cNvPr id="133" name="Google Shape;133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763735" y="4983543"/>
              <a:ext cx="775744" cy="7757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3"/>
          <p:cNvGrpSpPr/>
          <p:nvPr/>
        </p:nvGrpSpPr>
        <p:grpSpPr>
          <a:xfrm>
            <a:off x="1207009" y="3449685"/>
            <a:ext cx="3991066" cy="913554"/>
            <a:chOff x="1941088" y="3968831"/>
            <a:chExt cx="4557758" cy="870912"/>
          </a:xfrm>
        </p:grpSpPr>
        <p:sp>
          <p:nvSpPr>
            <p:cNvPr id="135" name="Google Shape;135;p3"/>
            <p:cNvSpPr/>
            <p:nvPr/>
          </p:nvSpPr>
          <p:spPr>
            <a:xfrm>
              <a:off x="2794293" y="4286326"/>
              <a:ext cx="3704553" cy="553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nl-NL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Ik kies verstandig en logisch </a:t>
              </a:r>
              <a:endParaRPr>
                <a:solidFill>
                  <a:srgbClr val="E26F3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36" name="Google Shape;136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941088" y="3968831"/>
              <a:ext cx="775744" cy="775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3790" y="5639198"/>
            <a:ext cx="1926503" cy="1079086"/>
          </a:xfrm>
          <a:prstGeom prst="rect">
            <a:avLst/>
          </a:prstGeom>
        </p:spPr>
      </p:pic>
      <p:sp>
        <p:nvSpPr>
          <p:cNvPr id="139" name="Google Shape;139;p3"/>
          <p:cNvSpPr txBox="1"/>
          <p:nvPr/>
        </p:nvSpPr>
        <p:spPr>
          <a:xfrm>
            <a:off x="10630811" y="2041007"/>
            <a:ext cx="158377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nl-NL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Keuzestijlen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9426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2552700" y="245028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endParaRPr lang="nl-NL" sz="3600"/>
          </a:p>
        </p:txBody>
      </p:sp>
      <p:sp>
        <p:nvSpPr>
          <p:cNvPr id="14" name="Rechthoek 13"/>
          <p:cNvSpPr/>
          <p:nvPr/>
        </p:nvSpPr>
        <p:spPr>
          <a:xfrm>
            <a:off x="2552700" y="1946501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25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03" y="2342255"/>
            <a:ext cx="3175986" cy="42346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11" y="3551926"/>
            <a:ext cx="2311977" cy="23119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1325" y="2719219"/>
            <a:ext cx="492711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3600" b="1">
                <a:solidFill>
                  <a:srgbClr val="002060"/>
                </a:solidFill>
                <a:latin typeface="Open Sans"/>
              </a:rPr>
              <a:t>Keukentafelgesprek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497" y="5544542"/>
            <a:ext cx="1926503" cy="10790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1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2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914400" y="2450280"/>
            <a:ext cx="10003536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US" sz="3600">
                <a:solidFill>
                  <a:srgbClr val="002060"/>
                </a:solidFill>
                <a:latin typeface="Open Sans"/>
              </a:rPr>
              <a:t>Bij vragen of </a:t>
            </a:r>
            <a:r>
              <a:rPr lang="en-US" sz="3600" err="1">
                <a:solidFill>
                  <a:srgbClr val="002060"/>
                </a:solidFill>
                <a:latin typeface="Open Sans"/>
              </a:rPr>
              <a:t>onduidelijkheden</a:t>
            </a:r>
            <a:r>
              <a:rPr lang="en-US" sz="360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Open Sans"/>
              </a:rPr>
              <a:t>tijdens</a:t>
            </a:r>
            <a:r>
              <a:rPr lang="en-US" sz="3600">
                <a:solidFill>
                  <a:srgbClr val="002060"/>
                </a:solidFill>
                <a:latin typeface="Open Sans"/>
              </a:rPr>
              <a:t> het </a:t>
            </a:r>
            <a:r>
              <a:rPr lang="en-US" sz="3600" err="1">
                <a:solidFill>
                  <a:srgbClr val="002060"/>
                </a:solidFill>
                <a:latin typeface="Open Sans"/>
              </a:rPr>
              <a:t>profielkeuzeproces</a:t>
            </a:r>
            <a:r>
              <a:rPr lang="en-US" sz="3600">
                <a:solidFill>
                  <a:srgbClr val="002060"/>
                </a:solidFill>
                <a:latin typeface="Open Sans"/>
              </a:rPr>
              <a:t>:</a:t>
            </a:r>
          </a:p>
          <a:p>
            <a:endParaRPr lang="en-US" sz="3600">
              <a:latin typeface="Open Sans"/>
            </a:endParaRPr>
          </a:p>
          <a:p>
            <a:r>
              <a:rPr lang="en-US" sz="3600">
                <a:latin typeface="Open Sans"/>
              </a:rPr>
              <a:t>h.messing@vmle.nl</a:t>
            </a:r>
            <a:endParaRPr lang="nl-NL" sz="3600">
              <a:latin typeface="Open Sans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552700" y="1946501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25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093" y="551073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442"/>
            <a:ext cx="12193057" cy="18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914400" y="2450280"/>
            <a:ext cx="10003536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nl-NL" sz="3600">
                <a:latin typeface="Open Sans"/>
              </a:rPr>
              <a:t>Voorlichting ‘nieuwe vakken’</a:t>
            </a:r>
          </a:p>
        </p:txBody>
      </p:sp>
      <p:sp>
        <p:nvSpPr>
          <p:cNvPr id="14" name="Rechthoek 13"/>
          <p:cNvSpPr/>
          <p:nvPr/>
        </p:nvSpPr>
        <p:spPr>
          <a:xfrm>
            <a:off x="2552700" y="1946501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25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093" y="551073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442"/>
            <a:ext cx="12193057" cy="180496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D5A378-7C91-1966-E1A9-024F016ECC6A}"/>
              </a:ext>
            </a:extLst>
          </p:cNvPr>
          <p:cNvSpPr txBox="1"/>
          <p:nvPr/>
        </p:nvSpPr>
        <p:spPr>
          <a:xfrm>
            <a:off x="441220" y="3628767"/>
            <a:ext cx="10152202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Wiskunde: </a:t>
            </a: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Voorlichtingsvideo wiskundesoorten havo Van Maerlantlyceum (youtube.com)</a:t>
            </a:r>
            <a:endParaRPr lang="nl-N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Economie/bedrijfseconomie: </a:t>
            </a: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Het verschil tussen Algemene Economie (AE) en Bedrijfseconomie (BE) (youtube.com)</a:t>
            </a:r>
            <a:endParaRPr lang="nl-N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Biologie: </a:t>
            </a: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biologie-v3-info-avond.pptx (live.com)</a:t>
            </a:r>
            <a:endParaRPr lang="nl-N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Scheikunde: </a:t>
            </a: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sk-3hv-ppt-profielkeuze-scheikunde.pptx (live.com)</a:t>
            </a:r>
            <a:endParaRPr lang="nl-N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Filosofie: filmpje vakdocent</a:t>
            </a:r>
          </a:p>
        </p:txBody>
      </p:sp>
    </p:spTree>
    <p:extLst>
      <p:ext uri="{BB962C8B-B14F-4D97-AF65-F5344CB8AC3E}">
        <p14:creationId xmlns:p14="http://schemas.microsoft.com/office/powerpoint/2010/main" val="252626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2541"/>
            <a:ext cx="12193057" cy="1804572"/>
          </a:xfrm>
          <a:prstGeom prst="rect">
            <a:avLst/>
          </a:prstGeom>
        </p:spPr>
      </p:pic>
      <p:sp>
        <p:nvSpPr>
          <p:cNvPr id="174" name="Google Shape;174;p4"/>
          <p:cNvSpPr/>
          <p:nvPr/>
        </p:nvSpPr>
        <p:spPr>
          <a:xfrm>
            <a:off x="3438527" y="3402976"/>
            <a:ext cx="4309927" cy="224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6250"/>
              </a:lnSpc>
            </a:pPr>
            <a:r>
              <a:rPr lang="nl-NL" sz="12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350"/>
          </a:p>
          <a:p>
            <a:pPr>
              <a:lnSpc>
                <a:spcPct val="156250"/>
              </a:lnSpc>
            </a:pPr>
            <a:r>
              <a:rPr lang="nl-NL" sz="1200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endParaRPr sz="12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56250"/>
              </a:lnSpc>
            </a:pPr>
            <a:endParaRPr sz="1200"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74842">
            <a:off x="6927632" y="4151294"/>
            <a:ext cx="1942193" cy="145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2658" y="2882054"/>
            <a:ext cx="1393505" cy="276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 txBox="1"/>
          <p:nvPr/>
        </p:nvSpPr>
        <p:spPr>
          <a:xfrm>
            <a:off x="2358264" y="3475336"/>
            <a:ext cx="1854393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nl-NL" sz="2100" b="1">
                <a:solidFill>
                  <a:schemeClr val="dk1"/>
                </a:solidFill>
                <a:latin typeface="Open Sans"/>
                <a:ea typeface="Calibri"/>
                <a:cs typeface="Calibri"/>
                <a:sym typeface="Calibri"/>
              </a:rPr>
              <a:t>Ouders /</a:t>
            </a:r>
            <a:endParaRPr sz="1350">
              <a:latin typeface="Open Sans"/>
            </a:endParaRPr>
          </a:p>
          <a:p>
            <a:r>
              <a:rPr lang="nl-NL" sz="2100" b="1">
                <a:solidFill>
                  <a:schemeClr val="dk1"/>
                </a:solidFill>
                <a:latin typeface="Open Sans"/>
                <a:ea typeface="Calibri"/>
                <a:cs typeface="Calibri"/>
                <a:sym typeface="Calibri"/>
              </a:rPr>
              <a:t>verzorgers:</a:t>
            </a:r>
            <a:r>
              <a:rPr lang="nl-NL" sz="1350">
                <a:solidFill>
                  <a:schemeClr val="dk1"/>
                </a:solidFill>
                <a:latin typeface="Open Sans"/>
                <a:ea typeface="Calibri"/>
                <a:cs typeface="Calibri"/>
                <a:sym typeface="Calibri"/>
              </a:rPr>
              <a:t> </a:t>
            </a:r>
            <a:endParaRPr sz="1350">
              <a:latin typeface="Open Sans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6372115" y="3494376"/>
            <a:ext cx="164966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nl-NL" sz="2100" b="1">
                <a:solidFill>
                  <a:schemeClr val="dk1"/>
                </a:solidFill>
                <a:latin typeface="Open Sans"/>
                <a:ea typeface="Calibri"/>
                <a:cs typeface="Calibri"/>
                <a:sym typeface="Calibri"/>
              </a:rPr>
              <a:t>Leerlingen:</a:t>
            </a:r>
            <a:endParaRPr sz="1350">
              <a:latin typeface="Open Sans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2579833" y="3588810"/>
            <a:ext cx="2778415" cy="41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1428"/>
              </a:lnSpc>
            </a:pPr>
            <a:endParaRPr sz="2625">
              <a:solidFill>
                <a:srgbClr val="E26F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0427054" y="1187219"/>
            <a:ext cx="1603387" cy="1694835"/>
            <a:chOff x="10427054" y="1187219"/>
            <a:chExt cx="1603387" cy="1694835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27054" y="1187219"/>
              <a:ext cx="1603387" cy="1694835"/>
            </a:xfrm>
            <a:prstGeom prst="rect">
              <a:avLst/>
            </a:prstGeom>
          </p:spPr>
        </p:pic>
        <p:sp>
          <p:nvSpPr>
            <p:cNvPr id="182" name="Google Shape;182;p4"/>
            <p:cNvSpPr txBox="1"/>
            <p:nvPr/>
          </p:nvSpPr>
          <p:spPr>
            <a:xfrm>
              <a:off x="10511541" y="1814658"/>
              <a:ext cx="1518900" cy="47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lnSpc>
                  <a:spcPct val="93750"/>
                </a:lnSpc>
              </a:pPr>
              <a:r>
                <a:rPr lang="nl-NL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Uitleg</a:t>
              </a:r>
              <a:endPara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5497" y="5734710"/>
            <a:ext cx="192650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682240" y="1975152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endParaRPr lang="en-GB" sz="3600">
              <a:solidFill>
                <a:srgbClr val="E26F32"/>
              </a:solidFill>
              <a:latin typeface="Open Sans"/>
              <a:cs typeface="Open San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71608" y="2738004"/>
            <a:ext cx="78854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Je pakt altijd 1 kleurkaart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Je mag maximaal 2 kleurkaarten pakken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Je kiest de optie die het beste bij je past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>
                <a:latin typeface="Open Sans"/>
              </a:rPr>
              <a:t>Maak je eigen keuze, niet overleggen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latin typeface="Open San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387" y="5614781"/>
            <a:ext cx="1926503" cy="107908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1804572"/>
          </a:xfrm>
          <a:prstGeom prst="rect">
            <a:avLst/>
          </a:prstGeom>
        </p:spPr>
      </p:pic>
      <p:grpSp>
        <p:nvGrpSpPr>
          <p:cNvPr id="11" name="Groep 10"/>
          <p:cNvGrpSpPr/>
          <p:nvPr/>
        </p:nvGrpSpPr>
        <p:grpSpPr>
          <a:xfrm>
            <a:off x="10492503" y="1383606"/>
            <a:ext cx="1603387" cy="1694835"/>
            <a:chOff x="10427054" y="1187219"/>
            <a:chExt cx="1603387" cy="1694835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7054" y="1187219"/>
              <a:ext cx="1603387" cy="1694835"/>
            </a:xfrm>
            <a:prstGeom prst="rect">
              <a:avLst/>
            </a:prstGeom>
          </p:spPr>
        </p:pic>
        <p:sp>
          <p:nvSpPr>
            <p:cNvPr id="13" name="Google Shape;182;p4"/>
            <p:cNvSpPr txBox="1"/>
            <p:nvPr/>
          </p:nvSpPr>
          <p:spPr>
            <a:xfrm>
              <a:off x="10511541" y="1814658"/>
              <a:ext cx="1518900" cy="47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lnSpc>
                  <a:spcPct val="93750"/>
                </a:lnSpc>
              </a:pPr>
              <a:r>
                <a:rPr lang="nl-NL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Uitleg</a:t>
              </a:r>
              <a:endPara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98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90"/>
            <a:ext cx="12193057" cy="18045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881" y="1140154"/>
            <a:ext cx="1985247" cy="2098474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811285" y="3540940"/>
            <a:ext cx="3008908" cy="106179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Zanger(es)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1811285" y="5147241"/>
            <a:ext cx="3048097" cy="1107380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Gitarist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544984" y="5235029"/>
            <a:ext cx="3226031" cy="111708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Drummer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31763" y="2299081"/>
            <a:ext cx="485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>
                <a:solidFill>
                  <a:srgbClr val="002060"/>
                </a:solidFill>
              </a:rPr>
              <a:t>In een band ben ik  de ….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6544985" y="3637553"/>
            <a:ext cx="3226031" cy="107813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Songtekst schrijver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881" y="5654232"/>
            <a:ext cx="1926503" cy="1079086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10234051" y="1852923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latin typeface="Open Sans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175751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708365" y="2325142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1</a:t>
            </a:r>
            <a:r>
              <a:rPr lang="nl-NL" sz="3600">
                <a:latin typeface="Open Sans Light"/>
                <a:cs typeface="Open Sans"/>
              </a:rPr>
              <a:t>. </a:t>
            </a: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In mijn vrije tijd ben ik….. :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224700" y="3058717"/>
            <a:ext cx="3350425" cy="130427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aan het werken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6224700" y="5147259"/>
            <a:ext cx="3350425" cy="1190783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aan het gamen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2246810" y="5134689"/>
            <a:ext cx="3350425" cy="126660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aan het sporten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2246811" y="3058718"/>
            <a:ext cx="3350425" cy="130427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aan het chillen met vrienden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744" y="556575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724990" y="2263481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solidFill>
                  <a:srgbClr val="002060"/>
                </a:solidFill>
                <a:latin typeface="Open Sans Light"/>
                <a:cs typeface="Open Sans"/>
              </a:rPr>
              <a:t>2. Bij een teamsport ben ik …..</a:t>
            </a:r>
            <a:endParaRPr lang="en-GB" sz="360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946366" y="2952207"/>
            <a:ext cx="3283923" cy="132600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Aanvaller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1946366" y="4938042"/>
            <a:ext cx="3283923" cy="1319066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Trainer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549936" y="4921542"/>
            <a:ext cx="3519054" cy="131906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Verdediger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6549935" y="2938661"/>
            <a:ext cx="3519055" cy="13530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Keeper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79" y="5565757"/>
            <a:ext cx="1926503" cy="10790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75" y="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2552700" y="2505300"/>
            <a:ext cx="7344000" cy="360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GB" sz="1600">
              <a:solidFill>
                <a:srgbClr val="A6A6A6"/>
              </a:solidFill>
              <a:latin typeface="Open Sans"/>
              <a:cs typeface="Open Sans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975557" y="2212647"/>
            <a:ext cx="7344000" cy="55341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nl-NL" sz="3600">
                <a:latin typeface="Open Sans Light"/>
                <a:cs typeface="Open Sans"/>
              </a:rPr>
              <a:t>3. Kwaliteiten</a:t>
            </a:r>
            <a:endParaRPr lang="en-GB" sz="3600">
              <a:latin typeface="Open Sans"/>
              <a:cs typeface="Open San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833741" y="2839039"/>
            <a:ext cx="3649980" cy="132687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  <a:p>
            <a:pPr algn="ctr"/>
            <a:r>
              <a:rPr lang="nl-NL" sz="2400">
                <a:solidFill>
                  <a:schemeClr val="tx1"/>
                </a:solidFill>
              </a:rPr>
              <a:t>Aanwezig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Overtuigd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Avontuurlijk</a:t>
            </a:r>
          </a:p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1180827" y="4689569"/>
            <a:ext cx="3806285" cy="1320430"/>
          </a:xfrm>
          <a:prstGeom prst="roundRect">
            <a:avLst/>
          </a:prstGeom>
          <a:solidFill>
            <a:srgbClr val="20B4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Creatief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Lef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Nieuwsgierig</a:t>
            </a:r>
          </a:p>
        </p:txBody>
      </p:sp>
      <p:sp>
        <p:nvSpPr>
          <p:cNvPr id="2" name="Afgeronde rechthoek 1"/>
          <p:cNvSpPr/>
          <p:nvPr/>
        </p:nvSpPr>
        <p:spPr>
          <a:xfrm>
            <a:off x="1210032" y="2806577"/>
            <a:ext cx="3806285" cy="132043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Humor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Eigenwijs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Inlevingsvermogen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85" y="5565757"/>
            <a:ext cx="1926503" cy="1079086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5833741" y="4698550"/>
            <a:ext cx="3649980" cy="131174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Eerlijk 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Helpen</a:t>
            </a:r>
          </a:p>
          <a:p>
            <a:pPr algn="ctr"/>
            <a:r>
              <a:rPr lang="nl-NL" sz="2400">
                <a:solidFill>
                  <a:schemeClr val="tx1"/>
                </a:solidFill>
              </a:rPr>
              <a:t>Nauwkeurig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28567"/>
      </p:ext>
    </p:extLst>
  </p:cSld>
  <p:clrMapOvr>
    <a:masterClrMapping/>
  </p:clrMapOvr>
</p:sld>
</file>

<file path=ppt/theme/theme1.xml><?xml version="1.0" encoding="utf-8"?>
<a:theme xmlns:a="http://schemas.openxmlformats.org/drawingml/2006/main" name="Stella Sup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C11E727DF49418C924325051E05AA" ma:contentTypeVersion="18" ma:contentTypeDescription="Een nieuw document maken." ma:contentTypeScope="" ma:versionID="54f1a6faf0daa7abd833af97f1e5a807">
  <xsd:schema xmlns:xsd="http://www.w3.org/2001/XMLSchema" xmlns:xs="http://www.w3.org/2001/XMLSchema" xmlns:p="http://schemas.microsoft.com/office/2006/metadata/properties" xmlns:ns1="http://schemas.microsoft.com/sharepoint/v3" xmlns:ns2="e745ae28-5042-49b4-9dd2-f653806aa42b" xmlns:ns3="f577cd3e-dfe4-4484-b794-6970fc8e6a58" targetNamespace="http://schemas.microsoft.com/office/2006/metadata/properties" ma:root="true" ma:fieldsID="d3c74e6cbafa459f763a2e178aaa2667" ns1:_="" ns2:_="" ns3:_="">
    <xsd:import namespace="http://schemas.microsoft.com/sharepoint/v3"/>
    <xsd:import namespace="e745ae28-5042-49b4-9dd2-f653806aa42b"/>
    <xsd:import namespace="f577cd3e-dfe4-4484-b794-6970fc8e6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5ae28-5042-49b4-9dd2-f653806aa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229ee27-d777-417d-abe4-2dc6b9d333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cd3e-dfe4-4484-b794-6970fc8e6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e745ae28-5042-49b4-9dd2-f653806aa4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6E5D8C-A779-4D48-AD82-94B950FE9A94}"/>
</file>

<file path=customXml/itemProps2.xml><?xml version="1.0" encoding="utf-8"?>
<ds:datastoreItem xmlns:ds="http://schemas.openxmlformats.org/officeDocument/2006/customXml" ds:itemID="{78494210-1FA9-42AF-8D40-BFF639B70556}"/>
</file>

<file path=customXml/itemProps3.xml><?xml version="1.0" encoding="utf-8"?>
<ds:datastoreItem xmlns:ds="http://schemas.openxmlformats.org/officeDocument/2006/customXml" ds:itemID="{A5A12EC8-2C56-43ED-B1F6-CDD47D2DB0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1018</Words>
  <Application>Microsoft Office PowerPoint</Application>
  <PresentationFormat>Breedbeeld</PresentationFormat>
  <Paragraphs>372</Paragraphs>
  <Slides>32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Open Sans</vt:lpstr>
      <vt:lpstr>Open Sans Light</vt:lpstr>
      <vt:lpstr>Stella Support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Lian van Druenen</dc:creator>
  <cp:lastModifiedBy>Hanneke Messing</cp:lastModifiedBy>
  <cp:revision>1</cp:revision>
  <dcterms:created xsi:type="dcterms:W3CDTF">2015-05-11T08:39:57Z</dcterms:created>
  <dcterms:modified xsi:type="dcterms:W3CDTF">2025-09-23T11:38:05Z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2022-11-28T09:33:34Z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71f42d0d-6e7b-4e98-9eb4-1943a7b567a0</vt:lpwstr>
  </property>
  <property fmtid="{D5CDD505-2E9C-101B-9397-08002B2CF9AE}" pid="8" name="MSIP_Label_415030db-5b96-4a80-bef5-9bbf300e0d2e_ContentBits">
    <vt:lpwstr>0</vt:lpwstr>
  </property>
  <property fmtid="{D5CDD505-2E9C-101B-9397-08002B2CF9AE}" pid="9" name="ContentTypeId">
    <vt:lpwstr>0x010100633C11E727DF49418C924325051E05AA</vt:lpwstr>
  </property>
</Properties>
</file>